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18" r:id="rId2"/>
    <p:sldId id="323" r:id="rId3"/>
    <p:sldId id="324" r:id="rId4"/>
    <p:sldId id="349" r:id="rId5"/>
    <p:sldId id="325" r:id="rId6"/>
    <p:sldId id="326" r:id="rId7"/>
    <p:sldId id="327" r:id="rId8"/>
    <p:sldId id="350" r:id="rId9"/>
    <p:sldId id="351" r:id="rId10"/>
    <p:sldId id="328" r:id="rId11"/>
    <p:sldId id="359" r:id="rId12"/>
    <p:sldId id="360" r:id="rId13"/>
    <p:sldId id="361" r:id="rId14"/>
    <p:sldId id="362" r:id="rId15"/>
    <p:sldId id="335" r:id="rId16"/>
    <p:sldId id="336" r:id="rId17"/>
    <p:sldId id="337" r:id="rId18"/>
    <p:sldId id="355" r:id="rId19"/>
    <p:sldId id="338" r:id="rId20"/>
    <p:sldId id="339" r:id="rId21"/>
    <p:sldId id="340" r:id="rId22"/>
    <p:sldId id="341" r:id="rId23"/>
    <p:sldId id="356" r:id="rId24"/>
    <p:sldId id="342" r:id="rId25"/>
    <p:sldId id="343" r:id="rId26"/>
    <p:sldId id="344" r:id="rId27"/>
    <p:sldId id="345" r:id="rId28"/>
    <p:sldId id="357" r:id="rId29"/>
    <p:sldId id="346" r:id="rId30"/>
    <p:sldId id="347" r:id="rId31"/>
    <p:sldId id="35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70"/>
    <a:srgbClr val="007FA3"/>
    <a:srgbClr val="003057"/>
    <a:srgbClr val="E3EBF6"/>
    <a:srgbClr val="7EB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48471" autoAdjust="0"/>
    <p:restoredTop sz="86372" autoAdjust="0"/>
  </p:normalViewPr>
  <p:slideViewPr>
    <p:cSldViewPr>
      <p:cViewPr varScale="1">
        <p:scale>
          <a:sx n="41" d="100"/>
          <a:sy n="41" d="100"/>
        </p:scale>
        <p:origin x="-112" y="-10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128"/>
    </p:cViewPr>
  </p:outlineViewPr>
  <p:notesTextViewPr>
    <p:cViewPr>
      <p:scale>
        <a:sx n="20" d="100"/>
        <a:sy n="2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121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76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E6EED5-E91C-5146-BDDB-F3697D78DA77}" type="slidenum">
              <a:rPr lang="en-US"/>
              <a:pPr/>
              <a:t>2</a:t>
            </a:fld>
            <a:endParaRPr lang="en-US"/>
          </a:p>
        </p:txBody>
      </p:sp>
      <p:sp>
        <p:nvSpPr>
          <p:cNvPr id="2150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C404F4A2-7AFC-6C47-9ADC-56263A067FDA}" type="slidenum">
              <a:rPr lang="en-US" sz="1000" i="1">
                <a:latin typeface="Times New Roman" charset="0"/>
              </a:rPr>
              <a:pPr algn="r" eaLnBrk="0" hangingPunct="0"/>
              <a:t>2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B64928-E211-3F4C-BC85-57B6A407EE23}" type="slidenum">
              <a:rPr lang="en-US"/>
              <a:pPr/>
              <a:t>3</a:t>
            </a:fld>
            <a:endParaRPr lang="en-US"/>
          </a:p>
        </p:txBody>
      </p:sp>
      <p:sp>
        <p:nvSpPr>
          <p:cNvPr id="2355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03902394-84F2-6E46-AEBD-BC55A85EEF78}" type="slidenum">
              <a:rPr lang="en-US" sz="1000" i="1">
                <a:latin typeface="Times New Roman" charset="0"/>
              </a:rPr>
              <a:pPr algn="r" eaLnBrk="0" hangingPunct="0"/>
              <a:t>3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70C63E-DF70-3F46-9DB3-E6FCFAD9CADE}" type="slidenum">
              <a:rPr lang="en-US"/>
              <a:pPr/>
              <a:t>5</a:t>
            </a:fld>
            <a:endParaRPr lang="en-US"/>
          </a:p>
        </p:txBody>
      </p:sp>
      <p:sp>
        <p:nvSpPr>
          <p:cNvPr id="2560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F31026CF-0D49-A244-B2A5-4E147F17409C}" type="slidenum">
              <a:rPr lang="en-US" sz="1000" i="1">
                <a:latin typeface="Times New Roman" charset="0"/>
              </a:rPr>
              <a:pPr algn="r" eaLnBrk="0" hangingPunct="0"/>
              <a:t>5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553FCC-7873-EC45-A953-1C5DFEA62020}" type="slidenum">
              <a:rPr lang="en-US"/>
              <a:pPr/>
              <a:t>6</a:t>
            </a:fld>
            <a:endParaRPr lang="en-US"/>
          </a:p>
        </p:txBody>
      </p:sp>
      <p:sp>
        <p:nvSpPr>
          <p:cNvPr id="2765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01F34F8A-D10B-9E43-81FC-94697623F65B}" type="slidenum">
              <a:rPr lang="en-US" sz="1000" i="1">
                <a:latin typeface="Times New Roman" charset="0"/>
              </a:rPr>
              <a:pPr algn="r" eaLnBrk="0" hangingPunct="0"/>
              <a:t>6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90796D-2915-834B-80B4-4BDA603E0FE6}" type="slidenum">
              <a:rPr lang="en-US"/>
              <a:pPr/>
              <a:t>7</a:t>
            </a:fld>
            <a:endParaRPr lang="en-US"/>
          </a:p>
        </p:txBody>
      </p:sp>
      <p:sp>
        <p:nvSpPr>
          <p:cNvPr id="2969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B6E34F57-FDAA-9346-95AA-B333D784966E}" type="slidenum">
              <a:rPr lang="en-US" sz="1000" i="1">
                <a:latin typeface="Times New Roman" charset="0"/>
              </a:rPr>
              <a:pPr algn="r" eaLnBrk="0" hangingPunct="0"/>
              <a:t>7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1DCB30-7CA8-2E4B-8900-492EE0806AF8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A8B59409-EFA5-F041-85B6-A6513EC609ED}" type="slidenum">
              <a:rPr lang="en-US" sz="1000" i="1">
                <a:latin typeface="Times New Roman" charset="0"/>
              </a:rPr>
              <a:pPr algn="r" eaLnBrk="0" hangingPunct="0"/>
              <a:t>10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4504A-E49B-964E-A5E8-EFEBC0559117}" type="slidenum">
              <a:rPr lang="en-US"/>
              <a:pPr/>
              <a:t>11</a:t>
            </a:fld>
            <a:endParaRPr lang="en-US"/>
          </a:p>
        </p:txBody>
      </p:sp>
      <p:sp>
        <p:nvSpPr>
          <p:cNvPr id="4198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75CCBDC9-0983-3848-9EC6-5AF483C6D1AD}" type="slidenum">
              <a:rPr lang="en-US" sz="1000" i="1">
                <a:latin typeface="Times New Roman" charset="0"/>
              </a:rPr>
              <a:pPr algn="r" eaLnBrk="0" hangingPunct="0"/>
              <a:t>11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4C75F0-7505-B14F-A7F3-06B7B00C622F}" type="slidenum">
              <a:rPr lang="en-US"/>
              <a:pPr/>
              <a:t>13</a:t>
            </a:fld>
            <a:endParaRPr lang="en-US"/>
          </a:p>
        </p:txBody>
      </p:sp>
      <p:sp>
        <p:nvSpPr>
          <p:cNvPr id="4403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A9794911-83AB-B44E-9F0D-190BFF684E88}" type="slidenum">
              <a:rPr lang="en-US" sz="1000" i="1">
                <a:latin typeface="Times New Roman" charset="0"/>
              </a:rPr>
              <a:pPr algn="r" eaLnBrk="0" hangingPunct="0"/>
              <a:t>13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83F4DA-A503-0842-A325-CAC39A736E47}" type="slidenum">
              <a:rPr lang="en-US"/>
              <a:pPr/>
              <a:t>15</a:t>
            </a:fld>
            <a:endParaRPr lang="en-US"/>
          </a:p>
        </p:txBody>
      </p:sp>
      <p:sp>
        <p:nvSpPr>
          <p:cNvPr id="4608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860229E1-F4A7-0746-B059-826EE435E580}" type="slidenum">
              <a:rPr lang="en-US" sz="1000" i="1">
                <a:latin typeface="Times New Roman" charset="0"/>
              </a:rPr>
              <a:pPr algn="r" eaLnBrk="0" hangingPunct="0"/>
              <a:t>15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BEDB2-5CD5-AD41-B628-209E1C1E9DF2}" type="slidenum">
              <a:rPr lang="en-US"/>
              <a:pPr/>
              <a:t>16</a:t>
            </a:fld>
            <a:endParaRPr lang="en-US"/>
          </a:p>
        </p:txBody>
      </p:sp>
      <p:sp>
        <p:nvSpPr>
          <p:cNvPr id="4813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3A33B566-FC8B-EF4D-AD7D-099FDDCCFE72}" type="slidenum">
              <a:rPr lang="en-US" sz="1000" i="1">
                <a:latin typeface="Times New Roman" charset="0"/>
              </a:rPr>
              <a:pPr algn="r" eaLnBrk="0" hangingPunct="0"/>
              <a:t>16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34880C-0237-5A4A-BE24-3F539C7CB6E2}" type="slidenum">
              <a:rPr lang="en-US"/>
              <a:pPr/>
              <a:t>17</a:t>
            </a:fld>
            <a:endParaRPr lang="en-US"/>
          </a:p>
        </p:txBody>
      </p:sp>
      <p:sp>
        <p:nvSpPr>
          <p:cNvPr id="5017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126C6CDA-A1E1-E042-830D-410B73D1CF8B}" type="slidenum">
              <a:rPr lang="en-US" sz="1000" i="1">
                <a:latin typeface="Times New Roman" charset="0"/>
              </a:rPr>
              <a:pPr algn="r" eaLnBrk="0" hangingPunct="0"/>
              <a:t>17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886052-551F-F04A-9F1C-EE6A60EB02BC}" type="slidenum">
              <a:rPr lang="en-US"/>
              <a:pPr/>
              <a:t>19</a:t>
            </a:fld>
            <a:endParaRPr lang="en-US"/>
          </a:p>
        </p:txBody>
      </p:sp>
      <p:sp>
        <p:nvSpPr>
          <p:cNvPr id="5222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D6B47206-A0D0-9147-9219-D4ED597616EC}" type="slidenum">
              <a:rPr lang="en-US" sz="1000" i="1">
                <a:latin typeface="Times New Roman" charset="0"/>
              </a:rPr>
              <a:pPr algn="r" eaLnBrk="0" hangingPunct="0"/>
              <a:t>19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62871B-ECAE-104C-B9D5-25B20F497B2D}" type="slidenum">
              <a:rPr lang="en-US"/>
              <a:pPr/>
              <a:t>20</a:t>
            </a:fld>
            <a:endParaRPr lang="en-US"/>
          </a:p>
        </p:txBody>
      </p:sp>
      <p:sp>
        <p:nvSpPr>
          <p:cNvPr id="5427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62B24FD8-77FE-6340-956D-40DA0395100C}" type="slidenum">
              <a:rPr lang="en-US" sz="1000" i="1">
                <a:latin typeface="Times New Roman" charset="0"/>
              </a:rPr>
              <a:pPr algn="r" eaLnBrk="0" hangingPunct="0"/>
              <a:t>20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E1E05A-5294-3D40-A2B5-2D4438396A37}" type="slidenum">
              <a:rPr lang="en-US"/>
              <a:pPr/>
              <a:t>21</a:t>
            </a:fld>
            <a:endParaRPr lang="en-US"/>
          </a:p>
        </p:txBody>
      </p:sp>
      <p:sp>
        <p:nvSpPr>
          <p:cNvPr id="5632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0D8155CA-A5AA-AE46-A58E-31EC89F1343E}" type="slidenum">
              <a:rPr lang="en-US" sz="1000" i="1">
                <a:latin typeface="Times New Roman" charset="0"/>
              </a:rPr>
              <a:pPr algn="r" eaLnBrk="0" hangingPunct="0"/>
              <a:t>21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CA4161-529C-854D-895F-75365168DADA}" type="slidenum">
              <a:rPr lang="en-US"/>
              <a:pPr/>
              <a:t>22</a:t>
            </a:fld>
            <a:endParaRPr lang="en-US"/>
          </a:p>
        </p:txBody>
      </p:sp>
      <p:sp>
        <p:nvSpPr>
          <p:cNvPr id="583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E5248E74-D8A1-AD41-AA5D-AD2BFE99251E}" type="slidenum">
              <a:rPr lang="en-US" sz="1000" i="1">
                <a:latin typeface="Times New Roman" charset="0"/>
              </a:rPr>
              <a:pPr algn="r" eaLnBrk="0" hangingPunct="0"/>
              <a:t>22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00E47-21A8-F24D-88B7-23D584AF4FCF}" type="slidenum">
              <a:rPr lang="en-US"/>
              <a:pPr/>
              <a:t>24</a:t>
            </a:fld>
            <a:endParaRPr lang="en-US"/>
          </a:p>
        </p:txBody>
      </p:sp>
      <p:sp>
        <p:nvSpPr>
          <p:cNvPr id="604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3147A564-DE01-1B4D-87BF-EDF366A5C744}" type="slidenum">
              <a:rPr lang="en-US" sz="1000" i="1">
                <a:latin typeface="Times New Roman" charset="0"/>
              </a:rPr>
              <a:pPr algn="r" eaLnBrk="0" hangingPunct="0"/>
              <a:t>24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62CC05-BF47-BB42-B8B7-1509AD7DA0D3}" type="slidenum">
              <a:rPr lang="en-US"/>
              <a:pPr/>
              <a:t>25</a:t>
            </a:fld>
            <a:endParaRPr lang="en-US"/>
          </a:p>
        </p:txBody>
      </p:sp>
      <p:sp>
        <p:nvSpPr>
          <p:cNvPr id="6246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E5AB5F05-3C2D-3743-870B-FCAE66CCB7D7}" type="slidenum">
              <a:rPr lang="en-US" sz="1000" i="1">
                <a:latin typeface="Times New Roman" charset="0"/>
              </a:rPr>
              <a:pPr algn="r" eaLnBrk="0" hangingPunct="0"/>
              <a:t>25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993AD9-8AC6-CB43-8348-C7242745F2BD}" type="slidenum">
              <a:rPr lang="en-US"/>
              <a:pPr/>
              <a:t>26</a:t>
            </a:fld>
            <a:endParaRPr lang="en-US"/>
          </a:p>
        </p:txBody>
      </p:sp>
      <p:sp>
        <p:nvSpPr>
          <p:cNvPr id="6451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FE9A9189-0AFA-2740-884F-109120981921}" type="slidenum">
              <a:rPr lang="en-US" sz="1000" i="1">
                <a:latin typeface="Times New Roman" charset="0"/>
              </a:rPr>
              <a:pPr algn="r" eaLnBrk="0" hangingPunct="0"/>
              <a:t>26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5C6B1D-73DA-BC4D-B54F-C1A24C92BB95}" type="slidenum">
              <a:rPr lang="en-US"/>
              <a:pPr/>
              <a:t>27</a:t>
            </a:fld>
            <a:endParaRPr lang="en-US"/>
          </a:p>
        </p:txBody>
      </p:sp>
      <p:sp>
        <p:nvSpPr>
          <p:cNvPr id="6656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97FD36D8-0BAB-F242-96E3-6C97B0251B4C}" type="slidenum">
              <a:rPr lang="en-US" sz="1000" i="1">
                <a:latin typeface="Times New Roman" charset="0"/>
              </a:rPr>
              <a:pPr algn="r" eaLnBrk="0" hangingPunct="0"/>
              <a:t>27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B6BA9E-324E-E540-A0E7-9551094163EC}" type="slidenum">
              <a:rPr lang="en-US"/>
              <a:pPr/>
              <a:t>29</a:t>
            </a:fld>
            <a:endParaRPr lang="en-US"/>
          </a:p>
        </p:txBody>
      </p:sp>
      <p:sp>
        <p:nvSpPr>
          <p:cNvPr id="6861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5B3D2311-B87E-AD44-8C99-D1D1DBEF3BB1}" type="slidenum">
              <a:rPr lang="en-US" sz="1000" i="1">
                <a:latin typeface="Times New Roman" charset="0"/>
              </a:rPr>
              <a:pPr algn="r" eaLnBrk="0" hangingPunct="0"/>
              <a:t>29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7B2187-AF1A-254A-BB1C-35E9D5ED61D2}" type="slidenum">
              <a:rPr lang="en-US"/>
              <a:pPr/>
              <a:t>30</a:t>
            </a:fld>
            <a:endParaRPr lang="en-US"/>
          </a:p>
        </p:txBody>
      </p:sp>
      <p:sp>
        <p:nvSpPr>
          <p:cNvPr id="7065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F4D4DC55-0028-6E49-8C36-6A986436FFC2}" type="slidenum">
              <a:rPr lang="en-US" sz="1000" i="1">
                <a:latin typeface="Times New Roman" charset="0"/>
              </a:rPr>
              <a:pPr algn="r" eaLnBrk="0" hangingPunct="0"/>
              <a:t>30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Add edition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44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 smtClean="0"/>
              <a:t>Chapter ##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622537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3338" y="6400800"/>
            <a:ext cx="9156700" cy="465137"/>
            <a:chOff x="33338" y="6408738"/>
            <a:chExt cx="9156700" cy="465137"/>
          </a:xfrm>
        </p:grpSpPr>
        <p:pic>
          <p:nvPicPr>
            <p:cNvPr id="13" name="Always Learning Logo" descr="Pearson: Always Learning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Copyright" descr="Copyright 2015, 2012, 2009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2018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Click to add Learning Objective(s)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chemeClr val="bg1"/>
              </a:buClr>
              <a:buSzPct val="25000"/>
              <a:defRPr sz="2400"/>
            </a:lvl1pPr>
            <a:lvl2pPr marL="569913" indent="-285750">
              <a:defRPr sz="2000"/>
            </a:lvl2pPr>
            <a:lvl3pPr>
              <a:defRPr sz="2000"/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white">
          <a:xfrm>
            <a:off x="-7938" y="6400800"/>
            <a:ext cx="9161464" cy="430213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4000" b="1" cap="none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 bwMode="white">
          <a:xfrm>
            <a:off x="-7938" y="6407663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3969" y="6380676"/>
            <a:ext cx="9096069" cy="463550"/>
            <a:chOff x="93969" y="6408738"/>
            <a:chExt cx="9096069" cy="463550"/>
          </a:xfrm>
        </p:grpSpPr>
        <p:sp>
          <p:nvSpPr>
            <p:cNvPr id="13" name="Copyright" descr="Pearson: Copyright 2015, 2012, 2009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2018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59" r:id="rId5"/>
    <p:sldLayoutId id="2147483658" r:id="rId6"/>
    <p:sldLayoutId id="2147483660" r:id="rId7"/>
    <p:sldLayoutId id="2147483651" r:id="rId8"/>
    <p:sldLayoutId id="2147483654" r:id="rId9"/>
    <p:sldLayoutId id="2147483655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Check In, Check Out: Managing Hotel Operations</a:t>
            </a: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 b="1" dirty="0" smtClean="0"/>
              <a:t>Tenth Edition</a:t>
            </a:r>
            <a:endParaRPr lang="en-US" sz="2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Chapter 2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The Modern Hotel Industry</a:t>
            </a:r>
            <a:endParaRPr lang="en-US" dirty="0"/>
          </a:p>
        </p:txBody>
      </p:sp>
      <p:pic>
        <p:nvPicPr>
          <p:cNvPr id="7" name="Picture 6" descr="0134303504_Vallen_CV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3581400" cy="458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Segmenting the Lodging Market</a:t>
            </a:r>
            <a:endParaRPr lang="en-US" dirty="0"/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Market Segmentation:</a:t>
            </a:r>
          </a:p>
          <a:p>
            <a:pPr lvl="1"/>
            <a:r>
              <a:rPr lang="en-US" dirty="0" smtClean="0"/>
              <a:t>Process of dividing a large heterogeneous market into two or more smaller homogenous market segments</a:t>
            </a:r>
          </a:p>
          <a:p>
            <a:pPr lvl="2"/>
            <a:r>
              <a:rPr lang="en-US" dirty="0" smtClean="0"/>
              <a:t>(Homogenous = Consumers with similar needs)</a:t>
            </a:r>
          </a:p>
          <a:p>
            <a:r>
              <a:rPr lang="en-US" dirty="0" smtClean="0"/>
              <a:t>Logic of segmentation:</a:t>
            </a:r>
          </a:p>
          <a:p>
            <a:pPr lvl="1"/>
            <a:r>
              <a:rPr lang="en-US" dirty="0" smtClean="0"/>
              <a:t>You can</a:t>
            </a:r>
            <a:r>
              <a:rPr lang="ja-JP" altLang="en-US" dirty="0" smtClean="0"/>
              <a:t>’</a:t>
            </a:r>
            <a:r>
              <a:rPr lang="en-US" dirty="0" smtClean="0"/>
              <a:t>t please all the people all the time.</a:t>
            </a:r>
          </a:p>
          <a:p>
            <a:pPr lvl="1"/>
            <a:r>
              <a:rPr lang="en-US" dirty="0" smtClean="0"/>
              <a:t>If you try to please everybody, you will end up pleasing nobody!</a:t>
            </a:r>
          </a:p>
          <a:p>
            <a:pPr lvl="1"/>
            <a:r>
              <a:rPr lang="en-US" dirty="0" smtClean="0"/>
              <a:t>No average guest and no average </a:t>
            </a:r>
            <a:r>
              <a:rPr lang="en-US" dirty="0" smtClean="0"/>
              <a:t>stay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0390891"/>
      </p:ext>
    </p:extLst>
  </p:cSld>
  <p:clrMapOvr>
    <a:masterClrMapping/>
  </p:clrMapOvr>
  <p:transition xmlns:p14="http://schemas.microsoft.com/office/powerpoint/2010/main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and Brand </a:t>
            </a:r>
            <a:r>
              <a:rPr lang="en-US" dirty="0" smtClean="0"/>
              <a:t>Equity (1 of 2)</a:t>
            </a:r>
            <a:endParaRPr lang="en-US" dirty="0"/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Brand:</a:t>
            </a:r>
          </a:p>
          <a:p>
            <a:pPr lvl="1"/>
            <a:r>
              <a:rPr lang="en-US" dirty="0" smtClean="0"/>
              <a:t>A name and logo recognized by customers</a:t>
            </a:r>
          </a:p>
          <a:p>
            <a:pPr lvl="1"/>
            <a:r>
              <a:rPr lang="en-US" dirty="0" smtClean="0"/>
              <a:t>A unique package of products, services, amenities, and ambience at a price point that is associated with that brand.</a:t>
            </a:r>
          </a:p>
          <a:p>
            <a:pPr lvl="2"/>
            <a:r>
              <a:rPr lang="en-US" dirty="0" smtClean="0"/>
              <a:t>Hotel companies are always trying to establish new brands based on market segmentation</a:t>
            </a:r>
          </a:p>
          <a:p>
            <a:r>
              <a:rPr lang="en-US" dirty="0" smtClean="0"/>
              <a:t>Brand Equity:</a:t>
            </a:r>
          </a:p>
          <a:p>
            <a:pPr lvl="1"/>
            <a:r>
              <a:rPr lang="en-US" dirty="0" smtClean="0"/>
              <a:t>Inherent value that recognition gives to the brand, when associated with positive images.</a:t>
            </a:r>
          </a:p>
        </p:txBody>
      </p:sp>
    </p:spTree>
    <p:extLst>
      <p:ext uri="{BB962C8B-B14F-4D97-AF65-F5344CB8AC3E}">
        <p14:creationId xmlns:p14="http://schemas.microsoft.com/office/powerpoint/2010/main" val="2007021174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 and Brand </a:t>
            </a:r>
            <a:r>
              <a:rPr lang="en-US" dirty="0" smtClean="0"/>
              <a:t>Equity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Brand equity can be increased by</a:t>
            </a:r>
          </a:p>
          <a:p>
            <a:pPr lvl="2"/>
            <a:r>
              <a:rPr lang="en-US" dirty="0"/>
              <a:t>Instant identification</a:t>
            </a:r>
          </a:p>
          <a:p>
            <a:pPr lvl="2"/>
            <a:r>
              <a:rPr lang="en-US" dirty="0"/>
              <a:t>Broad distribution</a:t>
            </a:r>
          </a:p>
          <a:p>
            <a:pPr lvl="2"/>
            <a:r>
              <a:rPr lang="en-US" dirty="0"/>
              <a:t>Consistent quality</a:t>
            </a:r>
          </a:p>
          <a:p>
            <a:pPr lvl="2"/>
            <a:r>
              <a:rPr lang="en-US" dirty="0"/>
              <a:t>An assured level of service</a:t>
            </a:r>
          </a:p>
          <a:p>
            <a:pPr lvl="1"/>
            <a:r>
              <a:rPr lang="en-US" dirty="0"/>
              <a:t>Job the hotelier is to create and deliver something unique, targeted at the right customer, enabling the hotelier to charge a premium, that the customer willingly pays.</a:t>
            </a:r>
          </a:p>
          <a:p>
            <a:pPr lvl="1"/>
            <a:r>
              <a:rPr lang="en-US" dirty="0"/>
              <a:t>If you sell a bed for the night you can charge $85; if you sell a unique experience, you can charge $250!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1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Segmenting the Lodging </a:t>
            </a:r>
            <a:r>
              <a:rPr lang="en-US" dirty="0" smtClean="0"/>
              <a:t>Market (1 of 5)</a:t>
            </a:r>
            <a:endParaRPr lang="en-US" dirty="0"/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Economy Hotels</a:t>
            </a:r>
          </a:p>
          <a:p>
            <a:pPr lvl="1"/>
            <a:r>
              <a:rPr lang="en-US" dirty="0" smtClean="0"/>
              <a:t>Hotels with minimal services (amenities) and charging low rates</a:t>
            </a:r>
          </a:p>
          <a:p>
            <a:pPr lvl="2"/>
            <a:r>
              <a:rPr lang="en-US" dirty="0" smtClean="0"/>
              <a:t>First Motor Courts in 1930s</a:t>
            </a:r>
          </a:p>
          <a:p>
            <a:pPr lvl="2"/>
            <a:r>
              <a:rPr lang="en-US" dirty="0" smtClean="0"/>
              <a:t>Problem: </a:t>
            </a:r>
            <a:r>
              <a:rPr lang="ja-JP" altLang="en-US" dirty="0" smtClean="0"/>
              <a:t>“</a:t>
            </a:r>
            <a:r>
              <a:rPr lang="en-US" dirty="0" smtClean="0"/>
              <a:t>Amenity Creep</a:t>
            </a:r>
            <a:r>
              <a:rPr lang="ja-JP" altLang="en-US" dirty="0" smtClean="0"/>
              <a:t>”</a:t>
            </a:r>
            <a:r>
              <a:rPr lang="en-US" dirty="0" smtClean="0"/>
              <a:t> to compete better/feed ego, resulting in increased prices</a:t>
            </a:r>
          </a:p>
          <a:p>
            <a:pPr lvl="3"/>
            <a:r>
              <a:rPr lang="en-US" dirty="0" smtClean="0"/>
              <a:t>Free soap to free </a:t>
            </a:r>
            <a:r>
              <a:rPr lang="en-US" dirty="0" err="1" smtClean="0"/>
              <a:t>soap+shampoo+conditioner+lotion</a:t>
            </a:r>
            <a:endParaRPr lang="en-US" dirty="0" smtClean="0"/>
          </a:p>
          <a:p>
            <a:pPr lvl="3"/>
            <a:r>
              <a:rPr lang="en-US" dirty="0" smtClean="0"/>
              <a:t>27-inch TV to 37-inch flat screen LCD</a:t>
            </a:r>
          </a:p>
          <a:p>
            <a:pPr lvl="4"/>
            <a:r>
              <a:rPr lang="en-US" dirty="0" smtClean="0"/>
              <a:t>Someone has to pay!!</a:t>
            </a:r>
          </a:p>
          <a:p>
            <a:pPr lvl="2"/>
            <a:r>
              <a:rPr lang="en-US" dirty="0" smtClean="0"/>
              <a:t>Economy hotel becomes </a:t>
            </a:r>
            <a:r>
              <a:rPr lang="ja-JP" altLang="en-US" dirty="0" smtClean="0"/>
              <a:t>“</a:t>
            </a:r>
            <a:r>
              <a:rPr lang="en-US" dirty="0" smtClean="0"/>
              <a:t>Mid-Market</a:t>
            </a:r>
            <a:r>
              <a:rPr lang="ja-JP" altLang="en-US" dirty="0" smtClean="0"/>
              <a:t>”</a:t>
            </a:r>
            <a:endParaRPr lang="en-US" dirty="0" smtClean="0"/>
          </a:p>
          <a:p>
            <a:pPr lvl="2"/>
            <a:r>
              <a:rPr lang="en-US" dirty="0" smtClean="0"/>
              <a:t>New </a:t>
            </a:r>
            <a:r>
              <a:rPr lang="ja-JP" altLang="en-US" dirty="0" smtClean="0"/>
              <a:t>“</a:t>
            </a:r>
            <a:r>
              <a:rPr lang="en-US" dirty="0" smtClean="0"/>
              <a:t>Economy Hotels</a:t>
            </a:r>
            <a:r>
              <a:rPr lang="ja-JP" altLang="en-US" dirty="0" smtClean="0"/>
              <a:t>”</a:t>
            </a:r>
            <a:r>
              <a:rPr lang="en-US" dirty="0" smtClean="0"/>
              <a:t> emerge </a:t>
            </a:r>
          </a:p>
        </p:txBody>
      </p:sp>
    </p:spTree>
    <p:extLst>
      <p:ext uri="{BB962C8B-B14F-4D97-AF65-F5344CB8AC3E}">
        <p14:creationId xmlns:p14="http://schemas.microsoft.com/office/powerpoint/2010/main" val="1265193890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Segmenting the Lodging </a:t>
            </a:r>
            <a:r>
              <a:rPr lang="en-US" dirty="0" smtClean="0"/>
              <a:t>Market (2 of 5)</a:t>
            </a:r>
            <a:endParaRPr lang="en-US" dirty="0"/>
          </a:p>
        </p:txBody>
      </p:sp>
      <p:sp>
        <p:nvSpPr>
          <p:cNvPr id="2662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 Budgets</a:t>
            </a:r>
          </a:p>
          <a:p>
            <a:pPr lvl="1"/>
            <a:r>
              <a:rPr lang="ja-JP" altLang="en-US" dirty="0"/>
              <a:t>“</a:t>
            </a:r>
            <a:r>
              <a:rPr lang="en-US" dirty="0"/>
              <a:t>Real</a:t>
            </a:r>
            <a:r>
              <a:rPr lang="ja-JP" altLang="en-US" dirty="0"/>
              <a:t>”</a:t>
            </a:r>
            <a:r>
              <a:rPr lang="en-US" dirty="0"/>
              <a:t> Economy Hotels</a:t>
            </a:r>
          </a:p>
          <a:p>
            <a:pPr lvl="2"/>
            <a:r>
              <a:rPr lang="en-US" dirty="0"/>
              <a:t>Microtel Chain, Some Airport Hotels, Capsule Hotels in Japan, Easy Hotels in Europe</a:t>
            </a:r>
          </a:p>
          <a:p>
            <a:r>
              <a:rPr lang="en-US" dirty="0" smtClean="0"/>
              <a:t>All-Suite Hotels</a:t>
            </a:r>
          </a:p>
          <a:p>
            <a:pPr lvl="1"/>
            <a:r>
              <a:rPr lang="en-US" dirty="0" smtClean="0"/>
              <a:t>All rooms with separate living and sleeping areas; may include kitchenette</a:t>
            </a:r>
          </a:p>
          <a:p>
            <a:pPr lvl="2"/>
            <a:r>
              <a:rPr lang="en-US" dirty="0" smtClean="0"/>
              <a:t>Can conduct business in the rooms</a:t>
            </a:r>
          </a:p>
          <a:p>
            <a:pPr lvl="2"/>
            <a:r>
              <a:rPr lang="en-US" dirty="0" smtClean="0"/>
              <a:t>Appeals to many segments</a:t>
            </a:r>
          </a:p>
          <a:p>
            <a:pPr lvl="3"/>
            <a:r>
              <a:rPr lang="en-US" dirty="0" smtClean="0"/>
              <a:t>Business people, women, families, extended stay</a:t>
            </a:r>
          </a:p>
          <a:p>
            <a:pPr lvl="2"/>
            <a:r>
              <a:rPr lang="en-US" dirty="0"/>
              <a:t>Available in many price categories and </a:t>
            </a:r>
            <a:r>
              <a:rPr lang="en-US" dirty="0" smtClean="0"/>
              <a:t>brands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12248"/>
      </p:ext>
    </p:extLst>
  </p:cSld>
  <p:clrMapOvr>
    <a:masterClrMapping/>
  </p:clrMapOvr>
  <p:transition xmlns:p14="http://schemas.microsoft.com/office/powerpoint/2010/main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Segmenting the Lodging </a:t>
            </a:r>
            <a:r>
              <a:rPr lang="en-US" dirty="0" smtClean="0"/>
              <a:t>Market (3 of 5)</a:t>
            </a:r>
            <a:endParaRPr lang="en-US" dirty="0"/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Extended </a:t>
            </a:r>
            <a:r>
              <a:rPr lang="en-US" dirty="0"/>
              <a:t>Stay Hotels</a:t>
            </a:r>
          </a:p>
          <a:p>
            <a:r>
              <a:rPr lang="en-US" dirty="0" smtClean="0"/>
              <a:t>Corporate </a:t>
            </a:r>
            <a:r>
              <a:rPr lang="en-US" dirty="0"/>
              <a:t>Housing</a:t>
            </a:r>
          </a:p>
          <a:p>
            <a:pPr lvl="1"/>
            <a:r>
              <a:rPr lang="en-US" dirty="0"/>
              <a:t>Long stay apartments with hotel services</a:t>
            </a:r>
          </a:p>
          <a:p>
            <a:pPr lvl="2"/>
            <a:r>
              <a:rPr lang="en-US" dirty="0"/>
              <a:t>May be permitted in residential areas</a:t>
            </a:r>
          </a:p>
          <a:p>
            <a:pPr lvl="2"/>
            <a:r>
              <a:rPr lang="en-US" dirty="0"/>
              <a:t>Exempt from hotel room taxes</a:t>
            </a:r>
          </a:p>
          <a:p>
            <a:pPr lvl="3"/>
            <a:r>
              <a:rPr lang="en-US" dirty="0"/>
              <a:t>Example: Marriott Executive Apartments</a:t>
            </a:r>
          </a:p>
          <a:p>
            <a:r>
              <a:rPr lang="en-US" dirty="0" smtClean="0"/>
              <a:t>Mixed-Use Projects</a:t>
            </a:r>
          </a:p>
          <a:p>
            <a:pPr lvl="1"/>
            <a:r>
              <a:rPr lang="en-US" dirty="0" smtClean="0"/>
              <a:t>Hotel is part of a complex of offices, retail, housing, entertainment and recreation</a:t>
            </a:r>
          </a:p>
        </p:txBody>
      </p:sp>
    </p:spTree>
    <p:extLst>
      <p:ext uri="{BB962C8B-B14F-4D97-AF65-F5344CB8AC3E}">
        <p14:creationId xmlns:p14="http://schemas.microsoft.com/office/powerpoint/2010/main" val="4202855815"/>
      </p:ext>
    </p:extLst>
  </p:cSld>
  <p:clrMapOvr>
    <a:masterClrMapping/>
  </p:clrMapOvr>
  <p:transition xmlns:p14="http://schemas.microsoft.com/office/powerpoint/2010/main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Segmenting the Lodging </a:t>
            </a:r>
            <a:r>
              <a:rPr lang="en-US" dirty="0" smtClean="0"/>
              <a:t>Market (4 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Dual Brands</a:t>
            </a:r>
            <a:endParaRPr lang="en-US" dirty="0"/>
          </a:p>
          <a:p>
            <a:r>
              <a:rPr lang="en-US" dirty="0"/>
              <a:t>Casino Hotels</a:t>
            </a:r>
          </a:p>
          <a:p>
            <a:pPr lvl="1"/>
            <a:r>
              <a:rPr lang="en-US" dirty="0"/>
              <a:t>Income from gaming (Wins)</a:t>
            </a:r>
          </a:p>
          <a:p>
            <a:pPr lvl="1"/>
            <a:r>
              <a:rPr lang="en-US" dirty="0"/>
              <a:t>Rooms/Food &amp; Beverages may be </a:t>
            </a:r>
            <a:r>
              <a:rPr lang="ja-JP" altLang="en-US" dirty="0"/>
              <a:t>“</a:t>
            </a:r>
            <a:r>
              <a:rPr lang="en-US" dirty="0"/>
              <a:t>loss leaders</a:t>
            </a:r>
            <a:r>
              <a:rPr lang="ja-JP" altLang="en-US" dirty="0"/>
              <a:t>”</a:t>
            </a:r>
            <a:r>
              <a:rPr lang="en-US" dirty="0"/>
              <a:t> to bring in guests</a:t>
            </a:r>
          </a:p>
          <a:p>
            <a:pPr lvl="2"/>
            <a:r>
              <a:rPr lang="en-US" dirty="0"/>
              <a:t>Occupancy % more important than ADR.</a:t>
            </a:r>
          </a:p>
          <a:p>
            <a:r>
              <a:rPr lang="en-US" dirty="0"/>
              <a:t>Conference </a:t>
            </a:r>
            <a:r>
              <a:rPr lang="en-US" dirty="0" smtClean="0"/>
              <a:t>Centers</a:t>
            </a:r>
          </a:p>
          <a:p>
            <a:pPr lvl="1"/>
            <a:r>
              <a:rPr lang="en-US" dirty="0" smtClean="0"/>
              <a:t>Specialized in conferences, meetings, etc.</a:t>
            </a:r>
          </a:p>
          <a:p>
            <a:pPr lvl="2"/>
            <a:r>
              <a:rPr lang="en-US" dirty="0" smtClean="0"/>
              <a:t>Lots </a:t>
            </a:r>
            <a:r>
              <a:rPr lang="en-US" dirty="0"/>
              <a:t>of audio-visual </a:t>
            </a:r>
            <a:r>
              <a:rPr lang="en-US" dirty="0" smtClean="0"/>
              <a:t>equipment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4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Segmenting the Lodging </a:t>
            </a:r>
            <a:r>
              <a:rPr lang="en-US" dirty="0" smtClean="0"/>
              <a:t>Market (5 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May not accept transients</a:t>
            </a:r>
          </a:p>
          <a:p>
            <a:pPr lvl="2"/>
            <a:r>
              <a:rPr lang="en-US" dirty="0"/>
              <a:t>Bundled rates – Corporate Meeting Package (CMP)</a:t>
            </a:r>
          </a:p>
          <a:p>
            <a:pPr lvl="2"/>
            <a:r>
              <a:rPr lang="en-US" dirty="0"/>
              <a:t>Problem of low weekend occupancy</a:t>
            </a:r>
          </a:p>
          <a:p>
            <a:pPr lvl="2"/>
            <a:r>
              <a:rPr lang="en-US" dirty="0"/>
              <a:t>Hotels with many conference facilities</a:t>
            </a:r>
          </a:p>
          <a:p>
            <a:r>
              <a:rPr lang="en-US" dirty="0"/>
              <a:t>Spas – A resort based on mineral or curative waters</a:t>
            </a:r>
          </a:p>
          <a:p>
            <a:pPr lvl="1"/>
            <a:r>
              <a:rPr lang="en-US" dirty="0"/>
              <a:t>Now more health/beauty/indulgence based</a:t>
            </a:r>
          </a:p>
          <a:p>
            <a:pPr lvl="1"/>
            <a:r>
              <a:rPr lang="en-US" dirty="0"/>
              <a:t>Current craze – many hotels with </a:t>
            </a:r>
            <a:r>
              <a:rPr lang="ja-JP" altLang="en-US" dirty="0"/>
              <a:t>“</a:t>
            </a:r>
            <a:r>
              <a:rPr lang="en-US" dirty="0"/>
              <a:t>Spas</a:t>
            </a:r>
            <a:r>
              <a:rPr lang="ja-JP" altLang="en-US" dirty="0" smtClean="0"/>
              <a:t>”</a:t>
            </a:r>
            <a:endParaRPr lang="en-US" altLang="ja-JP" dirty="0" smtClean="0"/>
          </a:p>
          <a:p>
            <a:r>
              <a:rPr lang="en-US" dirty="0" smtClean="0"/>
              <a:t>Fitness Centers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Market </a:t>
            </a:r>
            <a:r>
              <a:rPr lang="en-US" dirty="0" smtClean="0"/>
              <a:t>Patterns (1 of 5)</a:t>
            </a:r>
            <a:endParaRPr lang="en-US" dirty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Marketing to the Individual Guest</a:t>
            </a:r>
          </a:p>
          <a:p>
            <a:pPr lvl="1"/>
            <a:r>
              <a:rPr lang="en-US" dirty="0" smtClean="0"/>
              <a:t>The Guest Profile</a:t>
            </a:r>
          </a:p>
          <a:p>
            <a:pPr lvl="1"/>
            <a:r>
              <a:rPr lang="en-US" dirty="0"/>
              <a:t>Business/</a:t>
            </a:r>
            <a:r>
              <a:rPr lang="en-US" dirty="0" smtClean="0"/>
              <a:t>Leisure Travelers</a:t>
            </a:r>
          </a:p>
          <a:p>
            <a:pPr lvl="1"/>
            <a:r>
              <a:rPr lang="en-US" dirty="0" smtClean="0"/>
              <a:t>International Guests</a:t>
            </a:r>
          </a:p>
          <a:p>
            <a:pPr lvl="1"/>
            <a:r>
              <a:rPr lang="en-US" dirty="0"/>
              <a:t>Preferred Guest Programs (PGPs)</a:t>
            </a:r>
          </a:p>
          <a:p>
            <a:pPr lvl="2"/>
            <a:r>
              <a:rPr lang="en-US" dirty="0"/>
              <a:t>Freebies given to guests to </a:t>
            </a:r>
            <a:r>
              <a:rPr lang="ja-JP" altLang="en-US" dirty="0"/>
              <a:t>“</a:t>
            </a:r>
            <a:r>
              <a:rPr lang="en-US" dirty="0"/>
              <a:t>reward</a:t>
            </a:r>
            <a:r>
              <a:rPr lang="ja-JP" altLang="en-US" dirty="0"/>
              <a:t>”</a:t>
            </a:r>
            <a:r>
              <a:rPr lang="en-US" dirty="0"/>
              <a:t> stays</a:t>
            </a:r>
          </a:p>
          <a:p>
            <a:pPr lvl="3"/>
            <a:r>
              <a:rPr lang="en-US" dirty="0"/>
              <a:t>Move to provide upgrades and special perks targeted to needs of frequent travelers, rather than just free </a:t>
            </a:r>
            <a:r>
              <a:rPr lang="en-US" dirty="0" smtClean="0"/>
              <a:t>rooms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66035"/>
      </p:ext>
    </p:extLst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Market </a:t>
            </a:r>
            <a:r>
              <a:rPr lang="en-US" dirty="0" smtClean="0"/>
              <a:t>Patterns (2 of 5)</a:t>
            </a:r>
            <a:endParaRPr lang="en-US" dirty="0"/>
          </a:p>
        </p:txBody>
      </p:sp>
      <p:sp>
        <p:nvSpPr>
          <p:cNvPr id="4096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 smtClean="0"/>
              <a:t>First started by American Airlines as </a:t>
            </a:r>
            <a:r>
              <a:rPr lang="ja-JP" altLang="en-US" dirty="0" smtClean="0"/>
              <a:t>“</a:t>
            </a:r>
            <a:r>
              <a:rPr lang="en-US" dirty="0" smtClean="0"/>
              <a:t>Frequent Traveler Programs</a:t>
            </a:r>
            <a:r>
              <a:rPr lang="ja-JP" altLang="en-US" dirty="0" smtClean="0"/>
              <a:t>”</a:t>
            </a:r>
            <a:r>
              <a:rPr lang="en-US" dirty="0" smtClean="0"/>
              <a:t> (FTPs)</a:t>
            </a:r>
          </a:p>
          <a:p>
            <a:pPr lvl="2"/>
            <a:r>
              <a:rPr lang="en-US" dirty="0" smtClean="0"/>
              <a:t>Disadvantages</a:t>
            </a:r>
          </a:p>
          <a:p>
            <a:pPr lvl="3"/>
            <a:r>
              <a:rPr lang="en-US" dirty="0" smtClean="0"/>
              <a:t>Very costly to set up and administer</a:t>
            </a:r>
          </a:p>
          <a:p>
            <a:pPr lvl="3"/>
            <a:r>
              <a:rPr lang="en-US" dirty="0" smtClean="0"/>
              <a:t>Accumulates liabilities quickly</a:t>
            </a:r>
          </a:p>
          <a:p>
            <a:pPr lvl="3"/>
            <a:r>
              <a:rPr lang="en-US" dirty="0" smtClean="0"/>
              <a:t>Does it really attract or retain guests?</a:t>
            </a:r>
          </a:p>
          <a:p>
            <a:pPr lvl="3"/>
            <a:r>
              <a:rPr lang="en-US" dirty="0" smtClean="0"/>
              <a:t>Ethical issues – companies pay, but individuals benefit</a:t>
            </a:r>
          </a:p>
          <a:p>
            <a:pPr lvl="3"/>
            <a:r>
              <a:rPr lang="en-US" dirty="0" smtClean="0"/>
              <a:t>Tiger by the tail – can</a:t>
            </a:r>
            <a:r>
              <a:rPr lang="ja-JP" altLang="en-US" dirty="0" smtClean="0"/>
              <a:t>’</a:t>
            </a:r>
            <a:r>
              <a:rPr lang="en-US" dirty="0" smtClean="0"/>
              <a:t>t let go!</a:t>
            </a:r>
          </a:p>
        </p:txBody>
      </p:sp>
    </p:spTree>
    <p:extLst>
      <p:ext uri="{BB962C8B-B14F-4D97-AF65-F5344CB8AC3E}">
        <p14:creationId xmlns:p14="http://schemas.microsoft.com/office/powerpoint/2010/main" val="369667457"/>
      </p:ext>
    </p:extLst>
  </p:cSld>
  <p:clrMapOvr>
    <a:masterClrMapping/>
  </p:clrMapOvr>
  <p:transition xmlns:p14="http://schemas.microsoft.com/office/powerpoint/2010/main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Market </a:t>
            </a:r>
            <a:r>
              <a:rPr lang="en-US" dirty="0" smtClean="0"/>
              <a:t>Patterns (3 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Advantages</a:t>
            </a:r>
          </a:p>
          <a:p>
            <a:pPr lvl="3"/>
            <a:r>
              <a:rPr lang="en-US" dirty="0"/>
              <a:t>Retains loyalty of </a:t>
            </a:r>
            <a:r>
              <a:rPr lang="ja-JP" altLang="en-US" dirty="0"/>
              <a:t>“</a:t>
            </a:r>
            <a:r>
              <a:rPr lang="en-US" dirty="0"/>
              <a:t>heavy users</a:t>
            </a:r>
            <a:r>
              <a:rPr lang="ja-JP" altLang="en-US" dirty="0"/>
              <a:t>”</a:t>
            </a:r>
            <a:endParaRPr lang="en-US" dirty="0"/>
          </a:p>
          <a:p>
            <a:pPr lvl="4"/>
            <a:r>
              <a:rPr lang="en-US" dirty="0"/>
              <a:t>Companies have purchased properties just for FGP use!</a:t>
            </a:r>
          </a:p>
          <a:p>
            <a:pPr lvl="3"/>
            <a:r>
              <a:rPr lang="en-US" dirty="0"/>
              <a:t>Quickly build up mailing lists</a:t>
            </a:r>
          </a:p>
          <a:p>
            <a:pPr lvl="3"/>
            <a:r>
              <a:rPr lang="en-US" dirty="0"/>
              <a:t>Develop guest profiles – then target them</a:t>
            </a:r>
          </a:p>
          <a:p>
            <a:pPr lvl="3"/>
            <a:r>
              <a:rPr lang="en-US" dirty="0"/>
              <a:t>Easier and cheaper to administer with computers </a:t>
            </a:r>
            <a:r>
              <a:rPr lang="en-US" dirty="0" smtClean="0"/>
              <a:t>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43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Market </a:t>
            </a:r>
            <a:r>
              <a:rPr lang="en-US" dirty="0" smtClean="0"/>
              <a:t>Patterns (4 of 5)</a:t>
            </a:r>
            <a:endParaRPr lang="en-US" dirty="0"/>
          </a:p>
        </p:txBody>
      </p:sp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Non-guest Buyer</a:t>
            </a:r>
          </a:p>
          <a:p>
            <a:pPr lvl="2"/>
            <a:r>
              <a:rPr lang="en-US" dirty="0" smtClean="0"/>
              <a:t>An intermediary between the hotel and the guest who buys the room for the guest</a:t>
            </a:r>
          </a:p>
          <a:p>
            <a:pPr lvl="2"/>
            <a:r>
              <a:rPr lang="en-US" dirty="0" smtClean="0"/>
              <a:t>Benefits to hotelier</a:t>
            </a:r>
          </a:p>
          <a:p>
            <a:pPr lvl="3"/>
            <a:r>
              <a:rPr lang="en-US" dirty="0" smtClean="0"/>
              <a:t>Deal with one person – lower costs &amp; hassles</a:t>
            </a:r>
          </a:p>
          <a:p>
            <a:pPr lvl="3"/>
            <a:r>
              <a:rPr lang="en-US" dirty="0" smtClean="0"/>
              <a:t>Saves commission to credit cards, travel agents etc.,</a:t>
            </a:r>
          </a:p>
          <a:p>
            <a:pPr lvl="3"/>
            <a:r>
              <a:rPr lang="en-US" dirty="0" smtClean="0"/>
              <a:t>Saves costs and hassles of individual bad debts</a:t>
            </a:r>
          </a:p>
          <a:p>
            <a:pPr lvl="3"/>
            <a:r>
              <a:rPr lang="en-US" dirty="0" smtClean="0"/>
              <a:t>Free advertising (Exhibit 2-8)</a:t>
            </a:r>
          </a:p>
          <a:p>
            <a:pPr lvl="3"/>
            <a:r>
              <a:rPr lang="en-US" dirty="0" smtClean="0"/>
              <a:t>Bulk buy in advance – peace of mind, steady income</a:t>
            </a:r>
          </a:p>
          <a:p>
            <a:pPr lvl="3"/>
            <a:r>
              <a:rPr lang="en-US" dirty="0" smtClean="0"/>
              <a:t>Risk shifted to intermediary</a:t>
            </a:r>
          </a:p>
        </p:txBody>
      </p:sp>
    </p:spTree>
    <p:extLst>
      <p:ext uri="{BB962C8B-B14F-4D97-AF65-F5344CB8AC3E}">
        <p14:creationId xmlns:p14="http://schemas.microsoft.com/office/powerpoint/2010/main" val="3667500034"/>
      </p:ext>
    </p:extLst>
  </p:cSld>
  <p:clrMapOvr>
    <a:masterClrMapping/>
  </p:clrMapOvr>
  <p:transition xmlns:p14="http://schemas.microsoft.com/office/powerpoint/2010/main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Market </a:t>
            </a:r>
            <a:r>
              <a:rPr lang="en-US" dirty="0" smtClean="0"/>
              <a:t>Patterns (5 of</a:t>
            </a:r>
            <a:r>
              <a:rPr lang="en-US" baseline="0" dirty="0" smtClean="0"/>
              <a:t>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Disadvantages to hotelier</a:t>
            </a:r>
          </a:p>
          <a:p>
            <a:pPr lvl="2"/>
            <a:r>
              <a:rPr lang="en-US" dirty="0"/>
              <a:t>Have to discount heavily to get bulk business</a:t>
            </a:r>
          </a:p>
          <a:p>
            <a:pPr lvl="2"/>
            <a:r>
              <a:rPr lang="en-US" dirty="0"/>
              <a:t>Will get blame/liability for intermediaries problems </a:t>
            </a:r>
          </a:p>
        </p:txBody>
      </p:sp>
    </p:spTree>
    <p:extLst>
      <p:ext uri="{BB962C8B-B14F-4D97-AF65-F5344CB8AC3E}">
        <p14:creationId xmlns:p14="http://schemas.microsoft.com/office/powerpoint/2010/main" val="384129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to the </a:t>
            </a:r>
            <a:r>
              <a:rPr lang="en-US" dirty="0" smtClean="0"/>
              <a:t>Group (1</a:t>
            </a:r>
            <a:r>
              <a:rPr lang="en-US" baseline="0" dirty="0" smtClean="0"/>
              <a:t> of 4)</a:t>
            </a:r>
            <a:endParaRPr lang="en-US" dirty="0"/>
          </a:p>
        </p:txBody>
      </p:sp>
      <p:sp>
        <p:nvSpPr>
          <p:cNvPr id="4506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Tourists/Leisure Groups</a:t>
            </a:r>
          </a:p>
          <a:p>
            <a:pPr lvl="1"/>
            <a:r>
              <a:rPr lang="en-US" dirty="0" smtClean="0"/>
              <a:t>Tour Packages</a:t>
            </a:r>
          </a:p>
          <a:p>
            <a:pPr lvl="2"/>
            <a:r>
              <a:rPr lang="en-US" dirty="0" smtClean="0"/>
              <a:t>Bought by a wholesaler, who buys rooms, airline seats, travel arrangements in bulk, packages it, and sells it to groups and individuals</a:t>
            </a:r>
          </a:p>
          <a:p>
            <a:pPr lvl="2"/>
            <a:r>
              <a:rPr lang="en-US" dirty="0" smtClean="0"/>
              <a:t>Cheaper for guest than components bought individually</a:t>
            </a:r>
          </a:p>
          <a:p>
            <a:pPr lvl="2"/>
            <a:r>
              <a:rPr lang="en-US" dirty="0" smtClean="0"/>
              <a:t>Wholesaler gets benefit of </a:t>
            </a:r>
            <a:r>
              <a:rPr lang="ja-JP" altLang="en-US" dirty="0" smtClean="0"/>
              <a:t>“</a:t>
            </a:r>
            <a:r>
              <a:rPr lang="en-US" dirty="0" smtClean="0"/>
              <a:t>breakage</a:t>
            </a:r>
            <a:r>
              <a:rPr lang="ja-JP" altLang="en-US" dirty="0" smtClean="0"/>
              <a:t>”</a:t>
            </a:r>
            <a:endParaRPr lang="en-US" dirty="0" smtClean="0"/>
          </a:p>
          <a:p>
            <a:pPr lvl="3"/>
            <a:r>
              <a:rPr lang="en-US" dirty="0" smtClean="0"/>
              <a:t>Breakage – Items paid for but not utilized, like meals etc.,</a:t>
            </a:r>
          </a:p>
          <a:p>
            <a:pPr lvl="1"/>
            <a:r>
              <a:rPr lang="en-US" dirty="0" smtClean="0"/>
              <a:t>Inclusive Tour (IT) Packages </a:t>
            </a:r>
          </a:p>
          <a:p>
            <a:pPr lvl="2"/>
            <a:r>
              <a:rPr lang="en-US" dirty="0" smtClean="0"/>
              <a:t>Hotels doing own packaging </a:t>
            </a:r>
          </a:p>
          <a:p>
            <a:pPr lvl="2"/>
            <a:r>
              <a:rPr lang="en-US" dirty="0" smtClean="0"/>
              <a:t>Eliminates costs of middlemen</a:t>
            </a:r>
          </a:p>
          <a:p>
            <a:pPr lvl="2"/>
            <a:r>
              <a:rPr lang="en-US" dirty="0" smtClean="0"/>
              <a:t>Hotel gets benefit of </a:t>
            </a:r>
            <a:r>
              <a:rPr lang="ja-JP" altLang="en-US" dirty="0" smtClean="0"/>
              <a:t>“</a:t>
            </a:r>
            <a:r>
              <a:rPr lang="en-US" dirty="0" smtClean="0"/>
              <a:t>breakage</a:t>
            </a:r>
            <a:r>
              <a:rPr lang="ja-JP" altLang="en-US" dirty="0" smtClean="0"/>
              <a:t>”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3839009"/>
      </p:ext>
    </p:extLst>
  </p:cSld>
  <p:clrMapOvr>
    <a:masterClrMapping/>
  </p:clrMapOvr>
  <p:transition xmlns:p14="http://schemas.microsoft.com/office/powerpoint/2010/main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to the </a:t>
            </a:r>
            <a:r>
              <a:rPr lang="en-US" dirty="0" smtClean="0"/>
              <a:t>Group (2 of 4)</a:t>
            </a:r>
            <a:endParaRPr lang="en-US" dirty="0"/>
          </a:p>
        </p:txBody>
      </p:sp>
      <p:sp>
        <p:nvSpPr>
          <p:cNvPr id="4710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Marketed to individual guests</a:t>
            </a:r>
          </a:p>
          <a:p>
            <a:pPr lvl="2"/>
            <a:r>
              <a:rPr lang="en-US" dirty="0"/>
              <a:t>Hotel is competing with itself – marketing is tricky</a:t>
            </a:r>
          </a:p>
          <a:p>
            <a:r>
              <a:rPr lang="en-US" dirty="0" smtClean="0"/>
              <a:t>Business/Commercial Groups</a:t>
            </a:r>
          </a:p>
          <a:p>
            <a:pPr lvl="1"/>
            <a:r>
              <a:rPr lang="en-US" dirty="0" smtClean="0"/>
              <a:t>SMERF – Societies, Medical, University, Religious, Fraternal</a:t>
            </a:r>
          </a:p>
          <a:p>
            <a:pPr lvl="2"/>
            <a:r>
              <a:rPr lang="en-US" dirty="0" smtClean="0"/>
              <a:t>All such groups hold meetings and conventions</a:t>
            </a:r>
          </a:p>
          <a:p>
            <a:pPr lvl="1"/>
            <a:r>
              <a:rPr lang="en-US" dirty="0" smtClean="0"/>
              <a:t>Convention – A group assembled to promote a common purpose. </a:t>
            </a:r>
          </a:p>
          <a:p>
            <a:pPr lvl="2"/>
            <a:r>
              <a:rPr lang="en-US" dirty="0" smtClean="0"/>
              <a:t>Meetings, papers, talks given on common subjects</a:t>
            </a:r>
          </a:p>
          <a:p>
            <a:pPr lvl="2"/>
            <a:r>
              <a:rPr lang="en-US" dirty="0" smtClean="0"/>
              <a:t>They need extensive meeting facilities</a:t>
            </a:r>
          </a:p>
        </p:txBody>
      </p:sp>
    </p:spTree>
    <p:extLst>
      <p:ext uri="{BB962C8B-B14F-4D97-AF65-F5344CB8AC3E}">
        <p14:creationId xmlns:p14="http://schemas.microsoft.com/office/powerpoint/2010/main" val="1834873106"/>
      </p:ext>
    </p:extLst>
  </p:cSld>
  <p:clrMapOvr>
    <a:masterClrMapping/>
  </p:clrMapOvr>
  <p:transition xmlns:p14="http://schemas.microsoft.com/office/powerpoint/2010/main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to the </a:t>
            </a:r>
            <a:r>
              <a:rPr lang="en-US" dirty="0" smtClean="0"/>
              <a:t>Group (3 of 4)</a:t>
            </a:r>
            <a:endParaRPr lang="en-US" dirty="0"/>
          </a:p>
        </p:txBody>
      </p:sp>
      <p:sp>
        <p:nvSpPr>
          <p:cNvPr id="4915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Large meeting rooms and dining rooms needed</a:t>
            </a:r>
          </a:p>
          <a:p>
            <a:pPr lvl="2"/>
            <a:r>
              <a:rPr lang="en-US" dirty="0"/>
              <a:t>More complete the property, greater the appeal</a:t>
            </a:r>
          </a:p>
          <a:p>
            <a:pPr lvl="2"/>
            <a:r>
              <a:rPr lang="en-US" dirty="0"/>
              <a:t>Competing hotels cooperate to host large conventions </a:t>
            </a:r>
          </a:p>
          <a:p>
            <a:pPr lvl="1"/>
            <a:r>
              <a:rPr lang="en-US" dirty="0"/>
              <a:t>Trade Shows- Exhibits of product lines shown by purveyors to potential buyers</a:t>
            </a:r>
          </a:p>
          <a:p>
            <a:pPr lvl="2"/>
            <a:r>
              <a:rPr lang="en-US" dirty="0"/>
              <a:t>May be done in guest rooms itself</a:t>
            </a:r>
          </a:p>
          <a:p>
            <a:pPr lvl="2"/>
            <a:r>
              <a:rPr lang="en-US" dirty="0"/>
              <a:t>May require large exhibit space with special requirements</a:t>
            </a:r>
          </a:p>
          <a:p>
            <a:pPr lvl="1"/>
            <a:r>
              <a:rPr lang="en-US" dirty="0" smtClean="0"/>
              <a:t>Single Entity</a:t>
            </a:r>
          </a:p>
          <a:p>
            <a:pPr lvl="2"/>
            <a:r>
              <a:rPr lang="en-US" dirty="0" smtClean="0"/>
              <a:t> It has an adhesive that binds its members together. </a:t>
            </a:r>
          </a:p>
          <a:p>
            <a:pPr lvl="2"/>
            <a:r>
              <a:rPr lang="en-US" dirty="0" smtClean="0"/>
              <a:t>Attendees already belong to the unit (a company, an orchestra, the football team) before coming to the hotel.</a:t>
            </a:r>
          </a:p>
          <a:p>
            <a:pPr lvl="2"/>
            <a:r>
              <a:rPr lang="en-US" dirty="0" smtClean="0"/>
              <a:t>The unit makes the reservation and pay costs</a:t>
            </a:r>
          </a:p>
        </p:txBody>
      </p:sp>
    </p:spTree>
    <p:extLst>
      <p:ext uri="{BB962C8B-B14F-4D97-AF65-F5344CB8AC3E}">
        <p14:creationId xmlns:p14="http://schemas.microsoft.com/office/powerpoint/2010/main" val="3027820740"/>
      </p:ext>
    </p:extLst>
  </p:cSld>
  <p:clrMapOvr>
    <a:masterClrMapping/>
  </p:clrMapOvr>
  <p:transition xmlns:p14="http://schemas.microsoft.com/office/powerpoint/2010/main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</a:t>
            </a:r>
            <a:r>
              <a:rPr lang="en-US" dirty="0"/>
              <a:t>to the </a:t>
            </a:r>
            <a:r>
              <a:rPr lang="en-US" dirty="0" smtClean="0"/>
              <a:t>Group (4 of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Incentive Travelers:</a:t>
            </a:r>
          </a:p>
          <a:p>
            <a:pPr lvl="2"/>
            <a:r>
              <a:rPr lang="en-US" dirty="0"/>
              <a:t>Rewarding top employees with all-expenses paid trips</a:t>
            </a:r>
          </a:p>
          <a:p>
            <a:pPr lvl="2"/>
            <a:r>
              <a:rPr lang="en-US" dirty="0"/>
              <a:t>Free vacation is more motivating than more money!</a:t>
            </a:r>
          </a:p>
          <a:p>
            <a:pPr lvl="2"/>
            <a:r>
              <a:rPr lang="en-US" dirty="0"/>
              <a:t>Trips are usually first-class</a:t>
            </a:r>
          </a:p>
          <a:p>
            <a:pPr lvl="2"/>
            <a:r>
              <a:rPr lang="en-US" dirty="0"/>
              <a:t>Organized by specialists</a:t>
            </a:r>
          </a:p>
          <a:p>
            <a:pPr lvl="2"/>
            <a:r>
              <a:rPr lang="en-US" dirty="0"/>
              <a:t>Very demanding business!</a:t>
            </a:r>
          </a:p>
          <a:p>
            <a:pPr lvl="3"/>
            <a:r>
              <a:rPr lang="en-US" dirty="0"/>
              <a:t>The most driven people win these trips!</a:t>
            </a:r>
          </a:p>
          <a:p>
            <a:pPr lvl="3"/>
            <a:r>
              <a:rPr lang="en-US" dirty="0"/>
              <a:t>Top performers expect top performance!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7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Ownership </a:t>
            </a:r>
            <a:r>
              <a:rPr lang="en-US" dirty="0" smtClean="0"/>
              <a:t>Patterns (1</a:t>
            </a:r>
            <a:r>
              <a:rPr lang="en-US" baseline="0" dirty="0" smtClean="0"/>
              <a:t> of 5)</a:t>
            </a:r>
            <a:endParaRPr lang="en-US" dirty="0"/>
          </a:p>
        </p:txBody>
      </p:sp>
      <p:sp>
        <p:nvSpPr>
          <p:cNvPr id="5120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of the Industry</a:t>
            </a:r>
          </a:p>
          <a:p>
            <a:pPr lvl="1"/>
            <a:r>
              <a:rPr lang="en-US" dirty="0" smtClean="0"/>
              <a:t>From Turmoil to Churning</a:t>
            </a:r>
          </a:p>
          <a:p>
            <a:pPr lvl="2"/>
            <a:r>
              <a:rPr lang="en-US" dirty="0" smtClean="0"/>
              <a:t>Investors in industry for wrong reasons</a:t>
            </a:r>
          </a:p>
          <a:p>
            <a:pPr lvl="3"/>
            <a:r>
              <a:rPr lang="en-US" dirty="0" smtClean="0"/>
              <a:t>Ego, real estate speculation</a:t>
            </a:r>
          </a:p>
          <a:p>
            <a:pPr lvl="2"/>
            <a:r>
              <a:rPr lang="en-US" dirty="0" smtClean="0"/>
              <a:t>Overbuilding, high operating costs, low demand</a:t>
            </a:r>
          </a:p>
          <a:p>
            <a:pPr lvl="3"/>
            <a:r>
              <a:rPr lang="en-US" dirty="0" smtClean="0"/>
              <a:t>Bankruptcy of hotels, bank insolvency</a:t>
            </a:r>
          </a:p>
          <a:p>
            <a:pPr lvl="3"/>
            <a:r>
              <a:rPr lang="en-US" dirty="0" smtClean="0"/>
              <a:t>Saying - Only the third owner makes money!!</a:t>
            </a:r>
          </a:p>
          <a:p>
            <a:pPr lvl="2"/>
            <a:r>
              <a:rPr lang="en-US" dirty="0" smtClean="0"/>
              <a:t>Investors and banks have learnt their lesson</a:t>
            </a:r>
          </a:p>
          <a:p>
            <a:pPr lvl="3"/>
            <a:r>
              <a:rPr lang="en-US" dirty="0" smtClean="0"/>
              <a:t>Demand is slowing, but less overbuilding now</a:t>
            </a:r>
          </a:p>
        </p:txBody>
      </p:sp>
    </p:spTree>
    <p:extLst>
      <p:ext uri="{BB962C8B-B14F-4D97-AF65-F5344CB8AC3E}">
        <p14:creationId xmlns:p14="http://schemas.microsoft.com/office/powerpoint/2010/main" val="506147947"/>
      </p:ext>
    </p:extLst>
  </p:cSld>
  <p:clrMapOvr>
    <a:masterClrMapping/>
  </p:clrMapOvr>
  <p:transition xmlns:p14="http://schemas.microsoft.com/office/powerpoint/2010/main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Ownership </a:t>
            </a:r>
            <a:r>
              <a:rPr lang="en-US" dirty="0" smtClean="0"/>
              <a:t>Patterns (2 of 5)</a:t>
            </a:r>
            <a:endParaRPr lang="en-US" dirty="0"/>
          </a:p>
        </p:txBody>
      </p:sp>
      <p:sp>
        <p:nvSpPr>
          <p:cNvPr id="532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A Consolidating Industry</a:t>
            </a:r>
          </a:p>
          <a:p>
            <a:pPr lvl="2"/>
            <a:r>
              <a:rPr lang="en-US" dirty="0"/>
              <a:t>Large companies are buying smaller ones</a:t>
            </a:r>
          </a:p>
          <a:p>
            <a:pPr lvl="2"/>
            <a:r>
              <a:rPr lang="en-US" dirty="0"/>
              <a:t>Consolidation driven by economies of scale in all costs</a:t>
            </a:r>
          </a:p>
          <a:p>
            <a:pPr lvl="2"/>
            <a:r>
              <a:rPr lang="en-US" dirty="0"/>
              <a:t>Consolidation improves marketing, builds stronger brands</a:t>
            </a:r>
          </a:p>
          <a:p>
            <a:pPr lvl="1"/>
            <a:r>
              <a:rPr lang="en-US" dirty="0"/>
              <a:t>The Global Village</a:t>
            </a:r>
          </a:p>
          <a:p>
            <a:pPr lvl="2"/>
            <a:r>
              <a:rPr lang="en-US" dirty="0"/>
              <a:t>Hotel industry is dominated by global players</a:t>
            </a:r>
          </a:p>
          <a:p>
            <a:pPr lvl="2"/>
            <a:r>
              <a:rPr lang="en-US" dirty="0"/>
              <a:t>Nationality of buyers shifts with currency values</a:t>
            </a:r>
          </a:p>
          <a:p>
            <a:r>
              <a:rPr lang="en-US" dirty="0" smtClean="0"/>
              <a:t>Individual Ownership</a:t>
            </a:r>
          </a:p>
          <a:p>
            <a:pPr lvl="1"/>
            <a:r>
              <a:rPr lang="en-US" dirty="0" smtClean="0"/>
              <a:t>Can be individuals, family or a group</a:t>
            </a:r>
          </a:p>
          <a:p>
            <a:pPr lvl="1"/>
            <a:r>
              <a:rPr lang="en-US" dirty="0" smtClean="0"/>
              <a:t>Combination of personal wealth and borrowed capital</a:t>
            </a:r>
          </a:p>
        </p:txBody>
      </p:sp>
    </p:spTree>
    <p:extLst>
      <p:ext uri="{BB962C8B-B14F-4D97-AF65-F5344CB8AC3E}">
        <p14:creationId xmlns:p14="http://schemas.microsoft.com/office/powerpoint/2010/main" val="49553893"/>
      </p:ext>
    </p:extLst>
  </p:cSld>
  <p:clrMapOvr>
    <a:masterClrMapping/>
  </p:clrMapOvr>
  <p:transition xmlns:p14="http://schemas.microsoft.com/office/powerpoint/2010/main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Ownership </a:t>
            </a:r>
            <a:r>
              <a:rPr lang="en-US" dirty="0" smtClean="0"/>
              <a:t>Patterns (3 of 5)</a:t>
            </a:r>
            <a:endParaRPr lang="en-US" dirty="0"/>
          </a:p>
        </p:txBody>
      </p:sp>
      <p:sp>
        <p:nvSpPr>
          <p:cNvPr id="5530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More likely with smaller properties, as less capital is needed</a:t>
            </a:r>
          </a:p>
          <a:p>
            <a:r>
              <a:rPr lang="en-US" dirty="0" err="1" smtClean="0"/>
              <a:t>Crowdfunding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nontraditional source raises money from the public, “the </a:t>
            </a:r>
            <a:r>
              <a:rPr lang="en-US" dirty="0" smtClean="0"/>
              <a:t>crowd”</a:t>
            </a:r>
            <a:endParaRPr lang="en-US" dirty="0"/>
          </a:p>
          <a:p>
            <a:r>
              <a:rPr lang="en-US" dirty="0"/>
              <a:t>Real Estate Investment Trusts (REITs)</a:t>
            </a:r>
          </a:p>
          <a:p>
            <a:pPr lvl="1"/>
            <a:r>
              <a:rPr lang="en-US" dirty="0"/>
              <a:t>Investment vehicle for real estate deals including hotels – many tax advantages</a:t>
            </a:r>
          </a:p>
          <a:p>
            <a:pPr lvl="1"/>
            <a:r>
              <a:rPr lang="en-US" dirty="0"/>
              <a:t>Restrictions prevent REITS from operating hotels, so they set up related companies to run the </a:t>
            </a:r>
            <a:r>
              <a:rPr lang="en-US" dirty="0" smtClean="0"/>
              <a:t>hotels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44462"/>
      </p:ext>
    </p:extLst>
  </p:cSld>
  <p:clrMapOvr>
    <a:masterClrMapping/>
  </p:clrMapOvr>
  <p:transition xmlns:p14="http://schemas.microsoft.com/office/powerpoint/2010/main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Ownership </a:t>
            </a:r>
            <a:r>
              <a:rPr lang="en-US" dirty="0" smtClean="0"/>
              <a:t>Patterns (4 of 5)</a:t>
            </a:r>
            <a:endParaRPr lang="en-US" dirty="0"/>
          </a:p>
        </p:txBody>
      </p:sp>
      <p:sp>
        <p:nvSpPr>
          <p:cNvPr id="5734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Condominiums and Timeshares</a:t>
            </a:r>
          </a:p>
          <a:p>
            <a:pPr lvl="1"/>
            <a:r>
              <a:rPr lang="en-US" dirty="0"/>
              <a:t>Condominium Ownership</a:t>
            </a:r>
          </a:p>
          <a:p>
            <a:pPr lvl="2"/>
            <a:r>
              <a:rPr lang="en-US" dirty="0"/>
              <a:t>Owner owns and pays for maintenance</a:t>
            </a:r>
          </a:p>
          <a:p>
            <a:pPr lvl="2"/>
            <a:r>
              <a:rPr lang="en-US" dirty="0"/>
              <a:t>Units are placed in common rental pool</a:t>
            </a:r>
          </a:p>
          <a:p>
            <a:pPr lvl="2"/>
            <a:r>
              <a:rPr lang="en-US" dirty="0"/>
              <a:t>Owners may use part-time, rent out the rest</a:t>
            </a:r>
          </a:p>
          <a:p>
            <a:pPr lvl="2"/>
            <a:r>
              <a:rPr lang="en-US" dirty="0"/>
              <a:t>Fees are paid to operators/managers</a:t>
            </a:r>
          </a:p>
          <a:p>
            <a:pPr lvl="2"/>
            <a:r>
              <a:rPr lang="en-US" dirty="0"/>
              <a:t>Gets rental income, capital gains on sale</a:t>
            </a:r>
          </a:p>
          <a:p>
            <a:pPr lvl="2"/>
            <a:r>
              <a:rPr lang="en-US" dirty="0"/>
              <a:t>Pays condo fees to association for </a:t>
            </a:r>
            <a:r>
              <a:rPr lang="en-US" dirty="0" smtClean="0"/>
              <a:t>maintenance</a:t>
            </a:r>
          </a:p>
          <a:p>
            <a:pPr lvl="1"/>
            <a:r>
              <a:rPr lang="en-US" dirty="0" smtClean="0"/>
              <a:t>Condo Hotels</a:t>
            </a:r>
          </a:p>
          <a:p>
            <a:pPr lvl="2"/>
            <a:r>
              <a:rPr lang="en-US" dirty="0" smtClean="0"/>
              <a:t>Residential</a:t>
            </a:r>
            <a:r>
              <a:rPr lang="en-US" dirty="0"/>
              <a:t> </a:t>
            </a:r>
            <a:r>
              <a:rPr lang="en-US" dirty="0" smtClean="0"/>
              <a:t>guests </a:t>
            </a:r>
            <a:r>
              <a:rPr lang="en-US" dirty="0"/>
              <a:t>buy condominiums within commercial hotels</a:t>
            </a:r>
          </a:p>
        </p:txBody>
      </p:sp>
    </p:spTree>
    <p:extLst>
      <p:ext uri="{BB962C8B-B14F-4D97-AF65-F5344CB8AC3E}">
        <p14:creationId xmlns:p14="http://schemas.microsoft.com/office/powerpoint/2010/main" val="231760241"/>
      </p:ext>
    </p:extLst>
  </p:cSld>
  <p:clrMapOvr>
    <a:masterClrMapping/>
  </p:clrMapOvr>
  <p:transition xmlns:p14="http://schemas.microsoft.com/office/powerpoint/2010/main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Ownership </a:t>
            </a:r>
            <a:r>
              <a:rPr lang="en-US" dirty="0" smtClean="0"/>
              <a:t>Patterns (5 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Timeshare Membership</a:t>
            </a:r>
          </a:p>
          <a:p>
            <a:pPr lvl="2"/>
            <a:r>
              <a:rPr lang="en-US" dirty="0"/>
              <a:t>Owner buys the right to use for a fixed period each year for a agreed upon number of years</a:t>
            </a:r>
          </a:p>
          <a:p>
            <a:pPr lvl="1"/>
            <a:r>
              <a:rPr lang="en-US" dirty="0" smtClean="0"/>
              <a:t>Exchanges</a:t>
            </a:r>
          </a:p>
          <a:p>
            <a:pPr lvl="1"/>
            <a:r>
              <a:rPr lang="en-US" dirty="0" smtClean="0"/>
              <a:t>Role of the Timeshare</a:t>
            </a:r>
          </a:p>
          <a:p>
            <a:r>
              <a:rPr lang="en-US" dirty="0" smtClean="0"/>
              <a:t>Joint Ventures and Strategic Alliances</a:t>
            </a:r>
          </a:p>
          <a:p>
            <a:pPr lvl="1"/>
            <a:r>
              <a:rPr lang="en-US" dirty="0" smtClean="0"/>
              <a:t>Partnership </a:t>
            </a:r>
            <a:r>
              <a:rPr lang="en-US" dirty="0"/>
              <a:t>between different commercial entities</a:t>
            </a:r>
          </a:p>
          <a:p>
            <a:pPr lvl="2"/>
            <a:r>
              <a:rPr lang="en-US" dirty="0"/>
              <a:t>Radisson Hotel in Moscow is a joint venture between Radisson, Russian Ministry of Foreign Tourism and </a:t>
            </a:r>
            <a:r>
              <a:rPr lang="en-US" dirty="0" err="1"/>
              <a:t>Americom</a:t>
            </a:r>
            <a:endParaRPr lang="en-US" dirty="0"/>
          </a:p>
          <a:p>
            <a:pPr lvl="1"/>
            <a:r>
              <a:rPr lang="en-US" dirty="0"/>
              <a:t>Used when different parties have different expertise/assets to </a:t>
            </a:r>
            <a:r>
              <a:rPr lang="en-US" dirty="0" smtClean="0"/>
              <a:t>offer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20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Management Patterns </a:t>
            </a:r>
            <a:r>
              <a:rPr lang="en-US" dirty="0" smtClean="0"/>
              <a:t>– Chains (1 of 3)</a:t>
            </a:r>
            <a:endParaRPr lang="en-US" dirty="0"/>
          </a:p>
        </p:txBody>
      </p:sp>
      <p:sp>
        <p:nvSpPr>
          <p:cNvPr id="5939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Chains – Increasing in popularity because of: </a:t>
            </a:r>
          </a:p>
          <a:p>
            <a:pPr lvl="1"/>
            <a:r>
              <a:rPr lang="en-US" dirty="0" smtClean="0"/>
              <a:t>Large capital needs</a:t>
            </a:r>
          </a:p>
          <a:p>
            <a:pPr lvl="1"/>
            <a:r>
              <a:rPr lang="en-US" dirty="0" smtClean="0"/>
              <a:t>Risk is diversified geographically and segment wise</a:t>
            </a:r>
          </a:p>
          <a:p>
            <a:pPr lvl="1"/>
            <a:r>
              <a:rPr lang="en-US" dirty="0" smtClean="0"/>
              <a:t>Economies of scale</a:t>
            </a:r>
          </a:p>
          <a:p>
            <a:pPr lvl="1"/>
            <a:r>
              <a:rPr lang="en-US" dirty="0" smtClean="0"/>
              <a:t>Expertise in site selection</a:t>
            </a:r>
          </a:p>
          <a:p>
            <a:pPr lvl="1"/>
            <a:r>
              <a:rPr lang="en-US" dirty="0" smtClean="0"/>
              <a:t>Ability to attract management talent</a:t>
            </a:r>
          </a:p>
          <a:p>
            <a:pPr lvl="1"/>
            <a:r>
              <a:rPr lang="en-US" dirty="0" smtClean="0"/>
              <a:t>Increased marketing clout, particularly brand building</a:t>
            </a:r>
          </a:p>
          <a:p>
            <a:pPr lvl="1"/>
            <a:r>
              <a:rPr lang="en-US" dirty="0" smtClean="0"/>
              <a:t>Ability to invest in and leverage </a:t>
            </a:r>
            <a:r>
              <a:rPr lang="en-US" dirty="0" smtClean="0"/>
              <a:t>technology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1566063"/>
      </p:ext>
    </p:extLst>
  </p:cSld>
  <p:clrMapOvr>
    <a:masterClrMapping/>
  </p:clrMapOvr>
  <p:transition xmlns:p14="http://schemas.microsoft.com/office/powerpoint/2010/main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Management Patterns </a:t>
            </a:r>
            <a:r>
              <a:rPr lang="en-US" dirty="0" smtClean="0"/>
              <a:t>– Chains (2 of 3)</a:t>
            </a:r>
            <a:endParaRPr lang="en-US" dirty="0"/>
          </a:p>
        </p:txBody>
      </p:sp>
      <p:sp>
        <p:nvSpPr>
          <p:cNvPr id="6144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Parties to the Deal</a:t>
            </a:r>
          </a:p>
          <a:p>
            <a:pPr lvl="1"/>
            <a:r>
              <a:rPr lang="en-US" dirty="0" smtClean="0"/>
              <a:t>Developer</a:t>
            </a:r>
          </a:p>
          <a:p>
            <a:pPr lvl="1"/>
            <a:r>
              <a:rPr lang="en-US" dirty="0" smtClean="0"/>
              <a:t>Lender</a:t>
            </a:r>
          </a:p>
          <a:p>
            <a:pPr lvl="1"/>
            <a:r>
              <a:rPr lang="en-US" dirty="0" smtClean="0"/>
              <a:t>Equity/Ownership</a:t>
            </a:r>
          </a:p>
          <a:p>
            <a:pPr lvl="1"/>
            <a:r>
              <a:rPr lang="en-US" dirty="0" smtClean="0"/>
              <a:t>Management Company</a:t>
            </a:r>
          </a:p>
          <a:p>
            <a:pPr lvl="1"/>
            <a:r>
              <a:rPr lang="en-US" dirty="0" smtClean="0"/>
              <a:t>Franchisor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0871807"/>
      </p:ext>
    </p:extLst>
  </p:cSld>
  <p:clrMapOvr>
    <a:masterClrMapping/>
  </p:clrMapOvr>
  <p:transition xmlns:p14="http://schemas.microsoft.com/office/powerpoint/2010/main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Management Patterns </a:t>
            </a:r>
            <a:r>
              <a:rPr lang="en-US" dirty="0" smtClean="0"/>
              <a:t>– Chains (3 of 3)</a:t>
            </a:r>
            <a:endParaRPr lang="en-US" dirty="0"/>
          </a:p>
        </p:txBody>
      </p:sp>
      <p:sp>
        <p:nvSpPr>
          <p:cNvPr id="6349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Consortia and Membership Organizations</a:t>
            </a:r>
            <a:endParaRPr lang="en-US" dirty="0"/>
          </a:p>
          <a:p>
            <a:pPr lvl="1"/>
            <a:r>
              <a:rPr lang="en-US" dirty="0" smtClean="0"/>
              <a:t>A cooperative structure, where members pays fees and get services that a chain would provide</a:t>
            </a:r>
          </a:p>
          <a:p>
            <a:pPr lvl="3"/>
            <a:r>
              <a:rPr lang="en-US" dirty="0" smtClean="0"/>
              <a:t>Best Western International</a:t>
            </a:r>
          </a:p>
          <a:p>
            <a:pPr lvl="2"/>
            <a:r>
              <a:rPr lang="en-US" dirty="0" smtClean="0"/>
              <a:t>A way for independent operators to get the advantages of a chain, without sacrificing their independence or individuality.</a:t>
            </a:r>
          </a:p>
          <a:p>
            <a:pPr lvl="3"/>
            <a:r>
              <a:rPr lang="en-US" dirty="0" smtClean="0"/>
              <a:t>Operators get marketing, reservation systems, recognizable logo</a:t>
            </a:r>
          </a:p>
          <a:p>
            <a:pPr lvl="3"/>
            <a:r>
              <a:rPr lang="en-US" dirty="0" smtClean="0"/>
              <a:t>Guests get consistent standards, yet a unique </a:t>
            </a:r>
            <a:r>
              <a:rPr lang="en-US" dirty="0" smtClean="0"/>
              <a:t>experience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3385685"/>
      </p:ext>
    </p:extLst>
  </p:cSld>
  <p:clrMapOvr>
    <a:masterClrMapping/>
  </p:clrMapOvr>
  <p:transition xmlns:p14="http://schemas.microsoft.com/office/powerpoint/2010/main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Contracts and </a:t>
            </a:r>
            <a:r>
              <a:rPr lang="en-US" smtClean="0"/>
              <a:t>Management </a:t>
            </a:r>
            <a:r>
              <a:rPr lang="en-US" smtClean="0"/>
              <a:t>Companies (1 of 5)</a:t>
            </a:r>
            <a:endParaRPr lang="en-US" dirty="0"/>
          </a:p>
        </p:txBody>
      </p:sp>
      <p:sp>
        <p:nvSpPr>
          <p:cNvPr id="655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Management Contracts – An agreement between a hotel owner and a management company by which the management company operates the hotel within the conditions set down by the contract, for a fee.</a:t>
            </a:r>
          </a:p>
          <a:p>
            <a:pPr lvl="1"/>
            <a:r>
              <a:rPr lang="en-US" smtClean="0"/>
              <a:t>Happens where owner lacks inclination, time, or expertise to manage</a:t>
            </a:r>
          </a:p>
          <a:p>
            <a:pPr lvl="1"/>
            <a:r>
              <a:rPr lang="en-US" smtClean="0"/>
              <a:t>Management companies have grown with the separation of ownership from management</a:t>
            </a:r>
          </a:p>
          <a:p>
            <a:pPr lvl="1"/>
            <a:r>
              <a:rPr lang="en-US" smtClean="0"/>
              <a:t>Fees are paid by the owner irrespective of profit or loss</a:t>
            </a:r>
          </a:p>
          <a:p>
            <a:pPr lvl="1"/>
            <a:r>
              <a:rPr lang="en-US" smtClean="0"/>
              <a:t>There may be a bonus for profitable operation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017991"/>
      </p:ext>
    </p:extLst>
  </p:cSld>
  <p:clrMapOvr>
    <a:masterClrMapping/>
  </p:clrMapOvr>
  <p:transition xmlns:p14="http://schemas.microsoft.com/office/powerpoint/2010/main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Contracts and Management </a:t>
            </a:r>
            <a:r>
              <a:rPr lang="en-US" dirty="0" smtClean="0"/>
              <a:t>Companies (2 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Owner gets to keep profits or take losses</a:t>
            </a:r>
          </a:p>
          <a:p>
            <a:pPr lvl="1"/>
            <a:r>
              <a:rPr lang="en-US" dirty="0"/>
              <a:t>Management company may be different from Franchisors</a:t>
            </a:r>
          </a:p>
          <a:p>
            <a:pPr lvl="2"/>
            <a:r>
              <a:rPr lang="en-US" dirty="0"/>
              <a:t>If franchised property, management is done within parameters of the franchise </a:t>
            </a:r>
            <a:r>
              <a:rPr lang="en-US" dirty="0" smtClean="0"/>
              <a:t>agreement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1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Contracts and Management </a:t>
            </a:r>
            <a:r>
              <a:rPr lang="en-US" dirty="0" smtClean="0"/>
              <a:t>Companies (3 of 5)</a:t>
            </a:r>
            <a:endParaRPr lang="en-US" dirty="0"/>
          </a:p>
        </p:txBody>
      </p:sp>
      <p:sp>
        <p:nvSpPr>
          <p:cNvPr id="6758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Leases – An agreement between a hotel building owner and a leasing company by which the leaseholder operates the hotel.</a:t>
            </a:r>
          </a:p>
          <a:p>
            <a:pPr lvl="1"/>
            <a:r>
              <a:rPr lang="en-US" dirty="0" smtClean="0"/>
              <a:t>Building (Hotel property) owner gets a risk-free flow of lease payments from the operator</a:t>
            </a:r>
          </a:p>
          <a:p>
            <a:pPr lvl="1"/>
            <a:r>
              <a:rPr lang="en-US" dirty="0" smtClean="0"/>
              <a:t>Lease holder operates the hotel</a:t>
            </a:r>
          </a:p>
          <a:p>
            <a:pPr lvl="1"/>
            <a:r>
              <a:rPr lang="en-US" dirty="0" smtClean="0"/>
              <a:t>Lease payments are made by the hotel operator from operating income, irrespective of profit or </a:t>
            </a:r>
            <a:r>
              <a:rPr lang="en-US" dirty="0" smtClean="0"/>
              <a:t>loss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0367095"/>
      </p:ext>
    </p:extLst>
  </p:cSld>
  <p:clrMapOvr>
    <a:masterClrMapping/>
  </p:clrMapOvr>
  <p:transition xmlns:p14="http://schemas.microsoft.com/office/powerpoint/2010/main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Contracts and Management </a:t>
            </a:r>
            <a:r>
              <a:rPr lang="en-US" dirty="0" smtClean="0"/>
              <a:t>Companies (4 of 5)</a:t>
            </a:r>
            <a:endParaRPr lang="en-US" dirty="0"/>
          </a:p>
        </p:txBody>
      </p:sp>
      <p:sp>
        <p:nvSpPr>
          <p:cNvPr id="696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Franchises - The buyer (Franchisee) acquires rights from the seller (Franchisor) to the exclusive use of a name, product/s, and system of a franchisor within a defined geographic area, for a fee.</a:t>
            </a:r>
          </a:p>
          <a:p>
            <a:pPr lvl="1"/>
            <a:r>
              <a:rPr lang="en-US" dirty="0" smtClean="0"/>
              <a:t>Enables the Franchisee to operate as an independent, but still have the benefits of chain membership.</a:t>
            </a:r>
          </a:p>
          <a:p>
            <a:pPr lvl="2"/>
            <a:r>
              <a:rPr lang="en-US" dirty="0" smtClean="0"/>
              <a:t>Franchisor makes money, even when Franchisee is losing money! </a:t>
            </a:r>
          </a:p>
        </p:txBody>
      </p:sp>
    </p:spTree>
    <p:extLst>
      <p:ext uri="{BB962C8B-B14F-4D97-AF65-F5344CB8AC3E}">
        <p14:creationId xmlns:p14="http://schemas.microsoft.com/office/powerpoint/2010/main" val="4256356171"/>
      </p:ext>
    </p:extLst>
  </p:cSld>
  <p:clrMapOvr>
    <a:masterClrMapping/>
  </p:clrMapOvr>
  <p:transition xmlns:p14="http://schemas.microsoft.com/office/powerpoint/2010/main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Contracts and Management </a:t>
            </a:r>
            <a:r>
              <a:rPr lang="en-US" dirty="0" smtClean="0"/>
              <a:t>Companies (5 of 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Franchisor can terminate the franchisee for non-adherence to standards</a:t>
            </a:r>
          </a:p>
          <a:p>
            <a:pPr lvl="2"/>
            <a:r>
              <a:rPr lang="en-US" dirty="0"/>
              <a:t>Problems arise when franchisors want to expand too rapidly and franchisees claim that their territory is being infringed upon by other franchisees</a:t>
            </a:r>
          </a:p>
          <a:p>
            <a:pPr lvl="2"/>
            <a:r>
              <a:rPr lang="en-US" dirty="0"/>
              <a:t>One individual can buy different </a:t>
            </a:r>
            <a:r>
              <a:rPr lang="en-US" dirty="0" smtClean="0"/>
              <a:t>franchises</a:t>
            </a:r>
          </a:p>
          <a:p>
            <a:pPr lvl="1"/>
            <a:r>
              <a:rPr lang="en-US" dirty="0" smtClean="0"/>
              <a:t>The Franchise Flag</a:t>
            </a:r>
          </a:p>
        </p:txBody>
      </p:sp>
    </p:spTree>
    <p:extLst>
      <p:ext uri="{BB962C8B-B14F-4D97-AF65-F5344CB8AC3E}">
        <p14:creationId xmlns:p14="http://schemas.microsoft.com/office/powerpoint/2010/main" val="45651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508 Lecture">
  <a:themeElements>
    <a:clrScheme name="Custom 4">
      <a:dk1>
        <a:srgbClr val="003057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4021</TotalTime>
  <Words>2025</Words>
  <Application>Microsoft Macintosh PowerPoint</Application>
  <PresentationFormat>On-screen Show (4:3)</PresentationFormat>
  <Paragraphs>289</Paragraphs>
  <Slides>31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508 Lecture</vt:lpstr>
      <vt:lpstr>Check In, Check Out: Managing Hotel Operations</vt:lpstr>
      <vt:lpstr>Segmenting the Lodging Market</vt:lpstr>
      <vt:lpstr>Brand and Brand Equity (1 of 2)</vt:lpstr>
      <vt:lpstr>Brand and Brand Equity (2 of 2)</vt:lpstr>
      <vt:lpstr>Segmenting the Lodging Market (1 of 5)</vt:lpstr>
      <vt:lpstr>Segmenting the Lodging Market (2 of 5)</vt:lpstr>
      <vt:lpstr>Segmenting the Lodging Market (3 of 5)</vt:lpstr>
      <vt:lpstr>Segmenting the Lodging Market (4 of 5)</vt:lpstr>
      <vt:lpstr>Segmenting the Lodging Market (5 of 5)</vt:lpstr>
      <vt:lpstr>New Market Patterns (1 of 5)</vt:lpstr>
      <vt:lpstr>New Market Patterns (2 of 5)</vt:lpstr>
      <vt:lpstr>New Market Patterns (3 of 5)</vt:lpstr>
      <vt:lpstr>New Market Patterns (4 of 5)</vt:lpstr>
      <vt:lpstr>New Market Patterns (5 of 5)</vt:lpstr>
      <vt:lpstr>Marketing to the Group (1 of 4)</vt:lpstr>
      <vt:lpstr>Marketing to the Group (2 of 4)</vt:lpstr>
      <vt:lpstr>Marketing to the Group (3 of 4)</vt:lpstr>
      <vt:lpstr>Marketing to the Group (4 of 4)</vt:lpstr>
      <vt:lpstr>New Ownership Patterns (1 of 5)</vt:lpstr>
      <vt:lpstr>New Ownership Patterns (2 of 5)</vt:lpstr>
      <vt:lpstr>New Ownership Patterns (3 of 5)</vt:lpstr>
      <vt:lpstr>New Ownership Patterns (4 of 5)</vt:lpstr>
      <vt:lpstr>New Ownership Patterns (5 of 5)</vt:lpstr>
      <vt:lpstr>New Management Patterns – Chains (1 of 3)</vt:lpstr>
      <vt:lpstr>New Management Patterns – Chains (2 of 3)</vt:lpstr>
      <vt:lpstr>New Management Patterns – Chains (3 of 3)</vt:lpstr>
      <vt:lpstr>Management Contracts and Management Companies (1 of 5)</vt:lpstr>
      <vt:lpstr>Management Contracts and Management Companies (2 of 5)</vt:lpstr>
      <vt:lpstr>Management Contracts and Management Companies (3 of 5)</vt:lpstr>
      <vt:lpstr>Management Contracts and Management Companies (4 of 5)</vt:lpstr>
      <vt:lpstr>Management Contracts and Management Companies (5 of 5)</vt:lpstr>
    </vt:vector>
  </TitlesOfParts>
  <Manager/>
  <Company>echosvoice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Compliant Lecture PowerPoint</dc:title>
  <dc:subject>Introduction to Psychology</dc:subject>
  <dc:creator>Echo Swinford</dc:creator>
  <cp:keywords/>
  <dc:description/>
  <cp:lastModifiedBy>Melissa O'Connor</cp:lastModifiedBy>
  <cp:revision>148</cp:revision>
  <dcterms:created xsi:type="dcterms:W3CDTF">2014-07-14T20:04:21Z</dcterms:created>
  <dcterms:modified xsi:type="dcterms:W3CDTF">2017-06-20T19:28:12Z</dcterms:modified>
  <cp:category/>
</cp:coreProperties>
</file>