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18" r:id="rId2"/>
    <p:sldId id="322" r:id="rId3"/>
    <p:sldId id="323" r:id="rId4"/>
    <p:sldId id="324" r:id="rId5"/>
    <p:sldId id="325" r:id="rId6"/>
    <p:sldId id="326" r:id="rId7"/>
    <p:sldId id="342" r:id="rId8"/>
    <p:sldId id="343" r:id="rId9"/>
    <p:sldId id="327" r:id="rId10"/>
    <p:sldId id="344" r:id="rId11"/>
    <p:sldId id="328" r:id="rId12"/>
    <p:sldId id="329" r:id="rId13"/>
    <p:sldId id="345" r:id="rId14"/>
    <p:sldId id="331" r:id="rId15"/>
    <p:sldId id="332" r:id="rId16"/>
    <p:sldId id="333" r:id="rId17"/>
    <p:sldId id="334" r:id="rId18"/>
    <p:sldId id="335" r:id="rId19"/>
    <p:sldId id="346" r:id="rId20"/>
    <p:sldId id="336" r:id="rId21"/>
    <p:sldId id="337" r:id="rId22"/>
    <p:sldId id="338" r:id="rId23"/>
    <p:sldId id="339" r:id="rId24"/>
    <p:sldId id="340" r:id="rId25"/>
    <p:sldId id="341" r:id="rId26"/>
    <p:sldId id="347" r:id="rId27"/>
    <p:sldId id="34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70"/>
    <a:srgbClr val="007FA3"/>
    <a:srgbClr val="003057"/>
    <a:srgbClr val="E3EBF6"/>
    <a:srgbClr val="7EB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45497" autoAdjust="0"/>
    <p:restoredTop sz="86325" autoAdjust="0"/>
  </p:normalViewPr>
  <p:slideViewPr>
    <p:cSldViewPr>
      <p:cViewPr varScale="1">
        <p:scale>
          <a:sx n="60" d="100"/>
          <a:sy n="60" d="100"/>
        </p:scale>
        <p:origin x="-96" y="-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544"/>
    </p:cViewPr>
  </p:outlineViewPr>
  <p:notesTextViewPr>
    <p:cViewPr>
      <p:scale>
        <a:sx n="20" d="100"/>
        <a:sy n="2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121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3D6722-9B4D-4E29-B226-C325925A81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7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A00B45-9B32-9644-953C-E2341A4BD1D3}" type="slidenum">
              <a:rPr lang="en-US"/>
              <a:pPr/>
              <a:t>2</a:t>
            </a:fld>
            <a:endParaRPr lang="en-US"/>
          </a:p>
        </p:txBody>
      </p:sp>
      <p:sp>
        <p:nvSpPr>
          <p:cNvPr id="1945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702A9557-BD5B-DA42-8BCA-645324E69842}" type="slidenum">
              <a:rPr lang="en-US" sz="1000" i="1">
                <a:latin typeface="Times New Roman" charset="0"/>
              </a:rPr>
              <a:pPr algn="r" eaLnBrk="0" hangingPunct="0"/>
              <a:t>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6E7EF7-CB73-5C44-BDD1-33977B2416E9}" type="slidenum">
              <a:rPr lang="en-US"/>
              <a:pPr/>
              <a:t>3</a:t>
            </a:fld>
            <a:endParaRPr lang="en-US"/>
          </a:p>
        </p:txBody>
      </p:sp>
      <p:sp>
        <p:nvSpPr>
          <p:cNvPr id="2150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2198A425-1F0D-E54C-9284-BD1322CCA796}" type="slidenum">
              <a:rPr lang="en-US" sz="1000" i="1">
                <a:latin typeface="Times New Roman" charset="0"/>
              </a:rPr>
              <a:pPr algn="r" eaLnBrk="0" hangingPunct="0"/>
              <a:t>3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F19915-7238-6741-A7F8-E9C5D3D1E72C}" type="slidenum">
              <a:rPr lang="en-US"/>
              <a:pPr/>
              <a:t>4</a:t>
            </a:fld>
            <a:endParaRPr lang="en-US"/>
          </a:p>
        </p:txBody>
      </p:sp>
      <p:sp>
        <p:nvSpPr>
          <p:cNvPr id="2355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7FC35FC-7969-D142-ABD4-EA1016A51788}" type="slidenum">
              <a:rPr lang="en-US" sz="1000" i="1">
                <a:latin typeface="Times New Roman" charset="0"/>
              </a:rPr>
              <a:pPr algn="r" eaLnBrk="0" hangingPunct="0"/>
              <a:t>4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A4859A-65C9-D240-BBBE-7650DF8E248D}" type="slidenum">
              <a:rPr lang="en-US"/>
              <a:pPr/>
              <a:t>5</a:t>
            </a:fld>
            <a:endParaRPr lang="en-US"/>
          </a:p>
        </p:txBody>
      </p:sp>
      <p:sp>
        <p:nvSpPr>
          <p:cNvPr id="2560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4481503-02DA-7843-AA0B-E70CF29E90ED}" type="slidenum">
              <a:rPr lang="en-US" sz="1000" i="1">
                <a:latin typeface="Times New Roman" charset="0"/>
              </a:rPr>
              <a:pPr algn="r" eaLnBrk="0" hangingPunct="0"/>
              <a:t>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B54977-1E8F-A149-9381-49E30D7399EF}" type="slidenum">
              <a:rPr lang="en-US"/>
              <a:pPr/>
              <a:t>6</a:t>
            </a:fld>
            <a:endParaRPr lang="en-US"/>
          </a:p>
        </p:txBody>
      </p:sp>
      <p:sp>
        <p:nvSpPr>
          <p:cNvPr id="2765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B5C77624-8C20-F647-888D-675189BA44E3}" type="slidenum">
              <a:rPr lang="en-US" sz="1000" i="1">
                <a:latin typeface="Times New Roman" charset="0"/>
              </a:rPr>
              <a:pPr algn="r" eaLnBrk="0" hangingPunct="0"/>
              <a:t>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3738"/>
            <a:ext cx="4551362" cy="3413125"/>
          </a:xfrm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D421C-6E84-A846-B83E-56508E69E737}" type="slidenum">
              <a:rPr lang="en-US"/>
              <a:pPr/>
              <a:t>9</a:t>
            </a:fld>
            <a:endParaRPr lang="en-US"/>
          </a:p>
        </p:txBody>
      </p:sp>
      <p:sp>
        <p:nvSpPr>
          <p:cNvPr id="2969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BEBD0D8-E78D-434A-940F-3702F10F4B59}" type="slidenum">
              <a:rPr lang="en-US" sz="1000" i="1">
                <a:latin typeface="Times New Roman" charset="0"/>
              </a:rPr>
              <a:pPr algn="r" eaLnBrk="0" hangingPunct="0"/>
              <a:t>9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BA43A0-F2B9-5C4B-853D-B36648ED5291}" type="slidenum">
              <a:rPr lang="en-US"/>
              <a:pPr/>
              <a:t>11</a:t>
            </a:fld>
            <a:endParaRPr lang="en-US"/>
          </a:p>
        </p:txBody>
      </p:sp>
      <p:sp>
        <p:nvSpPr>
          <p:cNvPr id="3174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DE78CED1-B115-4A40-AD69-E541E11E801A}" type="slidenum">
              <a:rPr lang="en-US" sz="1000" i="1">
                <a:latin typeface="Times New Roman" charset="0"/>
              </a:rPr>
              <a:pPr algn="r" eaLnBrk="0" hangingPunct="0"/>
              <a:t>11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EF2321-FE52-B744-BD3F-A5AB24E3121A}" type="slidenum">
              <a:rPr lang="en-US"/>
              <a:pPr/>
              <a:t>12</a:t>
            </a:fld>
            <a:endParaRPr lang="en-US"/>
          </a:p>
        </p:txBody>
      </p:sp>
      <p:sp>
        <p:nvSpPr>
          <p:cNvPr id="337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8BFCC6D-E1B9-CB49-879B-E410D9FC2007}" type="slidenum">
              <a:rPr lang="en-US" sz="1000" i="1">
                <a:latin typeface="Times New Roman" charset="0"/>
              </a:rPr>
              <a:pPr algn="r" eaLnBrk="0" hangingPunct="0"/>
              <a:t>12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F7805-77E1-8043-BA15-FFCAF84B71C7}" type="slidenum">
              <a:rPr lang="en-US"/>
              <a:pPr/>
              <a:t>14</a:t>
            </a:fld>
            <a:endParaRPr lang="en-US"/>
          </a:p>
        </p:txBody>
      </p:sp>
      <p:sp>
        <p:nvSpPr>
          <p:cNvPr id="3789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8AC59BAA-499B-F449-8F37-79FF5C4D0566}" type="slidenum">
              <a:rPr lang="en-US" sz="1000" i="1">
                <a:latin typeface="Times New Roman" charset="0"/>
              </a:rPr>
              <a:pPr algn="r" eaLnBrk="0" hangingPunct="0"/>
              <a:t>14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040446-D981-4F43-B95C-B4BD7A7DD274}" type="slidenum">
              <a:rPr lang="en-US"/>
              <a:pPr/>
              <a:t>15</a:t>
            </a:fld>
            <a:endParaRPr lang="en-US"/>
          </a:p>
        </p:txBody>
      </p:sp>
      <p:sp>
        <p:nvSpPr>
          <p:cNvPr id="3993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F223993A-AB16-934A-B798-F8427D1677C0}" type="slidenum">
              <a:rPr lang="en-US" sz="1000" i="1">
                <a:latin typeface="Times New Roman" charset="0"/>
              </a:rPr>
              <a:pPr algn="r" eaLnBrk="0" hangingPunct="0"/>
              <a:t>15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AE2C40-4912-184F-835C-344DB4325F08}" type="slidenum">
              <a:rPr lang="en-US"/>
              <a:pPr/>
              <a:t>16</a:t>
            </a:fld>
            <a:endParaRPr lang="en-US"/>
          </a:p>
        </p:txBody>
      </p:sp>
      <p:sp>
        <p:nvSpPr>
          <p:cNvPr id="4198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0EBE4911-7F95-9841-A6C8-2B742B263F12}" type="slidenum">
              <a:rPr lang="en-US" sz="1000" i="1">
                <a:latin typeface="Times New Roman" charset="0"/>
              </a:rPr>
              <a:pPr algn="r" eaLnBrk="0" hangingPunct="0"/>
              <a:t>16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2E4FE3-AB9F-7C44-999B-7925306FDB0E}" type="slidenum">
              <a:rPr lang="en-US"/>
              <a:pPr/>
              <a:t>17</a:t>
            </a:fld>
            <a:endParaRPr lang="en-US"/>
          </a:p>
        </p:txBody>
      </p:sp>
      <p:sp>
        <p:nvSpPr>
          <p:cNvPr id="4403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CC09D2E4-2D24-E04A-962C-003C21433DC9}" type="slidenum">
              <a:rPr lang="en-US" sz="1000" i="1">
                <a:latin typeface="Times New Roman" charset="0"/>
              </a:rPr>
              <a:pPr algn="r" eaLnBrk="0" hangingPunct="0"/>
              <a:t>17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C824A3-77A1-BE4F-ABF3-C82F45FDCD64}" type="slidenum">
              <a:rPr lang="en-US"/>
              <a:pPr/>
              <a:t>18</a:t>
            </a:fld>
            <a:endParaRPr lang="en-US"/>
          </a:p>
        </p:txBody>
      </p:sp>
      <p:sp>
        <p:nvSpPr>
          <p:cNvPr id="4608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85193E71-7106-9D4A-9657-10F3FA263255}" type="slidenum">
              <a:rPr lang="en-US" sz="1000" i="1">
                <a:latin typeface="Times New Roman" charset="0"/>
              </a:rPr>
              <a:pPr algn="r" eaLnBrk="0" hangingPunct="0"/>
              <a:t>18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ln cap="flat"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5A468C-3119-F14A-8EFF-7663BF19C49D}" type="slidenum">
              <a:rPr lang="en-US"/>
              <a:pPr/>
              <a:t>20</a:t>
            </a:fld>
            <a:endParaRPr lang="en-US"/>
          </a:p>
        </p:txBody>
      </p:sp>
      <p:sp>
        <p:nvSpPr>
          <p:cNvPr id="4813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302E0097-1216-6646-BD09-628AA539DF32}" type="slidenum">
              <a:rPr lang="en-US" sz="1000" i="1">
                <a:latin typeface="Times New Roman" charset="0"/>
              </a:rPr>
              <a:pPr algn="r" eaLnBrk="0" hangingPunct="0"/>
              <a:t>20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B029A4-506A-C540-A000-DCA34BEF97C2}" type="slidenum">
              <a:rPr lang="en-US"/>
              <a:pPr/>
              <a:t>21</a:t>
            </a:fld>
            <a:endParaRPr lang="en-US"/>
          </a:p>
        </p:txBody>
      </p:sp>
      <p:sp>
        <p:nvSpPr>
          <p:cNvPr id="5017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9D1AF2BB-B01F-2343-B3B4-8F92BA03ADF6}" type="slidenum">
              <a:rPr lang="en-US" sz="1000" i="1">
                <a:latin typeface="Times New Roman" charset="0"/>
              </a:rPr>
              <a:pPr algn="r" eaLnBrk="0" hangingPunct="0"/>
              <a:t>21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A6E129-DFFF-BC49-9044-4A9F2407472E}" type="slidenum">
              <a:rPr lang="en-US"/>
              <a:pPr/>
              <a:t>22</a:t>
            </a:fld>
            <a:endParaRPr lang="en-US"/>
          </a:p>
        </p:txBody>
      </p:sp>
      <p:sp>
        <p:nvSpPr>
          <p:cNvPr id="52226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44CC02E8-9E1B-7547-9D78-3633C5825A79}" type="slidenum">
              <a:rPr lang="en-US" sz="1000" i="1">
                <a:latin typeface="Times New Roman" charset="0"/>
              </a:rPr>
              <a:pPr algn="r" eaLnBrk="0" hangingPunct="0"/>
              <a:t>22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C4467D-E1D0-4243-A820-525CAC3AC227}" type="slidenum">
              <a:rPr lang="en-US"/>
              <a:pPr/>
              <a:t>23</a:t>
            </a:fld>
            <a:endParaRPr lang="en-US"/>
          </a:p>
        </p:txBody>
      </p:sp>
      <p:sp>
        <p:nvSpPr>
          <p:cNvPr id="5427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540964A4-BF3A-EF47-8450-A729E746866B}" type="slidenum">
              <a:rPr lang="en-US" sz="1000" i="1">
                <a:latin typeface="Times New Roman" charset="0"/>
              </a:rPr>
              <a:pPr algn="r" eaLnBrk="0" hangingPunct="0"/>
              <a:t>23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B783E3-2085-5246-886E-940428D6DE9D}" type="slidenum">
              <a:rPr lang="en-US"/>
              <a:pPr/>
              <a:t>24</a:t>
            </a:fld>
            <a:endParaRPr lang="en-US"/>
          </a:p>
        </p:txBody>
      </p:sp>
      <p:sp>
        <p:nvSpPr>
          <p:cNvPr id="56322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534F6104-7EE5-7946-AA44-11743F01069E}" type="slidenum">
              <a:rPr lang="en-US" sz="1000" i="1">
                <a:latin typeface="Times New Roman" charset="0"/>
              </a:rPr>
              <a:pPr algn="r" eaLnBrk="0" hangingPunct="0"/>
              <a:t>24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77BFB4-022A-ED4E-9F69-17655415B2AA}" type="slidenum">
              <a:rPr lang="en-US"/>
              <a:pPr/>
              <a:t>25</a:t>
            </a:fld>
            <a:endParaRPr lang="en-US"/>
          </a:p>
        </p:txBody>
      </p:sp>
      <p:sp>
        <p:nvSpPr>
          <p:cNvPr id="583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83" tIns="0" rIns="18983" bIns="0" anchor="b"/>
          <a:lstStyle>
            <a:lvl1pPr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8663" indent="-279400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2363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038" indent="-223838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9300" indent="-225425" defTabSz="911225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765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337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909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48100" indent="-225425" defTabSz="9112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0" hangingPunct="0"/>
            <a:fld id="{E7A653AF-5898-7A45-B441-5FDB30C91059}" type="slidenum">
              <a:rPr lang="en-US" sz="1000" i="1">
                <a:latin typeface="Times New Roman" charset="0"/>
              </a:rPr>
              <a:pPr algn="r" eaLnBrk="0" hangingPunct="0"/>
              <a:t>25</a:t>
            </a:fld>
            <a:endParaRPr lang="en-US" sz="1000" i="1">
              <a:latin typeface="Times New Roman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3738"/>
            <a:ext cx="4551363" cy="3413125"/>
          </a:xfrm>
          <a:noFill/>
          <a:ln cap="flat"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</p:spPr>
        <p:txBody>
          <a:bodyPr lIns="91754" tIns="45878" rIns="91754" bIns="45878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white">
          <a:xfrm>
            <a:off x="0" y="0"/>
            <a:ext cx="9144000" cy="38862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838451"/>
          </a:xfrm>
        </p:spPr>
        <p:txBody>
          <a:bodyPr anchor="b">
            <a:noAutofit/>
          </a:bodyPr>
          <a:lstStyle>
            <a:lvl1pPr algn="l">
              <a:defRPr sz="36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4687" y="3962400"/>
            <a:ext cx="7794626" cy="17526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8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93969" y="6622537"/>
            <a:ext cx="8595360" cy="2354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33338" y="6400800"/>
            <a:ext cx="9156700" cy="465137"/>
            <a:chOff x="33338" y="6408738"/>
            <a:chExt cx="9156700" cy="465137"/>
          </a:xfrm>
        </p:grpSpPr>
        <p:pic>
          <p:nvPicPr>
            <p:cNvPr id="13" name="Always Learning Logo" descr="Pearson: Always Learning Logo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33338" y="6443663"/>
              <a:ext cx="1660525" cy="430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Copyright" descr="Copyright 2015, 2012, 2009"/>
            <p:cNvSpPr txBox="1">
              <a:spLocks noChangeArrowheads="1"/>
            </p:cNvSpPr>
            <p:nvPr/>
          </p:nvSpPr>
          <p:spPr bwMode="auto">
            <a:xfrm>
              <a:off x="14136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Learning Objective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Learning Objectives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027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Click to add Learning Objective(s)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46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00000"/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18872" indent="-118872">
              <a:buClr>
                <a:schemeClr val="bg1"/>
              </a:buClr>
              <a:buSzPct val="25000"/>
              <a:defRPr sz="2400"/>
            </a:lvl1pPr>
            <a:lvl2pPr marL="569913" indent="-285750">
              <a:defRPr sz="2000"/>
            </a:lvl2pPr>
            <a:lvl3pPr>
              <a:defRPr sz="2000"/>
            </a:lvl3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066800"/>
          </a:xfrm>
        </p:spPr>
        <p:txBody>
          <a:bodyPr anchor="t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white">
          <a:xfrm>
            <a:off x="-7938" y="6400800"/>
            <a:ext cx="9161464" cy="430213"/>
          </a:xfrm>
          <a:prstGeom prst="rect">
            <a:avLst/>
          </a:prstGeom>
          <a:solidFill>
            <a:srgbClr val="003057"/>
          </a:solidFill>
          <a:ln>
            <a:solidFill>
              <a:srgbClr val="0030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79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47800"/>
            <a:ext cx="7772400" cy="2152651"/>
          </a:xfrm>
        </p:spPr>
        <p:txBody>
          <a:bodyPr anchor="b">
            <a:noAutofit/>
          </a:bodyPr>
          <a:lstStyle>
            <a:lvl1pPr algn="l">
              <a:defRPr sz="4000" b="1" cap="none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4687" y="3962400"/>
            <a:ext cx="7794627" cy="175260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7938" y="6435725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93969" y="6408738"/>
            <a:ext cx="9096069" cy="463550"/>
            <a:chOff x="93969" y="6408738"/>
            <a:chExt cx="9096069" cy="463550"/>
          </a:xfrm>
        </p:grpSpPr>
        <p:sp>
          <p:nvSpPr>
            <p:cNvPr id="6" name="Copyright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2015, 2012, 2009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7" name="Pearson Logo" descr="Pearson_Bound_Whit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3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A9DF6EFB-3F44-496C-A842-1E0B3D3B975A}" type="datetimeFigureOut">
              <a:rPr lang="en-US" smtClean="0"/>
              <a:pPr/>
              <a:t>6/20/17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00B2350-5261-4F5C-9DF5-EF0D264FC8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 bwMode="white">
          <a:xfrm>
            <a:off x="-7938" y="6407663"/>
            <a:ext cx="9161464" cy="430213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93969" y="6380676"/>
            <a:ext cx="9096069" cy="463550"/>
            <a:chOff x="93969" y="6408738"/>
            <a:chExt cx="9096069" cy="463550"/>
          </a:xfrm>
        </p:grpSpPr>
        <p:sp>
          <p:nvSpPr>
            <p:cNvPr id="13" name="Copyright" descr="Pearson: Copyright 2015, 2012, 2009"/>
            <p:cNvSpPr txBox="1">
              <a:spLocks noChangeArrowheads="1"/>
            </p:cNvSpPr>
            <p:nvPr/>
          </p:nvSpPr>
          <p:spPr bwMode="auto">
            <a:xfrm>
              <a:off x="93969" y="6408738"/>
              <a:ext cx="63166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l">
                <a:defRPr/>
              </a:pP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Copyright © 2018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Pearson Education, Inc.</a:t>
              </a:r>
              <a:r>
                <a:rPr lang="en-US" altLang="en-US" sz="700" b="0" baseline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en-US" sz="700" b="0" dirty="0" smtClean="0">
                  <a:solidFill>
                    <a:schemeClr val="bg1"/>
                  </a:solidFill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All Rights Reserved</a:t>
              </a:r>
            </a:p>
          </p:txBody>
        </p:sp>
        <p:pic>
          <p:nvPicPr>
            <p:cNvPr id="14" name="Pearson Logo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7748588" y="6442075"/>
              <a:ext cx="144145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6" r:id="rId3"/>
    <p:sldLayoutId id="2147483650" r:id="rId4"/>
    <p:sldLayoutId id="2147483659" r:id="rId5"/>
    <p:sldLayoutId id="2147483658" r:id="rId6"/>
    <p:sldLayoutId id="2147483660" r:id="rId7"/>
    <p:sldLayoutId id="2147483651" r:id="rId8"/>
    <p:sldLayoutId id="2147483654" r:id="rId9"/>
    <p:sldLayoutId id="2147483655" r:id="rId10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Check In, Check Out: Managing Hotel Operations</a:t>
            </a: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000" b="1" dirty="0" smtClean="0"/>
              <a:t>Tenth Edition</a:t>
            </a:r>
            <a:endParaRPr lang="en-US" sz="2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Chapter 3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The Structures of the Hotel Industry</a:t>
            </a:r>
            <a:endParaRPr lang="en-US" dirty="0"/>
          </a:p>
        </p:txBody>
      </p:sp>
      <p:pic>
        <p:nvPicPr>
          <p:cNvPr id="7" name="Picture 6" descr="0134303504_Vallen_CV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3581400" cy="458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86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 of 18)</a:t>
            </a:r>
            <a:endParaRPr lang="en-US" dirty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Ownership</a:t>
            </a:r>
          </a:p>
          <a:p>
            <a:r>
              <a:rPr lang="en-US" dirty="0" smtClean="0"/>
              <a:t>The General Manager (GM)</a:t>
            </a:r>
          </a:p>
          <a:p>
            <a:pPr lvl="1"/>
            <a:r>
              <a:rPr lang="en-US" dirty="0" smtClean="0"/>
              <a:t>The </a:t>
            </a:r>
            <a:r>
              <a:rPr lang="ja-JP" altLang="en-US" dirty="0" smtClean="0"/>
              <a:t>“</a:t>
            </a:r>
            <a:r>
              <a:rPr lang="en-US" dirty="0" smtClean="0"/>
              <a:t>Boss</a:t>
            </a:r>
            <a:r>
              <a:rPr lang="ja-JP" altLang="en-US" dirty="0" smtClean="0"/>
              <a:t>”</a:t>
            </a:r>
            <a:r>
              <a:rPr lang="en-US" dirty="0" smtClean="0"/>
              <a:t> of an individual hotel</a:t>
            </a:r>
          </a:p>
          <a:p>
            <a:pPr lvl="2"/>
            <a:r>
              <a:rPr lang="en-US" dirty="0" smtClean="0"/>
              <a:t>Responsible for everything in the hotel</a:t>
            </a:r>
          </a:p>
          <a:p>
            <a:pPr lvl="2"/>
            <a:r>
              <a:rPr lang="en-US" dirty="0" smtClean="0"/>
              <a:t>Supervises and controls all the departments</a:t>
            </a:r>
          </a:p>
          <a:p>
            <a:pPr lvl="2"/>
            <a:r>
              <a:rPr lang="en-US" dirty="0" smtClean="0"/>
              <a:t>An employee, responsible to the owner/s (Exhibit 3-1)</a:t>
            </a:r>
          </a:p>
          <a:p>
            <a:pPr lvl="1"/>
            <a:r>
              <a:rPr lang="en-US" dirty="0" smtClean="0"/>
              <a:t>From Host to Executive</a:t>
            </a:r>
          </a:p>
          <a:p>
            <a:pPr lvl="2"/>
            <a:r>
              <a:rPr lang="en-US" dirty="0" smtClean="0"/>
              <a:t>Was </a:t>
            </a:r>
            <a:r>
              <a:rPr lang="ja-JP" altLang="en-US" dirty="0" smtClean="0"/>
              <a:t>“</a:t>
            </a:r>
            <a:r>
              <a:rPr lang="en-US" dirty="0" smtClean="0"/>
              <a:t>Mine Host</a:t>
            </a:r>
            <a:r>
              <a:rPr lang="ja-JP" altLang="en-US" dirty="0" smtClean="0"/>
              <a:t>”</a:t>
            </a:r>
            <a:r>
              <a:rPr lang="en-US" dirty="0" smtClean="0"/>
              <a:t> interacting with guests</a:t>
            </a:r>
          </a:p>
          <a:p>
            <a:pPr lvl="3"/>
            <a:r>
              <a:rPr lang="en-US" dirty="0" smtClean="0"/>
              <a:t>GM was the </a:t>
            </a:r>
            <a:r>
              <a:rPr lang="ja-JP" altLang="en-US" dirty="0" smtClean="0"/>
              <a:t>“</a:t>
            </a:r>
            <a:r>
              <a:rPr lang="en-US" dirty="0" smtClean="0"/>
              <a:t>Face</a:t>
            </a:r>
            <a:r>
              <a:rPr lang="ja-JP" altLang="en-US" dirty="0" smtClean="0"/>
              <a:t>”</a:t>
            </a:r>
            <a:r>
              <a:rPr lang="en-US" dirty="0" smtClean="0"/>
              <a:t> and </a:t>
            </a:r>
            <a:r>
              <a:rPr lang="ja-JP" altLang="en-US" dirty="0" smtClean="0"/>
              <a:t>“</a:t>
            </a:r>
            <a:r>
              <a:rPr lang="en-US" dirty="0" smtClean="0"/>
              <a:t>Soul</a:t>
            </a:r>
            <a:r>
              <a:rPr lang="ja-JP" altLang="en-US" dirty="0" smtClean="0"/>
              <a:t>”</a:t>
            </a:r>
            <a:r>
              <a:rPr lang="en-US" dirty="0" smtClean="0"/>
              <a:t> of the hotel</a:t>
            </a:r>
          </a:p>
          <a:p>
            <a:pPr lvl="3"/>
            <a:r>
              <a:rPr lang="en-US" dirty="0" smtClean="0"/>
              <a:t>Long tenure of GM in a property, so knew the guests</a:t>
            </a:r>
          </a:p>
        </p:txBody>
      </p:sp>
    </p:spTree>
    <p:extLst>
      <p:ext uri="{BB962C8B-B14F-4D97-AF65-F5344CB8AC3E}">
        <p14:creationId xmlns:p14="http://schemas.microsoft.com/office/powerpoint/2010/main" val="1807648879"/>
      </p:ext>
    </p:extLst>
  </p:cSld>
  <p:clrMapOvr>
    <a:masterClrMapping/>
  </p:clrMapOvr>
  <p:transition xmlns:p14="http://schemas.microsoft.com/office/powerpoint/2010/main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(2 of 18)</a:t>
            </a:r>
            <a:endParaRPr lang="en-US" dirty="0"/>
          </a:p>
        </p:txBody>
      </p:sp>
      <p:sp>
        <p:nvSpPr>
          <p:cNvPr id="2048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Now an Executive dealing with business issues</a:t>
            </a:r>
          </a:p>
          <a:p>
            <a:pPr lvl="1"/>
            <a:r>
              <a:rPr lang="en-US" dirty="0" smtClean="0"/>
              <a:t>Strength and Salaries</a:t>
            </a:r>
            <a:endParaRPr lang="en-US" dirty="0"/>
          </a:p>
          <a:p>
            <a:pPr lvl="1"/>
            <a:r>
              <a:rPr lang="en-US" dirty="0"/>
              <a:t>Role of Support Departments is increasing</a:t>
            </a:r>
          </a:p>
          <a:p>
            <a:pPr lvl="2"/>
            <a:r>
              <a:rPr lang="en-US" dirty="0"/>
              <a:t>Legal, Human Resources, Technology (MIS), Marketing issues</a:t>
            </a:r>
          </a:p>
          <a:p>
            <a:pPr lvl="2"/>
            <a:r>
              <a:rPr lang="en-US" dirty="0"/>
              <a:t>Understanding of business issues is critical</a:t>
            </a:r>
          </a:p>
          <a:p>
            <a:r>
              <a:rPr lang="en-US" dirty="0" smtClean="0"/>
              <a:t>Food and Beverage (F&amp;B) Department</a:t>
            </a:r>
          </a:p>
          <a:p>
            <a:pPr lvl="1"/>
            <a:r>
              <a:rPr lang="en-US" dirty="0" smtClean="0"/>
              <a:t>Deals with:</a:t>
            </a:r>
          </a:p>
          <a:p>
            <a:pPr lvl="2"/>
            <a:r>
              <a:rPr lang="en-US" dirty="0" smtClean="0"/>
              <a:t>Production and service of food and beverages</a:t>
            </a:r>
          </a:p>
          <a:p>
            <a:pPr lvl="2"/>
            <a:r>
              <a:rPr lang="en-US" dirty="0" smtClean="0"/>
              <a:t>Needs to work in close coordination with F.O.</a:t>
            </a:r>
          </a:p>
        </p:txBody>
      </p:sp>
    </p:spTree>
    <p:extLst>
      <p:ext uri="{BB962C8B-B14F-4D97-AF65-F5344CB8AC3E}">
        <p14:creationId xmlns:p14="http://schemas.microsoft.com/office/powerpoint/2010/main" val="1921735274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(3 of 18)</a:t>
            </a:r>
            <a:endParaRPr lang="en-US" dirty="0"/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Headed by Food and Beverage Manager</a:t>
            </a:r>
          </a:p>
          <a:p>
            <a:pPr lvl="2"/>
            <a:r>
              <a:rPr lang="en-US" dirty="0"/>
              <a:t>Service and Production are two sub-departments</a:t>
            </a:r>
          </a:p>
          <a:p>
            <a:pPr lvl="2"/>
            <a:r>
              <a:rPr lang="en-US" dirty="0"/>
              <a:t>Service - Supervises restaurant, banquet, and bar Managers</a:t>
            </a:r>
          </a:p>
          <a:p>
            <a:pPr lvl="2"/>
            <a:r>
              <a:rPr lang="en-US" dirty="0"/>
              <a:t>Food production is headed by a </a:t>
            </a:r>
            <a:r>
              <a:rPr lang="ja-JP" altLang="en-US" dirty="0"/>
              <a:t>“</a:t>
            </a:r>
            <a:r>
              <a:rPr lang="en-US" dirty="0"/>
              <a:t>Chef</a:t>
            </a:r>
            <a:r>
              <a:rPr lang="ja-JP" altLang="en-US" dirty="0"/>
              <a:t>”</a:t>
            </a:r>
            <a:r>
              <a:rPr lang="en-US" dirty="0"/>
              <a:t> </a:t>
            </a:r>
          </a:p>
          <a:p>
            <a:r>
              <a:rPr lang="en-US" dirty="0" smtClean="0"/>
              <a:t>Hotel Manager/Resident Manager/House Manager/Rooms Division Manager/Guest Services Manager</a:t>
            </a:r>
          </a:p>
          <a:p>
            <a:pPr lvl="1"/>
            <a:r>
              <a:rPr lang="en-US" dirty="0" smtClean="0"/>
              <a:t>Responsible for all operating departments except Food &amp; Beverages</a:t>
            </a:r>
          </a:p>
        </p:txBody>
      </p:sp>
    </p:spTree>
    <p:extLst>
      <p:ext uri="{BB962C8B-B14F-4D97-AF65-F5344CB8AC3E}">
        <p14:creationId xmlns:p14="http://schemas.microsoft.com/office/powerpoint/2010/main" val="3288768637"/>
      </p:ext>
    </p:extLst>
  </p:cSld>
  <p:clrMapOvr>
    <a:masterClrMapping/>
  </p:clrMapOvr>
  <p:transition xmlns:p14="http://schemas.microsoft.com/office/powerpoint/2010/main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(4 of 18)</a:t>
            </a:r>
            <a:endParaRPr lang="en-US" dirty="0"/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Reports to GM</a:t>
            </a:r>
          </a:p>
          <a:p>
            <a:pPr lvl="1"/>
            <a:r>
              <a:rPr lang="en-US" dirty="0"/>
              <a:t>Career stepping stone to GM</a:t>
            </a:r>
          </a:p>
          <a:p>
            <a:pPr lvl="1"/>
            <a:r>
              <a:rPr lang="en-US" dirty="0"/>
              <a:t>Job Description: Exhibit 3-6</a:t>
            </a:r>
          </a:p>
          <a:p>
            <a:r>
              <a:rPr lang="en-US" dirty="0"/>
              <a:t>Housekeeping Department (HK)</a:t>
            </a:r>
          </a:p>
          <a:p>
            <a:pPr lvl="2"/>
            <a:r>
              <a:rPr lang="en-US" dirty="0"/>
              <a:t>Responsible for general cleanliness of guestrooms, corridors and public spaces</a:t>
            </a:r>
          </a:p>
          <a:p>
            <a:pPr lvl="2"/>
            <a:r>
              <a:rPr lang="en-US" dirty="0"/>
              <a:t>Headed by Executive Housekeeper (EHK)</a:t>
            </a:r>
          </a:p>
          <a:p>
            <a:pPr lvl="2"/>
            <a:r>
              <a:rPr lang="en-US" dirty="0"/>
              <a:t>Coordination between FO and HK is essential</a:t>
            </a:r>
          </a:p>
          <a:p>
            <a:pPr lvl="2"/>
            <a:r>
              <a:rPr lang="en-US" dirty="0"/>
              <a:t>HK handles linen, uniforms, laundry, Lost &amp; </a:t>
            </a:r>
            <a:r>
              <a:rPr lang="en-US" dirty="0" smtClean="0"/>
              <a:t>Found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973627"/>
      </p:ext>
    </p:extLst>
  </p:cSld>
  <p:clrMapOvr>
    <a:masterClrMapping/>
  </p:clrMapOvr>
  <p:transition xmlns:p14="http://schemas.microsoft.com/office/powerpoint/2010/main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(5 of 18)</a:t>
            </a:r>
            <a:endParaRPr lang="en-US" dirty="0"/>
          </a:p>
        </p:txBody>
      </p:sp>
      <p:sp>
        <p:nvSpPr>
          <p:cNvPr id="2662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Department</a:t>
            </a:r>
          </a:p>
          <a:p>
            <a:pPr lvl="1"/>
            <a:r>
              <a:rPr lang="en-US" dirty="0"/>
              <a:t>Deals with:</a:t>
            </a:r>
          </a:p>
          <a:p>
            <a:pPr lvl="2"/>
            <a:r>
              <a:rPr lang="en-US" dirty="0"/>
              <a:t>Safety, fire control &amp; prevention, loss-control, accidents, death, suicides, crimes, scams, drunks, prostitutes, drugs etc.,</a:t>
            </a:r>
          </a:p>
          <a:p>
            <a:pPr lvl="1"/>
            <a:r>
              <a:rPr lang="en-US" dirty="0"/>
              <a:t>Serves as deterrent, then restraint, rarely as police force</a:t>
            </a:r>
          </a:p>
          <a:p>
            <a:pPr lvl="1"/>
            <a:r>
              <a:rPr lang="en-US" dirty="0"/>
              <a:t>Should be an iron hand in a velvet glove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651329"/>
      </p:ext>
    </p:extLst>
  </p:cSld>
  <p:clrMapOvr>
    <a:masterClrMapping/>
  </p:clrMapOvr>
  <p:transition xmlns:p14="http://schemas.microsoft.com/office/powerpoint/2010/main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Organizational </a:t>
            </a:r>
            <a:r>
              <a:rPr lang="en-US" dirty="0" smtClean="0"/>
              <a:t>Structure (6 of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Now high-priority and extensively staffed </a:t>
            </a:r>
          </a:p>
          <a:p>
            <a:pPr lvl="2"/>
            <a:r>
              <a:rPr lang="en-US" dirty="0"/>
              <a:t>Liability issues</a:t>
            </a:r>
          </a:p>
          <a:p>
            <a:pPr lvl="2"/>
            <a:r>
              <a:rPr lang="en-US" dirty="0"/>
              <a:t>Increased crime in hotels</a:t>
            </a:r>
          </a:p>
          <a:p>
            <a:pPr lvl="2"/>
            <a:r>
              <a:rPr lang="en-US" dirty="0"/>
              <a:t>Provision of electronic locks, in-room safes, better lighting</a:t>
            </a:r>
          </a:p>
          <a:p>
            <a:pPr lvl="2"/>
            <a:r>
              <a:rPr lang="en-US" dirty="0"/>
              <a:t>Improvements driven by insurance costs and P.R. issues</a:t>
            </a:r>
          </a:p>
          <a:p>
            <a:pPr lvl="2"/>
            <a:r>
              <a:rPr lang="en-US" dirty="0"/>
              <a:t>Security Checklist: Exhibit 3-5</a:t>
            </a:r>
          </a:p>
          <a:p>
            <a:r>
              <a:rPr lang="en-US" dirty="0"/>
              <a:t>Other Departments</a:t>
            </a:r>
          </a:p>
          <a:p>
            <a:pPr lvl="1"/>
            <a:r>
              <a:rPr lang="en-US" dirty="0"/>
              <a:t>Facilities maintenance, shops, doctor, pool, spa, golf, </a:t>
            </a:r>
            <a:r>
              <a:rPr lang="en-US" dirty="0" smtClean="0"/>
              <a:t>etc.</a:t>
            </a:r>
            <a:endParaRPr lang="en-US" dirty="0"/>
          </a:p>
          <a:p>
            <a:pPr lvl="2"/>
            <a:r>
              <a:rPr lang="en-US" dirty="0"/>
              <a:t>Depends on size and complexity of the </a:t>
            </a:r>
            <a:r>
              <a:rPr lang="en-US" dirty="0" smtClean="0"/>
              <a:t>operation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5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Organizational </a:t>
            </a:r>
            <a:r>
              <a:rPr lang="en-US" dirty="0" smtClean="0"/>
              <a:t>Structure (7 of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Rooms Manager</a:t>
            </a:r>
          </a:p>
          <a:p>
            <a:pPr lvl="1"/>
            <a:r>
              <a:rPr lang="en-US" dirty="0"/>
              <a:t>Reports to Hotel Manager</a:t>
            </a:r>
          </a:p>
          <a:p>
            <a:pPr lvl="1"/>
            <a:r>
              <a:rPr lang="en-US" dirty="0"/>
              <a:t>Supervises reservations, telephone, concierge, and uniformed services</a:t>
            </a:r>
          </a:p>
          <a:p>
            <a:pPr lvl="1"/>
            <a:r>
              <a:rPr lang="en-US" dirty="0"/>
              <a:t>In a large hotel, duties may be delegated to </a:t>
            </a:r>
            <a:r>
              <a:rPr lang="ja-JP" altLang="en-US" dirty="0"/>
              <a:t>“</a:t>
            </a:r>
            <a:r>
              <a:rPr lang="en-US" dirty="0"/>
              <a:t>Front Office Manger</a:t>
            </a:r>
            <a:r>
              <a:rPr lang="ja-JP" altLang="en-US" dirty="0" smtClean="0"/>
              <a:t>”</a:t>
            </a:r>
            <a:endParaRPr lang="en-US" dirty="0"/>
          </a:p>
          <a:p>
            <a:r>
              <a:rPr lang="en-US" dirty="0"/>
              <a:t>Room Reservations</a:t>
            </a:r>
          </a:p>
          <a:p>
            <a:pPr lvl="1"/>
            <a:r>
              <a:rPr lang="en-US" dirty="0"/>
              <a:t>Handles requests for rooms from prospective guests arriving </a:t>
            </a:r>
            <a:r>
              <a:rPr lang="en-US" dirty="0" smtClean="0"/>
              <a:t>in </a:t>
            </a:r>
            <a:r>
              <a:rPr lang="en-US" dirty="0"/>
              <a:t>the </a:t>
            </a:r>
            <a:r>
              <a:rPr lang="en-US" dirty="0" smtClean="0"/>
              <a:t>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(8 of 18)</a:t>
            </a:r>
            <a:endParaRPr lang="en-US" dirty="0"/>
          </a:p>
        </p:txBody>
      </p:sp>
      <p:sp>
        <p:nvSpPr>
          <p:cNvPr id="2867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Reservations come by phone, fax, email, in-person, letter etc.</a:t>
            </a:r>
          </a:p>
          <a:p>
            <a:pPr lvl="2"/>
            <a:r>
              <a:rPr lang="en-US" dirty="0"/>
              <a:t>Can be for a day ahead to years ahead</a:t>
            </a:r>
          </a:p>
          <a:p>
            <a:pPr lvl="2"/>
            <a:r>
              <a:rPr lang="en-US" dirty="0"/>
              <a:t>FO person matches request with availability</a:t>
            </a:r>
          </a:p>
          <a:p>
            <a:pPr lvl="2"/>
            <a:r>
              <a:rPr lang="en-US" dirty="0"/>
              <a:t>Balances needs of groups and individuals</a:t>
            </a:r>
          </a:p>
          <a:p>
            <a:pPr lvl="2"/>
            <a:r>
              <a:rPr lang="en-US" dirty="0"/>
              <a:t>Maximizes revenues for hotel</a:t>
            </a:r>
          </a:p>
          <a:p>
            <a:pPr lvl="2"/>
            <a:r>
              <a:rPr lang="en-US" dirty="0"/>
              <a:t>Computerization has:</a:t>
            </a:r>
          </a:p>
          <a:p>
            <a:pPr lvl="3"/>
            <a:r>
              <a:rPr lang="en-US" dirty="0"/>
              <a:t>Increased accuracy, improved revenue management, increased speed of response, reduced </a:t>
            </a:r>
            <a:r>
              <a:rPr lang="en-US" dirty="0" smtClean="0"/>
              <a:t>paperwork</a:t>
            </a:r>
            <a:endParaRPr lang="en-US" dirty="0"/>
          </a:p>
          <a:p>
            <a:r>
              <a:rPr lang="en-US" dirty="0" smtClean="0"/>
              <a:t>Uniformed Services Department/Bell Dept.</a:t>
            </a:r>
          </a:p>
          <a:p>
            <a:pPr lvl="1"/>
            <a:r>
              <a:rPr lang="en-US" dirty="0" smtClean="0"/>
              <a:t>Members included - Baggage porters, elevator operators, transportation clerks, door attendants</a:t>
            </a:r>
          </a:p>
        </p:txBody>
      </p:sp>
    </p:spTree>
    <p:extLst>
      <p:ext uri="{BB962C8B-B14F-4D97-AF65-F5344CB8AC3E}">
        <p14:creationId xmlns:p14="http://schemas.microsoft.com/office/powerpoint/2010/main" val="2465096760"/>
      </p:ext>
    </p:extLst>
  </p:cSld>
  <p:clrMapOvr>
    <a:masterClrMapping/>
  </p:clrMapOvr>
  <p:transition xmlns:p14="http://schemas.microsoft.com/office/powerpoint/2010/main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Organizational </a:t>
            </a:r>
            <a:r>
              <a:rPr lang="en-US" dirty="0" smtClean="0"/>
              <a:t>Structure (9</a:t>
            </a:r>
            <a:r>
              <a:rPr lang="en-US" baseline="0" dirty="0" smtClean="0"/>
              <a:t> of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Now less important as:</a:t>
            </a:r>
          </a:p>
          <a:p>
            <a:pPr lvl="2"/>
            <a:r>
              <a:rPr lang="en-US" dirty="0"/>
              <a:t>Guests wheel in own baggage (lighter)</a:t>
            </a:r>
          </a:p>
          <a:p>
            <a:pPr lvl="2"/>
            <a:r>
              <a:rPr lang="en-US" dirty="0"/>
              <a:t>Shorter average stay means less baggage</a:t>
            </a:r>
          </a:p>
          <a:p>
            <a:pPr lvl="2"/>
            <a:r>
              <a:rPr lang="en-US" dirty="0"/>
              <a:t>Better telecommunication facilities</a:t>
            </a:r>
          </a:p>
          <a:p>
            <a:pPr lvl="2"/>
            <a:r>
              <a:rPr lang="en-US" dirty="0"/>
              <a:t>Guests prefer self-service (no tipping!) mode</a:t>
            </a:r>
          </a:p>
          <a:p>
            <a:pPr lvl="2"/>
            <a:r>
              <a:rPr lang="en-US" dirty="0"/>
              <a:t>Management prefers lower staff levels and labor </a:t>
            </a:r>
          </a:p>
          <a:p>
            <a:r>
              <a:rPr lang="en-US" dirty="0"/>
              <a:t>Concierge</a:t>
            </a:r>
          </a:p>
          <a:p>
            <a:pPr lvl="1"/>
            <a:r>
              <a:rPr lang="en-US" dirty="0"/>
              <a:t>Originally </a:t>
            </a:r>
            <a:r>
              <a:rPr lang="ja-JP" altLang="en-US" dirty="0"/>
              <a:t>“</a:t>
            </a:r>
            <a:r>
              <a:rPr lang="en-US" dirty="0"/>
              <a:t>Keeper of the Keys</a:t>
            </a:r>
            <a:r>
              <a:rPr lang="ja-JP" altLang="en-US" dirty="0"/>
              <a:t>”</a:t>
            </a:r>
            <a:r>
              <a:rPr lang="en-US" dirty="0"/>
              <a:t> or guard</a:t>
            </a:r>
          </a:p>
          <a:p>
            <a:pPr lvl="1"/>
            <a:r>
              <a:rPr lang="en-US" dirty="0"/>
              <a:t>Now provider of services from A to </a:t>
            </a:r>
            <a:r>
              <a:rPr lang="en-US" dirty="0" smtClean="0"/>
              <a:t>Z</a:t>
            </a:r>
            <a:endParaRPr lang="en-US" dirty="0"/>
          </a:p>
          <a:p>
            <a:pPr lvl="1"/>
            <a:r>
              <a:rPr lang="en-US" dirty="0"/>
              <a:t>Concierge Floor – A premium priced exclusive floor with its own keys and </a:t>
            </a:r>
            <a:r>
              <a:rPr lang="en-US" dirty="0" smtClean="0"/>
              <a:t>concierge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5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(10 of 18)</a:t>
            </a:r>
            <a:endParaRPr lang="en-US" dirty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Telephone Department</a:t>
            </a:r>
          </a:p>
          <a:p>
            <a:pPr lvl="1"/>
            <a:r>
              <a:rPr lang="en-US" dirty="0" smtClean="0"/>
              <a:t>Was extensively staffed -many operators &amp; supervisors</a:t>
            </a:r>
          </a:p>
          <a:p>
            <a:pPr lvl="2"/>
            <a:r>
              <a:rPr lang="en-US" dirty="0" smtClean="0"/>
              <a:t>Manual operation of incoming and outgoing calls</a:t>
            </a:r>
          </a:p>
          <a:p>
            <a:pPr lvl="2"/>
            <a:r>
              <a:rPr lang="en-US" dirty="0" smtClean="0"/>
              <a:t>Problems of mistakes due to manual operations</a:t>
            </a:r>
          </a:p>
          <a:p>
            <a:pPr lvl="3"/>
            <a:r>
              <a:rPr lang="en-US" dirty="0" smtClean="0"/>
              <a:t>Billing, guest messages, and wake-up calls</a:t>
            </a:r>
          </a:p>
          <a:p>
            <a:pPr lvl="1"/>
            <a:r>
              <a:rPr lang="en-US" dirty="0" smtClean="0"/>
              <a:t>Now minimally staffed or handled by F.O. itself</a:t>
            </a:r>
          </a:p>
          <a:p>
            <a:pPr lvl="2"/>
            <a:r>
              <a:rPr lang="en-US" dirty="0" smtClean="0"/>
              <a:t>Automation of incoming and outgoing calls</a:t>
            </a:r>
          </a:p>
          <a:p>
            <a:pPr lvl="2"/>
            <a:r>
              <a:rPr lang="en-US" dirty="0" smtClean="0"/>
              <a:t>Automated billing – less complaints!</a:t>
            </a:r>
          </a:p>
          <a:p>
            <a:pPr lvl="2"/>
            <a:r>
              <a:rPr lang="en-US" dirty="0" smtClean="0"/>
              <a:t>Less mistakes due to automation</a:t>
            </a:r>
          </a:p>
          <a:p>
            <a:pPr lvl="3"/>
            <a:r>
              <a:rPr lang="en-US" dirty="0" smtClean="0"/>
              <a:t>Voice mail, in-room alarm clocks, auto wake-up calls</a:t>
            </a:r>
          </a:p>
        </p:txBody>
      </p:sp>
    </p:spTree>
    <p:extLst>
      <p:ext uri="{BB962C8B-B14F-4D97-AF65-F5344CB8AC3E}">
        <p14:creationId xmlns:p14="http://schemas.microsoft.com/office/powerpoint/2010/main" val="3853637776"/>
      </p:ext>
    </p:extLst>
  </p:cSld>
  <p:clrMapOvr>
    <a:masterClrMapping/>
  </p:clrMapOvr>
  <p:transition xmlns:p14="http://schemas.microsoft.com/office/powerpoint/2010/main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Structure </a:t>
            </a:r>
            <a:r>
              <a:rPr lang="en-US" dirty="0" smtClean="0"/>
              <a:t>(11</a:t>
            </a:r>
            <a:r>
              <a:rPr lang="en-US" baseline="0" dirty="0" smtClean="0"/>
              <a:t> of 18)</a:t>
            </a:r>
            <a:endParaRPr lang="en-US" dirty="0"/>
          </a:p>
        </p:txBody>
      </p:sp>
      <p:sp>
        <p:nvSpPr>
          <p:cNvPr id="3277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Costs and Revenues</a:t>
            </a:r>
          </a:p>
          <a:p>
            <a:pPr lvl="2"/>
            <a:r>
              <a:rPr lang="en-US" dirty="0"/>
              <a:t>Was costly to operate due to labor and equipment</a:t>
            </a:r>
          </a:p>
          <a:p>
            <a:pPr lvl="2"/>
            <a:r>
              <a:rPr lang="en-US" dirty="0"/>
              <a:t>Cost recovery through surcharges – guest complaints too!</a:t>
            </a:r>
          </a:p>
          <a:p>
            <a:pPr lvl="2"/>
            <a:r>
              <a:rPr lang="en-US" dirty="0"/>
              <a:t>Now cheaper to operate due to automation</a:t>
            </a:r>
          </a:p>
          <a:p>
            <a:pPr lvl="2"/>
            <a:r>
              <a:rPr lang="en-US" dirty="0"/>
              <a:t>Reduction in revenue flows with calling cards and cell-phones</a:t>
            </a:r>
          </a:p>
          <a:p>
            <a:r>
              <a:rPr lang="en-US" dirty="0" smtClean="0"/>
              <a:t>Manager of Guest Services</a:t>
            </a:r>
          </a:p>
          <a:p>
            <a:pPr lvl="1"/>
            <a:r>
              <a:rPr lang="en-US" dirty="0" smtClean="0"/>
              <a:t>Front Office</a:t>
            </a:r>
          </a:p>
          <a:p>
            <a:pPr lvl="2"/>
            <a:r>
              <a:rPr lang="en-US" dirty="0" smtClean="0"/>
              <a:t>The place in the lobby where guest-services are managed and coordinated</a:t>
            </a:r>
          </a:p>
        </p:txBody>
      </p:sp>
    </p:spTree>
    <p:extLst>
      <p:ext uri="{BB962C8B-B14F-4D97-AF65-F5344CB8AC3E}">
        <p14:creationId xmlns:p14="http://schemas.microsoft.com/office/powerpoint/2010/main" val="3148415669"/>
      </p:ext>
    </p:extLst>
  </p:cSld>
  <p:clrMapOvr>
    <a:masterClrMapping/>
  </p:clrMapOvr>
  <p:transition xmlns:p14="http://schemas.microsoft.com/office/powerpoint/2010/main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Organizational </a:t>
            </a:r>
            <a:r>
              <a:rPr lang="en-US" dirty="0" smtClean="0"/>
              <a:t>Structure (12 of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Working Hours of the Front Office</a:t>
            </a:r>
          </a:p>
          <a:p>
            <a:pPr lvl="1"/>
            <a:r>
              <a:rPr lang="en-US" dirty="0"/>
              <a:t>F.O. should be manned around the clock</a:t>
            </a:r>
          </a:p>
          <a:p>
            <a:pPr lvl="1"/>
            <a:r>
              <a:rPr lang="en-US" dirty="0"/>
              <a:t>The Shifts (Or Watches)</a:t>
            </a:r>
          </a:p>
          <a:p>
            <a:pPr lvl="2"/>
            <a:r>
              <a:rPr lang="en-US" dirty="0"/>
              <a:t>Day Shift : 		7.30 AM – 3.30 PM</a:t>
            </a:r>
          </a:p>
          <a:p>
            <a:pPr lvl="2"/>
            <a:r>
              <a:rPr lang="en-US" dirty="0"/>
              <a:t>Swing Shift: 		3.30 PM -11.30 PM</a:t>
            </a:r>
          </a:p>
          <a:p>
            <a:pPr lvl="2"/>
            <a:r>
              <a:rPr lang="en-US" dirty="0"/>
              <a:t>Graveyard Shift 	11.30 PM - 7.30 AM</a:t>
            </a:r>
          </a:p>
          <a:p>
            <a:pPr lvl="1"/>
            <a:r>
              <a:rPr lang="en-US" dirty="0"/>
              <a:t>Issues to consider</a:t>
            </a:r>
          </a:p>
          <a:p>
            <a:pPr lvl="2"/>
            <a:r>
              <a:rPr lang="en-US" dirty="0"/>
              <a:t>Night shift is not preferred in general</a:t>
            </a:r>
          </a:p>
          <a:p>
            <a:pPr lvl="3"/>
            <a:r>
              <a:rPr lang="en-US" dirty="0"/>
              <a:t>Premium may be paid for night-shift to compensate</a:t>
            </a:r>
          </a:p>
          <a:p>
            <a:pPr lvl="2"/>
            <a:r>
              <a:rPr lang="en-US" dirty="0"/>
              <a:t>Employees must be rotated through shifts</a:t>
            </a:r>
          </a:p>
          <a:p>
            <a:pPr lvl="3"/>
            <a:r>
              <a:rPr lang="en-US" dirty="0"/>
              <a:t>Fairness and cross-training </a:t>
            </a:r>
            <a:r>
              <a:rPr lang="en-US" dirty="0" smtClean="0"/>
              <a:t>issues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(13 of 18)</a:t>
            </a:r>
            <a:endParaRPr lang="en-US" dirty="0"/>
          </a:p>
        </p:txBody>
      </p:sp>
      <p:sp>
        <p:nvSpPr>
          <p:cNvPr id="3686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Overlap shifts if possible</a:t>
            </a:r>
          </a:p>
          <a:p>
            <a:pPr lvl="1"/>
            <a:r>
              <a:rPr lang="en-US" dirty="0" smtClean="0"/>
              <a:t>The Split </a:t>
            </a:r>
            <a:r>
              <a:rPr lang="en-US" dirty="0" smtClean="0"/>
              <a:t>Shift</a:t>
            </a:r>
            <a:endParaRPr lang="en-US" dirty="0" smtClean="0"/>
          </a:p>
          <a:p>
            <a:pPr lvl="2"/>
            <a:r>
              <a:rPr lang="en-US" dirty="0" smtClean="0"/>
              <a:t>Great for management, bad for workers</a:t>
            </a:r>
          </a:p>
          <a:p>
            <a:pPr lvl="2"/>
            <a:r>
              <a:rPr lang="en-US" dirty="0" smtClean="0"/>
              <a:t>More common in smaller/isolated areas</a:t>
            </a:r>
          </a:p>
          <a:p>
            <a:pPr lvl="2"/>
            <a:r>
              <a:rPr lang="en-US" dirty="0" smtClean="0"/>
              <a:t>Less common due to unionization, </a:t>
            </a:r>
            <a:r>
              <a:rPr lang="en-US" dirty="0" smtClean="0"/>
              <a:t>commuting</a:t>
            </a:r>
            <a:endParaRPr lang="en-US" dirty="0" smtClean="0"/>
          </a:p>
        </p:txBody>
      </p:sp>
      <p:graphicFrame>
        <p:nvGraphicFramePr>
          <p:cNvPr id="108570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095572"/>
              </p:ext>
            </p:extLst>
          </p:nvPr>
        </p:nvGraphicFramePr>
        <p:xfrm>
          <a:off x="1295400" y="3810000"/>
          <a:ext cx="6172200" cy="2286000"/>
        </p:xfrm>
        <a:graphic>
          <a:graphicData uri="http://schemas.openxmlformats.org/drawingml/2006/table">
            <a:tbl>
              <a:tblPr/>
              <a:tblGrid>
                <a:gridCol w="3124200"/>
                <a:gridCol w="30480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Employee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Timings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Employee 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7.00 AM –12.30 PM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Employee 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12.30 PM-6.30 PM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Employee 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6.30 PM-11.00 PM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Night Auditor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 typeface="Monotype Sorts" charset="0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11.00 PM – 7.00 AM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4849906"/>
      </p:ext>
    </p:extLst>
  </p:cSld>
  <p:clrMapOvr>
    <a:masterClrMapping/>
  </p:clrMapOvr>
  <p:transition xmlns:p14="http://schemas.microsoft.com/office/powerpoint/2010/main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(14 of 18)</a:t>
            </a:r>
            <a:endParaRPr lang="en-US" dirty="0"/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F.O. should be manned around the clock</a:t>
            </a:r>
          </a:p>
          <a:p>
            <a:pPr lvl="1"/>
            <a:r>
              <a:rPr lang="en-US" dirty="0" smtClean="0"/>
              <a:t>Forecast Scheduling</a:t>
            </a:r>
          </a:p>
          <a:p>
            <a:pPr lvl="2"/>
            <a:r>
              <a:rPr lang="en-US" dirty="0" smtClean="0"/>
              <a:t>Schedule employees based on reservation forecasts</a:t>
            </a:r>
          </a:p>
          <a:p>
            <a:pPr lvl="3"/>
            <a:r>
              <a:rPr lang="en-US" dirty="0" smtClean="0"/>
              <a:t>Goal is to maximize coverage with minimal costs</a:t>
            </a:r>
          </a:p>
          <a:p>
            <a:pPr lvl="2"/>
            <a:r>
              <a:rPr lang="en-US" dirty="0" smtClean="0"/>
              <a:t>Use part-timers to cover peak periods</a:t>
            </a:r>
          </a:p>
          <a:p>
            <a:pPr lvl="2"/>
            <a:r>
              <a:rPr lang="en-US" dirty="0" smtClean="0"/>
              <a:t>Schedule off-days/vacations on slow periods</a:t>
            </a:r>
          </a:p>
          <a:p>
            <a:pPr lvl="2"/>
            <a:r>
              <a:rPr lang="en-US" dirty="0" smtClean="0"/>
              <a:t>Cross-train employees for more flexibility</a:t>
            </a:r>
          </a:p>
          <a:p>
            <a:pPr lvl="2"/>
            <a:r>
              <a:rPr lang="en-US" dirty="0" smtClean="0"/>
              <a:t>Ensure that computers are multi-functional </a:t>
            </a:r>
            <a:r>
              <a:rPr lang="en-US" dirty="0" smtClean="0"/>
              <a:t>too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8980529"/>
      </p:ext>
    </p:extLst>
  </p:cSld>
  <p:clrMapOvr>
    <a:masterClrMapping/>
  </p:clrMapOvr>
  <p:transition xmlns:p14="http://schemas.microsoft.com/office/powerpoint/2010/main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(15 of 18)</a:t>
            </a:r>
            <a:endParaRPr lang="en-US" dirty="0"/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of the lobby</a:t>
            </a:r>
          </a:p>
          <a:p>
            <a:pPr lvl="1"/>
            <a:r>
              <a:rPr lang="en-US" dirty="0" smtClean="0"/>
              <a:t>Less formal/intimidating, more open/inviting now</a:t>
            </a:r>
          </a:p>
          <a:p>
            <a:pPr lvl="1"/>
            <a:r>
              <a:rPr lang="en-US" dirty="0" smtClean="0"/>
              <a:t>Creates excitement/personifies hotel</a:t>
            </a:r>
          </a:p>
          <a:p>
            <a:pPr lvl="2"/>
            <a:r>
              <a:rPr lang="en-US" dirty="0" smtClean="0"/>
              <a:t>Multi-story atrium lobbies pioneered by Hyatt Hotels</a:t>
            </a:r>
          </a:p>
          <a:p>
            <a:r>
              <a:rPr lang="en-US" dirty="0" smtClean="0"/>
              <a:t>The Desk </a:t>
            </a:r>
            <a:endParaRPr lang="en-US" dirty="0"/>
          </a:p>
          <a:p>
            <a:pPr lvl="1"/>
            <a:r>
              <a:rPr lang="en-US" dirty="0" smtClean="0"/>
              <a:t>It’s </a:t>
            </a:r>
            <a:r>
              <a:rPr lang="en-US" dirty="0"/>
              <a:t>counter top is 40–42 inches across and </a:t>
            </a:r>
            <a:r>
              <a:rPr lang="en-US" dirty="0" smtClean="0"/>
              <a:t>some 45 </a:t>
            </a:r>
            <a:r>
              <a:rPr lang="en-US" dirty="0"/>
              <a:t>inches </a:t>
            </a:r>
            <a:r>
              <a:rPr lang="en-US" dirty="0" smtClean="0"/>
              <a:t>high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work side of the desk is lower by 6 inches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2691042"/>
      </p:ext>
    </p:extLst>
  </p:cSld>
  <p:clrMapOvr>
    <a:masterClrMapping/>
  </p:clrMapOvr>
  <p:transition xmlns:p14="http://schemas.microsoft.com/office/powerpoint/2010/main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Structure </a:t>
            </a:r>
            <a:r>
              <a:rPr lang="en-US" dirty="0" smtClean="0"/>
              <a:t>(16</a:t>
            </a:r>
            <a:r>
              <a:rPr lang="en-US" baseline="0" dirty="0" smtClean="0"/>
              <a:t> of 18)</a:t>
            </a:r>
            <a:endParaRPr lang="en-US" dirty="0"/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Becoming smaller now with computerization</a:t>
            </a:r>
          </a:p>
          <a:p>
            <a:pPr lvl="2"/>
            <a:r>
              <a:rPr lang="en-US" dirty="0"/>
              <a:t>Security of hotel and F.O. personnel are issues in design</a:t>
            </a:r>
          </a:p>
          <a:p>
            <a:pPr lvl="2"/>
            <a:r>
              <a:rPr lang="en-US" dirty="0"/>
              <a:t>Needs unobstructed view of lobby/elevators</a:t>
            </a:r>
          </a:p>
          <a:p>
            <a:pPr lvl="2"/>
            <a:r>
              <a:rPr lang="en-US" dirty="0"/>
              <a:t>Hotels with heavy group arrivals have separate desk for groups</a:t>
            </a:r>
          </a:p>
          <a:p>
            <a:r>
              <a:rPr lang="en-US" dirty="0" smtClean="0"/>
              <a:t>F.O. Clerk/Guest Service Agent/Receptionist</a:t>
            </a:r>
          </a:p>
          <a:p>
            <a:pPr lvl="1"/>
            <a:r>
              <a:rPr lang="en-US" dirty="0" smtClean="0"/>
              <a:t>Duties center around:</a:t>
            </a:r>
          </a:p>
          <a:p>
            <a:pPr lvl="2"/>
            <a:r>
              <a:rPr lang="en-US" dirty="0" smtClean="0"/>
              <a:t>Room Sales</a:t>
            </a:r>
          </a:p>
          <a:p>
            <a:pPr lvl="2"/>
            <a:r>
              <a:rPr lang="en-US" dirty="0" smtClean="0"/>
              <a:t>Guest Relations</a:t>
            </a:r>
          </a:p>
          <a:p>
            <a:pPr lvl="2"/>
            <a:r>
              <a:rPr lang="en-US" dirty="0" smtClean="0"/>
              <a:t>Record Keeping</a:t>
            </a:r>
          </a:p>
        </p:txBody>
      </p:sp>
    </p:spTree>
    <p:extLst>
      <p:ext uri="{BB962C8B-B14F-4D97-AF65-F5344CB8AC3E}">
        <p14:creationId xmlns:p14="http://schemas.microsoft.com/office/powerpoint/2010/main" val="184450483"/>
      </p:ext>
    </p:extLst>
  </p:cSld>
  <p:clrMapOvr>
    <a:masterClrMapping/>
  </p:clrMapOvr>
  <p:transition xmlns:p14="http://schemas.microsoft.com/office/powerpoint/2010/main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Organizational </a:t>
            </a:r>
            <a:r>
              <a:rPr lang="en-US" dirty="0" smtClean="0"/>
              <a:t>Structure (17 of 18)</a:t>
            </a:r>
            <a:endParaRPr lang="en-US" dirty="0"/>
          </a:p>
        </p:txBody>
      </p:sp>
      <p:sp>
        <p:nvSpPr>
          <p:cNvPr id="4506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Coordination</a:t>
            </a:r>
          </a:p>
          <a:p>
            <a:pPr lvl="2"/>
            <a:r>
              <a:rPr lang="en-US" dirty="0"/>
              <a:t>Increasing automation is changing roles</a:t>
            </a:r>
          </a:p>
          <a:p>
            <a:pPr lvl="2"/>
            <a:r>
              <a:rPr lang="en-US" dirty="0"/>
              <a:t>Hardly any mail, message handling</a:t>
            </a:r>
          </a:p>
          <a:p>
            <a:pPr lvl="2"/>
            <a:r>
              <a:rPr lang="en-US" dirty="0"/>
              <a:t>Reduced key handling, info dissemination</a:t>
            </a:r>
          </a:p>
          <a:p>
            <a:pPr lvl="1"/>
            <a:r>
              <a:rPr lang="en-US" dirty="0" smtClean="0"/>
              <a:t>Reduced </a:t>
            </a:r>
            <a:r>
              <a:rPr lang="en-US" dirty="0"/>
              <a:t>credit issues due to use of credit </a:t>
            </a:r>
            <a:r>
              <a:rPr lang="en-US" dirty="0" smtClean="0"/>
              <a:t>cards</a:t>
            </a:r>
            <a:endParaRPr lang="en-US" dirty="0"/>
          </a:p>
          <a:p>
            <a:r>
              <a:rPr lang="en-US" dirty="0" smtClean="0"/>
              <a:t>Cashiers</a:t>
            </a:r>
          </a:p>
          <a:p>
            <a:pPr lvl="1"/>
            <a:r>
              <a:rPr lang="en-US" dirty="0" smtClean="0"/>
              <a:t>Duties center around:</a:t>
            </a:r>
          </a:p>
          <a:p>
            <a:pPr lvl="2"/>
            <a:r>
              <a:rPr lang="en-US" dirty="0" smtClean="0"/>
              <a:t>Billing</a:t>
            </a:r>
          </a:p>
          <a:p>
            <a:pPr lvl="2"/>
            <a:r>
              <a:rPr lang="en-US" dirty="0" smtClean="0"/>
              <a:t>Posting</a:t>
            </a:r>
          </a:p>
          <a:p>
            <a:pPr lvl="2"/>
            <a:r>
              <a:rPr lang="en-US" dirty="0" smtClean="0"/>
              <a:t>Cash and credit transactions</a:t>
            </a:r>
          </a:p>
        </p:txBody>
      </p:sp>
    </p:spTree>
    <p:extLst>
      <p:ext uri="{BB962C8B-B14F-4D97-AF65-F5344CB8AC3E}">
        <p14:creationId xmlns:p14="http://schemas.microsoft.com/office/powerpoint/2010/main" val="1966060237"/>
      </p:ext>
    </p:extLst>
  </p:cSld>
  <p:clrMapOvr>
    <a:masterClrMapping/>
  </p:clrMapOvr>
  <p:transition xmlns:p14="http://schemas.microsoft.com/office/powerpoint/2010/main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Organizational </a:t>
            </a:r>
            <a:r>
              <a:rPr lang="en-US" dirty="0" smtClean="0"/>
              <a:t>Structure (18 of 18)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May report to accounting or FO manager</a:t>
            </a:r>
          </a:p>
          <a:p>
            <a:pPr lvl="1"/>
            <a:r>
              <a:rPr lang="en-US" dirty="0"/>
              <a:t>Reduced role due to increased credit card use, reduced cash advances, check cashing </a:t>
            </a:r>
            <a:r>
              <a:rPr lang="en-US" dirty="0" smtClean="0"/>
              <a:t>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6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Building </a:t>
            </a:r>
            <a:r>
              <a:rPr lang="en-US" smtClean="0"/>
              <a:t>Structure (1 of 8)</a:t>
            </a:r>
            <a:endParaRPr lang="en-US"/>
          </a:p>
        </p:txBody>
      </p:sp>
      <p:sp>
        <p:nvSpPr>
          <p:cNvPr id="4710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Old versus the New</a:t>
            </a:r>
          </a:p>
          <a:p>
            <a:pPr lvl="1"/>
            <a:r>
              <a:rPr lang="en-US" dirty="0" smtClean="0"/>
              <a:t>The Old: Rooms could be (Exhibit 3-15):</a:t>
            </a:r>
          </a:p>
          <a:p>
            <a:pPr lvl="2"/>
            <a:r>
              <a:rPr lang="en-US" dirty="0" smtClean="0"/>
              <a:t>Inside, odd shaped, small, of many types, sharing bathrooms</a:t>
            </a:r>
          </a:p>
          <a:p>
            <a:pPr lvl="3"/>
            <a:r>
              <a:rPr lang="en-US" dirty="0" smtClean="0"/>
              <a:t>Pricing and allotment got complicated</a:t>
            </a:r>
          </a:p>
          <a:p>
            <a:pPr lvl="1"/>
            <a:r>
              <a:rPr lang="en-US" dirty="0" smtClean="0"/>
              <a:t>The New: Rooms are (Exhibit 3-16):</a:t>
            </a:r>
          </a:p>
          <a:p>
            <a:pPr lvl="2"/>
            <a:r>
              <a:rPr lang="en-US" dirty="0" smtClean="0"/>
              <a:t>Larger, more luxurious, more amenities, outside view, have themed suites and all-suites, less variation</a:t>
            </a:r>
          </a:p>
          <a:p>
            <a:pPr lvl="2"/>
            <a:r>
              <a:rPr lang="en-US" dirty="0" smtClean="0"/>
              <a:t>Have back-to-back utility shafts for economy in construction and maintenance</a:t>
            </a:r>
          </a:p>
          <a:p>
            <a:pPr lvl="1"/>
            <a:r>
              <a:rPr lang="en-US" dirty="0" smtClean="0"/>
              <a:t>Corner Rooms are most desirable with double exposure</a:t>
            </a:r>
          </a:p>
          <a:p>
            <a:pPr lvl="2"/>
            <a:r>
              <a:rPr lang="en-US" dirty="0" smtClean="0"/>
              <a:t>Other amenities may be added to command premium price</a:t>
            </a:r>
          </a:p>
        </p:txBody>
      </p:sp>
    </p:spTree>
    <p:extLst>
      <p:ext uri="{BB962C8B-B14F-4D97-AF65-F5344CB8AC3E}">
        <p14:creationId xmlns:p14="http://schemas.microsoft.com/office/powerpoint/2010/main" val="2622190201"/>
      </p:ext>
    </p:extLst>
  </p:cSld>
  <p:clrMapOvr>
    <a:masterClrMapping/>
  </p:clrMapOvr>
  <p:transition xmlns:p14="http://schemas.microsoft.com/office/powerpoint/2010/main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Building </a:t>
            </a:r>
            <a:r>
              <a:rPr lang="en-US" dirty="0" smtClean="0"/>
              <a:t>Structure (2 of 8)</a:t>
            </a:r>
            <a:endParaRPr lang="en-US" dirty="0"/>
          </a:p>
        </p:txBody>
      </p:sp>
      <p:sp>
        <p:nvSpPr>
          <p:cNvPr id="4915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Motor Inns tend to have low rise sprawling designs</a:t>
            </a:r>
          </a:p>
          <a:p>
            <a:pPr lvl="2"/>
            <a:r>
              <a:rPr lang="en-US" dirty="0"/>
              <a:t>Emphasis on easy parking next to room</a:t>
            </a:r>
          </a:p>
          <a:p>
            <a:r>
              <a:rPr lang="en-US" dirty="0" smtClean="0"/>
              <a:t>Numbering for Identification</a:t>
            </a:r>
          </a:p>
          <a:p>
            <a:pPr lvl="1"/>
            <a:r>
              <a:rPr lang="en-US" dirty="0" smtClean="0"/>
              <a:t>Floor Numbering</a:t>
            </a:r>
          </a:p>
          <a:p>
            <a:pPr lvl="2"/>
            <a:r>
              <a:rPr lang="en-US" dirty="0" smtClean="0"/>
              <a:t>Tend to be numbered upward sequentially</a:t>
            </a:r>
          </a:p>
          <a:p>
            <a:pPr lvl="2"/>
            <a:r>
              <a:rPr lang="en-US" dirty="0" smtClean="0"/>
              <a:t>Americans number first sleeping floor as 1</a:t>
            </a:r>
          </a:p>
          <a:p>
            <a:pPr lvl="2"/>
            <a:r>
              <a:rPr lang="en-US" dirty="0" smtClean="0"/>
              <a:t>Others number starting with ground floor as 1</a:t>
            </a:r>
          </a:p>
          <a:p>
            <a:pPr lvl="3"/>
            <a:r>
              <a:rPr lang="en-US" dirty="0" smtClean="0"/>
              <a:t>10th floor in USA is probably 11th floor elsewhere</a:t>
            </a:r>
          </a:p>
        </p:txBody>
      </p:sp>
    </p:spTree>
    <p:extLst>
      <p:ext uri="{BB962C8B-B14F-4D97-AF65-F5344CB8AC3E}">
        <p14:creationId xmlns:p14="http://schemas.microsoft.com/office/powerpoint/2010/main" val="499738098"/>
      </p:ext>
    </p:extLst>
  </p:cSld>
  <p:clrMapOvr>
    <a:masterClrMapping/>
  </p:clrMapOvr>
  <p:transition xmlns:p14="http://schemas.microsoft.com/office/powerpoint/2010/main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Building </a:t>
            </a:r>
            <a:r>
              <a:rPr lang="en-US" dirty="0" smtClean="0"/>
              <a:t>Structure (3 of 8)</a:t>
            </a:r>
            <a:endParaRPr lang="en-US" dirty="0"/>
          </a:p>
        </p:txBody>
      </p:sp>
      <p:sp>
        <p:nvSpPr>
          <p:cNvPr id="5120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With many buildings use building names and then floor numbers</a:t>
            </a:r>
          </a:p>
          <a:p>
            <a:pPr lvl="2"/>
            <a:r>
              <a:rPr lang="en-US" dirty="0"/>
              <a:t>Some sequentially number floors starting with a building</a:t>
            </a:r>
          </a:p>
          <a:p>
            <a:pPr lvl="1"/>
            <a:r>
              <a:rPr lang="en-US" dirty="0"/>
              <a:t>In all cases provide clear signage on elevators and floors</a:t>
            </a:r>
          </a:p>
          <a:p>
            <a:pPr lvl="1"/>
            <a:r>
              <a:rPr lang="en-US" dirty="0" smtClean="0"/>
              <a:t>Room Numbering</a:t>
            </a:r>
          </a:p>
          <a:p>
            <a:pPr lvl="2"/>
            <a:r>
              <a:rPr lang="en-US" dirty="0" smtClean="0"/>
              <a:t>Depends on the hotel design – often arbitrary</a:t>
            </a:r>
          </a:p>
          <a:p>
            <a:pPr lvl="2"/>
            <a:r>
              <a:rPr lang="en-US" dirty="0" smtClean="0"/>
              <a:t>May be numbered odd and even along opposite sides of corridor</a:t>
            </a:r>
          </a:p>
          <a:p>
            <a:pPr lvl="2"/>
            <a:r>
              <a:rPr lang="en-US" dirty="0" smtClean="0"/>
              <a:t>Can get very confusing if new wing is added</a:t>
            </a:r>
          </a:p>
        </p:txBody>
      </p:sp>
    </p:spTree>
    <p:extLst>
      <p:ext uri="{BB962C8B-B14F-4D97-AF65-F5344CB8AC3E}">
        <p14:creationId xmlns:p14="http://schemas.microsoft.com/office/powerpoint/2010/main" val="1839799408"/>
      </p:ext>
    </p:extLst>
  </p:cSld>
  <p:clrMapOvr>
    <a:masterClrMapping/>
  </p:clrMapOvr>
  <p:transition xmlns:p14="http://schemas.microsoft.com/office/powerpoint/2010/main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Building </a:t>
            </a:r>
            <a:r>
              <a:rPr lang="en-US" dirty="0" smtClean="0"/>
              <a:t>Structure (4 of 8)</a:t>
            </a:r>
            <a:endParaRPr lang="en-US" dirty="0"/>
          </a:p>
        </p:txBody>
      </p:sp>
      <p:sp>
        <p:nvSpPr>
          <p:cNvPr id="5325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In all cases provide clear signage</a:t>
            </a:r>
          </a:p>
          <a:p>
            <a:pPr lvl="2"/>
            <a:r>
              <a:rPr lang="en-US" dirty="0"/>
              <a:t>On walls, near elevators exits/entries</a:t>
            </a:r>
          </a:p>
          <a:p>
            <a:pPr lvl="2"/>
            <a:r>
              <a:rPr lang="en-US" dirty="0"/>
              <a:t>Respect local custom; i.e. avoid 13, 4 etc.,</a:t>
            </a:r>
          </a:p>
          <a:p>
            <a:pPr lvl="1"/>
            <a:r>
              <a:rPr lang="en-US" dirty="0"/>
              <a:t>Adjoining or Connecting Rooms</a:t>
            </a:r>
          </a:p>
          <a:p>
            <a:pPr lvl="2"/>
            <a:r>
              <a:rPr lang="en-US" dirty="0"/>
              <a:t>Rooms that abut along a corridor</a:t>
            </a:r>
          </a:p>
          <a:p>
            <a:pPr lvl="2"/>
            <a:r>
              <a:rPr lang="en-US" dirty="0"/>
              <a:t>May be connected with a door</a:t>
            </a:r>
          </a:p>
          <a:p>
            <a:pPr lvl="3"/>
            <a:r>
              <a:rPr lang="en-US" dirty="0"/>
              <a:t>Ensure secure bolts, when connection is not needed</a:t>
            </a:r>
          </a:p>
          <a:p>
            <a:pPr lvl="2"/>
            <a:r>
              <a:rPr lang="en-US" dirty="0"/>
              <a:t>Popular with families, small groups</a:t>
            </a:r>
          </a:p>
          <a:p>
            <a:pPr lvl="2"/>
            <a:r>
              <a:rPr lang="en-US" dirty="0"/>
              <a:t>All connecting rooms adjoin; but all adjoining rooms do not connect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115160"/>
      </p:ext>
    </p:extLst>
  </p:cSld>
  <p:clrMapOvr>
    <a:masterClrMapping/>
  </p:clrMapOvr>
  <p:transition xmlns:p14="http://schemas.microsoft.com/office/powerpoint/2010/main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Building </a:t>
            </a:r>
            <a:r>
              <a:rPr lang="en-US" dirty="0" smtClean="0"/>
              <a:t>Structure (5 of 8)</a:t>
            </a:r>
            <a:endParaRPr lang="en-US" dirty="0"/>
          </a:p>
        </p:txBody>
      </p:sp>
      <p:sp>
        <p:nvSpPr>
          <p:cNvPr id="5530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Room Shape and Size</a:t>
            </a:r>
          </a:p>
          <a:p>
            <a:pPr lvl="1"/>
            <a:r>
              <a:rPr lang="en-US" dirty="0"/>
              <a:t>Room Shape</a:t>
            </a:r>
          </a:p>
          <a:p>
            <a:pPr lvl="2"/>
            <a:r>
              <a:rPr lang="en-US" dirty="0"/>
              <a:t>Varies, but rectangular shape most practical and common</a:t>
            </a:r>
          </a:p>
          <a:p>
            <a:pPr lvl="2"/>
            <a:r>
              <a:rPr lang="en-US" dirty="0"/>
              <a:t>Size is first increased by adding to depth, then width</a:t>
            </a:r>
          </a:p>
          <a:p>
            <a:pPr lvl="2"/>
            <a:r>
              <a:rPr lang="en-US" dirty="0"/>
              <a:t>Balconies and French/sliding doors provide sense of spaciousness</a:t>
            </a:r>
          </a:p>
          <a:p>
            <a:pPr lvl="1"/>
            <a:r>
              <a:rPr lang="en-US" dirty="0"/>
              <a:t>Room Size</a:t>
            </a:r>
          </a:p>
          <a:p>
            <a:pPr lvl="2"/>
            <a:r>
              <a:rPr lang="en-US" dirty="0"/>
              <a:t>Larger rooms cost more money to build, furnish, maintain, leading to higher </a:t>
            </a:r>
            <a:r>
              <a:rPr lang="en-US" dirty="0" smtClean="0"/>
              <a:t>rates</a:t>
            </a:r>
          </a:p>
          <a:p>
            <a:pPr lvl="2"/>
            <a:r>
              <a:rPr lang="en-US" dirty="0"/>
              <a:t>Square footage of hotel twice that of rooms</a:t>
            </a:r>
          </a:p>
          <a:p>
            <a:pPr lvl="2"/>
            <a:r>
              <a:rPr lang="en-US" dirty="0"/>
              <a:t>Lot of effort is put into making the room look </a:t>
            </a:r>
            <a:r>
              <a:rPr lang="en-US" dirty="0" smtClean="0"/>
              <a:t>bigger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566188"/>
      </p:ext>
    </p:extLst>
  </p:cSld>
  <p:clrMapOvr>
    <a:masterClrMapping/>
  </p:clrMapOvr>
  <p:transition xmlns:p14="http://schemas.microsoft.com/office/powerpoint/2010/main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Building </a:t>
            </a:r>
            <a:r>
              <a:rPr lang="en-US" dirty="0" smtClean="0"/>
              <a:t>Structure (6 of 8)</a:t>
            </a:r>
            <a:endParaRPr lang="en-US" dirty="0"/>
          </a:p>
        </p:txBody>
      </p:sp>
      <p:sp>
        <p:nvSpPr>
          <p:cNvPr id="5734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Bed </a:t>
            </a:r>
            <a:r>
              <a:rPr lang="en-US" dirty="0"/>
              <a:t>and Bath</a:t>
            </a:r>
          </a:p>
          <a:p>
            <a:pPr lvl="1"/>
            <a:r>
              <a:rPr lang="en-US" dirty="0"/>
              <a:t>Bed Sizes and Bed Symbols</a:t>
            </a:r>
          </a:p>
          <a:p>
            <a:pPr lvl="2"/>
            <a:r>
              <a:rPr lang="en-US" dirty="0"/>
              <a:t>Single Bed (S) – 1 </a:t>
            </a:r>
            <a:r>
              <a:rPr lang="en-US" dirty="0" smtClean="0"/>
              <a:t>person, 39</a:t>
            </a:r>
            <a:r>
              <a:rPr lang="ja-JP" altLang="en-US" dirty="0" smtClean="0"/>
              <a:t>”</a:t>
            </a:r>
            <a:r>
              <a:rPr lang="en-US" dirty="0" smtClean="0"/>
              <a:t>x72</a:t>
            </a:r>
            <a:r>
              <a:rPr lang="ja-JP" altLang="en-US" dirty="0" smtClean="0"/>
              <a:t>”</a:t>
            </a:r>
            <a:r>
              <a:rPr lang="en-US" dirty="0" smtClean="0"/>
              <a:t>, not </a:t>
            </a:r>
            <a:r>
              <a:rPr lang="en-US" dirty="0"/>
              <a:t>popular</a:t>
            </a:r>
          </a:p>
          <a:p>
            <a:pPr lvl="2"/>
            <a:r>
              <a:rPr lang="en-US" dirty="0"/>
              <a:t>Twin Bed (T) – 2 beds in one </a:t>
            </a:r>
            <a:r>
              <a:rPr lang="en-US" dirty="0" smtClean="0"/>
              <a:t>room, width between 54-57” and a length that has increased from 75 to 84” </a:t>
            </a:r>
            <a:endParaRPr lang="en-US" dirty="0"/>
          </a:p>
          <a:p>
            <a:pPr lvl="2"/>
            <a:r>
              <a:rPr lang="en-US" dirty="0"/>
              <a:t>Double Bed (D) </a:t>
            </a:r>
            <a:r>
              <a:rPr lang="en-US" dirty="0" smtClean="0"/>
              <a:t>– 57</a:t>
            </a:r>
            <a:r>
              <a:rPr lang="ja-JP" altLang="en-US" dirty="0" smtClean="0"/>
              <a:t>”</a:t>
            </a:r>
            <a:r>
              <a:rPr lang="en-US" dirty="0" smtClean="0"/>
              <a:t> x 80</a:t>
            </a:r>
            <a:r>
              <a:rPr lang="ja-JP" altLang="en-US" dirty="0" smtClean="0"/>
              <a:t>”</a:t>
            </a:r>
            <a:r>
              <a:rPr lang="en-US" dirty="0" smtClean="0"/>
              <a:t>, not </a:t>
            </a:r>
            <a:r>
              <a:rPr lang="en-US" dirty="0"/>
              <a:t>popular</a:t>
            </a:r>
          </a:p>
          <a:p>
            <a:pPr lvl="2"/>
            <a:r>
              <a:rPr lang="en-US" dirty="0"/>
              <a:t>Queen and King Beds (Q &amp; K) </a:t>
            </a:r>
            <a:r>
              <a:rPr lang="en-US" dirty="0" smtClean="0"/>
              <a:t>– 60</a:t>
            </a:r>
            <a:r>
              <a:rPr lang="ja-JP" altLang="en-US" dirty="0" smtClean="0"/>
              <a:t>”</a:t>
            </a:r>
            <a:r>
              <a:rPr lang="en-US" dirty="0" smtClean="0"/>
              <a:t> &amp; 72</a:t>
            </a:r>
            <a:r>
              <a:rPr lang="ja-JP" altLang="en-US" dirty="0" smtClean="0"/>
              <a:t>”</a:t>
            </a:r>
            <a:r>
              <a:rPr lang="en-US" dirty="0" smtClean="0"/>
              <a:t> x 80</a:t>
            </a:r>
            <a:r>
              <a:rPr lang="ja-JP" altLang="en-US" dirty="0" smtClean="0"/>
              <a:t>”</a:t>
            </a:r>
            <a:endParaRPr lang="en-US" dirty="0" smtClean="0"/>
          </a:p>
          <a:p>
            <a:pPr lvl="3"/>
            <a:r>
              <a:rPr lang="en-US" dirty="0" smtClean="0"/>
              <a:t>Most popular, but also most expensive</a:t>
            </a:r>
          </a:p>
          <a:p>
            <a:pPr lvl="2"/>
            <a:r>
              <a:rPr lang="en-US" dirty="0"/>
              <a:t>Hollywood Bed – 2 twins with a common headboard</a:t>
            </a:r>
          </a:p>
          <a:p>
            <a:pPr lvl="3"/>
            <a:r>
              <a:rPr lang="en-US" dirty="0"/>
              <a:t>Can be converted into a King </a:t>
            </a:r>
            <a:r>
              <a:rPr lang="en-US" dirty="0" smtClean="0"/>
              <a:t>bed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316569"/>
      </p:ext>
    </p:extLst>
  </p:cSld>
  <p:clrMapOvr>
    <a:masterClrMapping/>
  </p:clrMapOvr>
  <p:transition xmlns:p14="http://schemas.microsoft.com/office/powerpoint/2010/main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Building </a:t>
            </a:r>
            <a:r>
              <a:rPr lang="en-US" dirty="0" smtClean="0"/>
              <a:t>Structure (7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 smtClean="0"/>
              <a:t>Studio </a:t>
            </a:r>
            <a:r>
              <a:rPr lang="en-US" dirty="0"/>
              <a:t>Bed (Room) – Sofa by day, bed by night</a:t>
            </a:r>
          </a:p>
          <a:p>
            <a:pPr lvl="3"/>
            <a:r>
              <a:rPr lang="en-US" dirty="0"/>
              <a:t>Not popular, as bed is uncomfortable</a:t>
            </a:r>
          </a:p>
          <a:p>
            <a:pPr lvl="2"/>
            <a:r>
              <a:rPr lang="en-US" dirty="0" smtClean="0"/>
              <a:t>Daybed- add sleigh ends to a twin bed, and you have a daybed!</a:t>
            </a:r>
          </a:p>
          <a:p>
            <a:pPr lvl="2"/>
            <a:r>
              <a:rPr lang="en-US" dirty="0" smtClean="0"/>
              <a:t>Sofa </a:t>
            </a:r>
            <a:r>
              <a:rPr lang="en-US" dirty="0"/>
              <a:t>Bed – Primarily a sofa, may be in sitting area of a suite</a:t>
            </a:r>
          </a:p>
          <a:p>
            <a:pPr lvl="2"/>
            <a:r>
              <a:rPr lang="en-US" dirty="0"/>
              <a:t>Rollaway Bed (Cot) – Portable bed for temporary use for 1</a:t>
            </a:r>
          </a:p>
          <a:p>
            <a:pPr lvl="2"/>
            <a:r>
              <a:rPr lang="en-US" dirty="0" smtClean="0"/>
              <a:t>Crib- added as needed</a:t>
            </a:r>
          </a:p>
          <a:p>
            <a:pPr lvl="2"/>
            <a:r>
              <a:rPr lang="en-US" dirty="0" smtClean="0"/>
              <a:t>Water </a:t>
            </a:r>
            <a:r>
              <a:rPr lang="en-US" dirty="0"/>
              <a:t>Bed – not very common in hotels</a:t>
            </a:r>
          </a:p>
          <a:p>
            <a:pPr lvl="2"/>
            <a:r>
              <a:rPr lang="en-US" dirty="0"/>
              <a:t>Futon – cotton quilted bed, easily stores, couch use too</a:t>
            </a:r>
          </a:p>
          <a:p>
            <a:pPr lvl="2"/>
            <a:r>
              <a:rPr lang="en-US" dirty="0" smtClean="0"/>
              <a:t>Wall (Murphy) Bed – </a:t>
            </a:r>
            <a:r>
              <a:rPr lang="en-US" dirty="0"/>
              <a:t>folds up into wall, not popular </a:t>
            </a:r>
            <a:r>
              <a:rPr lang="en-US" dirty="0" smtClean="0"/>
              <a:t>now</a:t>
            </a:r>
          </a:p>
          <a:p>
            <a:pPr lvl="2"/>
            <a:r>
              <a:rPr lang="en-US" dirty="0" smtClean="0"/>
              <a:t>Future beds- possibly air beds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75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Building </a:t>
            </a:r>
            <a:r>
              <a:rPr lang="en-US" dirty="0" smtClean="0"/>
              <a:t>Structure (8 of 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</a:t>
            </a:r>
            <a:r>
              <a:rPr lang="en-US" dirty="0"/>
              <a:t>Bath</a:t>
            </a:r>
          </a:p>
          <a:p>
            <a:pPr lvl="2"/>
            <a:r>
              <a:rPr lang="en-US" dirty="0"/>
              <a:t>Not the tub, but the room!</a:t>
            </a:r>
          </a:p>
          <a:p>
            <a:pPr lvl="2"/>
            <a:r>
              <a:rPr lang="en-US" dirty="0"/>
              <a:t>Contains, tub/shower, toilet (WC), sink</a:t>
            </a:r>
          </a:p>
          <a:p>
            <a:pPr lvl="2"/>
            <a:r>
              <a:rPr lang="en-US" dirty="0"/>
              <a:t>Acts as sound barrier between room and corridor</a:t>
            </a:r>
          </a:p>
          <a:p>
            <a:pPr lvl="2"/>
            <a:r>
              <a:rPr lang="en-US" dirty="0"/>
              <a:t>20% of room size</a:t>
            </a:r>
          </a:p>
          <a:p>
            <a:pPr lvl="2"/>
            <a:r>
              <a:rPr lang="en-US" smtClean="0"/>
              <a:t>Stall </a:t>
            </a:r>
            <a:r>
              <a:rPr lang="en-US" dirty="0"/>
              <a:t>showers popular in older, renovated properties</a:t>
            </a:r>
          </a:p>
          <a:p>
            <a:pPr lvl="2"/>
            <a:r>
              <a:rPr lang="en-US" dirty="0"/>
              <a:t>Bathrooms getting larger with more amenities</a:t>
            </a:r>
          </a:p>
          <a:p>
            <a:pPr lvl="2"/>
            <a:r>
              <a:rPr lang="en-US" dirty="0"/>
              <a:t>Americans prefer showers, Europeans, Japanese prefer tubs</a:t>
            </a:r>
            <a:r>
              <a:rPr lang="en-US" dirty="0" smtClean="0"/>
              <a:t>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51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508 Lecture">
  <a:themeElements>
    <a:clrScheme name="Custom 4">
      <a:dk1>
        <a:srgbClr val="003057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4014</TotalTime>
  <Words>1905</Words>
  <Application>Microsoft Macintosh PowerPoint</Application>
  <PresentationFormat>On-screen Show (4:3)</PresentationFormat>
  <Paragraphs>290</Paragraphs>
  <Slides>27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508 Lecture</vt:lpstr>
      <vt:lpstr>Check In, Check Out: Managing Hotel Operations</vt:lpstr>
      <vt:lpstr>The Organizational Structure (1 of 18)</vt:lpstr>
      <vt:lpstr>The Organizational Structure (2 of 18)</vt:lpstr>
      <vt:lpstr>The Organizational Structure (3 of 18)</vt:lpstr>
      <vt:lpstr>The Organizational Structure (4 of 18)</vt:lpstr>
      <vt:lpstr>The Organizational Structure (5 of 18)</vt:lpstr>
      <vt:lpstr>The Organizational Structure (6 of 18)</vt:lpstr>
      <vt:lpstr>The Organizational Structure (7 of 18)</vt:lpstr>
      <vt:lpstr>The Organizational Structure (8 of 18)</vt:lpstr>
      <vt:lpstr>The Organizational Structure (9 of 18)</vt:lpstr>
      <vt:lpstr>The Organizational Structure (10 of 18)</vt:lpstr>
      <vt:lpstr>The Organizational Structure (11 of 18)</vt:lpstr>
      <vt:lpstr>The Organizational Structure (12 of 18)</vt:lpstr>
      <vt:lpstr>The Organizational Structure (13 of 18)</vt:lpstr>
      <vt:lpstr>The Organizational Structure (14 of 18)</vt:lpstr>
      <vt:lpstr>The Organizational Structure (15 of 18)</vt:lpstr>
      <vt:lpstr>The Organizational Structure (16 of 18)</vt:lpstr>
      <vt:lpstr>The Organizational Structure (17 of 18)</vt:lpstr>
      <vt:lpstr>The Organizational Structure (18 of 18)</vt:lpstr>
      <vt:lpstr>The Building Structure (1 of 8)</vt:lpstr>
      <vt:lpstr>The Building Structure (2 of 8)</vt:lpstr>
      <vt:lpstr>The Building Structure (3 of 8)</vt:lpstr>
      <vt:lpstr>The Building Structure (4 of 8)</vt:lpstr>
      <vt:lpstr>The Building Structure (5 of 8)</vt:lpstr>
      <vt:lpstr>The Building Structure (6 of 8)</vt:lpstr>
      <vt:lpstr>The Building Structure (7 of 8)</vt:lpstr>
      <vt:lpstr>The Building Structure (8 of 8)</vt:lpstr>
    </vt:vector>
  </TitlesOfParts>
  <Manager/>
  <Company>echosvoice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Compliant Lecture PowerPoint</dc:title>
  <dc:subject>Introduction to Psychology</dc:subject>
  <dc:creator>Echo Swinford</dc:creator>
  <cp:keywords/>
  <dc:description/>
  <cp:lastModifiedBy>Melissa O'Connor</cp:lastModifiedBy>
  <cp:revision>149</cp:revision>
  <dcterms:created xsi:type="dcterms:W3CDTF">2014-07-14T20:04:21Z</dcterms:created>
  <dcterms:modified xsi:type="dcterms:W3CDTF">2017-06-20T19:38:29Z</dcterms:modified>
  <cp:category/>
</cp:coreProperties>
</file>