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8"/>
  </p:notesMasterIdLst>
  <p:sldIdLst>
    <p:sldId id="261" r:id="rId2"/>
    <p:sldId id="256" r:id="rId3"/>
    <p:sldId id="257" r:id="rId4"/>
    <p:sldId id="258"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F4389D-89BC-4054-9D56-42ABC50DC6D1}" type="datetimeFigureOut">
              <a:rPr lang="en-US" smtClean="0"/>
              <a:t>11/20/2020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D94C5-A6BF-499F-AF9E-B33EC1E8F8DA}" type="slidenum">
              <a:rPr lang="en-US" smtClean="0"/>
              <a:t>‹#›</a:t>
            </a:fld>
            <a:endParaRPr lang="en-US"/>
          </a:p>
        </p:txBody>
      </p:sp>
    </p:spTree>
    <p:extLst>
      <p:ext uri="{BB962C8B-B14F-4D97-AF65-F5344CB8AC3E}">
        <p14:creationId xmlns:p14="http://schemas.microsoft.com/office/powerpoint/2010/main" val="2616013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Vaping is considered to be less harmful than smoking. However, it is still not safe for it still affects the lungs. This is because they still expose individuals to chemicals that are toxic. It affects an individual by causing lung injuries and other respiratory issues. These injuries have been known to also cause death. For instance, sixty deaths have been reported since January 2020 due to vaping. Therefore, many people have been affected health wise due to vaping. Nurse practitioners should treat individuals with vaping health issues with the care and support that they need to get better. This is because, they are like any other patients whose health could get worse and lead to adverse effects like death.</a:t>
            </a:r>
          </a:p>
        </p:txBody>
      </p:sp>
      <p:sp>
        <p:nvSpPr>
          <p:cNvPr id="4" name="Slide Number Placeholder 3"/>
          <p:cNvSpPr>
            <a:spLocks noGrp="1"/>
          </p:cNvSpPr>
          <p:nvPr>
            <p:ph type="sldNum" sz="quarter" idx="5"/>
          </p:nvPr>
        </p:nvSpPr>
        <p:spPr/>
        <p:txBody>
          <a:bodyPr/>
          <a:lstStyle/>
          <a:p>
            <a:fld id="{810D94C5-A6BF-499F-AF9E-B33EC1E8F8DA}" type="slidenum">
              <a:rPr lang="en-US" smtClean="0"/>
              <a:t>2</a:t>
            </a:fld>
            <a:endParaRPr lang="en-US"/>
          </a:p>
        </p:txBody>
      </p:sp>
    </p:spTree>
    <p:extLst>
      <p:ext uri="{BB962C8B-B14F-4D97-AF65-F5344CB8AC3E}">
        <p14:creationId xmlns:p14="http://schemas.microsoft.com/office/powerpoint/2010/main" val="330057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the health of individual worsens due to vaping. The symptoms increase which make it hard for them to breath, do certain activities and even eat. When this happens, they should either taken to the ICU or provided emergency care to get treatment from a professional health practitioner. Individuals who consume tobacco products indicate that they are covered by insurance. They mostly purchase insurance in the non-group category.</a:t>
            </a:r>
          </a:p>
          <a:p>
            <a:r>
              <a:rPr lang="en-US" dirty="0"/>
              <a:t>However, they face an increase in charges by 50% compared to other individuals. This is because they believed that nicotine is not a tobacco product. People who use vaping as a method to quitting smoking are eligible including low-income and non-white people.</a:t>
            </a:r>
          </a:p>
          <a:p>
            <a:endParaRPr lang="en-US" dirty="0"/>
          </a:p>
          <a:p>
            <a:endParaRPr lang="en-US" dirty="0"/>
          </a:p>
        </p:txBody>
      </p:sp>
      <p:sp>
        <p:nvSpPr>
          <p:cNvPr id="4" name="Slide Number Placeholder 3"/>
          <p:cNvSpPr>
            <a:spLocks noGrp="1"/>
          </p:cNvSpPr>
          <p:nvPr>
            <p:ph type="sldNum" sz="quarter" idx="5"/>
          </p:nvPr>
        </p:nvSpPr>
        <p:spPr/>
        <p:txBody>
          <a:bodyPr/>
          <a:lstStyle/>
          <a:p>
            <a:fld id="{810D94C5-A6BF-499F-AF9E-B33EC1E8F8DA}" type="slidenum">
              <a:rPr lang="en-US" smtClean="0"/>
              <a:t>3</a:t>
            </a:fld>
            <a:endParaRPr lang="en-US"/>
          </a:p>
        </p:txBody>
      </p:sp>
    </p:spTree>
    <p:extLst>
      <p:ext uri="{BB962C8B-B14F-4D97-AF65-F5344CB8AC3E}">
        <p14:creationId xmlns:p14="http://schemas.microsoft.com/office/powerpoint/2010/main" val="3313907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States of America health population are adversely affected by vaping. Many youths these days use vaping as a way of smoking their nicotine products. For high school students, over </a:t>
            </a:r>
            <a:r>
              <a:rPr lang="en-US" dirty="0" smtClean="0"/>
              <a:t>90% </a:t>
            </a:r>
            <a:r>
              <a:rPr lang="en-US" dirty="0"/>
              <a:t>of students have been reported using vaping. Also, of the U.S youths in 2015, 40% of vape users have never used real tobacco. Hence, currently, the number of vape users have highly increased. This is because vaping products have low rates per use than cigarettes. People also believe that vaping is not as harmful as smoking. Sixty deaths have been reported since January 2020 due to vaping. The number of vape users continue to increase from 7 million to 41 million from 2011 to 2018 respectively. </a:t>
            </a:r>
          </a:p>
        </p:txBody>
      </p:sp>
      <p:sp>
        <p:nvSpPr>
          <p:cNvPr id="4" name="Slide Number Placeholder 3"/>
          <p:cNvSpPr>
            <a:spLocks noGrp="1"/>
          </p:cNvSpPr>
          <p:nvPr>
            <p:ph type="sldNum" sz="quarter" idx="5"/>
          </p:nvPr>
        </p:nvSpPr>
        <p:spPr/>
        <p:txBody>
          <a:bodyPr/>
          <a:lstStyle/>
          <a:p>
            <a:fld id="{810D94C5-A6BF-499F-AF9E-B33EC1E8F8DA}" type="slidenum">
              <a:rPr lang="en-US" smtClean="0"/>
              <a:t>4</a:t>
            </a:fld>
            <a:endParaRPr lang="en-US"/>
          </a:p>
        </p:txBody>
      </p:sp>
    </p:spTree>
    <p:extLst>
      <p:ext uri="{BB962C8B-B14F-4D97-AF65-F5344CB8AC3E}">
        <p14:creationId xmlns:p14="http://schemas.microsoft.com/office/powerpoint/2010/main" val="2290870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a:t>
            </a:r>
            <a:r>
              <a:rPr lang="en-US" dirty="0"/>
              <a:t>state allows extra charges on vape users in insurance covers. This is because it will impact the individuals with low income. The heavy tax on vape has made people quits in some states. Most insurers are worried because of the increase of health issues due to vaping. The healthcare insurance system should reconsider their decisions. As many people are becoming obese in the U.S, this means that they will be overcharged too in the future. Health insurers should provide equality for all individuals covered. This includes individuals with health issues related to vaping. The penalty should be removed since it also affects low-income and non-white people</a:t>
            </a:r>
          </a:p>
        </p:txBody>
      </p:sp>
      <p:sp>
        <p:nvSpPr>
          <p:cNvPr id="4" name="Slide Number Placeholder 3"/>
          <p:cNvSpPr>
            <a:spLocks noGrp="1"/>
          </p:cNvSpPr>
          <p:nvPr>
            <p:ph type="sldNum" sz="quarter" idx="5"/>
          </p:nvPr>
        </p:nvSpPr>
        <p:spPr/>
        <p:txBody>
          <a:bodyPr/>
          <a:lstStyle/>
          <a:p>
            <a:fld id="{810D94C5-A6BF-499F-AF9E-B33EC1E8F8DA}" type="slidenum">
              <a:rPr lang="en-US" smtClean="0"/>
              <a:t>5</a:t>
            </a:fld>
            <a:endParaRPr lang="en-US"/>
          </a:p>
        </p:txBody>
      </p:sp>
    </p:spTree>
    <p:extLst>
      <p:ext uri="{BB962C8B-B14F-4D97-AF65-F5344CB8AC3E}">
        <p14:creationId xmlns:p14="http://schemas.microsoft.com/office/powerpoint/2010/main" val="787203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925344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2170701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3687467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D7D5A8-286F-4F0E-9D9B-AD26F08E3BC2}"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4212152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D7D5A8-286F-4F0E-9D9B-AD26F08E3BC2}" type="datetimeFigureOut">
              <a:rPr lang="en-US" smtClean="0"/>
              <a:t>11/20/2020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32887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BD7D5A8-286F-4F0E-9D9B-AD26F08E3BC2}" type="datetimeFigureOut">
              <a:rPr lang="en-US" smtClean="0"/>
              <a:t>11/20/2020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23873428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D7D5A8-286F-4F0E-9D9B-AD26F08E3BC2}" type="datetimeFigureOut">
              <a:rPr lang="en-US" smtClean="0"/>
              <a:t>11/20/2020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356564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D7D5A8-286F-4F0E-9D9B-AD26F08E3BC2}"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1582507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D7D5A8-286F-4F0E-9D9B-AD26F08E3BC2}" type="datetimeFigureOut">
              <a:rPr lang="en-US" smtClean="0"/>
              <a:t>11/20/2020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839805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4125570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82069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653459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17558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872384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3050608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D7D5A8-286F-4F0E-9D9B-AD26F08E3BC2}" type="datetimeFigureOut">
              <a:rPr lang="en-US" smtClean="0"/>
              <a:t>11/20/2020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10851-093A-447E-A326-AFF2BEFDBE74}" type="slidenum">
              <a:rPr lang="en-US" smtClean="0"/>
              <a:t>‹#›</a:t>
            </a:fld>
            <a:endParaRPr lang="en-US"/>
          </a:p>
        </p:txBody>
      </p:sp>
    </p:spTree>
    <p:extLst>
      <p:ext uri="{BB962C8B-B14F-4D97-AF65-F5344CB8AC3E}">
        <p14:creationId xmlns:p14="http://schemas.microsoft.com/office/powerpoint/2010/main" val="457022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BD7D5A8-286F-4F0E-9D9B-AD26F08E3BC2}" type="datetimeFigureOut">
              <a:rPr lang="en-US" smtClean="0"/>
              <a:t>11/20/2020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2B10851-093A-447E-A326-AFF2BEFDBE74}" type="slidenum">
              <a:rPr lang="en-US" smtClean="0"/>
              <a:t>‹#›</a:t>
            </a:fld>
            <a:endParaRPr lang="en-US"/>
          </a:p>
        </p:txBody>
      </p:sp>
    </p:spTree>
    <p:extLst>
      <p:ext uri="{BB962C8B-B14F-4D97-AF65-F5344CB8AC3E}">
        <p14:creationId xmlns:p14="http://schemas.microsoft.com/office/powerpoint/2010/main" val="368959444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vice.com/en/article/akwgez/health-insurance-companies-can-charge-people-who-vape-up-to-50-more" TargetMode="External"/><Relationship Id="rId2" Type="http://schemas.openxmlformats.org/officeDocument/2006/relationships/hyperlink" Target="https://www.cdc.gov/tobacco/basic_information/e-cigarettes/severe-lung-disease.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C51ED3-B42F-4613-A516-CAB95B6A3705}"/>
              </a:ext>
            </a:extLst>
          </p:cNvPr>
          <p:cNvSpPr>
            <a:spLocks noGrp="1"/>
          </p:cNvSpPr>
          <p:nvPr>
            <p:ph type="title"/>
          </p:nvPr>
        </p:nvSpPr>
        <p:spPr>
          <a:xfrm>
            <a:off x="1154955" y="1549022"/>
            <a:ext cx="8825657" cy="1600200"/>
          </a:xfrm>
        </p:spPr>
        <p:txBody>
          <a:bodyPr/>
          <a:lstStyle/>
          <a:p>
            <a:pPr algn="ctr"/>
            <a:r>
              <a:rPr lang="en-US" sz="4400" dirty="0">
                <a:latin typeface="Times New Roman" panose="02020603050405020304" pitchFamily="18" charset="0"/>
                <a:cs typeface="Times New Roman" panose="02020603050405020304" pitchFamily="18" charset="0"/>
              </a:rPr>
              <a:t>Vaping </a:t>
            </a:r>
          </a:p>
        </p:txBody>
      </p:sp>
      <p:sp>
        <p:nvSpPr>
          <p:cNvPr id="3" name="Text Placeholder 2">
            <a:extLst>
              <a:ext uri="{FF2B5EF4-FFF2-40B4-BE49-F238E27FC236}">
                <a16:creationId xmlns:a16="http://schemas.microsoft.com/office/drawing/2014/main" xmlns="" id="{AA168C2A-ADC1-479A-938D-4E6AC1AD29FA}"/>
              </a:ext>
            </a:extLst>
          </p:cNvPr>
          <p:cNvSpPr>
            <a:spLocks noGrp="1"/>
          </p:cNvSpPr>
          <p:nvPr>
            <p:ph type="body" idx="1"/>
          </p:nvPr>
        </p:nvSpPr>
        <p:spPr>
          <a:xfrm>
            <a:off x="1154955" y="3886200"/>
            <a:ext cx="8825658" cy="2651759"/>
          </a:xfrm>
        </p:spPr>
        <p:txBody>
          <a:bodyPr>
            <a:noAutofit/>
          </a:bodyPr>
          <a:lstStyle/>
          <a:p>
            <a:pPr algn="ctr"/>
            <a:r>
              <a:rPr lang="en-US" sz="2400" dirty="0">
                <a:latin typeface="Times New Roman" panose="02020603050405020304" pitchFamily="18" charset="0"/>
                <a:cs typeface="Times New Roman" panose="02020603050405020304" pitchFamily="18" charset="0"/>
              </a:rPr>
              <a:t>Name</a:t>
            </a:r>
          </a:p>
          <a:p>
            <a:pPr algn="ctr"/>
            <a:r>
              <a:rPr lang="en-US" sz="2400" dirty="0">
                <a:latin typeface="Times New Roman" panose="02020603050405020304" pitchFamily="18" charset="0"/>
                <a:cs typeface="Times New Roman" panose="02020603050405020304" pitchFamily="18" charset="0"/>
              </a:rPr>
              <a:t>Institution</a:t>
            </a:r>
          </a:p>
          <a:p>
            <a:pPr algn="ctr"/>
            <a:r>
              <a:rPr lang="en-US" sz="2400" dirty="0">
                <a:latin typeface="Times New Roman" panose="02020603050405020304" pitchFamily="18" charset="0"/>
                <a:cs typeface="Times New Roman" panose="02020603050405020304" pitchFamily="18" charset="0"/>
              </a:rPr>
              <a:t>Course</a:t>
            </a:r>
          </a:p>
          <a:p>
            <a:pPr algn="ctr"/>
            <a:r>
              <a:rPr lang="en-US" sz="2400" dirty="0">
                <a:latin typeface="Times New Roman" panose="02020603050405020304" pitchFamily="18" charset="0"/>
                <a:cs typeface="Times New Roman" panose="02020603050405020304" pitchFamily="18" charset="0"/>
              </a:rPr>
              <a:t>Instructor</a:t>
            </a:r>
          </a:p>
          <a:p>
            <a:pPr algn="ctr"/>
            <a:r>
              <a:rPr lang="en-US" sz="2400"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2203956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AEFFF4-B795-49BC-A376-C70E1BB0E6D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Patient Care </a:t>
            </a:r>
          </a:p>
        </p:txBody>
      </p:sp>
      <p:sp>
        <p:nvSpPr>
          <p:cNvPr id="3" name="Content Placeholder 2">
            <a:extLst>
              <a:ext uri="{FF2B5EF4-FFF2-40B4-BE49-F238E27FC236}">
                <a16:creationId xmlns:a16="http://schemas.microsoft.com/office/drawing/2014/main" xmlns="" id="{100D3098-8C15-40AE-A508-23341354842C}"/>
              </a:ext>
            </a:extLst>
          </p:cNvPr>
          <p:cNvSpPr>
            <a:spLocks noGrp="1"/>
          </p:cNvSpPr>
          <p:nvPr>
            <p:ph idx="1"/>
          </p:nvPr>
        </p:nvSpPr>
        <p:spPr>
          <a:xfrm>
            <a:off x="0" y="1825624"/>
            <a:ext cx="12192000" cy="5032375"/>
          </a:xfrm>
        </p:spPr>
        <p:txBody>
          <a:bodyPr/>
          <a:lstStyle/>
          <a:p>
            <a:r>
              <a:rPr lang="en-US" dirty="0">
                <a:latin typeface="Times New Roman" panose="02020603050405020304" pitchFamily="18" charset="0"/>
                <a:cs typeface="Times New Roman" panose="02020603050405020304" pitchFamily="18" charset="0"/>
              </a:rPr>
              <a:t>Vaping is considered to be less harmful than smoking</a:t>
            </a:r>
          </a:p>
          <a:p>
            <a:r>
              <a:rPr lang="en-US" dirty="0">
                <a:latin typeface="Times New Roman" panose="02020603050405020304" pitchFamily="18" charset="0"/>
                <a:cs typeface="Times New Roman" panose="02020603050405020304" pitchFamily="18" charset="0"/>
              </a:rPr>
              <a:t>However, it is still not safe for it still affects the lungs</a:t>
            </a:r>
          </a:p>
          <a:p>
            <a:r>
              <a:rPr lang="en-US" dirty="0">
                <a:latin typeface="Times New Roman" panose="02020603050405020304" pitchFamily="18" charset="0"/>
                <a:cs typeface="Times New Roman" panose="02020603050405020304" pitchFamily="18" charset="0"/>
              </a:rPr>
              <a:t>This is because they still expose individuals to chemicals that are toxic</a:t>
            </a:r>
          </a:p>
          <a:p>
            <a:r>
              <a:rPr lang="en-US" dirty="0">
                <a:latin typeface="Times New Roman" panose="02020603050405020304" pitchFamily="18" charset="0"/>
                <a:cs typeface="Times New Roman" panose="02020603050405020304" pitchFamily="18" charset="0"/>
              </a:rPr>
              <a:t>It affects an individual by causing lung injuries </a:t>
            </a:r>
          </a:p>
          <a:p>
            <a:r>
              <a:rPr lang="en-US" dirty="0">
                <a:latin typeface="Times New Roman" panose="02020603050405020304" pitchFamily="18" charset="0"/>
                <a:cs typeface="Times New Roman" panose="02020603050405020304" pitchFamily="18" charset="0"/>
              </a:rPr>
              <a:t>These injuries have been known to cause death also</a:t>
            </a:r>
          </a:p>
          <a:p>
            <a:r>
              <a:rPr lang="en-US" dirty="0">
                <a:latin typeface="Times New Roman" panose="02020603050405020304" pitchFamily="18" charset="0"/>
                <a:cs typeface="Times New Roman" panose="02020603050405020304" pitchFamily="18" charset="0"/>
              </a:rPr>
              <a:t>Sixty deaths have been reported since January 2020 due to vaping (Centers for Disease Control and Prevention, 2020)</a:t>
            </a:r>
          </a:p>
          <a:p>
            <a:r>
              <a:rPr lang="en-US" dirty="0">
                <a:latin typeface="Times New Roman" panose="02020603050405020304" pitchFamily="18" charset="0"/>
                <a:cs typeface="Times New Roman" panose="02020603050405020304" pitchFamily="18" charset="0"/>
              </a:rPr>
              <a:t>Many people have been affected health wise due to vaping</a:t>
            </a:r>
          </a:p>
          <a:p>
            <a:r>
              <a:rPr lang="en-US" dirty="0">
                <a:latin typeface="Times New Roman" panose="02020603050405020304" pitchFamily="18" charset="0"/>
                <a:cs typeface="Times New Roman" panose="02020603050405020304" pitchFamily="18" charset="0"/>
              </a:rPr>
              <a:t>Nurse practitioners should treat individuals with vaping health issues with care</a:t>
            </a:r>
          </a:p>
          <a:p>
            <a:r>
              <a:rPr lang="en-US" dirty="0">
                <a:latin typeface="Times New Roman" panose="02020603050405020304" pitchFamily="18" charset="0"/>
                <a:cs typeface="Times New Roman" panose="02020603050405020304" pitchFamily="18" charset="0"/>
              </a:rPr>
              <a:t>This is because, they are like any other patients whose health could get worse</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7447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8D42D7-4E5B-410C-B07B-2FFD0D705D0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Eligibility and Insurance</a:t>
            </a:r>
          </a:p>
        </p:txBody>
      </p:sp>
      <p:sp>
        <p:nvSpPr>
          <p:cNvPr id="3" name="Content Placeholder 2">
            <a:extLst>
              <a:ext uri="{FF2B5EF4-FFF2-40B4-BE49-F238E27FC236}">
                <a16:creationId xmlns:a16="http://schemas.microsoft.com/office/drawing/2014/main" xmlns="" id="{F12A80C1-1A4F-4DA1-80C7-784AC488D98F}"/>
              </a:ext>
            </a:extLst>
          </p:cNvPr>
          <p:cNvSpPr>
            <a:spLocks noGrp="1"/>
          </p:cNvSpPr>
          <p:nvPr>
            <p:ph idx="1"/>
          </p:nvPr>
        </p:nvSpPr>
        <p:spPr>
          <a:xfrm>
            <a:off x="0" y="1825625"/>
            <a:ext cx="12192000" cy="4351338"/>
          </a:xfrm>
        </p:spPr>
        <p:txBody>
          <a:bodyPr>
            <a:normAutofit/>
          </a:bodyPr>
          <a:lstStyle/>
          <a:p>
            <a:r>
              <a:rPr lang="en-US" dirty="0">
                <a:latin typeface="Times New Roman" panose="02020603050405020304" pitchFamily="18" charset="0"/>
                <a:cs typeface="Times New Roman" panose="02020603050405020304" pitchFamily="18" charset="0"/>
              </a:rPr>
              <a:t>Sometimes, the health of individual’s worsen due to vaping</a:t>
            </a:r>
          </a:p>
          <a:p>
            <a:r>
              <a:rPr lang="en-US" dirty="0">
                <a:latin typeface="Times New Roman" panose="02020603050405020304" pitchFamily="18" charset="0"/>
                <a:cs typeface="Times New Roman" panose="02020603050405020304" pitchFamily="18" charset="0"/>
              </a:rPr>
              <a:t>When this happens they either taken to the ICU or provided emergency care</a:t>
            </a:r>
          </a:p>
          <a:p>
            <a:r>
              <a:rPr lang="en-US" dirty="0">
                <a:latin typeface="Times New Roman" panose="02020603050405020304" pitchFamily="18" charset="0"/>
                <a:cs typeface="Times New Roman" panose="02020603050405020304" pitchFamily="18" charset="0"/>
              </a:rPr>
              <a:t>Individuals who consume tobacco products indicates that they are covered </a:t>
            </a:r>
          </a:p>
          <a:p>
            <a:r>
              <a:rPr lang="en-US" dirty="0">
                <a:latin typeface="Times New Roman" panose="02020603050405020304" pitchFamily="18" charset="0"/>
                <a:cs typeface="Times New Roman" panose="02020603050405020304" pitchFamily="18" charset="0"/>
              </a:rPr>
              <a:t>They mostly purchase insurance in the non-group category</a:t>
            </a:r>
          </a:p>
          <a:p>
            <a:r>
              <a:rPr lang="en-US" dirty="0">
                <a:latin typeface="Times New Roman" panose="02020603050405020304" pitchFamily="18" charset="0"/>
                <a:cs typeface="Times New Roman" panose="02020603050405020304" pitchFamily="18" charset="0"/>
              </a:rPr>
              <a:t>However, they face an increase in charges by 50% compared to other individuals (Norcia, 2020</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is because they believed that nicotine is not a tobacco product</a:t>
            </a:r>
          </a:p>
          <a:p>
            <a:r>
              <a:rPr lang="en-US" dirty="0">
                <a:latin typeface="Times New Roman" panose="02020603050405020304" pitchFamily="18" charset="0"/>
                <a:cs typeface="Times New Roman" panose="02020603050405020304" pitchFamily="18" charset="0"/>
              </a:rPr>
              <a:t>Hence, insurance covers the charges of a vaping health care situation </a:t>
            </a:r>
          </a:p>
          <a:p>
            <a:r>
              <a:rPr lang="en-US" dirty="0">
                <a:latin typeface="Times New Roman" panose="02020603050405020304" pitchFamily="18" charset="0"/>
                <a:cs typeface="Times New Roman" panose="02020603050405020304" pitchFamily="18" charset="0"/>
              </a:rPr>
              <a:t>People who use vaping as a method are eligible: low-income people and non-whites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1020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9DB67-9158-42B1-9D82-F03DD1F41D0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Population Statistics </a:t>
            </a:r>
          </a:p>
        </p:txBody>
      </p:sp>
      <p:sp>
        <p:nvSpPr>
          <p:cNvPr id="3" name="Content Placeholder 2">
            <a:extLst>
              <a:ext uri="{FF2B5EF4-FFF2-40B4-BE49-F238E27FC236}">
                <a16:creationId xmlns:a16="http://schemas.microsoft.com/office/drawing/2014/main" xmlns="" id="{9FFF22DA-4D5D-4B3F-9A0C-69F20F55269A}"/>
              </a:ext>
            </a:extLst>
          </p:cNvPr>
          <p:cNvSpPr>
            <a:spLocks noGrp="1"/>
          </p:cNvSpPr>
          <p:nvPr>
            <p:ph idx="1"/>
          </p:nvPr>
        </p:nvSpPr>
        <p:spPr>
          <a:xfrm>
            <a:off x="0" y="1825624"/>
            <a:ext cx="12192000" cy="5032375"/>
          </a:xfrm>
        </p:spPr>
        <p:txBody>
          <a:bodyPr>
            <a:normAutofit/>
          </a:bodyPr>
          <a:lstStyle/>
          <a:p>
            <a:r>
              <a:rPr lang="en-US" dirty="0">
                <a:latin typeface="Times New Roman" panose="02020603050405020304" pitchFamily="18" charset="0"/>
                <a:cs typeface="Times New Roman" panose="02020603050405020304" pitchFamily="18" charset="0"/>
              </a:rPr>
              <a:t>The United States of America health population are adversely affected by vaping</a:t>
            </a:r>
          </a:p>
          <a:p>
            <a:r>
              <a:rPr lang="en-US" dirty="0">
                <a:latin typeface="Times New Roman" panose="02020603050405020304" pitchFamily="18" charset="0"/>
                <a:cs typeface="Times New Roman" panose="02020603050405020304" pitchFamily="18" charset="0"/>
              </a:rPr>
              <a:t>Many youths these days use vaping as a way of smoking their nicotine products</a:t>
            </a:r>
          </a:p>
          <a:p>
            <a:r>
              <a:rPr lang="en-US" dirty="0">
                <a:latin typeface="Times New Roman" panose="02020603050405020304" pitchFamily="18" charset="0"/>
                <a:cs typeface="Times New Roman" panose="02020603050405020304" pitchFamily="18" charset="0"/>
              </a:rPr>
              <a:t>For high school students, over </a:t>
            </a:r>
            <a:r>
              <a:rPr lang="en-US" dirty="0" smtClean="0">
                <a:latin typeface="Times New Roman" panose="02020603050405020304" pitchFamily="18" charset="0"/>
                <a:cs typeface="Times New Roman" panose="02020603050405020304" pitchFamily="18" charset="0"/>
              </a:rPr>
              <a:t>90% </a:t>
            </a:r>
            <a:r>
              <a:rPr lang="en-US" dirty="0">
                <a:latin typeface="Times New Roman" panose="02020603050405020304" pitchFamily="18" charset="0"/>
                <a:cs typeface="Times New Roman" panose="02020603050405020304" pitchFamily="18" charset="0"/>
              </a:rPr>
              <a:t>of students have been reported using vaping</a:t>
            </a:r>
          </a:p>
          <a:p>
            <a:r>
              <a:rPr lang="en-US" dirty="0">
                <a:latin typeface="Times New Roman" panose="02020603050405020304" pitchFamily="18" charset="0"/>
                <a:cs typeface="Times New Roman" panose="02020603050405020304" pitchFamily="18" charset="0"/>
              </a:rPr>
              <a:t>Also, of the U.S youths in 2015, 40% of vape users have never used real tobacco (Park &amp; Klein, 2020)</a:t>
            </a:r>
          </a:p>
          <a:p>
            <a:r>
              <a:rPr lang="en-US" dirty="0">
                <a:latin typeface="Times New Roman" panose="02020603050405020304" pitchFamily="18" charset="0"/>
                <a:cs typeface="Times New Roman" panose="02020603050405020304" pitchFamily="18" charset="0"/>
              </a:rPr>
              <a:t>Hence, currently, the number of vape users have highly increased</a:t>
            </a:r>
          </a:p>
          <a:p>
            <a:r>
              <a:rPr lang="en-US" dirty="0">
                <a:latin typeface="Times New Roman" panose="02020603050405020304" pitchFamily="18" charset="0"/>
                <a:cs typeface="Times New Roman" panose="02020603050405020304" pitchFamily="18" charset="0"/>
              </a:rPr>
              <a:t>This is because vaping products have low rates per use than cigarettes</a:t>
            </a:r>
          </a:p>
          <a:p>
            <a:r>
              <a:rPr lang="en-US" dirty="0">
                <a:latin typeface="Times New Roman" panose="02020603050405020304" pitchFamily="18" charset="0"/>
                <a:cs typeface="Times New Roman" panose="02020603050405020304" pitchFamily="18" charset="0"/>
              </a:rPr>
              <a:t>People also believe that vaping is not as harmful as smoking</a:t>
            </a:r>
          </a:p>
          <a:p>
            <a:r>
              <a:rPr lang="en-US" dirty="0">
                <a:latin typeface="Times New Roman" panose="02020603050405020304" pitchFamily="18" charset="0"/>
                <a:cs typeface="Times New Roman" panose="02020603050405020304" pitchFamily="18" charset="0"/>
              </a:rPr>
              <a:t>Sixty deaths have been reported since January 2020 due to vaping</a:t>
            </a:r>
          </a:p>
          <a:p>
            <a:r>
              <a:rPr lang="en-US" dirty="0">
                <a:latin typeface="Times New Roman" panose="02020603050405020304" pitchFamily="18" charset="0"/>
                <a:cs typeface="Times New Roman" panose="02020603050405020304" pitchFamily="18" charset="0"/>
              </a:rPr>
              <a:t>The number of vape users continue to increase from 7 million to 41 million</a:t>
            </a:r>
          </a:p>
          <a:p>
            <a:r>
              <a:rPr lang="en-US" dirty="0">
                <a:latin typeface="Times New Roman" panose="02020603050405020304" pitchFamily="18" charset="0"/>
                <a:cs typeface="Times New Roman" panose="02020603050405020304" pitchFamily="18" charset="0"/>
              </a:rPr>
              <a:t>These statistics represent from 2011 to 2018</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8560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6C1C68-3344-40EE-B8CF-C7F309C01A8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Health Care Cost Reduction </a:t>
            </a:r>
          </a:p>
        </p:txBody>
      </p:sp>
      <p:sp>
        <p:nvSpPr>
          <p:cNvPr id="3" name="Content Placeholder 2">
            <a:extLst>
              <a:ext uri="{FF2B5EF4-FFF2-40B4-BE49-F238E27FC236}">
                <a16:creationId xmlns:a16="http://schemas.microsoft.com/office/drawing/2014/main" xmlns="" id="{0BEBB33E-9197-49A5-A9F0-8449797D8A2E}"/>
              </a:ext>
            </a:extLst>
          </p:cNvPr>
          <p:cNvSpPr>
            <a:spLocks noGrp="1"/>
          </p:cNvSpPr>
          <p:nvPr>
            <p:ph idx="1"/>
          </p:nvPr>
        </p:nvSpPr>
        <p:spPr>
          <a:xfrm>
            <a:off x="0" y="1825624"/>
            <a:ext cx="12192000" cy="5032375"/>
          </a:xfrm>
        </p:spPr>
        <p:txBody>
          <a:bodyPr/>
          <a:lstStyle/>
          <a:p>
            <a:r>
              <a:rPr lang="en-US" dirty="0" smtClean="0">
                <a:latin typeface="Times New Roman" panose="02020603050405020304" pitchFamily="18" charset="0"/>
                <a:cs typeface="Times New Roman" panose="02020603050405020304" pitchFamily="18" charset="0"/>
              </a:rPr>
              <a:t>No </a:t>
            </a:r>
            <a:r>
              <a:rPr lang="en-US" dirty="0">
                <a:latin typeface="Times New Roman" panose="02020603050405020304" pitchFamily="18" charset="0"/>
                <a:cs typeface="Times New Roman" panose="02020603050405020304" pitchFamily="18" charset="0"/>
              </a:rPr>
              <a:t>state allows extra charges on vape users in insurance covers</a:t>
            </a:r>
          </a:p>
          <a:p>
            <a:r>
              <a:rPr lang="en-US" dirty="0">
                <a:latin typeface="Times New Roman" panose="02020603050405020304" pitchFamily="18" charset="0"/>
                <a:cs typeface="Times New Roman" panose="02020603050405020304" pitchFamily="18" charset="0"/>
              </a:rPr>
              <a:t>This is because it will impact the individuals with low income</a:t>
            </a:r>
          </a:p>
          <a:p>
            <a:r>
              <a:rPr lang="en-US" dirty="0">
                <a:latin typeface="Times New Roman" panose="02020603050405020304" pitchFamily="18" charset="0"/>
                <a:cs typeface="Times New Roman" panose="02020603050405020304" pitchFamily="18" charset="0"/>
              </a:rPr>
              <a:t>The heavy tax on vape has made people quits in some states</a:t>
            </a:r>
          </a:p>
          <a:p>
            <a:r>
              <a:rPr lang="en-US" dirty="0">
                <a:latin typeface="Times New Roman" panose="02020603050405020304" pitchFamily="18" charset="0"/>
                <a:cs typeface="Times New Roman" panose="02020603050405020304" pitchFamily="18" charset="0"/>
              </a:rPr>
              <a:t>Most insurers are worried because of the increase of health issues due to vaping </a:t>
            </a:r>
          </a:p>
          <a:p>
            <a:r>
              <a:rPr lang="en-US" dirty="0">
                <a:latin typeface="Times New Roman" panose="02020603050405020304" pitchFamily="18" charset="0"/>
                <a:cs typeface="Times New Roman" panose="02020603050405020304" pitchFamily="18" charset="0"/>
              </a:rPr>
              <a:t>The healthcare insurance system should reconsider their decisions </a:t>
            </a:r>
          </a:p>
          <a:p>
            <a:r>
              <a:rPr lang="en-US" dirty="0">
                <a:latin typeface="Times New Roman" panose="02020603050405020304" pitchFamily="18" charset="0"/>
                <a:cs typeface="Times New Roman" panose="02020603050405020304" pitchFamily="18" charset="0"/>
              </a:rPr>
              <a:t>As many people are becoming obese in the </a:t>
            </a:r>
            <a:r>
              <a:rPr lang="en-US" dirty="0" smtClean="0">
                <a:latin typeface="Times New Roman" panose="02020603050405020304" pitchFamily="18" charset="0"/>
                <a:cs typeface="Times New Roman" panose="02020603050405020304" pitchFamily="18" charset="0"/>
              </a:rPr>
              <a:t>US</a:t>
            </a:r>
            <a:r>
              <a:rPr lang="en-US" dirty="0">
                <a:latin typeface="Times New Roman" panose="02020603050405020304" pitchFamily="18" charset="0"/>
                <a:cs typeface="Times New Roman" panose="02020603050405020304" pitchFamily="18" charset="0"/>
              </a:rPr>
              <a:t>, will they be overcharged too?</a:t>
            </a:r>
          </a:p>
          <a:p>
            <a:r>
              <a:rPr lang="en-US" dirty="0">
                <a:latin typeface="Times New Roman" panose="02020603050405020304" pitchFamily="18" charset="0"/>
                <a:cs typeface="Times New Roman" panose="02020603050405020304" pitchFamily="18" charset="0"/>
              </a:rPr>
              <a:t>Health insures should provide equality for all individuals covered</a:t>
            </a:r>
          </a:p>
          <a:p>
            <a:r>
              <a:rPr lang="en-US" dirty="0">
                <a:latin typeface="Times New Roman" panose="02020603050405020304" pitchFamily="18" charset="0"/>
                <a:cs typeface="Times New Roman" panose="02020603050405020304" pitchFamily="18" charset="0"/>
              </a:rPr>
              <a:t>This includes individuals with health issues related to vaping</a:t>
            </a:r>
          </a:p>
          <a:p>
            <a:r>
              <a:rPr lang="en-US" dirty="0">
                <a:latin typeface="Times New Roman" panose="02020603050405020304" pitchFamily="18" charset="0"/>
                <a:cs typeface="Times New Roman" panose="02020603050405020304" pitchFamily="18" charset="0"/>
              </a:rPr>
              <a:t>The penalty should be removed since it affects low-income and non-white people</a:t>
            </a:r>
          </a:p>
        </p:txBody>
      </p:sp>
    </p:spTree>
    <p:extLst>
      <p:ext uri="{BB962C8B-B14F-4D97-AF65-F5344CB8AC3E}">
        <p14:creationId xmlns:p14="http://schemas.microsoft.com/office/powerpoint/2010/main" val="2576598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031F54-09FF-4D17-A207-8BD30E7D6AD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57FE6493-1139-4D25-ABAE-769F65547696}"/>
              </a:ext>
            </a:extLst>
          </p:cNvPr>
          <p:cNvSpPr>
            <a:spLocks noGrp="1"/>
          </p:cNvSpPr>
          <p:nvPr>
            <p:ph idx="1"/>
          </p:nvPr>
        </p:nvSpPr>
        <p:spPr>
          <a:xfrm>
            <a:off x="0" y="1825624"/>
            <a:ext cx="12192000" cy="5032375"/>
          </a:xfrm>
        </p:spPr>
        <p:txBody>
          <a:bodyPr/>
          <a:lstStyle/>
          <a:p>
            <a:pPr marL="0" indent="0">
              <a:buNone/>
            </a:pPr>
            <a:r>
              <a:rPr lang="en-US" dirty="0">
                <a:latin typeface="Times New Roman" panose="02020603050405020304" pitchFamily="18" charset="0"/>
                <a:cs typeface="Times New Roman" panose="02020603050405020304" pitchFamily="18" charset="0"/>
              </a:rPr>
              <a:t>Centers for Disease Control and Prevention. (2020). Outbreak of Lung Injury Associated with the Use of E-Cigarette, </a:t>
            </a:r>
            <a:r>
              <a:rPr lang="en-US" dirty="0" smtClean="0">
                <a:latin typeface="Times New Roman" panose="02020603050405020304" pitchFamily="18" charset="0"/>
                <a:cs typeface="Times New Roman" panose="02020603050405020304" pitchFamily="18" charset="0"/>
              </a:rPr>
              <a:t>	or </a:t>
            </a:r>
            <a:r>
              <a:rPr lang="en-US" dirty="0">
                <a:latin typeface="Times New Roman" panose="02020603050405020304" pitchFamily="18" charset="0"/>
                <a:cs typeface="Times New Roman" panose="02020603050405020304" pitchFamily="18" charset="0"/>
              </a:rPr>
              <a:t>Vaping, </a:t>
            </a:r>
            <a:r>
              <a:rPr lang="en-US" dirty="0" smtClean="0">
                <a:latin typeface="Times New Roman" panose="02020603050405020304" pitchFamily="18" charset="0"/>
                <a:cs typeface="Times New Roman" panose="02020603050405020304" pitchFamily="18" charset="0"/>
              </a:rPr>
              <a:t>	Products</a:t>
            </a:r>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hlinkClick r:id="rId2"/>
              </a:rPr>
              <a:t>https://www.cdc.gov/tobacco/basic_information/e-cigarettes/severe-lung-disease.html</a:t>
            </a:r>
            <a:r>
              <a:rPr lang="en-US" dirty="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Norcia, A. (2020). Health Insurance Companies Can Charge People Who Vape Up to 50% More. Health. </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hlinkClick r:id="rId3"/>
              </a:rPr>
              <a:t>https</a:t>
            </a:r>
            <a:r>
              <a:rPr lang="en-US" dirty="0">
                <a:latin typeface="Times New Roman" panose="02020603050405020304" pitchFamily="18" charset="0"/>
                <a:cs typeface="Times New Roman" panose="02020603050405020304" pitchFamily="18" charset="0"/>
                <a:hlinkClick r:id="rId3"/>
              </a:rPr>
              <a:t>://</a:t>
            </a:r>
            <a:r>
              <a:rPr lang="en-US" dirty="0" smtClean="0">
                <a:latin typeface="Times New Roman" panose="02020603050405020304" pitchFamily="18" charset="0"/>
                <a:cs typeface="Times New Roman" panose="02020603050405020304" pitchFamily="18" charset="0"/>
                <a:hlinkClick r:id="rId3"/>
              </a:rPr>
              <a:t>www.vice.com/en/article/akwgez/health-insurance-companies-can-charge-people-who-vape-up-to-50-	more</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Park, L., &amp; Klein, D. (2020). Teens and Vaping: What’s the Latest Trend.</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661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169</TotalTime>
  <Words>991</Words>
  <Application>Microsoft Office PowerPoint</Application>
  <PresentationFormat>Widescreen</PresentationFormat>
  <Paragraphs>59</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Times New Roman</vt:lpstr>
      <vt:lpstr>Trebuchet MS</vt:lpstr>
      <vt:lpstr>Wingdings 3</vt:lpstr>
      <vt:lpstr>Facet</vt:lpstr>
      <vt:lpstr>Vaping </vt:lpstr>
      <vt:lpstr>Patient Care </vt:lpstr>
      <vt:lpstr>Eligibility and Insurance</vt:lpstr>
      <vt:lpstr>Population Statistics </vt:lpstr>
      <vt:lpstr>Health Care Cost Reduction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mercykamau597@gmail.com</dc:creator>
  <cp:lastModifiedBy>LAPTOP</cp:lastModifiedBy>
  <cp:revision>15</cp:revision>
  <dcterms:created xsi:type="dcterms:W3CDTF">2020-11-20T09:10:21Z</dcterms:created>
  <dcterms:modified xsi:type="dcterms:W3CDTF">2020-11-20T12:42:55Z</dcterms:modified>
</cp:coreProperties>
</file>