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type="screen16x9" cy="6858000" cx="12192000"/>
  <p:notesSz cx="6858000" cy="9144000"/>
  <p:defaultTextStyle>
    <a:defPPr>
      <a:defRPr lang="en-US"/>
    </a:defPPr>
    <a:lvl1pPr algn="l" defTabSz="4572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tableStyles" Target="tableStyles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52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725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algn="l" indent="0" marL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ctr" indent="0" marL="457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914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371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182880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228600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2743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3200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3657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 lang="en-US"/>
          </a:p>
        </p:txBody>
      </p:sp>
      <p:sp>
        <p:nvSpPr>
          <p:cNvPr id="104872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28D17E3-D5FD-40D1-9D41-BA5B15B94305}" type="datetimeFigureOut">
              <a:rPr lang="en-US" smtClean="0"/>
              <a:t>23-Sep-21</a:t>
            </a:fld>
            <a:endParaRPr lang="en-US"/>
          </a:p>
        </p:txBody>
      </p:sp>
      <p:sp>
        <p:nvSpPr>
          <p:cNvPr id="104872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28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ah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72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p>
            <a:fld id="{8044F235-2EBD-4865-89C7-878C559585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631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104863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28D17E3-D5FD-40D1-9D41-BA5B15B94305}" type="datetimeFigureOut">
              <a:rPr lang="en-US" smtClean="0"/>
              <a:t>23-Sep-21</a:t>
            </a:fld>
            <a:endParaRPr lang="en-US"/>
          </a:p>
        </p:txBody>
      </p:sp>
      <p:sp>
        <p:nvSpPr>
          <p:cNvPr id="104863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34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ah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3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044F235-2EBD-4865-89C7-878C559585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b="0" cap="none" sz="4000"/>
            </a:lvl1pPr>
          </a:lstStyle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707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algn="l" indent="0" marL="0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0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28D17E3-D5FD-40D1-9D41-BA5B15B94305}" type="datetimeFigureOut">
              <a:rPr lang="en-US" smtClean="0"/>
              <a:t>23-Sep-21</a:t>
            </a:fld>
            <a:endParaRPr lang="en-US"/>
          </a:p>
        </p:txBody>
      </p:sp>
      <p:sp>
        <p:nvSpPr>
          <p:cNvPr id="104870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10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ah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7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p>
            <a:fld id="{8044F235-2EBD-4865-89C7-878C559585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Title 7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607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1048608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104860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28D17E3-D5FD-40D1-9D41-BA5B15B94305}" type="datetimeFigureOut">
              <a:rPr lang="en-US" smtClean="0"/>
              <a:t>23-Sep-21</a:t>
            </a:fld>
            <a:endParaRPr lang="en-US"/>
          </a:p>
        </p:txBody>
      </p:sp>
      <p:sp>
        <p:nvSpPr>
          <p:cNvPr id="10486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11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ah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p>
            <a:fld id="{8044F235-2EBD-4865-89C7-878C559585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Title 9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617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18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104861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20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1048621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28D17E3-D5FD-40D1-9D41-BA5B15B94305}" type="datetimeFigureOut">
              <a:rPr lang="en-US" smtClean="0"/>
              <a:t>23-Sep-21</a:t>
            </a:fld>
            <a:endParaRPr lang="en-US"/>
          </a:p>
        </p:txBody>
      </p:sp>
      <p:sp>
        <p:nvSpPr>
          <p:cNvPr id="1048622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23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ah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2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p>
            <a:fld id="{8044F235-2EBD-4865-89C7-878C559585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720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28D17E3-D5FD-40D1-9D41-BA5B15B94305}" type="datetimeFigureOut">
              <a:rPr lang="en-US" smtClean="0"/>
              <a:t>23-Sep-21</a:t>
            </a:fld>
            <a:endParaRPr lang="en-US"/>
          </a:p>
        </p:txBody>
      </p:sp>
      <p:sp>
        <p:nvSpPr>
          <p:cNvPr id="1048721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2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ah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72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044F235-2EBD-4865-89C7-878C559585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28D17E3-D5FD-40D1-9D41-BA5B15B94305}" type="datetimeFigureOut">
              <a:rPr lang="en-US" smtClean="0"/>
              <a:t>23-Sep-21</a:t>
            </a:fld>
            <a:endParaRPr lang="en-US"/>
          </a:p>
        </p:txBody>
      </p:sp>
      <p:sp>
        <p:nvSpPr>
          <p:cNvPr id="104869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95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ah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9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044F235-2EBD-4865-89C7-878C559585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b="0" sz="2000"/>
            </a:lvl1pPr>
          </a:lstStyle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71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104871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1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28D17E3-D5FD-40D1-9D41-BA5B15B94305}" type="datetimeFigureOut">
              <a:rPr lang="en-US" smtClean="0"/>
              <a:t>23-Sep-21</a:t>
            </a:fld>
            <a:endParaRPr lang="en-US"/>
          </a:p>
        </p:txBody>
      </p:sp>
      <p:sp>
        <p:nvSpPr>
          <p:cNvPr id="104871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1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ah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71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044F235-2EBD-4865-89C7-878C559585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b="0" sz="2400"/>
            </a:lvl1pPr>
          </a:lstStyle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731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algn="ctr" indent="0" marL="0">
              <a:buNone/>
              <a:defRPr sz="1600"/>
            </a:lvl1pPr>
            <a:lvl2pPr indent="0" marL="457200">
              <a:buNone/>
              <a:defRPr sz="1600"/>
            </a:lvl2pPr>
            <a:lvl3pPr indent="0" marL="914400">
              <a:buNone/>
              <a:defRPr sz="1600"/>
            </a:lvl3pPr>
            <a:lvl4pPr indent="0" marL="1371600">
              <a:buNone/>
              <a:defRPr sz="1600"/>
            </a:lvl4pPr>
            <a:lvl5pPr indent="0" marL="1828800">
              <a:buNone/>
              <a:defRPr sz="1600"/>
            </a:lvl5pPr>
            <a:lvl6pPr indent="0" marL="2286000">
              <a:buNone/>
              <a:defRPr sz="1600"/>
            </a:lvl6pPr>
            <a:lvl7pPr indent="0" marL="2743200">
              <a:buNone/>
              <a:defRPr sz="1600"/>
            </a:lvl7pPr>
            <a:lvl8pPr indent="0" marL="3200400">
              <a:buNone/>
              <a:defRPr sz="1600"/>
            </a:lvl8pPr>
            <a:lvl9pPr indent="0" marL="365760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dirty="0" lang="en-US"/>
          </a:p>
        </p:txBody>
      </p:sp>
      <p:sp>
        <p:nvSpPr>
          <p:cNvPr id="1048732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indent="0" marL="0">
              <a:buNone/>
              <a:defRPr sz="12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3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28D17E3-D5FD-40D1-9D41-BA5B15B94305}" type="datetimeFigureOut">
              <a:rPr lang="en-US" smtClean="0"/>
              <a:t>23-Sep-21</a:t>
            </a:fld>
            <a:endParaRPr lang="en-US"/>
          </a:p>
        </p:txBody>
      </p:sp>
      <p:sp>
        <p:nvSpPr>
          <p:cNvPr id="104873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35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ah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736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p>
            <a:fld id="{8044F235-2EBD-4865-89C7-878C559585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b="0" cap="none" sz="4800"/>
            </a:lvl1pPr>
          </a:lstStyle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745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algn="l" indent="0" marL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4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28D17E3-D5FD-40D1-9D41-BA5B15B94305}" type="datetimeFigureOut">
              <a:rPr lang="en-US" smtClean="0"/>
              <a:t>23-Sep-21</a:t>
            </a:fld>
            <a:endParaRPr lang="en-US"/>
          </a:p>
        </p:txBody>
      </p:sp>
      <p:sp>
        <p:nvSpPr>
          <p:cNvPr id="104874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48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ah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74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p>
            <a:fld id="{8044F235-2EBD-4865-89C7-878C559585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4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b="0" cap="none" sz="4800"/>
            </a:lvl1pPr>
          </a:lstStyle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685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indent="0" marL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indent="0" marL="457200">
              <a:buFontTx/>
              <a:buNone/>
            </a:lvl2pPr>
            <a:lvl3pPr indent="0" marL="914400">
              <a:buFontTx/>
              <a:buNone/>
            </a:lvl3pPr>
            <a:lvl4pPr indent="0" marL="1371600">
              <a:buFontTx/>
              <a:buNone/>
            </a:lvl4pPr>
            <a:lvl5pPr indent="0" marL="1828800">
              <a:buFontTx/>
              <a:buNone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86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algn="l" indent="0" marL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8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28D17E3-D5FD-40D1-9D41-BA5B15B94305}" type="datetimeFigureOut">
              <a:rPr lang="en-US" smtClean="0"/>
              <a:t>23-Sep-21</a:t>
            </a:fld>
            <a:endParaRPr lang="en-US"/>
          </a:p>
        </p:txBody>
      </p:sp>
      <p:sp>
        <p:nvSpPr>
          <p:cNvPr id="104868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8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ah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9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p>
            <a:fld id="{8044F235-2EBD-4865-89C7-878C559585F7}" type="slidenum">
              <a:rPr lang="en-US" smtClean="0"/>
              <a:t>‹#›</a:t>
            </a:fld>
            <a:endParaRPr lang="en-US"/>
          </a:p>
        </p:txBody>
      </p:sp>
      <p:sp>
        <p:nvSpPr>
          <p:cNvPr id="1048691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p>
            <a:pPr lvl="0"/>
            <a:r>
              <a:rPr baseline="0" dirty="0" sz="8000" lang="en-US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048692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p>
            <a:pPr lvl="0"/>
            <a:r>
              <a:rPr baseline="0" dirty="0" sz="8000" lang="en-US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b="0" sz="4800"/>
            </a:lvl1pPr>
          </a:lstStyle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679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anchor="t" bIns="45720" lIns="91440" rIns="91440" rtlCol="0" tIns="45720" vert="horz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indent="0" lvl="0" marL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4868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28D17E3-D5FD-40D1-9D41-BA5B15B94305}" type="datetimeFigureOut">
              <a:rPr lang="en-US" smtClean="0"/>
              <a:t>23-Sep-21</a:t>
            </a:fld>
            <a:endParaRPr lang="en-US"/>
          </a:p>
        </p:txBody>
      </p:sp>
      <p:sp>
        <p:nvSpPr>
          <p:cNvPr id="104868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82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ah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83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p>
            <a:fld id="{8044F235-2EBD-4865-89C7-878C559585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7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b="0" cap="none" sz="4800"/>
            </a:lvl1pPr>
          </a:lstStyle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698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indent="0" marL="0">
              <a:buFontTx/>
              <a:buNone/>
              <a:defRPr sz="2400">
                <a:solidFill>
                  <a:schemeClr val="accent1"/>
                </a:solidFill>
              </a:defRPr>
            </a:lvl1pPr>
            <a:lvl2pPr indent="0" marL="457200">
              <a:buFontTx/>
              <a:buNone/>
            </a:lvl2pPr>
            <a:lvl3pPr indent="0" marL="914400">
              <a:buFontTx/>
              <a:buNone/>
            </a:lvl3pPr>
            <a:lvl4pPr indent="0" marL="1371600">
              <a:buFontTx/>
              <a:buNone/>
            </a:lvl4pPr>
            <a:lvl5pPr indent="0" marL="1828800">
              <a:buFontTx/>
              <a:buNone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99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anchor="t" bIns="45720" lIns="91440" rIns="91440" rtlCol="0" tIns="45720" vert="horz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indent="0" lvl="0" marL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4870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28D17E3-D5FD-40D1-9D41-BA5B15B94305}" type="datetimeFigureOut">
              <a:rPr lang="en-US" smtClean="0"/>
              <a:t>23-Sep-21</a:t>
            </a:fld>
            <a:endParaRPr lang="en-US"/>
          </a:p>
        </p:txBody>
      </p:sp>
      <p:sp>
        <p:nvSpPr>
          <p:cNvPr id="104870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02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ah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703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p>
            <a:fld id="{8044F235-2EBD-4865-89C7-878C559585F7}" type="slidenum">
              <a:rPr lang="en-US" smtClean="0"/>
              <a:t>‹#›</a:t>
            </a:fld>
            <a:endParaRPr lang="en-US"/>
          </a:p>
        </p:txBody>
      </p:sp>
      <p:sp>
        <p:nvSpPr>
          <p:cNvPr id="1048704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p>
            <a:pPr lvl="0"/>
            <a:r>
              <a:rPr baseline="0" dirty="0" sz="8000" lang="en-US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048705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p>
            <a:pPr lvl="0"/>
            <a:r>
              <a:rPr baseline="0" dirty="0" sz="8000" lang="en-US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7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b="0" sz="4800"/>
            </a:lvl1pPr>
          </a:lstStyle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738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indent="0" marL="0">
              <a:buFontTx/>
              <a:buNone/>
              <a:defRPr sz="2400">
                <a:solidFill>
                  <a:schemeClr val="accent1"/>
                </a:solidFill>
              </a:defRPr>
            </a:lvl1pPr>
            <a:lvl2pPr indent="0" marL="457200">
              <a:buFontTx/>
              <a:buNone/>
            </a:lvl2pPr>
            <a:lvl3pPr indent="0" marL="914400">
              <a:buFontTx/>
              <a:buNone/>
            </a:lvl3pPr>
            <a:lvl4pPr indent="0" marL="1371600">
              <a:buFontTx/>
              <a:buNone/>
            </a:lvl4pPr>
            <a:lvl5pPr indent="0" marL="1828800">
              <a:buFontTx/>
              <a:buNone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739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anchor="t" bIns="45720" lIns="91440" rIns="91440" rtlCol="0" tIns="45720" vert="horz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indent="0" lvl="0" marL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4874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28D17E3-D5FD-40D1-9D41-BA5B15B94305}" type="datetimeFigureOut">
              <a:rPr lang="en-US" smtClean="0"/>
              <a:t>23-Sep-21</a:t>
            </a:fld>
            <a:endParaRPr lang="en-US"/>
          </a:p>
        </p:txBody>
      </p:sp>
      <p:sp>
        <p:nvSpPr>
          <p:cNvPr id="104874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42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ah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743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p>
            <a:fld id="{8044F235-2EBD-4865-89C7-878C559585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667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anchor="t"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104866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28D17E3-D5FD-40D1-9D41-BA5B15B94305}" type="datetimeFigureOut">
              <a:rPr lang="en-US" smtClean="0"/>
              <a:t>23-Sep-21</a:t>
            </a:fld>
            <a:endParaRPr lang="en-US"/>
          </a:p>
        </p:txBody>
      </p:sp>
      <p:sp>
        <p:nvSpPr>
          <p:cNvPr id="104866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7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ah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7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044F235-2EBD-4865-89C7-878C559585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anchor="ctr" vert="eaVert"/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67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104867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28D17E3-D5FD-40D1-9D41-BA5B15B94305}" type="datetimeFigureOut">
              <a:rPr lang="en-US" smtClean="0"/>
              <a:t>23-Sep-21</a:t>
            </a:fld>
            <a:endParaRPr lang="en-US"/>
          </a:p>
        </p:txBody>
      </p:sp>
      <p:sp>
        <p:nvSpPr>
          <p:cNvPr id="104867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7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ah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4867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044F235-2EBD-4865-89C7-878C559585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1048576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ah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77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ah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78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ah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79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ah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80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ah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81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ah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82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ah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83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ah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84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ah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85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ah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86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ah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48587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ah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3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048588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ah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89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ah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0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ah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1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ah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2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ah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3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ah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4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ah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5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ah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6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ah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7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ah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8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ah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48599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ah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1048600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48601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anchor="t" bIns="45720" lIns="91440" rIns="91440" rtlCol="0" tIns="45720" vert="horz">
            <a:normAutofit/>
          </a:bodyPr>
          <a:p>
            <a:r>
              <a:rPr lang="en-US"/>
              <a:t>Click to edit Master title style</a:t>
            </a:r>
            <a:endParaRPr dirty="0" lang="en-US"/>
          </a:p>
        </p:txBody>
      </p:sp>
      <p:sp>
        <p:nvSpPr>
          <p:cNvPr id="1048602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 lang="en-US"/>
          </a:p>
        </p:txBody>
      </p:sp>
      <p:sp>
        <p:nvSpPr>
          <p:cNvPr id="1048603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8D17E3-D5FD-40D1-9D41-BA5B15B94305}" type="datetimeFigureOut">
              <a:rPr lang="en-US" smtClean="0"/>
              <a:t>23-Sep-21</a:t>
            </a:fld>
            <a:endParaRPr lang="en-US"/>
          </a:p>
        </p:txBody>
      </p:sp>
      <p:sp>
        <p:nvSpPr>
          <p:cNvPr id="104860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605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8044F235-2EBD-4865-89C7-878C559585F7}" type="slidenum">
              <a:rPr lang="en-US" smtClean="0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457200" eaLnBrk="1" hangingPunct="1" latinLnBrk="0" rtl="0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algn="l" defTabSz="457200" eaLnBrk="1" hangingPunct="1" indent="-342900" latinLnBrk="0" marL="342900" rtl="0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5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/>
              <a:t>Vitamins</a:t>
            </a:r>
          </a:p>
        </p:txBody>
      </p:sp>
      <p:sp>
        <p:nvSpPr>
          <p:cNvPr id="1048614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4100290"/>
          </a:xfrm>
        </p:spPr>
        <p:txBody>
          <a:bodyPr>
            <a:normAutofit fontScale="83333" lnSpcReduction="20000"/>
          </a:bodyPr>
          <a:p>
            <a:r>
              <a:rPr dirty="0" sz="3200" lang="en-US"/>
              <a:t>Vitamins are nutrients obtained by our bodies from foods taken or through taking multi-vitamins. This is because the human body does not make it’s own vitamins (</a:t>
            </a:r>
            <a:r>
              <a:rPr dirty="0" sz="3200" lang="en-US" err="1"/>
              <a:t>Tyśkiewicz</a:t>
            </a:r>
            <a:r>
              <a:rPr dirty="0" sz="3200" lang="en-US"/>
              <a:t> et al., 2018).</a:t>
            </a:r>
          </a:p>
          <a:p>
            <a:r>
              <a:rPr dirty="0" sz="3200" lang="en-US"/>
              <a:t>Vitamins help in boosting human health besides helping the body in other several functions.</a:t>
            </a:r>
          </a:p>
          <a:p>
            <a:endParaRPr dirty="0" lang="en-US"/>
          </a:p>
        </p:txBody>
      </p:sp>
      <p:sp>
        <p:nvSpPr>
          <p:cNvPr id="1048615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4444" lnSpcReduction="20000"/>
          </a:bodyPr>
          <a:p>
            <a:pPr algn="ctr" indent="0" marL="0">
              <a:buNone/>
            </a:pPr>
            <a:endParaRPr dirty="0" lang="en-US"/>
          </a:p>
          <a:p>
            <a:pPr algn="ctr" indent="0" marL="0">
              <a:buNone/>
            </a:pPr>
            <a:endParaRPr dirty="0" lang="en-US"/>
          </a:p>
          <a:p>
            <a:pPr algn="ctr" indent="0" marL="0">
              <a:buNone/>
            </a:pPr>
            <a:r>
              <a:rPr dirty="0" sz="3200" lang="en-US"/>
              <a:t>Student’s Full Name</a:t>
            </a:r>
          </a:p>
          <a:p>
            <a:pPr algn="ctr" indent="0" marL="0">
              <a:buNone/>
            </a:pPr>
            <a:r>
              <a:rPr dirty="0" sz="3200" lang="en-US"/>
              <a:t>Department &amp; University</a:t>
            </a:r>
          </a:p>
          <a:p>
            <a:pPr algn="ctr" indent="0" marL="0">
              <a:buNone/>
            </a:pPr>
            <a:r>
              <a:rPr dirty="0" sz="3200" lang="en-US"/>
              <a:t>Course Number &amp; Name</a:t>
            </a:r>
          </a:p>
          <a:p>
            <a:pPr algn="ctr" indent="0" marL="0">
              <a:buNone/>
            </a:pPr>
            <a:r>
              <a:rPr dirty="0" sz="3200" lang="en-US"/>
              <a:t>Instructor Name</a:t>
            </a:r>
          </a:p>
          <a:p>
            <a:pPr algn="ctr" indent="0" marL="0">
              <a:buNone/>
            </a:pPr>
            <a:r>
              <a:rPr dirty="0" sz="3200" lang="en-US"/>
              <a:t>Assignment Due Date</a:t>
            </a:r>
          </a:p>
          <a:p>
            <a:endParaRPr dirty="0" lang="en-US"/>
          </a:p>
        </p:txBody>
      </p:sp>
    </p:spTree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/>
              <a:t>Types of Vitamins</a:t>
            </a:r>
          </a:p>
        </p:txBody>
      </p:sp>
      <p:sp>
        <p:nvSpPr>
          <p:cNvPr id="1048626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r>
              <a:rPr b="1" dirty="0" lang="en-US"/>
              <a:t>Fat Soluble</a:t>
            </a:r>
          </a:p>
        </p:txBody>
      </p:sp>
      <p:sp>
        <p:nvSpPr>
          <p:cNvPr id="1048627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p>
            <a:r>
              <a:rPr dirty="0" sz="2000" lang="en-US"/>
              <a:t>Stored in body’s liver and fat tissues.</a:t>
            </a:r>
          </a:p>
          <a:p>
            <a:r>
              <a:rPr dirty="0" sz="2000" lang="en-US"/>
              <a:t>Their absorption process is similar with the one for normal fats. </a:t>
            </a:r>
          </a:p>
          <a:p>
            <a:r>
              <a:rPr dirty="0" sz="2000" lang="en-US"/>
              <a:t>They can last for up to 6 months until when they are needed by the body.</a:t>
            </a:r>
          </a:p>
          <a:p>
            <a:r>
              <a:rPr dirty="0" sz="2000" lang="en-US"/>
              <a:t>They include A,D,E &amp; K.</a:t>
            </a:r>
          </a:p>
        </p:txBody>
      </p:sp>
      <p:sp>
        <p:nvSpPr>
          <p:cNvPr id="1048628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p>
            <a:r>
              <a:rPr b="1" dirty="0" lang="en-US"/>
              <a:t>Water Soluble</a:t>
            </a:r>
          </a:p>
        </p:txBody>
      </p:sp>
      <p:sp>
        <p:nvSpPr>
          <p:cNvPr id="1048629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p>
            <a:r>
              <a:rPr dirty="0" sz="2000" lang="en-US"/>
              <a:t>They are directly absorbed in to the blood stream.</a:t>
            </a:r>
          </a:p>
          <a:p>
            <a:r>
              <a:rPr dirty="0" sz="2000" lang="en-US"/>
              <a:t>Excess water soluble vitamins are eliminated through urine.</a:t>
            </a:r>
          </a:p>
          <a:p>
            <a:r>
              <a:rPr dirty="0" sz="2000" lang="en-US"/>
              <a:t>They should be quickly replenished as they don’t last in the body.</a:t>
            </a:r>
          </a:p>
          <a:p>
            <a:pPr indent="0" marL="0">
              <a:buNone/>
            </a:pPr>
            <a:endParaRPr dirty="0" lang="en-US"/>
          </a:p>
        </p:txBody>
      </p:sp>
      <p:pic>
        <p:nvPicPr>
          <p:cNvPr id="2097152" name="Picture 2" descr="The Best Vitamins for Fighting Inflammation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9175774" y="5099698"/>
            <a:ext cx="2847975" cy="1600200"/>
          </a:xfrm>
          <a:prstGeom prst="rect"/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200">
        <p:dissolv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/>
              <a:t>Water Soluble  - B1 Thiamin</a:t>
            </a:r>
          </a:p>
        </p:txBody>
      </p:sp>
      <p:sp>
        <p:nvSpPr>
          <p:cNvPr id="1048637" name="Rectangle 3"/>
          <p:cNvSpPr/>
          <p:nvPr/>
        </p:nvSpPr>
        <p:spPr>
          <a:xfrm>
            <a:off x="1045195" y="1905000"/>
            <a:ext cx="3248508" cy="4575313"/>
          </a:xfrm>
          <a:prstGeom prst="rect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 rtlCol="0"/>
          <a:p>
            <a:pPr indent="-285750" marL="285750">
              <a:buFontTx/>
              <a:buChar char="-"/>
            </a:pPr>
            <a:r>
              <a:rPr dirty="0" sz="2400" lang="en-US"/>
              <a:t>Help to produce energy from Carbohydrates.</a:t>
            </a:r>
          </a:p>
          <a:p>
            <a:pPr indent="-285750" marL="285750">
              <a:buFontTx/>
              <a:buChar char="-"/>
            </a:pPr>
            <a:r>
              <a:rPr dirty="0" sz="2400" lang="en-US"/>
              <a:t>Important for appetite.</a:t>
            </a:r>
          </a:p>
          <a:p>
            <a:pPr indent="-285750" marL="285750">
              <a:buFontTx/>
              <a:buChar char="-"/>
            </a:pPr>
            <a:r>
              <a:rPr dirty="0" sz="2400" lang="en-US"/>
              <a:t>They promote muscle and body growth (</a:t>
            </a:r>
            <a:r>
              <a:rPr dirty="0" sz="2400" lang="en-US" err="1"/>
              <a:t>Mozafar</a:t>
            </a:r>
            <a:r>
              <a:rPr dirty="0" sz="2400" lang="en-US"/>
              <a:t>, 2018).</a:t>
            </a:r>
          </a:p>
          <a:p>
            <a:pPr indent="-285750" marL="285750">
              <a:buFontTx/>
              <a:buChar char="-"/>
            </a:pPr>
            <a:r>
              <a:rPr dirty="0" sz="2400" lang="en-US"/>
              <a:t>Used to produce ATP.</a:t>
            </a:r>
          </a:p>
          <a:p>
            <a:endParaRPr dirty="0" lang="en-US"/>
          </a:p>
        </p:txBody>
      </p:sp>
      <p:sp>
        <p:nvSpPr>
          <p:cNvPr id="1048638" name="Rectangle 4"/>
          <p:cNvSpPr/>
          <p:nvPr/>
        </p:nvSpPr>
        <p:spPr>
          <a:xfrm>
            <a:off x="5043314" y="2385391"/>
            <a:ext cx="2676939" cy="3791572"/>
          </a:xfrm>
          <a:prstGeom prst="rect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 rtlCol="0"/>
          <a:p>
            <a:r>
              <a:rPr b="1" dirty="0" sz="2400" lang="en-US"/>
              <a:t>Sources</a:t>
            </a:r>
          </a:p>
          <a:p>
            <a:pPr indent="-342900" marL="342900">
              <a:buFontTx/>
              <a:buChar char="-"/>
            </a:pPr>
            <a:r>
              <a:rPr dirty="0" sz="2400" lang="en-US"/>
              <a:t>Legumes</a:t>
            </a:r>
          </a:p>
          <a:p>
            <a:pPr indent="-342900" marL="342900">
              <a:buFontTx/>
              <a:buChar char="-"/>
            </a:pPr>
            <a:r>
              <a:rPr dirty="0" sz="2400" lang="en-US"/>
              <a:t>Nuts</a:t>
            </a:r>
          </a:p>
          <a:p>
            <a:pPr indent="-342900" marL="342900">
              <a:buFontTx/>
              <a:buChar char="-"/>
            </a:pPr>
            <a:r>
              <a:rPr dirty="0" sz="2400" lang="en-US"/>
              <a:t>Pork</a:t>
            </a:r>
          </a:p>
          <a:p>
            <a:pPr indent="-342900" marL="342900">
              <a:buFontTx/>
              <a:buChar char="-"/>
            </a:pPr>
            <a:r>
              <a:rPr dirty="0" sz="2400" lang="en-US"/>
              <a:t>Cereals</a:t>
            </a:r>
          </a:p>
          <a:p>
            <a:pPr indent="-342900" marL="342900">
              <a:buFontTx/>
              <a:buChar char="-"/>
            </a:pPr>
            <a:r>
              <a:rPr dirty="0" sz="2400" lang="en-US"/>
              <a:t>Liver</a:t>
            </a:r>
          </a:p>
          <a:p>
            <a:pPr indent="-342900" marL="342900">
              <a:buFontTx/>
              <a:buChar char="-"/>
            </a:pPr>
            <a:r>
              <a:rPr dirty="0" sz="2400" lang="en-US"/>
              <a:t>Fish</a:t>
            </a:r>
          </a:p>
          <a:p>
            <a:pPr algn="ctr"/>
            <a:endParaRPr dirty="0" sz="2400" lang="en-US"/>
          </a:p>
        </p:txBody>
      </p:sp>
      <p:sp>
        <p:nvSpPr>
          <p:cNvPr id="1048639" name="Rectangle 5"/>
          <p:cNvSpPr/>
          <p:nvPr/>
        </p:nvSpPr>
        <p:spPr>
          <a:xfrm>
            <a:off x="8469864" y="2385391"/>
            <a:ext cx="3034748" cy="3791572"/>
          </a:xfrm>
          <a:prstGeom prst="rect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 rtlCol="0"/>
          <a:p>
            <a:r>
              <a:rPr b="1" dirty="0" sz="2400" lang="en-US"/>
              <a:t>Deficiency</a:t>
            </a:r>
          </a:p>
          <a:p>
            <a:pPr indent="-342900" marL="342900">
              <a:buFontTx/>
              <a:buChar char="-"/>
            </a:pPr>
            <a:r>
              <a:rPr dirty="0" sz="2400" lang="en-US"/>
              <a:t>Poor appetite</a:t>
            </a:r>
          </a:p>
          <a:p>
            <a:pPr indent="-342900" marL="342900">
              <a:buFontTx/>
              <a:buChar char="-"/>
            </a:pPr>
            <a:r>
              <a:rPr dirty="0" sz="2400" lang="en-US"/>
              <a:t>Lack of quality sleep.</a:t>
            </a:r>
          </a:p>
          <a:p>
            <a:pPr indent="-342900" marL="342900">
              <a:buFontTx/>
              <a:buChar char="-"/>
            </a:pPr>
            <a:r>
              <a:rPr dirty="0" sz="2400" lang="en-US"/>
              <a:t>Weight loss</a:t>
            </a:r>
          </a:p>
          <a:p>
            <a:pPr indent="-342900" marL="342900">
              <a:buFontTx/>
              <a:buChar char="-"/>
            </a:pPr>
            <a:r>
              <a:rPr dirty="0" sz="2400" lang="en-US"/>
              <a:t>Exhaustion</a:t>
            </a:r>
          </a:p>
          <a:p>
            <a:pPr indent="-342900" marL="342900">
              <a:buFontTx/>
              <a:buChar char="-"/>
            </a:pPr>
            <a:r>
              <a:rPr dirty="0" sz="2400" lang="en-US"/>
              <a:t>Heart related illnesses. </a:t>
            </a:r>
          </a:p>
        </p:txBody>
      </p:sp>
      <p:pic>
        <p:nvPicPr>
          <p:cNvPr id="2097153" name="Picture 2" descr="B Vitamins | The Nutrition Source | Harvard T.H. Chan School of Public  Health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9599075" y="117613"/>
            <a:ext cx="2390775" cy="1905000"/>
          </a:xfrm>
          <a:prstGeom prst="rect"/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800">
        <p:circl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/>
              <a:t>Vitamin B-2 Riboflavin</a:t>
            </a:r>
          </a:p>
        </p:txBody>
      </p:sp>
      <p:sp>
        <p:nvSpPr>
          <p:cNvPr id="1048641" name="Rectangle 3"/>
          <p:cNvSpPr/>
          <p:nvPr/>
        </p:nvSpPr>
        <p:spPr>
          <a:xfrm>
            <a:off x="1166191" y="2014330"/>
            <a:ext cx="2729948" cy="4704521"/>
          </a:xfrm>
          <a:prstGeom prst="rect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 rtlCol="0"/>
          <a:p>
            <a:pPr indent="-285750" marL="285750">
              <a:buFontTx/>
              <a:buChar char="-"/>
            </a:pPr>
            <a:r>
              <a:rPr dirty="0" sz="2400" lang="en-US"/>
              <a:t>They help in good sight.</a:t>
            </a:r>
          </a:p>
          <a:p>
            <a:pPr indent="-285750" marL="285750">
              <a:buFontTx/>
              <a:buChar char="-"/>
            </a:pPr>
            <a:r>
              <a:rPr dirty="0" sz="2400" lang="en-US"/>
              <a:t>Provide energy to the body.</a:t>
            </a:r>
          </a:p>
          <a:p>
            <a:pPr indent="-285750" marL="285750">
              <a:buFontTx/>
              <a:buChar char="-"/>
            </a:pPr>
            <a:r>
              <a:rPr dirty="0" sz="2400" lang="en-US"/>
              <a:t>They help in metabolism of fats, proteins and carbohydrates.</a:t>
            </a:r>
          </a:p>
          <a:p>
            <a:pPr indent="-285750" marL="285750">
              <a:buFontTx/>
              <a:buChar char="-"/>
            </a:pPr>
            <a:r>
              <a:rPr dirty="0" sz="2400" lang="en-US"/>
              <a:t>Boost immune system.</a:t>
            </a:r>
          </a:p>
        </p:txBody>
      </p:sp>
      <p:sp>
        <p:nvSpPr>
          <p:cNvPr id="1048642" name="Rectangle 4"/>
          <p:cNvSpPr/>
          <p:nvPr/>
        </p:nvSpPr>
        <p:spPr>
          <a:xfrm>
            <a:off x="4558748" y="2385391"/>
            <a:ext cx="3034748" cy="3791572"/>
          </a:xfrm>
          <a:prstGeom prst="rect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 rtlCol="0"/>
          <a:p>
            <a:r>
              <a:rPr b="1" dirty="0" sz="2400" lang="en-US"/>
              <a:t>Sources</a:t>
            </a:r>
          </a:p>
          <a:p>
            <a:pPr indent="-342900" marL="342900">
              <a:buFontTx/>
              <a:buChar char="-"/>
            </a:pPr>
            <a:r>
              <a:rPr dirty="0" sz="2400" lang="en-US"/>
              <a:t>Enriched grains.</a:t>
            </a:r>
          </a:p>
          <a:p>
            <a:pPr indent="-342900" marL="342900">
              <a:buFontTx/>
              <a:buChar char="-"/>
            </a:pPr>
            <a:r>
              <a:rPr dirty="0" sz="2400" lang="en-US"/>
              <a:t>Green vegetables</a:t>
            </a:r>
          </a:p>
          <a:p>
            <a:pPr indent="-342900" marL="342900">
              <a:buFontTx/>
              <a:buChar char="-"/>
            </a:pPr>
            <a:r>
              <a:rPr dirty="0" sz="2400" lang="en-US"/>
              <a:t>Dairy and dairy products.</a:t>
            </a:r>
          </a:p>
          <a:p>
            <a:pPr indent="-342900" marL="342900">
              <a:buFontTx/>
              <a:buChar char="-"/>
            </a:pPr>
            <a:r>
              <a:rPr dirty="0" sz="2400" lang="en-US"/>
              <a:t>Meat.</a:t>
            </a:r>
          </a:p>
          <a:p>
            <a:pPr indent="-342900" marL="342900">
              <a:buFontTx/>
              <a:buChar char="-"/>
            </a:pPr>
            <a:r>
              <a:rPr dirty="0" sz="2400" lang="en-US"/>
              <a:t>Eggs.</a:t>
            </a:r>
          </a:p>
        </p:txBody>
      </p:sp>
      <p:sp>
        <p:nvSpPr>
          <p:cNvPr id="1048643" name="Rectangle 5"/>
          <p:cNvSpPr/>
          <p:nvPr/>
        </p:nvSpPr>
        <p:spPr>
          <a:xfrm>
            <a:off x="8256105" y="2014330"/>
            <a:ext cx="3034748" cy="4162633"/>
          </a:xfrm>
          <a:prstGeom prst="rect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 rtlCol="0"/>
          <a:p>
            <a:r>
              <a:rPr b="1" dirty="0" sz="2400" lang="en-US"/>
              <a:t>Deficiency</a:t>
            </a:r>
          </a:p>
          <a:p>
            <a:pPr indent="-342900" marL="342900">
              <a:buFontTx/>
              <a:buChar char="-"/>
            </a:pPr>
            <a:r>
              <a:rPr dirty="0" sz="2400" lang="en-US"/>
              <a:t>Lack of Vitamin B-2 causes skin disease.</a:t>
            </a:r>
          </a:p>
          <a:p>
            <a:pPr indent="-342900" marL="342900">
              <a:buFontTx/>
              <a:buChar char="-"/>
            </a:pPr>
            <a:r>
              <a:rPr dirty="0" sz="2400" lang="en-US"/>
              <a:t>Blood shot eyes is also a deficiency sign.</a:t>
            </a:r>
          </a:p>
          <a:p>
            <a:pPr indent="-342900" marL="342900">
              <a:buFontTx/>
              <a:buChar char="-"/>
            </a:pPr>
            <a:r>
              <a:rPr dirty="0" sz="2400" lang="en-US"/>
              <a:t>Issues with digestion system.</a:t>
            </a:r>
          </a:p>
          <a:p>
            <a:pPr indent="-342900" marL="342900">
              <a:buFontTx/>
              <a:buChar char="-"/>
            </a:pPr>
            <a:r>
              <a:rPr dirty="0" sz="2400" lang="en-US"/>
              <a:t>Cracked lips.</a:t>
            </a:r>
          </a:p>
          <a:p>
            <a:pPr indent="-342900" marL="342900">
              <a:buFontTx/>
              <a:buChar char="-"/>
            </a:pPr>
            <a:r>
              <a:rPr dirty="0" sz="2400" lang="en-US"/>
              <a:t>Itching eyes. </a:t>
            </a:r>
          </a:p>
        </p:txBody>
      </p:sp>
      <p:pic>
        <p:nvPicPr>
          <p:cNvPr id="2097154" name="Picture 2" descr="8,670 Vitamin B Complex Stock Photos, Pictures &amp; Royalty-Free Images -  iStock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9599075" y="130865"/>
            <a:ext cx="2505075" cy="1828800"/>
          </a:xfrm>
          <a:prstGeom prst="rect"/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/>
              <a:t>Vitamin B-3 </a:t>
            </a:r>
            <a:r>
              <a:rPr altLang="en-US" dirty="0" lang="en-US"/>
              <a:t>Niacinamide &amp; Niacin</a:t>
            </a:r>
            <a:endParaRPr dirty="0" lang="en-US"/>
          </a:p>
        </p:txBody>
      </p:sp>
      <p:sp>
        <p:nvSpPr>
          <p:cNvPr id="1048645" name="Rectangle 3"/>
          <p:cNvSpPr/>
          <p:nvPr/>
        </p:nvSpPr>
        <p:spPr>
          <a:xfrm>
            <a:off x="1166191" y="1905000"/>
            <a:ext cx="2729948" cy="4271963"/>
          </a:xfrm>
          <a:prstGeom prst="rect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 rtlCol="0"/>
          <a:p>
            <a:pPr indent="-285750" marL="285750">
              <a:buFontTx/>
              <a:buChar char="-"/>
            </a:pPr>
            <a:r>
              <a:rPr dirty="0" sz="2400" lang="en-US"/>
              <a:t>They help in maintaining the nervous system.</a:t>
            </a:r>
          </a:p>
          <a:p>
            <a:pPr indent="-285750" marL="285750">
              <a:buFontTx/>
              <a:buChar char="-"/>
            </a:pPr>
            <a:r>
              <a:rPr dirty="0" sz="2400" lang="en-US"/>
              <a:t>Improves digestive track’s health.</a:t>
            </a:r>
          </a:p>
          <a:p>
            <a:pPr indent="-285750" marL="285750">
              <a:buFontTx/>
              <a:buChar char="-"/>
            </a:pPr>
            <a:r>
              <a:rPr dirty="0" sz="2400" lang="en-US"/>
              <a:t>Helps in energy production.</a:t>
            </a:r>
          </a:p>
          <a:p>
            <a:pPr indent="-285750" marL="285750">
              <a:buFontTx/>
              <a:buChar char="-"/>
            </a:pPr>
            <a:r>
              <a:rPr dirty="0" sz="2400" lang="en-US"/>
              <a:t>Aids in skin maintenance.</a:t>
            </a:r>
          </a:p>
        </p:txBody>
      </p:sp>
      <p:sp>
        <p:nvSpPr>
          <p:cNvPr id="1048646" name="Rectangle 4"/>
          <p:cNvSpPr/>
          <p:nvPr/>
        </p:nvSpPr>
        <p:spPr>
          <a:xfrm>
            <a:off x="4558748" y="2252870"/>
            <a:ext cx="3034748" cy="3924093"/>
          </a:xfrm>
          <a:prstGeom prst="rect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 rtlCol="0"/>
          <a:p>
            <a:r>
              <a:rPr b="1" dirty="0" sz="2400" lang="en-US"/>
              <a:t>Sources</a:t>
            </a:r>
          </a:p>
          <a:p>
            <a:pPr indent="-342900" marL="342900">
              <a:buFontTx/>
              <a:buChar char="-"/>
            </a:pPr>
            <a:r>
              <a:rPr dirty="0" sz="2400" lang="en-US"/>
              <a:t>Niacin is toxic in large quantities.</a:t>
            </a:r>
          </a:p>
          <a:p>
            <a:pPr indent="-342900" marL="342900">
              <a:buFontTx/>
              <a:buChar char="-"/>
            </a:pPr>
            <a:r>
              <a:rPr dirty="0" sz="2400" lang="en-US"/>
              <a:t>Niacinamide does not regulate cholesterol</a:t>
            </a:r>
          </a:p>
        </p:txBody>
      </p:sp>
      <p:sp>
        <p:nvSpPr>
          <p:cNvPr id="1048647" name="Rectangle 5"/>
          <p:cNvSpPr/>
          <p:nvPr/>
        </p:nvSpPr>
        <p:spPr>
          <a:xfrm>
            <a:off x="8256105" y="2252870"/>
            <a:ext cx="3034748" cy="3924093"/>
          </a:xfrm>
          <a:prstGeom prst="rect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 rtlCol="0"/>
          <a:p>
            <a:r>
              <a:rPr b="1" dirty="0" sz="2400" lang="en-US"/>
              <a:t>Deficiency</a:t>
            </a:r>
          </a:p>
          <a:p>
            <a:pPr indent="-342900" marL="342900">
              <a:buFontTx/>
              <a:buChar char="-"/>
            </a:pPr>
            <a:r>
              <a:rPr dirty="0" sz="2400" lang="en-US"/>
              <a:t>Causes a disease called Pellagra</a:t>
            </a:r>
          </a:p>
          <a:p>
            <a:pPr indent="-342900" marL="342900">
              <a:buFontTx/>
              <a:buChar char="-"/>
            </a:pPr>
            <a:r>
              <a:rPr dirty="0" sz="2400" lang="en-US"/>
              <a:t>Causes loss of appetite.</a:t>
            </a:r>
          </a:p>
          <a:p>
            <a:pPr indent="-342900" marL="342900">
              <a:buFontTx/>
              <a:buChar char="-"/>
            </a:pPr>
            <a:r>
              <a:rPr dirty="0" sz="2400" lang="en-US"/>
              <a:t>Causes fatigue and body aches.</a:t>
            </a:r>
          </a:p>
          <a:p>
            <a:pPr indent="-342900" marL="342900">
              <a:buFontTx/>
              <a:buChar char="-"/>
            </a:pPr>
            <a:r>
              <a:rPr dirty="0" sz="2400" lang="en-US"/>
              <a:t>Can cause depression.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split orient="ver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/>
              <a:t>Vitamin B-12 </a:t>
            </a:r>
            <a:r>
              <a:rPr altLang="en-US" dirty="0" lang="en-US"/>
              <a:t>Cobalamin</a:t>
            </a:r>
            <a:endParaRPr dirty="0" lang="en-US"/>
          </a:p>
        </p:txBody>
      </p:sp>
      <p:sp>
        <p:nvSpPr>
          <p:cNvPr id="1048649" name="Rectangle 3"/>
          <p:cNvSpPr/>
          <p:nvPr/>
        </p:nvSpPr>
        <p:spPr>
          <a:xfrm>
            <a:off x="1113182" y="1825625"/>
            <a:ext cx="3511826" cy="4351337"/>
          </a:xfrm>
          <a:prstGeom prst="rect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 rtlCol="0"/>
          <a:p>
            <a:pPr indent="-285750" marL="285750">
              <a:buFontTx/>
              <a:buChar char="-"/>
            </a:pPr>
            <a:r>
              <a:rPr dirty="0" sz="2400" lang="en-US"/>
              <a:t>Helps in DNA reproduction.</a:t>
            </a:r>
          </a:p>
          <a:p>
            <a:pPr indent="-285750" marL="285750">
              <a:buFontTx/>
              <a:buChar char="-"/>
            </a:pPr>
            <a:r>
              <a:rPr dirty="0" sz="2400" lang="en-US"/>
              <a:t>Fights anemia.</a:t>
            </a:r>
          </a:p>
          <a:p>
            <a:pPr indent="-285750" marL="285750">
              <a:buFontTx/>
              <a:buChar char="-"/>
            </a:pPr>
            <a:r>
              <a:rPr dirty="0" sz="2400" lang="en-US"/>
              <a:t>Helps in proper functioning of the nerve system.</a:t>
            </a:r>
          </a:p>
          <a:p>
            <a:pPr indent="-285750" marL="285750">
              <a:buFontTx/>
              <a:buChar char="-"/>
            </a:pPr>
            <a:r>
              <a:rPr dirty="0" sz="2400" lang="en-US"/>
              <a:t>Helps to produce energy.</a:t>
            </a:r>
          </a:p>
        </p:txBody>
      </p:sp>
      <p:sp>
        <p:nvSpPr>
          <p:cNvPr id="1048650" name="Rectangle 5"/>
          <p:cNvSpPr/>
          <p:nvPr/>
        </p:nvSpPr>
        <p:spPr>
          <a:xfrm>
            <a:off x="5367130" y="2385391"/>
            <a:ext cx="5923723" cy="3791572"/>
          </a:xfrm>
          <a:prstGeom prst="rect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 rtlCol="0"/>
          <a:p>
            <a:pPr indent="-342900" marL="342900">
              <a:buFontTx/>
              <a:buChar char="-"/>
            </a:pPr>
            <a:r>
              <a:rPr dirty="0" sz="2400" lang="en-US"/>
              <a:t>Deficiency can cause anemia.</a:t>
            </a:r>
          </a:p>
          <a:p>
            <a:pPr indent="-342900" marL="342900">
              <a:buFontTx/>
              <a:buChar char="-"/>
            </a:pPr>
            <a:r>
              <a:rPr dirty="0" sz="2400" lang="en-US"/>
              <a:t>It can lead to damages to the verves.</a:t>
            </a:r>
          </a:p>
          <a:p>
            <a:pPr indent="-342900" marL="342900">
              <a:buFontTx/>
              <a:buChar char="-"/>
            </a:pPr>
            <a:r>
              <a:rPr dirty="0" sz="2400" lang="en-US"/>
              <a:t>The skin becomes hypersensitive.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3400">
        <p14:reveal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/>
              <a:t>Fat Soluble – Vitamin A</a:t>
            </a:r>
          </a:p>
        </p:txBody>
      </p:sp>
      <p:sp>
        <p:nvSpPr>
          <p:cNvPr id="1048652" name="Rectangle 3"/>
          <p:cNvSpPr/>
          <p:nvPr/>
        </p:nvSpPr>
        <p:spPr>
          <a:xfrm>
            <a:off x="1166191" y="1905000"/>
            <a:ext cx="2729948" cy="4271963"/>
          </a:xfrm>
          <a:prstGeom prst="rect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 rtlCol="0"/>
          <a:p>
            <a:pPr indent="-285750" marL="285750">
              <a:buFontTx/>
              <a:buChar char="-"/>
            </a:pPr>
            <a:r>
              <a:rPr dirty="0" sz="2400" lang="en-US"/>
              <a:t>Maintains good vision</a:t>
            </a:r>
          </a:p>
          <a:p>
            <a:pPr indent="-285750" marL="285750">
              <a:buFontTx/>
              <a:buChar char="-"/>
            </a:pPr>
            <a:r>
              <a:rPr dirty="0" sz="2400" lang="en-US"/>
              <a:t>Helps in growth of stronger bones.</a:t>
            </a:r>
          </a:p>
          <a:p>
            <a:pPr indent="-285750" marL="285750">
              <a:buFontTx/>
              <a:buChar char="-"/>
            </a:pPr>
            <a:r>
              <a:rPr dirty="0" sz="2400" lang="en-US"/>
              <a:t>Helps in reproduction.</a:t>
            </a:r>
          </a:p>
          <a:p>
            <a:pPr indent="-285750" marL="285750">
              <a:buFontTx/>
              <a:buChar char="-"/>
            </a:pPr>
            <a:r>
              <a:rPr dirty="0" sz="2400" lang="en-US"/>
              <a:t>It improves the immune system.</a:t>
            </a:r>
          </a:p>
          <a:p>
            <a:pPr indent="-285750" marL="285750">
              <a:buFontTx/>
              <a:buChar char="-"/>
            </a:pPr>
            <a:endParaRPr dirty="0" lang="en-US"/>
          </a:p>
        </p:txBody>
      </p:sp>
      <p:sp>
        <p:nvSpPr>
          <p:cNvPr id="1048653" name="Rectangle 4"/>
          <p:cNvSpPr/>
          <p:nvPr/>
        </p:nvSpPr>
        <p:spPr>
          <a:xfrm>
            <a:off x="4558748" y="2385391"/>
            <a:ext cx="3034748" cy="3791572"/>
          </a:xfrm>
          <a:prstGeom prst="rect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 rtlCol="0"/>
          <a:p>
            <a:pPr indent="-342900" marL="342900">
              <a:buFontTx/>
              <a:buChar char="-"/>
            </a:pPr>
            <a:r>
              <a:rPr dirty="0" sz="2400" lang="en-US"/>
              <a:t>Animal sources</a:t>
            </a:r>
          </a:p>
          <a:p>
            <a:pPr indent="-342900" lvl="1" marL="800100">
              <a:buFont typeface="Courier New" panose="02070309020205020404" pitchFamily="49" charset="0"/>
              <a:buChar char="o"/>
            </a:pPr>
            <a:r>
              <a:rPr dirty="0" sz="2000" lang="en-US"/>
              <a:t>Liver</a:t>
            </a:r>
          </a:p>
          <a:p>
            <a:pPr indent="-342900" lvl="1" marL="800100">
              <a:buFont typeface="Courier New" panose="02070309020205020404" pitchFamily="49" charset="0"/>
              <a:buChar char="o"/>
            </a:pPr>
            <a:r>
              <a:rPr dirty="0" sz="2000" lang="en-US"/>
              <a:t>Kidney</a:t>
            </a:r>
          </a:p>
          <a:p>
            <a:pPr indent="-342900" lvl="1" marL="800100">
              <a:buFont typeface="Courier New" panose="02070309020205020404" pitchFamily="49" charset="0"/>
              <a:buChar char="o"/>
            </a:pPr>
            <a:r>
              <a:rPr dirty="0" sz="2000" lang="en-US"/>
              <a:t>Cheese</a:t>
            </a:r>
          </a:p>
          <a:p>
            <a:pPr indent="-342900" lvl="1" marL="800100">
              <a:buFont typeface="Courier New" panose="02070309020205020404" pitchFamily="49" charset="0"/>
              <a:buChar char="o"/>
            </a:pPr>
            <a:r>
              <a:rPr dirty="0" sz="2000" lang="en-US"/>
              <a:t>Meat</a:t>
            </a:r>
          </a:p>
          <a:p>
            <a:pPr indent="-342900" lvl="1" marL="800100">
              <a:buFont typeface="Courier New" panose="02070309020205020404" pitchFamily="49" charset="0"/>
              <a:buChar char="o"/>
            </a:pPr>
            <a:r>
              <a:rPr dirty="0" sz="2000" lang="en-US"/>
              <a:t>Eggs</a:t>
            </a:r>
          </a:p>
          <a:p>
            <a:pPr indent="-342900" marL="342900">
              <a:buFontTx/>
              <a:buChar char="-"/>
            </a:pPr>
            <a:r>
              <a:rPr dirty="0" sz="2000" lang="en-US"/>
              <a:t>Plant sources</a:t>
            </a:r>
          </a:p>
          <a:p>
            <a:pPr indent="-342900" lvl="1" marL="800100">
              <a:buFont typeface="Courier New" panose="02070309020205020404" pitchFamily="49" charset="0"/>
              <a:buChar char="o"/>
            </a:pPr>
            <a:r>
              <a:rPr dirty="0" sz="2000" lang="en-US"/>
              <a:t>Carrots</a:t>
            </a:r>
          </a:p>
          <a:p>
            <a:pPr indent="-342900" lvl="1" marL="800100">
              <a:buFont typeface="Courier New" panose="02070309020205020404" pitchFamily="49" charset="0"/>
              <a:buChar char="o"/>
            </a:pPr>
            <a:r>
              <a:rPr dirty="0" sz="2000" lang="en-US"/>
              <a:t>Spinach</a:t>
            </a:r>
          </a:p>
          <a:p>
            <a:pPr indent="-342900" lvl="1" marL="800100">
              <a:buFont typeface="Courier New" panose="02070309020205020404" pitchFamily="49" charset="0"/>
              <a:buChar char="o"/>
            </a:pPr>
            <a:r>
              <a:rPr dirty="0" sz="2000" lang="en-US"/>
              <a:t>Broccoli </a:t>
            </a:r>
          </a:p>
        </p:txBody>
      </p:sp>
      <p:sp>
        <p:nvSpPr>
          <p:cNvPr id="1048654" name="Rectangle 5"/>
          <p:cNvSpPr/>
          <p:nvPr/>
        </p:nvSpPr>
        <p:spPr>
          <a:xfrm>
            <a:off x="8256105" y="2385391"/>
            <a:ext cx="3034748" cy="3791572"/>
          </a:xfrm>
          <a:prstGeom prst="rect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 rtlCol="0"/>
          <a:p>
            <a:r>
              <a:rPr b="1" dirty="0" sz="2800" lang="en-US"/>
              <a:t>Deficiency</a:t>
            </a:r>
          </a:p>
          <a:p>
            <a:pPr indent="-342900" marL="342900">
              <a:buFontTx/>
              <a:buChar char="-"/>
            </a:pPr>
            <a:r>
              <a:rPr dirty="0" sz="2800" lang="en-US"/>
              <a:t>Blindness at night.</a:t>
            </a:r>
          </a:p>
          <a:p>
            <a:pPr indent="-342900" marL="342900">
              <a:buFontTx/>
              <a:buChar char="-"/>
            </a:pPr>
            <a:r>
              <a:rPr dirty="0" sz="2800" lang="en-US"/>
              <a:t>Reduced immune system.</a:t>
            </a:r>
          </a:p>
          <a:p>
            <a:pPr indent="-342900" marL="342900">
              <a:buFontTx/>
              <a:buChar char="-"/>
            </a:pPr>
            <a:r>
              <a:rPr dirty="0" sz="2800" lang="en-US"/>
              <a:t>Dry skin and loss of hair.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400">
        <p14:rippl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/>
              <a:t>Vitamin D – Sunshine Vitamins</a:t>
            </a:r>
          </a:p>
        </p:txBody>
      </p:sp>
      <p:sp>
        <p:nvSpPr>
          <p:cNvPr id="1048656" name="Rectangle 3"/>
          <p:cNvSpPr/>
          <p:nvPr/>
        </p:nvSpPr>
        <p:spPr>
          <a:xfrm>
            <a:off x="1166191" y="1905000"/>
            <a:ext cx="5473148" cy="4694583"/>
          </a:xfrm>
          <a:prstGeom prst="rect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 rtlCol="0"/>
          <a:p>
            <a:pPr indent="-285750" marL="285750">
              <a:buFontTx/>
              <a:buChar char="-"/>
            </a:pPr>
            <a:r>
              <a:rPr dirty="0" sz="2400" lang="en-US"/>
              <a:t>Encourages cell differentiation while supporting normal cell proliferation.</a:t>
            </a:r>
          </a:p>
          <a:p>
            <a:pPr indent="-285750" marL="285750">
              <a:buFontTx/>
              <a:buChar char="-"/>
            </a:pPr>
            <a:r>
              <a:rPr dirty="0" sz="2400" lang="en-US"/>
              <a:t>Immune system modulator with a lot of power.</a:t>
            </a:r>
          </a:p>
          <a:p>
            <a:pPr indent="-285750" marL="285750">
              <a:buFontTx/>
              <a:buChar char="-"/>
            </a:pPr>
            <a:r>
              <a:rPr dirty="0" sz="2400" lang="en-US"/>
              <a:t>When there is an increase in insulin demand, it plays a function in insulin secretion.</a:t>
            </a:r>
          </a:p>
          <a:p>
            <a:pPr indent="-285750" marL="285750">
              <a:buFontTx/>
              <a:buChar char="-"/>
            </a:pPr>
            <a:r>
              <a:rPr dirty="0" sz="2400" lang="en-US"/>
              <a:t>Important in the control of blood pressure via the renin-angiotensin system.</a:t>
            </a:r>
          </a:p>
          <a:p>
            <a:pPr indent="-285750" marL="285750">
              <a:buFontTx/>
              <a:buChar char="-"/>
            </a:pPr>
            <a:r>
              <a:rPr dirty="0" sz="2400" lang="en-US"/>
              <a:t>Calcium and phosphorus absorption are made easier.</a:t>
            </a:r>
            <a:endParaRPr dirty="0" lang="en-US"/>
          </a:p>
        </p:txBody>
      </p:sp>
      <p:sp>
        <p:nvSpPr>
          <p:cNvPr id="1048657" name="Rectangle 5"/>
          <p:cNvSpPr/>
          <p:nvPr/>
        </p:nvSpPr>
        <p:spPr>
          <a:xfrm>
            <a:off x="7479195" y="2385391"/>
            <a:ext cx="3034748" cy="3791572"/>
          </a:xfrm>
          <a:prstGeom prst="rect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 rtlCol="0"/>
          <a:p>
            <a:r>
              <a:rPr b="1" dirty="0" sz="2400" lang="en-US"/>
              <a:t>Deficiency</a:t>
            </a:r>
          </a:p>
          <a:p>
            <a:pPr indent="-342900" marL="342900">
              <a:buFontTx/>
              <a:buChar char="-"/>
            </a:pPr>
            <a:r>
              <a:rPr dirty="0" sz="2400" lang="en-US"/>
              <a:t>Poor bone health</a:t>
            </a:r>
          </a:p>
          <a:p>
            <a:pPr indent="-342900" marL="342900">
              <a:buFontTx/>
              <a:buChar char="-"/>
            </a:pPr>
            <a:r>
              <a:rPr dirty="0" sz="2400" lang="en-US"/>
              <a:t>Poor calcium absorption.</a:t>
            </a:r>
          </a:p>
        </p:txBody>
      </p:sp>
      <p:pic>
        <p:nvPicPr>
          <p:cNvPr id="2097155" name="Picture 2" descr="The Health Benefits of Sunshine - MediKeeper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9391650" y="143719"/>
            <a:ext cx="2800350" cy="1628775"/>
          </a:xfrm>
          <a:prstGeom prst="rect"/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400">
        <p14:rippl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/>
              <a:t>Vitamin E</a:t>
            </a:r>
          </a:p>
        </p:txBody>
      </p:sp>
      <p:sp>
        <p:nvSpPr>
          <p:cNvPr id="1048659" name="Rectangle 3"/>
          <p:cNvSpPr/>
          <p:nvPr/>
        </p:nvSpPr>
        <p:spPr>
          <a:xfrm>
            <a:off x="1166190" y="1905000"/>
            <a:ext cx="5340627" cy="4601817"/>
          </a:xfrm>
          <a:prstGeom prst="rect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 rtlCol="0"/>
          <a:p>
            <a:pPr indent="-285750" marL="285750">
              <a:buFontTx/>
              <a:buChar char="-"/>
            </a:pPr>
            <a:r>
              <a:rPr dirty="0" sz="2400" lang="en-US"/>
              <a:t>Protects cell membranes and other fat-soluble components of the body from oxidation (LDL cholesterol) </a:t>
            </a:r>
          </a:p>
          <a:p>
            <a:pPr indent="-285750" marL="285750">
              <a:buFontTx/>
              <a:buChar char="-"/>
            </a:pPr>
            <a:r>
              <a:rPr dirty="0" sz="2400" lang="en-US"/>
              <a:t>Promotes the production of normal red blood cells.</a:t>
            </a:r>
          </a:p>
          <a:p>
            <a:pPr indent="-285750" marL="285750">
              <a:buFontTx/>
              <a:buChar char="-"/>
            </a:pPr>
            <a:r>
              <a:rPr dirty="0" sz="2400" lang="en-US"/>
              <a:t>It works as an anti-clotting agent (</a:t>
            </a:r>
            <a:r>
              <a:rPr dirty="0" sz="2400" lang="en-US" err="1"/>
              <a:t>Kuksis</a:t>
            </a:r>
            <a:r>
              <a:rPr dirty="0" sz="2400" lang="en-US"/>
              <a:t>, 2018).</a:t>
            </a:r>
          </a:p>
          <a:p>
            <a:pPr indent="-285750" marL="285750">
              <a:buFontTx/>
              <a:buChar char="-"/>
            </a:pPr>
            <a:r>
              <a:rPr dirty="0" sz="2400" lang="en-US"/>
              <a:t>Contributes to the body's capacity to metabolize glucose.</a:t>
            </a:r>
          </a:p>
          <a:p>
            <a:pPr indent="-285750" marL="285750">
              <a:buFontTx/>
              <a:buChar char="-"/>
            </a:pPr>
            <a:r>
              <a:rPr dirty="0" sz="2400" lang="en-US"/>
              <a:t>It's also been shown to help in wound healing.</a:t>
            </a:r>
            <a:endParaRPr dirty="0" lang="en-US"/>
          </a:p>
        </p:txBody>
      </p:sp>
      <p:sp>
        <p:nvSpPr>
          <p:cNvPr id="1048660" name="Rectangle 4"/>
          <p:cNvSpPr/>
          <p:nvPr/>
        </p:nvSpPr>
        <p:spPr>
          <a:xfrm>
            <a:off x="7739270" y="2329069"/>
            <a:ext cx="3034748" cy="3791572"/>
          </a:xfrm>
          <a:prstGeom prst="rect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 rtlCol="0"/>
          <a:p>
            <a:r>
              <a:rPr b="1" dirty="0" sz="2400" lang="en-US"/>
              <a:t>Sources</a:t>
            </a:r>
          </a:p>
          <a:p>
            <a:pPr indent="-342900" marL="342900">
              <a:buFontTx/>
              <a:buChar char="-"/>
            </a:pPr>
            <a:r>
              <a:rPr dirty="0" sz="2400" lang="en-US"/>
              <a:t>Vegetable oils</a:t>
            </a:r>
          </a:p>
          <a:p>
            <a:pPr indent="-342900" marL="342900">
              <a:buFontTx/>
              <a:buChar char="-"/>
            </a:pPr>
            <a:r>
              <a:rPr dirty="0" sz="2400" lang="en-US"/>
              <a:t>Nuts and seeds.</a:t>
            </a:r>
          </a:p>
          <a:p>
            <a:pPr indent="-342900" marL="342900">
              <a:buFontTx/>
              <a:buChar char="-"/>
            </a:pPr>
            <a:r>
              <a:rPr dirty="0" sz="2400" lang="en-US"/>
              <a:t>Whole grains</a:t>
            </a:r>
          </a:p>
          <a:p>
            <a:pPr indent="-342900" marL="342900">
              <a:buFontTx/>
              <a:buChar char="-"/>
            </a:pPr>
            <a:r>
              <a:rPr dirty="0" sz="2400" lang="en-US"/>
              <a:t>Fruits and vegetables.</a:t>
            </a:r>
            <a:endParaRPr dirty="0" sz="2000" lang="en-US"/>
          </a:p>
        </p:txBody>
      </p:sp>
      <p:pic>
        <p:nvPicPr>
          <p:cNvPr id="2097156" name="Picture 2" descr="Top 7 Health Benefits of Sunshine | Hamilton Recruitment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9121016" y="0"/>
            <a:ext cx="2828925" cy="1619250"/>
          </a:xfrm>
          <a:prstGeom prst="rect"/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3900">
        <p14:glitter dir="l" pattern="hexagon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/>
              <a:t>Vitamin K</a:t>
            </a:r>
          </a:p>
        </p:txBody>
      </p:sp>
      <p:sp>
        <p:nvSpPr>
          <p:cNvPr id="1048662" name="Rectangle 3"/>
          <p:cNvSpPr/>
          <p:nvPr/>
        </p:nvSpPr>
        <p:spPr>
          <a:xfrm>
            <a:off x="1166190" y="2385391"/>
            <a:ext cx="5221357" cy="3791572"/>
          </a:xfrm>
          <a:prstGeom prst="rect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 rtlCol="0"/>
          <a:p>
            <a:pPr indent="-285750" marL="285750">
              <a:buFontTx/>
              <a:buChar char="-"/>
            </a:pPr>
            <a:r>
              <a:rPr dirty="0" sz="2400" lang="en-US"/>
              <a:t>Essential for blood clotting.</a:t>
            </a:r>
          </a:p>
          <a:p>
            <a:pPr indent="-285750" marL="285750">
              <a:buFontTx/>
              <a:buChar char="-"/>
            </a:pPr>
            <a:r>
              <a:rPr dirty="0" sz="2400" lang="en-US"/>
              <a:t>Promotes bone health.</a:t>
            </a:r>
          </a:p>
          <a:p>
            <a:pPr indent="-285750" marL="285750">
              <a:buFontTx/>
              <a:buChar char="-"/>
            </a:pPr>
            <a:endParaRPr dirty="0" lang="en-US"/>
          </a:p>
        </p:txBody>
      </p:sp>
      <p:sp>
        <p:nvSpPr>
          <p:cNvPr id="1048663" name="Rectangle 4"/>
          <p:cNvSpPr/>
          <p:nvPr/>
        </p:nvSpPr>
        <p:spPr>
          <a:xfrm>
            <a:off x="7739270" y="2329069"/>
            <a:ext cx="3034748" cy="3791572"/>
          </a:xfrm>
          <a:prstGeom prst="rect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 rtlCol="0"/>
          <a:p>
            <a:r>
              <a:rPr b="1" dirty="0" sz="2400" lang="en-US"/>
              <a:t>Sources</a:t>
            </a:r>
          </a:p>
          <a:p>
            <a:pPr indent="-342900" marL="342900">
              <a:buFontTx/>
              <a:buChar char="-"/>
            </a:pPr>
            <a:r>
              <a:rPr dirty="0" sz="2400" lang="en-US"/>
              <a:t>Figs</a:t>
            </a:r>
          </a:p>
          <a:p>
            <a:pPr indent="-342900" marL="342900">
              <a:buFontTx/>
              <a:buChar char="-"/>
            </a:pPr>
            <a:r>
              <a:rPr dirty="0" sz="2400" lang="en-US"/>
              <a:t>Dairy products</a:t>
            </a:r>
          </a:p>
          <a:p>
            <a:pPr indent="-342900" marL="342900">
              <a:buFontTx/>
              <a:buChar char="-"/>
            </a:pPr>
            <a:r>
              <a:rPr dirty="0" sz="2400" lang="en-US"/>
              <a:t>Blueberries</a:t>
            </a:r>
            <a:endParaRPr dirty="0" sz="2000" lang="en-US"/>
          </a:p>
        </p:txBody>
      </p:sp>
    </p:spTree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/>
              <a:t>References</a:t>
            </a:r>
          </a:p>
        </p:txBody>
      </p:sp>
      <p:sp>
        <p:nvSpPr>
          <p:cNvPr id="1048665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err="1"/>
              <a:t>Mozafar</a:t>
            </a:r>
            <a:r>
              <a:rPr dirty="0" lang="en-US"/>
              <a:t>, A. (2018). </a:t>
            </a:r>
            <a:r>
              <a:rPr dirty="0" i="1" lang="en-US"/>
              <a:t>Plant vitamins: agronomic, physiological, and nutritional aspects</a:t>
            </a:r>
            <a:r>
              <a:rPr dirty="0" lang="en-US"/>
              <a:t>. CRC press.</a:t>
            </a:r>
          </a:p>
          <a:p>
            <a:r>
              <a:rPr dirty="0" lang="en-US" err="1"/>
              <a:t>Tyśkiewicz</a:t>
            </a:r>
            <a:r>
              <a:rPr dirty="0" lang="en-US"/>
              <a:t>, K., </a:t>
            </a:r>
            <a:r>
              <a:rPr dirty="0" lang="en-US" err="1"/>
              <a:t>Dębczak</a:t>
            </a:r>
            <a:r>
              <a:rPr dirty="0" lang="en-US"/>
              <a:t>, A., </a:t>
            </a:r>
            <a:r>
              <a:rPr dirty="0" lang="en-US" err="1"/>
              <a:t>Gieysztor</a:t>
            </a:r>
            <a:r>
              <a:rPr dirty="0" lang="en-US"/>
              <a:t>, R., </a:t>
            </a:r>
            <a:r>
              <a:rPr dirty="0" lang="en-US" err="1"/>
              <a:t>Szymczak</a:t>
            </a:r>
            <a:r>
              <a:rPr dirty="0" lang="en-US"/>
              <a:t>, T., &amp; </a:t>
            </a:r>
            <a:r>
              <a:rPr dirty="0" lang="en-US" err="1"/>
              <a:t>Rój</a:t>
            </a:r>
            <a:r>
              <a:rPr dirty="0" lang="en-US"/>
              <a:t>, E. (2018). Determination of fat‐and water‐soluble vitamins by supercritical fluid chromatography: a review. </a:t>
            </a:r>
            <a:r>
              <a:rPr dirty="0" i="1" lang="en-US"/>
              <a:t>Journal of separation science</a:t>
            </a:r>
            <a:r>
              <a:rPr dirty="0" lang="en-US"/>
              <a:t>, </a:t>
            </a:r>
            <a:r>
              <a:rPr dirty="0" i="1" lang="en-US"/>
              <a:t>41</a:t>
            </a:r>
            <a:r>
              <a:rPr dirty="0" lang="en-US"/>
              <a:t>(1), 336-350.</a:t>
            </a:r>
          </a:p>
          <a:p>
            <a:r>
              <a:rPr dirty="0" lang="en-US" err="1"/>
              <a:t>Kuksis</a:t>
            </a:r>
            <a:r>
              <a:rPr dirty="0" lang="en-US"/>
              <a:t>, A. (2018). Absorption of fat-soluble vitamins. In </a:t>
            </a:r>
            <a:r>
              <a:rPr dirty="0" i="1" lang="en-US"/>
              <a:t>Fat absorption</a:t>
            </a:r>
            <a:r>
              <a:rPr dirty="0" lang="en-US"/>
              <a:t> (pp. 65-86). CRC Press.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/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Wisp">
  <a:themeElements>
    <a:clrScheme name="Wisp">
      <a:dk1>
        <a:sysClr lastClr="000000" val="windowText"/>
      </a:dk1>
      <a:lt1>
        <a:sysClr lastClr="FFFFFF" val="window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PowerPoint Presentation</dc:title>
  <dc:creator>Rashid Mutali</dc:creator>
  <cp:lastModifiedBy>Rashid Mutali</cp:lastModifiedBy>
  <dcterms:created xsi:type="dcterms:W3CDTF">2021-09-23T12:37:37Z</dcterms:created>
  <dcterms:modified xsi:type="dcterms:W3CDTF">2021-09-23T23:46:54Z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4a1070bec29d4c4f84360260c709ca8d</vt:lpwstr>
  </property>
</Properties>
</file>