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75" r:id="rId5"/>
    <p:sldId id="260" r:id="rId6"/>
    <p:sldId id="261" r:id="rId7"/>
    <p:sldId id="263" r:id="rId8"/>
    <p:sldId id="265" r:id="rId9"/>
    <p:sldId id="264" r:id="rId10"/>
    <p:sldId id="262" r:id="rId11"/>
    <p:sldId id="266" r:id="rId12"/>
    <p:sldId id="268" r:id="rId13"/>
    <p:sldId id="269" r:id="rId14"/>
    <p:sldId id="270" r:id="rId15"/>
    <p:sldId id="271" r:id="rId16"/>
    <p:sldId id="272" r:id="rId17"/>
    <p:sldId id="273" r:id="rId18"/>
    <p:sldId id="274" r:id="rId19"/>
    <p:sldId id="267"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5" d="100"/>
          <a:sy n="65" d="100"/>
        </p:scale>
        <p:origin x="-1314"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2FC3200-2D38-4AEF-A182-65257900244A}" type="datetimeFigureOut">
              <a:rPr lang="en-US" smtClean="0"/>
              <a:pPr/>
              <a:t>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75B9F1-5F36-41EF-BCD0-C2CAD8133A0F}" type="slidenum">
              <a:rPr lang="en-US" smtClean="0"/>
              <a:pPr/>
              <a:t>‹#›</a:t>
            </a:fld>
            <a:endParaRPr lang="en-US"/>
          </a:p>
        </p:txBody>
      </p:sp>
    </p:spTree>
    <p:extLst>
      <p:ext uri="{BB962C8B-B14F-4D97-AF65-F5344CB8AC3E}">
        <p14:creationId xmlns:p14="http://schemas.microsoft.com/office/powerpoint/2010/main" xmlns="" val="9419005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FC3200-2D38-4AEF-A182-65257900244A}" type="datetimeFigureOut">
              <a:rPr lang="en-US" smtClean="0"/>
              <a:pPr/>
              <a:t>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75B9F1-5F36-41EF-BCD0-C2CAD8133A0F}" type="slidenum">
              <a:rPr lang="en-US" smtClean="0"/>
              <a:pPr/>
              <a:t>‹#›</a:t>
            </a:fld>
            <a:endParaRPr lang="en-US"/>
          </a:p>
        </p:txBody>
      </p:sp>
    </p:spTree>
    <p:extLst>
      <p:ext uri="{BB962C8B-B14F-4D97-AF65-F5344CB8AC3E}">
        <p14:creationId xmlns:p14="http://schemas.microsoft.com/office/powerpoint/2010/main" xmlns="" val="2712444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FC3200-2D38-4AEF-A182-65257900244A}" type="datetimeFigureOut">
              <a:rPr lang="en-US" smtClean="0"/>
              <a:pPr/>
              <a:t>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75B9F1-5F36-41EF-BCD0-C2CAD8133A0F}" type="slidenum">
              <a:rPr lang="en-US" smtClean="0"/>
              <a:pPr/>
              <a:t>‹#›</a:t>
            </a:fld>
            <a:endParaRPr lang="en-US"/>
          </a:p>
        </p:txBody>
      </p:sp>
    </p:spTree>
    <p:extLst>
      <p:ext uri="{BB962C8B-B14F-4D97-AF65-F5344CB8AC3E}">
        <p14:creationId xmlns:p14="http://schemas.microsoft.com/office/powerpoint/2010/main" xmlns="" val="2795338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2FC3200-2D38-4AEF-A182-65257900244A}" type="datetimeFigureOut">
              <a:rPr lang="en-US" smtClean="0"/>
              <a:pPr/>
              <a:t>12/5/2018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75B9F1-5F36-41EF-BCD0-C2CAD8133A0F}" type="slidenum">
              <a:rPr lang="en-US" smtClean="0"/>
              <a:pPr/>
              <a:t>‹#›</a:t>
            </a:fld>
            <a:endParaRPr lang="en-US"/>
          </a:p>
        </p:txBody>
      </p:sp>
    </p:spTree>
    <p:extLst>
      <p:ext uri="{BB962C8B-B14F-4D97-AF65-F5344CB8AC3E}">
        <p14:creationId xmlns:p14="http://schemas.microsoft.com/office/powerpoint/2010/main" xmlns="" val="39007767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2FC3200-2D38-4AEF-A182-65257900244A}" type="datetimeFigureOut">
              <a:rPr lang="en-US" smtClean="0"/>
              <a:pPr/>
              <a:t>12/5/2018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75B9F1-5F36-41EF-BCD0-C2CAD8133A0F}" type="slidenum">
              <a:rPr lang="en-US" smtClean="0"/>
              <a:pPr/>
              <a:t>‹#›</a:t>
            </a:fld>
            <a:endParaRPr lang="en-US"/>
          </a:p>
        </p:txBody>
      </p:sp>
    </p:spTree>
    <p:extLst>
      <p:ext uri="{BB962C8B-B14F-4D97-AF65-F5344CB8AC3E}">
        <p14:creationId xmlns:p14="http://schemas.microsoft.com/office/powerpoint/2010/main" xmlns="" val="33638042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FC3200-2D38-4AEF-A182-65257900244A}" type="datetimeFigureOut">
              <a:rPr lang="en-US" smtClean="0"/>
              <a:pPr/>
              <a:t>12/5/2018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75B9F1-5F36-41EF-BCD0-C2CAD8133A0F}" type="slidenum">
              <a:rPr lang="en-US" smtClean="0"/>
              <a:pPr/>
              <a:t>‹#›</a:t>
            </a:fld>
            <a:endParaRPr lang="en-US"/>
          </a:p>
        </p:txBody>
      </p:sp>
    </p:spTree>
    <p:extLst>
      <p:ext uri="{BB962C8B-B14F-4D97-AF65-F5344CB8AC3E}">
        <p14:creationId xmlns:p14="http://schemas.microsoft.com/office/powerpoint/2010/main" xmlns="" val="2849023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FC3200-2D38-4AEF-A182-65257900244A}" type="datetimeFigureOut">
              <a:rPr lang="en-US" smtClean="0"/>
              <a:pPr/>
              <a:t>12/5/2018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75B9F1-5F36-41EF-BCD0-C2CAD8133A0F}" type="slidenum">
              <a:rPr lang="en-US" smtClean="0"/>
              <a:pPr/>
              <a:t>‹#›</a:t>
            </a:fld>
            <a:endParaRPr lang="en-US"/>
          </a:p>
        </p:txBody>
      </p:sp>
    </p:spTree>
    <p:extLst>
      <p:ext uri="{BB962C8B-B14F-4D97-AF65-F5344CB8AC3E}">
        <p14:creationId xmlns:p14="http://schemas.microsoft.com/office/powerpoint/2010/main" xmlns="" val="38268184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FC3200-2D38-4AEF-A182-65257900244A}" type="datetimeFigureOut">
              <a:rPr lang="en-US" smtClean="0"/>
              <a:pPr/>
              <a:t>12/5/2018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75B9F1-5F36-41EF-BCD0-C2CAD8133A0F}" type="slidenum">
              <a:rPr lang="en-US" smtClean="0"/>
              <a:pPr/>
              <a:t>‹#›</a:t>
            </a:fld>
            <a:endParaRPr lang="en-US"/>
          </a:p>
        </p:txBody>
      </p:sp>
    </p:spTree>
    <p:extLst>
      <p:ext uri="{BB962C8B-B14F-4D97-AF65-F5344CB8AC3E}">
        <p14:creationId xmlns:p14="http://schemas.microsoft.com/office/powerpoint/2010/main" xmlns="" val="4016648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FC3200-2D38-4AEF-A182-65257900244A}" type="datetimeFigureOut">
              <a:rPr lang="en-US" smtClean="0"/>
              <a:pPr/>
              <a:t>12/5/2018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75B9F1-5F36-41EF-BCD0-C2CAD8133A0F}" type="slidenum">
              <a:rPr lang="en-US" smtClean="0"/>
              <a:pPr/>
              <a:t>‹#›</a:t>
            </a:fld>
            <a:endParaRPr lang="en-US"/>
          </a:p>
        </p:txBody>
      </p:sp>
    </p:spTree>
    <p:extLst>
      <p:ext uri="{BB962C8B-B14F-4D97-AF65-F5344CB8AC3E}">
        <p14:creationId xmlns:p14="http://schemas.microsoft.com/office/powerpoint/2010/main" xmlns="" val="3227141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FC3200-2D38-4AEF-A182-65257900244A}" type="datetimeFigureOut">
              <a:rPr lang="en-US" smtClean="0"/>
              <a:pPr/>
              <a:t>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75B9F1-5F36-41EF-BCD0-C2CAD8133A0F}" type="slidenum">
              <a:rPr lang="en-US" smtClean="0"/>
              <a:pPr/>
              <a:t>‹#›</a:t>
            </a:fld>
            <a:endParaRPr lang="en-US"/>
          </a:p>
        </p:txBody>
      </p:sp>
    </p:spTree>
    <p:extLst>
      <p:ext uri="{BB962C8B-B14F-4D97-AF65-F5344CB8AC3E}">
        <p14:creationId xmlns:p14="http://schemas.microsoft.com/office/powerpoint/2010/main" xmlns="" val="3788556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FC3200-2D38-4AEF-A182-65257900244A}" type="datetimeFigureOut">
              <a:rPr lang="en-US" smtClean="0"/>
              <a:pPr/>
              <a:t>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75B9F1-5F36-41EF-BCD0-C2CAD8133A0F}" type="slidenum">
              <a:rPr lang="en-US" smtClean="0"/>
              <a:pPr/>
              <a:t>‹#›</a:t>
            </a:fld>
            <a:endParaRPr lang="en-US"/>
          </a:p>
        </p:txBody>
      </p:sp>
    </p:spTree>
    <p:extLst>
      <p:ext uri="{BB962C8B-B14F-4D97-AF65-F5344CB8AC3E}">
        <p14:creationId xmlns:p14="http://schemas.microsoft.com/office/powerpoint/2010/main" xmlns="" val="1898312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FC3200-2D38-4AEF-A182-65257900244A}" type="datetimeFigureOut">
              <a:rPr lang="en-US" smtClean="0"/>
              <a:pPr/>
              <a:t>12/5/2018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75B9F1-5F36-41EF-BCD0-C2CAD8133A0F}" type="slidenum">
              <a:rPr lang="en-US" smtClean="0"/>
              <a:pPr/>
              <a:t>‹#›</a:t>
            </a:fld>
            <a:endParaRPr lang="en-US"/>
          </a:p>
        </p:txBody>
      </p:sp>
    </p:spTree>
    <p:extLst>
      <p:ext uri="{BB962C8B-B14F-4D97-AF65-F5344CB8AC3E}">
        <p14:creationId xmlns:p14="http://schemas.microsoft.com/office/powerpoint/2010/main" xmlns="" val="30246491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WORLD WAR I</a:t>
            </a:r>
            <a:endParaRPr lang="en-US" dirty="0"/>
          </a:p>
        </p:txBody>
      </p:sp>
      <p:sp>
        <p:nvSpPr>
          <p:cNvPr id="3" name="Subtitle 2"/>
          <p:cNvSpPr>
            <a:spLocks noGrp="1"/>
          </p:cNvSpPr>
          <p:nvPr>
            <p:ph type="subTitle" idx="1"/>
          </p:nvPr>
        </p:nvSpPr>
        <p:spPr/>
        <p:txBody>
          <a:bodyPr/>
          <a:lstStyle/>
          <a:p>
            <a:r>
              <a:rPr lang="en-US" dirty="0" smtClean="0"/>
              <a:t>1914-1918</a:t>
            </a:r>
            <a:endParaRPr lang="en-US" dirty="0"/>
          </a:p>
        </p:txBody>
      </p:sp>
    </p:spTree>
    <p:extLst>
      <p:ext uri="{BB962C8B-B14F-4D97-AF65-F5344CB8AC3E}">
        <p14:creationId xmlns:p14="http://schemas.microsoft.com/office/powerpoint/2010/main" xmlns="" val="9747159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of the War</a:t>
            </a:r>
            <a:endParaRPr lang="en-US" dirty="0"/>
          </a:p>
        </p:txBody>
      </p:sp>
      <p:sp>
        <p:nvSpPr>
          <p:cNvPr id="3" name="Content Placeholder 2"/>
          <p:cNvSpPr>
            <a:spLocks noGrp="1"/>
          </p:cNvSpPr>
          <p:nvPr>
            <p:ph idx="1"/>
          </p:nvPr>
        </p:nvSpPr>
        <p:spPr/>
        <p:txBody>
          <a:bodyPr>
            <a:normAutofit lnSpcReduction="10000"/>
          </a:bodyPr>
          <a:lstStyle/>
          <a:p>
            <a:r>
              <a:rPr lang="en-US" dirty="0" smtClean="0"/>
              <a:t>Destroyed Hapsburg (Austria/Central Europe) and Ottoman (Turkey/Middle East) Empires</a:t>
            </a:r>
          </a:p>
          <a:p>
            <a:r>
              <a:rPr lang="en-US" dirty="0" smtClean="0"/>
              <a:t>Altered Hohenzollern and Romanov (Russia) Empires beyond recognition</a:t>
            </a:r>
          </a:p>
          <a:p>
            <a:r>
              <a:rPr lang="en-US" dirty="0" smtClean="0"/>
              <a:t>Gave birth to a slew of new states</a:t>
            </a:r>
          </a:p>
          <a:p>
            <a:r>
              <a:rPr lang="en-US" dirty="0" smtClean="0"/>
              <a:t>Fomented Communist revolution in Russia</a:t>
            </a:r>
          </a:p>
          <a:p>
            <a:r>
              <a:rPr lang="en-US" dirty="0" smtClean="0"/>
              <a:t>Twice as many people killed as in all the wars of the previous two centuries combined (15 million)</a:t>
            </a:r>
            <a:endParaRPr lang="en-US" dirty="0"/>
          </a:p>
        </p:txBody>
      </p:sp>
    </p:spTree>
    <p:extLst>
      <p:ext uri="{BB962C8B-B14F-4D97-AF65-F5344CB8AC3E}">
        <p14:creationId xmlns:p14="http://schemas.microsoft.com/office/powerpoint/2010/main" xmlns="" val="2538733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p:txBody>
          <a:bodyPr/>
          <a:lstStyle/>
          <a:p>
            <a:r>
              <a:rPr lang="en-US" dirty="0" smtClean="0"/>
              <a:t>Franco-Prussian War of 1870-1871</a:t>
            </a:r>
          </a:p>
          <a:p>
            <a:r>
              <a:rPr lang="en-US" dirty="0" smtClean="0"/>
              <a:t>Resignation of Bismarck in 1890 (who had pursued a restrained foreign policy)</a:t>
            </a:r>
          </a:p>
          <a:p>
            <a:r>
              <a:rPr lang="en-US" dirty="0" smtClean="0"/>
              <a:t>Decline of British power, or “hegemony”</a:t>
            </a:r>
          </a:p>
          <a:p>
            <a:r>
              <a:rPr lang="en-US" dirty="0" smtClean="0"/>
              <a:t>Increase in British/German rivalry</a:t>
            </a:r>
          </a:p>
          <a:p>
            <a:r>
              <a:rPr lang="en-US" dirty="0" smtClean="0"/>
              <a:t>Decline in power of Austro-Hungarian empire, leading them to try to assert themselves in former territorial possessions, like Serbia.</a:t>
            </a:r>
          </a:p>
        </p:txBody>
      </p:sp>
    </p:spTree>
    <p:extLst>
      <p:ext uri="{BB962C8B-B14F-4D97-AF65-F5344CB8AC3E}">
        <p14:creationId xmlns:p14="http://schemas.microsoft.com/office/powerpoint/2010/main" xmlns="" val="3819851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62000" y="1176337"/>
            <a:ext cx="7620000" cy="4505325"/>
          </a:xfrm>
          <a:prstGeom prst="rect">
            <a:avLst/>
          </a:prstGeom>
        </p:spPr>
      </p:pic>
    </p:spTree>
    <p:extLst>
      <p:ext uri="{BB962C8B-B14F-4D97-AF65-F5344CB8AC3E}">
        <p14:creationId xmlns:p14="http://schemas.microsoft.com/office/powerpoint/2010/main" xmlns="" val="2812827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SARAJEVO AND START OF THE WAR</a:t>
            </a:r>
            <a:endParaRPr lang="en-US" dirty="0"/>
          </a:p>
        </p:txBody>
      </p:sp>
      <p:sp>
        <p:nvSpPr>
          <p:cNvPr id="3" name="Content Placeholder 2"/>
          <p:cNvSpPr>
            <a:spLocks noGrp="1"/>
          </p:cNvSpPr>
          <p:nvPr>
            <p:ph idx="1"/>
          </p:nvPr>
        </p:nvSpPr>
        <p:spPr/>
        <p:txBody>
          <a:bodyPr/>
          <a:lstStyle/>
          <a:p>
            <a:r>
              <a:rPr lang="en-US" dirty="0" smtClean="0"/>
              <a:t>Terrorist Organization (“The Black Hand”) wants to Arch-Duke (Prince) Franz Ferdinand to protest Austrian control over Serbia.  One of the assassins is a Lt. Colonel in the Serbian army by the name of </a:t>
            </a:r>
            <a:r>
              <a:rPr lang="en-US" dirty="0" err="1" smtClean="0"/>
              <a:t>Dragutin</a:t>
            </a:r>
            <a:r>
              <a:rPr lang="en-US" dirty="0" smtClean="0"/>
              <a:t> </a:t>
            </a:r>
            <a:r>
              <a:rPr lang="en-US" dirty="0" err="1" smtClean="0"/>
              <a:t>Dimitrijevic</a:t>
            </a:r>
            <a:r>
              <a:rPr lang="en-US" dirty="0" smtClean="0"/>
              <a:t>.</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066797" y="4495800"/>
            <a:ext cx="1295022" cy="201168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791195" y="4419600"/>
            <a:ext cx="1496295" cy="1981200"/>
          </a:xfrm>
          <a:prstGeom prst="rect">
            <a:avLst/>
          </a:prstGeom>
        </p:spPr>
      </p:pic>
    </p:spTree>
    <p:extLst>
      <p:ext uri="{BB962C8B-B14F-4D97-AF65-F5344CB8AC3E}">
        <p14:creationId xmlns:p14="http://schemas.microsoft.com/office/powerpoint/2010/main" xmlns="" val="241455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1905000"/>
          </a:xfrm>
        </p:spPr>
        <p:txBody>
          <a:bodyPr>
            <a:normAutofit fontScale="90000"/>
          </a:bodyPr>
          <a:lstStyle/>
          <a:p>
            <a:r>
              <a:rPr lang="en-US" dirty="0" smtClean="0"/>
              <a:t>ASSASSINATION:  June 28, 1914</a:t>
            </a:r>
            <a:br>
              <a:rPr lang="en-US" dirty="0" smtClean="0"/>
            </a:br>
            <a:r>
              <a:rPr lang="en-US" dirty="0" err="1" smtClean="0"/>
              <a:t>Gavrilo</a:t>
            </a:r>
            <a:r>
              <a:rPr lang="en-US" dirty="0" smtClean="0"/>
              <a:t> </a:t>
            </a:r>
            <a:r>
              <a:rPr lang="en-US" dirty="0" err="1" smtClean="0"/>
              <a:t>Princip</a:t>
            </a:r>
            <a:r>
              <a:rPr lang="en-US" dirty="0" smtClean="0"/>
              <a:t> shoots Ferdinand and his wife </a:t>
            </a:r>
            <a:r>
              <a:rPr lang="en-US" dirty="0" err="1" smtClean="0"/>
              <a:t>Sopherl</a:t>
            </a:r>
            <a:r>
              <a:rPr lang="en-US" dirty="0" smtClean="0"/>
              <a:t> (Sophie)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1295400" y="2259323"/>
            <a:ext cx="6786153" cy="4110838"/>
          </a:xfrm>
        </p:spPr>
      </p:pic>
    </p:spTree>
    <p:extLst>
      <p:ext uri="{BB962C8B-B14F-4D97-AF65-F5344CB8AC3E}">
        <p14:creationId xmlns:p14="http://schemas.microsoft.com/office/powerpoint/2010/main" xmlns="" val="34161476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600"/>
            <a:ext cx="8077200" cy="1981200"/>
          </a:xfrm>
        </p:spPr>
        <p:txBody>
          <a:bodyPr>
            <a:normAutofit fontScale="90000"/>
          </a:bodyPr>
          <a:lstStyle/>
          <a:p>
            <a:r>
              <a:rPr lang="en-US" dirty="0" smtClean="0"/>
              <a:t>EMOTIONAL REACTIONS OF GERMAN AND AUSTRIAN LEADERS:  “NIBELUNGENTREUE”</a:t>
            </a:r>
            <a:endParaRPr lang="en-US" dirty="0"/>
          </a:p>
        </p:txBody>
      </p:sp>
      <p:sp>
        <p:nvSpPr>
          <p:cNvPr id="5" name="Text Placeholder 4"/>
          <p:cNvSpPr>
            <a:spLocks noGrp="1"/>
          </p:cNvSpPr>
          <p:nvPr>
            <p:ph type="body" idx="1"/>
          </p:nvPr>
        </p:nvSpPr>
        <p:spPr>
          <a:xfrm flipV="1">
            <a:off x="304800" y="2362198"/>
            <a:ext cx="4192588" cy="685801"/>
          </a:xfrm>
        </p:spPr>
        <p:txBody>
          <a:bodyPr>
            <a:normAutofit/>
            <a:scene3d>
              <a:camera prst="orthographicFront">
                <a:rot lat="0" lon="0" rev="894000"/>
              </a:camera>
              <a:lightRig rig="threePt" dir="t"/>
            </a:scene3d>
          </a:bodyPr>
          <a:lstStyle/>
          <a:p>
            <a:endParaRPr lang="en-US" dirty="0"/>
          </a:p>
        </p:txBody>
      </p:sp>
      <p:pic>
        <p:nvPicPr>
          <p:cNvPr id="9" name="Content Placeholder 8"/>
          <p:cNvPicPr>
            <a:picLocks noGrp="1" noChangeAspect="1"/>
          </p:cNvPicPr>
          <p:nvPr>
            <p:ph sz="half" idx="2"/>
          </p:nvPr>
        </p:nvPicPr>
        <p:blipFill>
          <a:blip r:embed="rId2">
            <a:extLst>
              <a:ext uri="{28A0092B-C50C-407E-A947-70E740481C1C}">
                <a14:useLocalDpi xmlns:a14="http://schemas.microsoft.com/office/drawing/2010/main" xmlns="" val="0"/>
              </a:ext>
            </a:extLst>
          </a:blip>
          <a:stretch>
            <a:fillRect/>
          </a:stretch>
        </p:blipFill>
        <p:spPr>
          <a:xfrm>
            <a:off x="914400" y="3132096"/>
            <a:ext cx="2789704" cy="2944695"/>
          </a:xfrm>
        </p:spPr>
      </p:pic>
      <p:sp>
        <p:nvSpPr>
          <p:cNvPr id="7" name="Text Placeholder 6"/>
          <p:cNvSpPr>
            <a:spLocks noGrp="1"/>
          </p:cNvSpPr>
          <p:nvPr>
            <p:ph type="body" sz="quarter" idx="3"/>
          </p:nvPr>
        </p:nvSpPr>
        <p:spPr>
          <a:xfrm flipV="1">
            <a:off x="4648200" y="2209800"/>
            <a:ext cx="4041775" cy="720726"/>
          </a:xfrm>
        </p:spPr>
        <p:txBody>
          <a:bodyPr>
            <a:normAutofit/>
          </a:bodyPr>
          <a:lstStyle/>
          <a:p>
            <a:endParaRPr lang="en-US"/>
          </a:p>
        </p:txBody>
      </p:sp>
      <p:sp>
        <p:nvSpPr>
          <p:cNvPr id="8" name="Content Placeholder 7"/>
          <p:cNvSpPr>
            <a:spLocks noGrp="1"/>
          </p:cNvSpPr>
          <p:nvPr>
            <p:ph sz="quarter" idx="4"/>
          </p:nvPr>
        </p:nvSpPr>
        <p:spPr>
          <a:xfrm>
            <a:off x="4724401" y="3048000"/>
            <a:ext cx="4038600" cy="3646488"/>
          </a:xfrm>
        </p:spPr>
        <p:txBody>
          <a:bodyPr/>
          <a:lstStyle/>
          <a:p>
            <a:r>
              <a:rPr lang="en-US" dirty="0" smtClean="0"/>
              <a:t>Kaiser Wilhelm (Germany)</a:t>
            </a:r>
          </a:p>
          <a:p>
            <a:endParaRPr lang="en-US" dirty="0"/>
          </a:p>
        </p:txBody>
      </p:sp>
      <p:pic>
        <p:nvPicPr>
          <p:cNvPr id="10" name="Picture 9"/>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486400" y="3651754"/>
            <a:ext cx="2906655" cy="2962405"/>
          </a:xfrm>
          <a:prstGeom prst="rect">
            <a:avLst/>
          </a:prstGeom>
        </p:spPr>
      </p:pic>
    </p:spTree>
    <p:extLst>
      <p:ext uri="{BB962C8B-B14F-4D97-AF65-F5344CB8AC3E}">
        <p14:creationId xmlns:p14="http://schemas.microsoft.com/office/powerpoint/2010/main" xmlns="" val="33258515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04800" y="274638"/>
            <a:ext cx="8382000" cy="1935162"/>
          </a:xfrm>
        </p:spPr>
        <p:txBody>
          <a:bodyPr>
            <a:normAutofit fontScale="90000"/>
          </a:bodyPr>
          <a:lstStyle/>
          <a:p>
            <a:r>
              <a:rPr lang="en-US" dirty="0" smtClean="0"/>
              <a:t>The Big Five:</a:t>
            </a:r>
            <a:br>
              <a:rPr lang="en-US" dirty="0" smtClean="0"/>
            </a:br>
            <a:r>
              <a:rPr lang="en-US" dirty="0" smtClean="0"/>
              <a:t>Britain, France and Russia vs. </a:t>
            </a:r>
            <a:br>
              <a:rPr lang="en-US" dirty="0" smtClean="0"/>
            </a:br>
            <a:r>
              <a:rPr lang="en-US" dirty="0" smtClean="0"/>
              <a:t>Germany and Austria</a:t>
            </a:r>
            <a:endParaRPr lang="en-US" dirty="0"/>
          </a:p>
        </p:txBody>
      </p:sp>
      <p:pic>
        <p:nvPicPr>
          <p:cNvPr id="9" name="Content Placeholder 8"/>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1524000" y="2198987"/>
            <a:ext cx="5791200" cy="4430413"/>
          </a:xfrm>
        </p:spPr>
      </p:pic>
    </p:spTree>
    <p:extLst>
      <p:ext uri="{BB962C8B-B14F-4D97-AF65-F5344CB8AC3E}">
        <p14:creationId xmlns:p14="http://schemas.microsoft.com/office/powerpoint/2010/main" xmlns="" val="375925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JULY DIPLOMACY</a:t>
            </a:r>
            <a:endParaRPr lang="en-US" dirty="0"/>
          </a:p>
        </p:txBody>
      </p:sp>
      <p:sp>
        <p:nvSpPr>
          <p:cNvPr id="8" name="Content Placeholder 7"/>
          <p:cNvSpPr>
            <a:spLocks noGrp="1"/>
          </p:cNvSpPr>
          <p:nvPr>
            <p:ph idx="1"/>
          </p:nvPr>
        </p:nvSpPr>
        <p:spPr/>
        <p:txBody>
          <a:bodyPr/>
          <a:lstStyle/>
          <a:p>
            <a:r>
              <a:rPr lang="en-US" dirty="0" smtClean="0"/>
              <a:t>July 23:  Austrian ultimatum:  Within 48 hours, Serbia had to agree to dissolve nationalist groups, arrest leading political figure and dismiss key military leaders</a:t>
            </a:r>
          </a:p>
          <a:p>
            <a:r>
              <a:rPr lang="en-US" dirty="0" smtClean="0"/>
              <a:t>July 25:  Serbia agrees with minor reservations.</a:t>
            </a:r>
          </a:p>
          <a:p>
            <a:r>
              <a:rPr lang="en-US" dirty="0" smtClean="0"/>
              <a:t>Because of reservations, Austria declares response inadequate, withdraws diplomats.</a:t>
            </a:r>
            <a:endParaRPr lang="en-US" dirty="0"/>
          </a:p>
        </p:txBody>
      </p:sp>
    </p:spTree>
    <p:extLst>
      <p:ext uri="{BB962C8B-B14F-4D97-AF65-F5344CB8AC3E}">
        <p14:creationId xmlns:p14="http://schemas.microsoft.com/office/powerpoint/2010/main" xmlns="" val="4166113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KAISER WILHELM REALIZES IMPLICATIONS OF NIBELUNGENTREUE</a:t>
            </a:r>
            <a:endParaRPr lang="en-US" dirty="0"/>
          </a:p>
        </p:txBody>
      </p:sp>
      <p:sp>
        <p:nvSpPr>
          <p:cNvPr id="3" name="Content Placeholder 2"/>
          <p:cNvSpPr>
            <a:spLocks noGrp="1"/>
          </p:cNvSpPr>
          <p:nvPr>
            <p:ph idx="1"/>
          </p:nvPr>
        </p:nvSpPr>
        <p:spPr/>
        <p:txBody>
          <a:bodyPr/>
          <a:lstStyle/>
          <a:p>
            <a:r>
              <a:rPr lang="en-US" dirty="0" smtClean="0"/>
              <a:t>July 28, Wilhelm finally reads response of Serbians, and feels that Austria has achieved their goals.  But Austria has already been mobilizing for war for three days.</a:t>
            </a:r>
          </a:p>
          <a:p>
            <a:r>
              <a:rPr lang="en-US" dirty="0" smtClean="0"/>
              <a:t>When Wilhelm realizes this, he realizes that he now has a potential problem with Russia</a:t>
            </a:r>
            <a:endParaRPr lang="en-US" dirty="0"/>
          </a:p>
        </p:txBody>
      </p:sp>
    </p:spTree>
    <p:extLst>
      <p:ext uri="{BB962C8B-B14F-4D97-AF65-F5344CB8AC3E}">
        <p14:creationId xmlns:p14="http://schemas.microsoft.com/office/powerpoint/2010/main" xmlns="" val="3573181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RUSSIA GETS WORRIED</a:t>
            </a:r>
            <a:endParaRPr lang="en-US" dirty="0"/>
          </a:p>
        </p:txBody>
      </p:sp>
      <p:sp>
        <p:nvSpPr>
          <p:cNvPr id="3" name="Content Placeholder 2"/>
          <p:cNvSpPr>
            <a:spLocks noGrp="1"/>
          </p:cNvSpPr>
          <p:nvPr>
            <p:ph idx="1"/>
          </p:nvPr>
        </p:nvSpPr>
        <p:spPr/>
        <p:txBody>
          <a:bodyPr/>
          <a:lstStyle/>
          <a:p>
            <a:r>
              <a:rPr lang="en-US" dirty="0" smtClean="0"/>
              <a:t>Russian foreign minister:  “Austria is seeking an excuse to gobble up Serbia, but in that case Russia will make war on Austria”</a:t>
            </a:r>
            <a:endParaRPr lang="en-US" dirty="0"/>
          </a:p>
          <a:p>
            <a:r>
              <a:rPr lang="en-US" dirty="0" smtClean="0"/>
              <a:t>To make matters worse, Austria who was concerned about a Russian intervention, had mobilized half of their army (8 out of 16 divisions) to the Russian border to keep the Russians from intervening.</a:t>
            </a:r>
            <a:endParaRPr lang="en-US" dirty="0"/>
          </a:p>
        </p:txBody>
      </p:sp>
    </p:spTree>
    <p:extLst>
      <p:ext uri="{BB962C8B-B14F-4D97-AF65-F5344CB8AC3E}">
        <p14:creationId xmlns:p14="http://schemas.microsoft.com/office/powerpoint/2010/main" xmlns="" val="978425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KAISER WILHELM REACHES OUT TO CZAR NICHOLAS</a:t>
            </a:r>
            <a:endParaRPr lang="en-US" dirty="0"/>
          </a:p>
        </p:txBody>
      </p:sp>
      <p:sp>
        <p:nvSpPr>
          <p:cNvPr id="4" name="Text Placeholder 3"/>
          <p:cNvSpPr>
            <a:spLocks noGrp="1"/>
          </p:cNvSpPr>
          <p:nvPr>
            <p:ph type="body" idx="1"/>
          </p:nvPr>
        </p:nvSpPr>
        <p:spPr/>
        <p:txBody>
          <a:bodyPr/>
          <a:lstStyle/>
          <a:p>
            <a:pPr algn="ctr"/>
            <a:r>
              <a:rPr lang="en-US" dirty="0" smtClean="0"/>
              <a:t>Kaiser Wilhelm</a:t>
            </a:r>
            <a:endParaRPr lang="en-US" dirty="0"/>
          </a:p>
        </p:txBody>
      </p:sp>
      <p:pic>
        <p:nvPicPr>
          <p:cNvPr id="8" name="Content Placeholder 7"/>
          <p:cNvPicPr>
            <a:picLocks noGrp="1" noChangeAspect="1"/>
          </p:cNvPicPr>
          <p:nvPr>
            <p:ph sz="half" idx="2"/>
          </p:nvPr>
        </p:nvPicPr>
        <p:blipFill>
          <a:blip r:embed="rId2">
            <a:extLst>
              <a:ext uri="{28A0092B-C50C-407E-A947-70E740481C1C}">
                <a14:useLocalDpi xmlns:a14="http://schemas.microsoft.com/office/drawing/2010/main" xmlns="" val="0"/>
              </a:ext>
            </a:extLst>
          </a:blip>
          <a:stretch>
            <a:fillRect/>
          </a:stretch>
        </p:blipFill>
        <p:spPr>
          <a:xfrm>
            <a:off x="1066800" y="2206325"/>
            <a:ext cx="2545510" cy="3508675"/>
          </a:xfrm>
        </p:spPr>
      </p:pic>
      <p:sp>
        <p:nvSpPr>
          <p:cNvPr id="6" name="Text Placeholder 5"/>
          <p:cNvSpPr>
            <a:spLocks noGrp="1"/>
          </p:cNvSpPr>
          <p:nvPr>
            <p:ph type="body" sz="quarter" idx="3"/>
          </p:nvPr>
        </p:nvSpPr>
        <p:spPr/>
        <p:txBody>
          <a:bodyPr/>
          <a:lstStyle/>
          <a:p>
            <a:pPr algn="ctr"/>
            <a:r>
              <a:rPr lang="en-US" dirty="0" smtClean="0"/>
              <a:t>Czar Nicholas</a:t>
            </a:r>
            <a:endParaRPr lang="en-US" dirty="0"/>
          </a:p>
        </p:txBody>
      </p:sp>
      <p:pic>
        <p:nvPicPr>
          <p:cNvPr id="9" name="Content Placeholder 8"/>
          <p:cNvPicPr>
            <a:picLocks noGrp="1" noChangeAspect="1"/>
          </p:cNvPicPr>
          <p:nvPr>
            <p:ph sz="quarter" idx="4"/>
          </p:nvPr>
        </p:nvPicPr>
        <p:blipFill>
          <a:blip r:embed="rId3">
            <a:extLst>
              <a:ext uri="{28A0092B-C50C-407E-A947-70E740481C1C}">
                <a14:useLocalDpi xmlns:a14="http://schemas.microsoft.com/office/drawing/2010/main" xmlns="" val="0"/>
              </a:ext>
            </a:extLst>
          </a:blip>
          <a:stretch>
            <a:fillRect/>
          </a:stretch>
        </p:blipFill>
        <p:spPr>
          <a:xfrm>
            <a:off x="5410200" y="2373972"/>
            <a:ext cx="2523110" cy="3569628"/>
          </a:xfrm>
        </p:spPr>
      </p:pic>
    </p:spTree>
    <p:extLst>
      <p:ext uri="{BB962C8B-B14F-4D97-AF65-F5344CB8AC3E}">
        <p14:creationId xmlns:p14="http://schemas.microsoft.com/office/powerpoint/2010/main" xmlns="" val="102925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Willy-Nicky Telegrams</a:t>
            </a:r>
            <a:endParaRPr lang="en-US" dirty="0"/>
          </a:p>
        </p:txBody>
      </p:sp>
      <p:sp>
        <p:nvSpPr>
          <p:cNvPr id="8" name="Content Placeholder 7"/>
          <p:cNvSpPr>
            <a:spLocks noGrp="1"/>
          </p:cNvSpPr>
          <p:nvPr>
            <p:ph idx="1"/>
          </p:nvPr>
        </p:nvSpPr>
        <p:spPr/>
        <p:txBody>
          <a:bodyPr/>
          <a:lstStyle/>
          <a:p>
            <a:r>
              <a:rPr lang="en-US" dirty="0" smtClean="0"/>
              <a:t>Willy:  “I am exerting [my] utmost influence to induce the Austrians to arrive at a satisfactory solution with you [the Russians].  I confidently hope that you will help me in my efforts”</a:t>
            </a:r>
          </a:p>
          <a:p>
            <a:r>
              <a:rPr lang="en-US" dirty="0" smtClean="0"/>
              <a:t>Nicky:  “I beg you in the name of our old friendship to do what you can to stop your allies from going too far”</a:t>
            </a:r>
            <a:endParaRPr lang="en-US" dirty="0"/>
          </a:p>
        </p:txBody>
      </p:sp>
    </p:spTree>
    <p:extLst>
      <p:ext uri="{BB962C8B-B14F-4D97-AF65-F5344CB8AC3E}">
        <p14:creationId xmlns:p14="http://schemas.microsoft.com/office/powerpoint/2010/main" xmlns="" val="37229027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German Mobilization</a:t>
            </a:r>
            <a:endParaRPr lang="en-US" dirty="0"/>
          </a:p>
        </p:txBody>
      </p:sp>
      <p:sp>
        <p:nvSpPr>
          <p:cNvPr id="3" name="Content Placeholder 2"/>
          <p:cNvSpPr>
            <a:spLocks noGrp="1"/>
          </p:cNvSpPr>
          <p:nvPr>
            <p:ph idx="1"/>
          </p:nvPr>
        </p:nvSpPr>
        <p:spPr/>
        <p:txBody>
          <a:bodyPr/>
          <a:lstStyle/>
          <a:p>
            <a:r>
              <a:rPr lang="en-US" dirty="0" smtClean="0"/>
              <a:t>On July 30, Germany learns that Russia has secretly </a:t>
            </a:r>
            <a:r>
              <a:rPr lang="en-US" dirty="0" err="1" smtClean="0"/>
              <a:t>countermobilized</a:t>
            </a:r>
            <a:r>
              <a:rPr lang="en-US" dirty="0" smtClean="0"/>
              <a:t> against the Austrian mobilization.  Fearing that Czar Nicholas has been using the Willy-Nicky telegrams to deceive him while Russia prepares for a sneak attack, Wilhelm orders German mobilization against Russia:  the “</a:t>
            </a:r>
            <a:r>
              <a:rPr lang="en-US" dirty="0" err="1" smtClean="0"/>
              <a:t>Schlieffen</a:t>
            </a:r>
            <a:r>
              <a:rPr lang="en-US" dirty="0" smtClean="0"/>
              <a:t> Plan”</a:t>
            </a:r>
            <a:endParaRPr lang="en-US" dirty="0"/>
          </a:p>
        </p:txBody>
      </p:sp>
    </p:spTree>
    <p:extLst>
      <p:ext uri="{BB962C8B-B14F-4D97-AF65-F5344CB8AC3E}">
        <p14:creationId xmlns:p14="http://schemas.microsoft.com/office/powerpoint/2010/main" xmlns="" val="22554392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SCHLIEFFEN PLAN</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914400" y="1582197"/>
            <a:ext cx="7162800" cy="5245322"/>
          </a:xfrm>
        </p:spPr>
      </p:pic>
    </p:spTree>
    <p:extLst>
      <p:ext uri="{BB962C8B-B14F-4D97-AF65-F5344CB8AC3E}">
        <p14:creationId xmlns:p14="http://schemas.microsoft.com/office/powerpoint/2010/main" xmlns="" val="24319915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Entry of Britain, United States</a:t>
            </a:r>
            <a:endParaRPr lang="en-US" dirty="0"/>
          </a:p>
        </p:txBody>
      </p:sp>
      <p:sp>
        <p:nvSpPr>
          <p:cNvPr id="3" name="Content Placeholder 2"/>
          <p:cNvSpPr>
            <a:spLocks noGrp="1"/>
          </p:cNvSpPr>
          <p:nvPr>
            <p:ph idx="1"/>
          </p:nvPr>
        </p:nvSpPr>
        <p:spPr/>
        <p:txBody>
          <a:bodyPr/>
          <a:lstStyle/>
          <a:p>
            <a:r>
              <a:rPr lang="en-US" dirty="0" smtClean="0"/>
              <a:t>Britain enters in 1914 in the face of “German Aggression” and US enters reluctantly in 1917.</a:t>
            </a:r>
            <a:endParaRPr lang="en-US" dirty="0"/>
          </a:p>
        </p:txBody>
      </p:sp>
    </p:spTree>
    <p:extLst>
      <p:ext uri="{BB962C8B-B14F-4D97-AF65-F5344CB8AC3E}">
        <p14:creationId xmlns:p14="http://schemas.microsoft.com/office/powerpoint/2010/main" xmlns="" val="392842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MOBILIZATION AS REASON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“Mobilization is a declaration of war.  To mobilize is to oblige one’s neighbor to do the same.  Mobilization causes the carrying out of strategic transport and concentration.  Otherwise, to allow a million men to mobilize on one’s frontiers without at once doing the same oneself is to forfeit all possibility of following suit, is to put oneself in the position of an individual with a pistol in his pocket who allows his neighbor to point a weapon at his head without reaching for his own”</a:t>
            </a:r>
            <a:endParaRPr lang="en-US" dirty="0"/>
          </a:p>
        </p:txBody>
      </p:sp>
    </p:spTree>
    <p:extLst>
      <p:ext uri="{BB962C8B-B14F-4D97-AF65-F5344CB8AC3E}">
        <p14:creationId xmlns:p14="http://schemas.microsoft.com/office/powerpoint/2010/main" xmlns="" val="24930789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 of One German Corps </a:t>
            </a:r>
            <a:br>
              <a:rPr lang="en-US" dirty="0" smtClean="0"/>
            </a:br>
            <a:r>
              <a:rPr lang="en-US" dirty="0" smtClean="0"/>
              <a:t>(out of 40)</a:t>
            </a:r>
            <a:endParaRPr lang="en-US" dirty="0"/>
          </a:p>
        </p:txBody>
      </p:sp>
      <p:sp>
        <p:nvSpPr>
          <p:cNvPr id="3" name="Content Placeholder 2"/>
          <p:cNvSpPr>
            <a:spLocks noGrp="1"/>
          </p:cNvSpPr>
          <p:nvPr>
            <p:ph idx="1"/>
          </p:nvPr>
        </p:nvSpPr>
        <p:spPr/>
        <p:txBody>
          <a:bodyPr/>
          <a:lstStyle/>
          <a:p>
            <a:r>
              <a:rPr lang="en-US" dirty="0" smtClean="0"/>
              <a:t>170 railway cars for officers</a:t>
            </a:r>
          </a:p>
          <a:p>
            <a:r>
              <a:rPr lang="en-US" dirty="0" smtClean="0"/>
              <a:t>965 for infantry</a:t>
            </a:r>
          </a:p>
          <a:p>
            <a:r>
              <a:rPr lang="en-US" dirty="0" smtClean="0"/>
              <a:t>2960 for cavalry</a:t>
            </a:r>
          </a:p>
          <a:p>
            <a:r>
              <a:rPr lang="en-US" dirty="0" smtClean="0"/>
              <a:t>1915 for artillery and supply wagons</a:t>
            </a:r>
          </a:p>
          <a:p>
            <a:r>
              <a:rPr lang="en-US" dirty="0" smtClean="0"/>
              <a:t>6010 cars altogether-  these cars all must arrive at the same destination, from different starting points, at the </a:t>
            </a:r>
            <a:r>
              <a:rPr lang="en-US" smtClean="0"/>
              <a:t>same time.</a:t>
            </a:r>
            <a:endParaRPr lang="en-US"/>
          </a:p>
        </p:txBody>
      </p:sp>
    </p:spTree>
    <p:extLst>
      <p:ext uri="{BB962C8B-B14F-4D97-AF65-F5344CB8AC3E}">
        <p14:creationId xmlns:p14="http://schemas.microsoft.com/office/powerpoint/2010/main" xmlns="" val="21694105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24006809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TotalTime>
  <Words>660</Words>
  <Application>Microsoft Office PowerPoint</Application>
  <PresentationFormat>عرض على الشاشة (3:4)‏</PresentationFormat>
  <Paragraphs>49</Paragraphs>
  <Slides>19</Slides>
  <Notes>0</Notes>
  <HiddenSlides>0</HiddenSlides>
  <MMClips>0</MMClips>
  <ScaleCrop>false</ScaleCrop>
  <HeadingPairs>
    <vt:vector size="4" baseType="variant">
      <vt:variant>
        <vt:lpstr>سمة</vt:lpstr>
      </vt:variant>
      <vt:variant>
        <vt:i4>1</vt:i4>
      </vt:variant>
      <vt:variant>
        <vt:lpstr>عناوين الشرائح</vt:lpstr>
      </vt:variant>
      <vt:variant>
        <vt:i4>19</vt:i4>
      </vt:variant>
    </vt:vector>
  </HeadingPairs>
  <TitlesOfParts>
    <vt:vector size="20" baseType="lpstr">
      <vt:lpstr>Office Theme</vt:lpstr>
      <vt:lpstr>WORLD WAR I</vt:lpstr>
      <vt:lpstr>Results of the War</vt:lpstr>
      <vt:lpstr>BACKGROUND</vt:lpstr>
      <vt:lpstr>الشريحة 4</vt:lpstr>
      <vt:lpstr>SARAJEVO AND START OF THE WAR</vt:lpstr>
      <vt:lpstr>ASSASSINATION:  June 28, 1914 Gavrilo Princip shoots Ferdinand and his wife Sopherl (Sophie)</vt:lpstr>
      <vt:lpstr>EMOTIONAL REACTIONS OF GERMAN AND AUSTRIAN LEADERS:  “NIBELUNGENTREUE”</vt:lpstr>
      <vt:lpstr>The Big Five: Britain, France and Russia vs.  Germany and Austria</vt:lpstr>
      <vt:lpstr>JULY DIPLOMACY</vt:lpstr>
      <vt:lpstr>KAISER WILHELM REALIZES IMPLICATIONS OF NIBELUNGENTREUE</vt:lpstr>
      <vt:lpstr>RUSSIA GETS WORRIED</vt:lpstr>
      <vt:lpstr>KAISER WILHELM REACHES OUT TO CZAR NICHOLAS</vt:lpstr>
      <vt:lpstr>Willy-Nicky Telegrams</vt:lpstr>
      <vt:lpstr>German Mobilization</vt:lpstr>
      <vt:lpstr>SCHLIEFFEN PLAN</vt:lpstr>
      <vt:lpstr>Entry of Britain, United States</vt:lpstr>
      <vt:lpstr>MOBILIZATION AS REASON</vt:lpstr>
      <vt:lpstr>Example of One German Corps  (out of 40)</vt:lpstr>
      <vt:lpstr>الشريحة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WORLD WAR I</dc:title>
  <dc:creator>Windows User</dc:creator>
  <cp:lastModifiedBy>sasa</cp:lastModifiedBy>
  <cp:revision>11</cp:revision>
  <dcterms:created xsi:type="dcterms:W3CDTF">2013-01-10T16:36:09Z</dcterms:created>
  <dcterms:modified xsi:type="dcterms:W3CDTF">2018-12-06T03:32:52Z</dcterms:modified>
</cp:coreProperties>
</file>