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1" r:id="rId8"/>
    <p:sldId id="263" r:id="rId9"/>
    <p:sldId id="262"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1469" autoAdjust="0"/>
  </p:normalViewPr>
  <p:slideViewPr>
    <p:cSldViewPr>
      <p:cViewPr varScale="1">
        <p:scale>
          <a:sx n="65" d="100"/>
          <a:sy n="65" d="100"/>
        </p:scale>
        <p:origin x="-1314" y="-11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392AF3-3B8A-4D90-8F99-3E175E5B70D2}"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364703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392AF3-3B8A-4D90-8F99-3E175E5B70D2}"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1294119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392AF3-3B8A-4D90-8F99-3E175E5B70D2}"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644210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392AF3-3B8A-4D90-8F99-3E175E5B70D2}"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2367393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392AF3-3B8A-4D90-8F99-3E175E5B70D2}" type="datetimeFigureOut">
              <a:rPr lang="en-US" smtClean="0"/>
              <a:pPr/>
              <a:t>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2812650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392AF3-3B8A-4D90-8F99-3E175E5B70D2}" type="datetimeFigureOut">
              <a:rPr lang="en-US" smtClean="0"/>
              <a:pPr/>
              <a:t>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1410742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392AF3-3B8A-4D90-8F99-3E175E5B70D2}" type="datetimeFigureOut">
              <a:rPr lang="en-US" smtClean="0"/>
              <a:pPr/>
              <a:t>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3975979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392AF3-3B8A-4D90-8F99-3E175E5B70D2}"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4179176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392AF3-3B8A-4D90-8F99-3E175E5B70D2}"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325497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392AF3-3B8A-4D90-8F99-3E175E5B70D2}"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2895365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392AF3-3B8A-4D90-8F99-3E175E5B70D2}"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1242617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92AF3-3B8A-4D90-8F99-3E175E5B70D2}" type="datetimeFigureOut">
              <a:rPr lang="en-US" smtClean="0"/>
              <a:pPr/>
              <a:t>12/5/2018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FF1DA-0353-4139-8563-D40E060BC472}" type="slidenum">
              <a:rPr lang="en-US" smtClean="0"/>
              <a:pPr/>
              <a:t>‹#›</a:t>
            </a:fld>
            <a:endParaRPr lang="en-US"/>
          </a:p>
        </p:txBody>
      </p:sp>
    </p:spTree>
    <p:extLst>
      <p:ext uri="{BB962C8B-B14F-4D97-AF65-F5344CB8AC3E}">
        <p14:creationId xmlns:p14="http://schemas.microsoft.com/office/powerpoint/2010/main" xmlns="" val="3669448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LEADUP TO WORLD WAR II</a:t>
            </a:r>
            <a:endParaRPr lang="en-US" dirty="0"/>
          </a:p>
        </p:txBody>
      </p:sp>
      <p:sp>
        <p:nvSpPr>
          <p:cNvPr id="3" name="Subtitle 2"/>
          <p:cNvSpPr>
            <a:spLocks noGrp="1"/>
          </p:cNvSpPr>
          <p:nvPr>
            <p:ph type="subTitle" idx="1"/>
          </p:nvPr>
        </p:nvSpPr>
        <p:spPr/>
        <p:txBody>
          <a:bodyPr/>
          <a:lstStyle/>
          <a:p>
            <a:r>
              <a:rPr lang="en-US" dirty="0" smtClean="0"/>
              <a:t>Interwar Period 1919-1939</a:t>
            </a:r>
            <a:endParaRPr lang="en-US" dirty="0"/>
          </a:p>
        </p:txBody>
      </p:sp>
    </p:spTree>
    <p:extLst>
      <p:ext uri="{BB962C8B-B14F-4D97-AF65-F5344CB8AC3E}">
        <p14:creationId xmlns:p14="http://schemas.microsoft.com/office/powerpoint/2010/main" xmlns="" val="3857720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Treaty of Versailles</a:t>
            </a:r>
            <a:br>
              <a:rPr lang="en-US" dirty="0" smtClean="0"/>
            </a:br>
            <a:r>
              <a:rPr lang="en-US" sz="2800" dirty="0" smtClean="0"/>
              <a:t>1.  Created League of Nations</a:t>
            </a:r>
            <a:endParaRPr lang="en-US" dirty="0"/>
          </a:p>
        </p:txBody>
      </p:sp>
      <p:sp>
        <p:nvSpPr>
          <p:cNvPr id="3" name="Content Placeholder 2"/>
          <p:cNvSpPr>
            <a:spLocks noGrp="1"/>
          </p:cNvSpPr>
          <p:nvPr>
            <p:ph idx="1"/>
          </p:nvPr>
        </p:nvSpPr>
        <p:spPr/>
        <p:txBody>
          <a:bodyPr>
            <a:normAutofit/>
          </a:bodyPr>
          <a:lstStyle/>
          <a:p>
            <a:r>
              <a:rPr lang="en-US" dirty="0" smtClean="0"/>
              <a:t>Established League of Nations</a:t>
            </a:r>
          </a:p>
          <a:p>
            <a:r>
              <a:rPr lang="en-US" dirty="0" smtClean="0"/>
              <a:t>But although this was the idea of the US President (Woodrow Wilson) the US Congress never approved the treaty, so the US did not join the league.</a:t>
            </a:r>
          </a:p>
          <a:p>
            <a:r>
              <a:rPr lang="en-US" dirty="0" smtClean="0"/>
              <a:t>Woodrow</a:t>
            </a:r>
            <a:r>
              <a:rPr lang="en-US" dirty="0"/>
              <a:t> </a:t>
            </a:r>
            <a:r>
              <a:rPr lang="en-US" dirty="0" smtClean="0"/>
              <a:t>Wilson&gt;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67200" y="3886201"/>
            <a:ext cx="1864040" cy="2821478"/>
          </a:xfrm>
          <a:prstGeom prst="rect">
            <a:avLst/>
          </a:prstGeom>
        </p:spPr>
      </p:pic>
    </p:spTree>
    <p:extLst>
      <p:ext uri="{BB962C8B-B14F-4D97-AF65-F5344CB8AC3E}">
        <p14:creationId xmlns:p14="http://schemas.microsoft.com/office/powerpoint/2010/main" xmlns="" val="54328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German Territorial Losses</a:t>
            </a:r>
            <a:endParaRPr lang="en-US" dirty="0"/>
          </a:p>
        </p:txBody>
      </p:sp>
      <p:sp>
        <p:nvSpPr>
          <p:cNvPr id="3" name="Content Placeholder 2"/>
          <p:cNvSpPr>
            <a:spLocks noGrp="1"/>
          </p:cNvSpPr>
          <p:nvPr>
            <p:ph idx="1"/>
          </p:nvPr>
        </p:nvSpPr>
        <p:spPr/>
        <p:txBody>
          <a:bodyPr/>
          <a:lstStyle/>
          <a:p>
            <a:pPr marL="342900" lvl="5" indent="-342900"/>
            <a:r>
              <a:rPr lang="en-US" dirty="0" smtClean="0"/>
              <a:t>Imposed territorial penalties on Germany (gave territory to Denmark, Czechoslovakia, Poland, North </a:t>
            </a:r>
            <a:r>
              <a:rPr lang="en-US" dirty="0" err="1" smtClean="0"/>
              <a:t>Sleswig</a:t>
            </a:r>
            <a:r>
              <a:rPr lang="en-US" dirty="0" smtClean="0"/>
              <a:t> to Belgium, Alsace-Lorraine to France), also stripped of colonies.  </a:t>
            </a:r>
          </a:p>
          <a:p>
            <a:pPr marL="342900" lvl="5" indent="-342900"/>
            <a:endParaRPr lang="en-US" dirty="0"/>
          </a:p>
          <a:p>
            <a:pPr marL="342900" lvl="5" indent="-342900"/>
            <a:endParaRPr lang="en-US" dirty="0" smtClean="0"/>
          </a:p>
          <a:p>
            <a:pPr marL="342900" lvl="5" indent="-342900"/>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883228" y="2667000"/>
            <a:ext cx="5921829" cy="3886200"/>
          </a:xfrm>
          <a:prstGeom prst="rect">
            <a:avLst/>
          </a:prstGeom>
        </p:spPr>
      </p:pic>
    </p:spTree>
    <p:extLst>
      <p:ext uri="{BB962C8B-B14F-4D97-AF65-F5344CB8AC3E}">
        <p14:creationId xmlns:p14="http://schemas.microsoft.com/office/powerpoint/2010/main" xmlns="" val="501186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Restrictions on German Military</a:t>
            </a:r>
            <a:endParaRPr lang="en-US" dirty="0"/>
          </a:p>
        </p:txBody>
      </p:sp>
      <p:sp>
        <p:nvSpPr>
          <p:cNvPr id="3" name="Content Placeholder 2"/>
          <p:cNvSpPr>
            <a:spLocks noGrp="1"/>
          </p:cNvSpPr>
          <p:nvPr>
            <p:ph idx="1"/>
          </p:nvPr>
        </p:nvSpPr>
        <p:spPr/>
        <p:txBody>
          <a:bodyPr/>
          <a:lstStyle/>
          <a:p>
            <a:r>
              <a:rPr lang="en-US" dirty="0" smtClean="0"/>
              <a:t>German army limited to 100,000 troops</a:t>
            </a:r>
          </a:p>
          <a:p>
            <a:r>
              <a:rPr lang="en-US" dirty="0" smtClean="0"/>
              <a:t>Manufacture, import and export of munitions forbidden</a:t>
            </a:r>
          </a:p>
          <a:p>
            <a:r>
              <a:rPr lang="en-US" dirty="0" smtClean="0"/>
              <a:t>Navy was reduced</a:t>
            </a:r>
          </a:p>
          <a:p>
            <a:r>
              <a:rPr lang="en-US" dirty="0" smtClean="0"/>
              <a:t>Air force outlawed</a:t>
            </a:r>
          </a:p>
          <a:p>
            <a:r>
              <a:rPr lang="en-US" dirty="0" smtClean="0"/>
              <a:t>Rhineland (western Germany) to be occupied by League of Nations, and thereafter permanently demilitarized.</a:t>
            </a:r>
            <a:endParaRPr lang="en-US" dirty="0"/>
          </a:p>
        </p:txBody>
      </p:sp>
    </p:spTree>
    <p:extLst>
      <p:ext uri="{BB962C8B-B14F-4D97-AF65-F5344CB8AC3E}">
        <p14:creationId xmlns:p14="http://schemas.microsoft.com/office/powerpoint/2010/main" xmlns="" val="4032843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Germany forced to pay </a:t>
            </a:r>
            <a:r>
              <a:rPr lang="en-US" dirty="0"/>
              <a:t>E</a:t>
            </a:r>
            <a:r>
              <a:rPr lang="en-US" dirty="0" smtClean="0"/>
              <a:t>conomic Reparations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827450" y="1600200"/>
            <a:ext cx="5489100" cy="4525963"/>
          </a:xfrm>
        </p:spPr>
      </p:pic>
    </p:spTree>
    <p:extLst>
      <p:ext uri="{BB962C8B-B14F-4D97-AF65-F5344CB8AC3E}">
        <p14:creationId xmlns:p14="http://schemas.microsoft.com/office/powerpoint/2010/main" xmlns="" val="1741760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HEGEMON</a:t>
            </a:r>
            <a:endParaRPr lang="en-US" dirty="0"/>
          </a:p>
        </p:txBody>
      </p:sp>
      <p:sp>
        <p:nvSpPr>
          <p:cNvPr id="3" name="Content Placeholder 2"/>
          <p:cNvSpPr>
            <a:spLocks noGrp="1"/>
          </p:cNvSpPr>
          <p:nvPr>
            <p:ph idx="1"/>
          </p:nvPr>
        </p:nvSpPr>
        <p:spPr/>
        <p:txBody>
          <a:bodyPr>
            <a:normAutofit lnSpcReduction="10000"/>
          </a:bodyPr>
          <a:lstStyle/>
          <a:p>
            <a:r>
              <a:rPr lang="en-US" dirty="0" smtClean="0"/>
              <a:t>A hegemon is the world leader</a:t>
            </a:r>
          </a:p>
          <a:p>
            <a:r>
              <a:rPr lang="en-US" dirty="0" smtClean="0"/>
              <a:t>They set the rules, they enforce the rules, they resolve the problems and they establish the key cultural norms</a:t>
            </a:r>
          </a:p>
          <a:p>
            <a:r>
              <a:rPr lang="en-US" dirty="0" smtClean="0"/>
              <a:t>A hegemon is the strongest country militarily, culturally, politically, technologically, diplomatically.  But overall, the one factor that tends to be most decisive in the long run is international economic supremacy.</a:t>
            </a:r>
            <a:endParaRPr lang="en-US" dirty="0"/>
          </a:p>
        </p:txBody>
      </p:sp>
    </p:spTree>
    <p:extLst>
      <p:ext uri="{BB962C8B-B14F-4D97-AF65-F5344CB8AC3E}">
        <p14:creationId xmlns:p14="http://schemas.microsoft.com/office/powerpoint/2010/main" xmlns="" val="3249278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Decline of British Power</a:t>
            </a:r>
            <a:endParaRPr lang="en-US"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57579" y="1447800"/>
            <a:ext cx="7821879" cy="4952999"/>
          </a:xfrm>
        </p:spPr>
      </p:pic>
    </p:spTree>
    <p:extLst>
      <p:ext uri="{BB962C8B-B14F-4D97-AF65-F5344CB8AC3E}">
        <p14:creationId xmlns:p14="http://schemas.microsoft.com/office/powerpoint/2010/main" xmlns="" val="861693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 HEGEMONY (leadership):</a:t>
            </a:r>
            <a:br>
              <a:rPr lang="en-US" dirty="0" smtClean="0"/>
            </a:br>
            <a:r>
              <a:rPr lang="en-US" sz="2800" dirty="0" smtClean="0"/>
              <a:t>The dog that didn’t bark</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58344" y="1600200"/>
            <a:ext cx="6027311" cy="4525963"/>
          </a:xfrm>
        </p:spPr>
      </p:pic>
    </p:spTree>
    <p:extLst>
      <p:ext uri="{BB962C8B-B14F-4D97-AF65-F5344CB8AC3E}">
        <p14:creationId xmlns:p14="http://schemas.microsoft.com/office/powerpoint/2010/main" xmlns="" val="483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Challengers to the global system:</a:t>
            </a:r>
            <a:br>
              <a:rPr lang="en-US" dirty="0" smtClean="0"/>
            </a:br>
            <a:r>
              <a:rPr lang="en-US" sz="2700" dirty="0" smtClean="0"/>
              <a:t>Soviet Union (Stalin); Italy (Mussolini); Japan (</a:t>
            </a:r>
            <a:r>
              <a:rPr lang="en-US" sz="2700" dirty="0" err="1" smtClean="0"/>
              <a:t>Tojo</a:t>
            </a:r>
            <a:r>
              <a:rPr lang="en-US" sz="2700" dirty="0" smtClean="0"/>
              <a:t>); </a:t>
            </a:r>
            <a:br>
              <a:rPr lang="en-US" sz="2700" dirty="0" smtClean="0"/>
            </a:br>
            <a:r>
              <a:rPr lang="en-US" sz="2700" dirty="0" smtClean="0"/>
              <a:t>Spain (Franco)</a:t>
            </a:r>
            <a:endParaRPr lang="en-US" sz="27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477000" y="2743200"/>
            <a:ext cx="2177256" cy="2177256"/>
          </a:xfrm>
        </p:spPr>
      </p:pic>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080780" y="2845082"/>
            <a:ext cx="2152650" cy="212407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419599" y="2743200"/>
            <a:ext cx="1860465" cy="228600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8909" y="2535520"/>
            <a:ext cx="1911982" cy="2251073"/>
          </a:xfrm>
          <a:prstGeom prst="rect">
            <a:avLst/>
          </a:prstGeom>
        </p:spPr>
      </p:pic>
    </p:spTree>
    <p:extLst>
      <p:ext uri="{BB962C8B-B14F-4D97-AF65-F5344CB8AC3E}">
        <p14:creationId xmlns:p14="http://schemas.microsoft.com/office/powerpoint/2010/main" xmlns="" val="2334501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7400" y="588980"/>
            <a:ext cx="4781546" cy="5400340"/>
          </a:xfrm>
          <a:prstGeom prst="rect">
            <a:avLst/>
          </a:prstGeom>
        </p:spPr>
      </p:pic>
    </p:spTree>
    <p:extLst>
      <p:ext uri="{BB962C8B-B14F-4D97-AF65-F5344CB8AC3E}">
        <p14:creationId xmlns:p14="http://schemas.microsoft.com/office/powerpoint/2010/main" xmlns="" val="1583520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to the Global Rules</a:t>
            </a:r>
            <a:endParaRPr lang="en-US" dirty="0"/>
          </a:p>
        </p:txBody>
      </p:sp>
      <p:sp>
        <p:nvSpPr>
          <p:cNvPr id="3" name="Content Placeholder 2"/>
          <p:cNvSpPr>
            <a:spLocks noGrp="1"/>
          </p:cNvSpPr>
          <p:nvPr>
            <p:ph idx="1"/>
          </p:nvPr>
        </p:nvSpPr>
        <p:spPr/>
        <p:txBody>
          <a:bodyPr>
            <a:normAutofit lnSpcReduction="10000"/>
          </a:bodyPr>
          <a:lstStyle/>
          <a:p>
            <a:r>
              <a:rPr lang="en-US" dirty="0" smtClean="0"/>
              <a:t>1923:  Italians bomb Greek Port of Corfu</a:t>
            </a:r>
          </a:p>
          <a:p>
            <a:r>
              <a:rPr lang="en-US" dirty="0" smtClean="0"/>
              <a:t>1931:  Japan invades and conquers Chinese province of Manchuria</a:t>
            </a:r>
          </a:p>
          <a:p>
            <a:r>
              <a:rPr lang="en-US" dirty="0" smtClean="0"/>
              <a:t>1936:  Italy invades and conquers the independent country of Abyssinia (Ethiopia)</a:t>
            </a:r>
          </a:p>
          <a:p>
            <a:r>
              <a:rPr lang="en-US" dirty="0" smtClean="0"/>
              <a:t>In each of these cases, neither the United States, Britain, nor the League of Nations responds other that to issue a rhetorical critique.</a:t>
            </a:r>
            <a:endParaRPr lang="en-US" dirty="0"/>
          </a:p>
        </p:txBody>
      </p:sp>
    </p:spTree>
    <p:extLst>
      <p:ext uri="{BB962C8B-B14F-4D97-AF65-F5344CB8AC3E}">
        <p14:creationId xmlns:p14="http://schemas.microsoft.com/office/powerpoint/2010/main" xmlns="" val="828338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990600"/>
            <a:ext cx="8229600" cy="1143000"/>
          </a:xfrm>
        </p:spPr>
        <p:txBody>
          <a:bodyPr/>
          <a:lstStyle/>
          <a:p>
            <a:endParaRPr lang="en-US"/>
          </a:p>
        </p:txBody>
      </p:sp>
      <p:sp>
        <p:nvSpPr>
          <p:cNvPr id="5" name="Text Placeholder 4"/>
          <p:cNvSpPr>
            <a:spLocks noGrp="1"/>
          </p:cNvSpPr>
          <p:nvPr>
            <p:ph type="body" idx="1"/>
          </p:nvPr>
        </p:nvSpPr>
        <p:spPr/>
        <p:txBody>
          <a:bodyPr/>
          <a:lstStyle/>
          <a:p>
            <a:r>
              <a:rPr lang="en-US" dirty="0" smtClean="0"/>
              <a:t>Invasion of Manchuria (1931)</a:t>
            </a:r>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457200" y="2635448"/>
            <a:ext cx="4040188" cy="3030141"/>
          </a:xfrm>
        </p:spPr>
      </p:pic>
      <p:sp>
        <p:nvSpPr>
          <p:cNvPr id="7" name="Text Placeholder 6"/>
          <p:cNvSpPr>
            <a:spLocks noGrp="1"/>
          </p:cNvSpPr>
          <p:nvPr>
            <p:ph type="body" sz="quarter" idx="3"/>
          </p:nvPr>
        </p:nvSpPr>
        <p:spPr/>
        <p:txBody>
          <a:bodyPr/>
          <a:lstStyle/>
          <a:p>
            <a:r>
              <a:rPr lang="en-US" dirty="0" smtClean="0"/>
              <a:t>Invasion of Abyssinia (1935)</a:t>
            </a:r>
            <a:endParaRPr lang="en-US" dirty="0"/>
          </a:p>
        </p:txBody>
      </p:sp>
      <p:pic>
        <p:nvPicPr>
          <p:cNvPr id="10" name="Content Placeholder 9"/>
          <p:cNvPicPr>
            <a:picLocks noGrp="1" noChangeAspect="1"/>
          </p:cNvPicPr>
          <p:nvPr>
            <p:ph sz="quarter" idx="4"/>
          </p:nvPr>
        </p:nvPicPr>
        <p:blipFill>
          <a:blip r:embed="rId3">
            <a:extLst>
              <a:ext uri="{28A0092B-C50C-407E-A947-70E740481C1C}">
                <a14:useLocalDpi xmlns:a14="http://schemas.microsoft.com/office/drawing/2010/main" xmlns="" val="0"/>
              </a:ext>
            </a:extLst>
          </a:blip>
          <a:stretch>
            <a:fillRect/>
          </a:stretch>
        </p:blipFill>
        <p:spPr>
          <a:xfrm>
            <a:off x="5257800" y="2490714"/>
            <a:ext cx="2735357" cy="3224285"/>
          </a:xfrm>
        </p:spPr>
      </p:pic>
    </p:spTree>
    <p:extLst>
      <p:ext uri="{BB962C8B-B14F-4D97-AF65-F5344CB8AC3E}">
        <p14:creationId xmlns:p14="http://schemas.microsoft.com/office/powerpoint/2010/main" xmlns="" val="3165488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GERMANY CHALLENGES THE RULES</a:t>
            </a:r>
            <a:endParaRPr lang="en-US" dirty="0"/>
          </a:p>
        </p:txBody>
      </p:sp>
      <p:sp>
        <p:nvSpPr>
          <p:cNvPr id="8" name="Content Placeholder 7"/>
          <p:cNvSpPr>
            <a:spLocks noGrp="1"/>
          </p:cNvSpPr>
          <p:nvPr>
            <p:ph idx="1"/>
          </p:nvPr>
        </p:nvSpPr>
        <p:spPr/>
        <p:txBody>
          <a:bodyPr>
            <a:normAutofit lnSpcReduction="10000"/>
          </a:bodyPr>
          <a:lstStyle/>
          <a:p>
            <a:r>
              <a:rPr lang="en-US" dirty="0" smtClean="0"/>
              <a:t>1933:  Germany withdraws from conference on rearmament restrictions in Treaty of Versailles, and also resigns League.</a:t>
            </a:r>
          </a:p>
          <a:p>
            <a:r>
              <a:rPr lang="en-US" dirty="0" smtClean="0"/>
              <a:t>When there are not penalties imposed, Hitler gloats:  “The situation has developed as expected.  Threatening steps against Germany have neither materialized, nor are they to be expected…the critical moment has probably passed”</a:t>
            </a:r>
            <a:endParaRPr lang="en-US" dirty="0"/>
          </a:p>
        </p:txBody>
      </p:sp>
    </p:spTree>
    <p:extLst>
      <p:ext uri="{BB962C8B-B14F-4D97-AF65-F5344CB8AC3E}">
        <p14:creationId xmlns:p14="http://schemas.microsoft.com/office/powerpoint/2010/main" xmlns="" val="1201572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1935:  REPUDIATION OF REARMAMENT CLAUSES IN T.V.</a:t>
            </a:r>
            <a:endParaRPr lang="en-US" dirty="0"/>
          </a:p>
        </p:txBody>
      </p:sp>
      <p:sp>
        <p:nvSpPr>
          <p:cNvPr id="3" name="Content Placeholder 2"/>
          <p:cNvSpPr>
            <a:spLocks noGrp="1"/>
          </p:cNvSpPr>
          <p:nvPr>
            <p:ph idx="1"/>
          </p:nvPr>
        </p:nvSpPr>
        <p:spPr/>
        <p:txBody>
          <a:bodyPr/>
          <a:lstStyle/>
          <a:p>
            <a:r>
              <a:rPr lang="en-US" dirty="0" smtClean="0"/>
              <a:t>Hitler repudiates the rearmament clauses, while pledging to continue to respect the territorial provisions.  Allies do not take action against Germany</a:t>
            </a:r>
            <a:endParaRPr lang="en-US" dirty="0"/>
          </a:p>
        </p:txBody>
      </p:sp>
    </p:spTree>
    <p:extLst>
      <p:ext uri="{BB962C8B-B14F-4D97-AF65-F5344CB8AC3E}">
        <p14:creationId xmlns:p14="http://schemas.microsoft.com/office/powerpoint/2010/main" xmlns="" val="2009801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1936:  Re-Militarization of Rhineland</a:t>
            </a:r>
            <a:endParaRPr lang="en-US" dirty="0"/>
          </a:p>
        </p:txBody>
      </p:sp>
      <p:sp>
        <p:nvSpPr>
          <p:cNvPr id="3" name="Content Placeholder 2"/>
          <p:cNvSpPr>
            <a:spLocks noGrp="1"/>
          </p:cNvSpPr>
          <p:nvPr>
            <p:ph idx="1"/>
          </p:nvPr>
        </p:nvSpPr>
        <p:spPr/>
        <p:txBody>
          <a:bodyPr/>
          <a:lstStyle/>
          <a:p>
            <a:r>
              <a:rPr lang="en-US" dirty="0" smtClean="0"/>
              <a:t>The Treaty of Versailles mandated that Western Germany would be permanently demilitarized.  When Hitler sent troops back in on March 7, 1936, his military were very nervous.  Hitler had to pledge that at the first sign of resistance, he would pull back.  As Hitler predicted however, the allies do nothing.</a:t>
            </a:r>
            <a:endParaRPr lang="en-US" dirty="0"/>
          </a:p>
        </p:txBody>
      </p:sp>
    </p:spTree>
    <p:extLst>
      <p:ext uri="{BB962C8B-B14F-4D97-AF65-F5344CB8AC3E}">
        <p14:creationId xmlns:p14="http://schemas.microsoft.com/office/powerpoint/2010/main" xmlns="" val="699726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1938:  Anschluss (invasion of Austria)</a:t>
            </a:r>
            <a:endParaRPr lang="en-US" dirty="0"/>
          </a:p>
        </p:txBody>
      </p:sp>
      <p:sp>
        <p:nvSpPr>
          <p:cNvPr id="3" name="Content Placeholder 2"/>
          <p:cNvSpPr>
            <a:spLocks noGrp="1"/>
          </p:cNvSpPr>
          <p:nvPr>
            <p:ph idx="1"/>
          </p:nvPr>
        </p:nvSpPr>
        <p:spPr/>
        <p:txBody>
          <a:bodyPr/>
          <a:lstStyle/>
          <a:p>
            <a:r>
              <a:rPr lang="en-US" dirty="0" smtClean="0"/>
              <a:t>In violation of Treaty of Versailles, Hitler invades Austria.  There is no serious resistance, but this is a violation of international law and the Treaty of Versailles. While it precipitates an international crisis, once again allies take no action.</a:t>
            </a:r>
            <a:endParaRPr lang="en-US" dirty="0"/>
          </a:p>
        </p:txBody>
      </p:sp>
    </p:spTree>
    <p:extLst>
      <p:ext uri="{BB962C8B-B14F-4D97-AF65-F5344CB8AC3E}">
        <p14:creationId xmlns:p14="http://schemas.microsoft.com/office/powerpoint/2010/main" xmlns="" val="250597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CZECHOSLOVAKA CRISIS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63738" y="1828800"/>
            <a:ext cx="8130632" cy="4343400"/>
          </a:xfrm>
        </p:spPr>
      </p:pic>
    </p:spTree>
    <p:extLst>
      <p:ext uri="{BB962C8B-B14F-4D97-AF65-F5344CB8AC3E}">
        <p14:creationId xmlns:p14="http://schemas.microsoft.com/office/powerpoint/2010/main" xmlns="" val="71725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APPEASEMENT AND MUNICH</a:t>
            </a:r>
            <a:endParaRPr lang="en-US" dirty="0"/>
          </a:p>
        </p:txBody>
      </p:sp>
      <p:sp>
        <p:nvSpPr>
          <p:cNvPr id="3" name="Content Placeholder 2"/>
          <p:cNvSpPr>
            <a:spLocks noGrp="1"/>
          </p:cNvSpPr>
          <p:nvPr>
            <p:ph idx="1"/>
          </p:nvPr>
        </p:nvSpPr>
        <p:spPr/>
        <p:txBody>
          <a:bodyPr/>
          <a:lstStyle/>
          <a:p>
            <a:r>
              <a:rPr lang="en-US" dirty="0" smtClean="0"/>
              <a:t>The idea behind appeasement is that if Hitler’s concerns about the international system/rules could be addressed, he would become a supporter of the rules instead of a challenger.  He would be inside the tent.</a:t>
            </a:r>
          </a:p>
          <a:p>
            <a:pPr marL="0" indent="0">
              <a:buNone/>
            </a:pPr>
            <a:endParaRPr lang="en-US" dirty="0"/>
          </a:p>
        </p:txBody>
      </p:sp>
    </p:spTree>
    <p:extLst>
      <p:ext uri="{BB962C8B-B14F-4D97-AF65-F5344CB8AC3E}">
        <p14:creationId xmlns:p14="http://schemas.microsoft.com/office/powerpoint/2010/main" xmlns="" val="3121213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t>Munich:  September 1938</a:t>
            </a:r>
            <a:endParaRPr lang="en-US" sz="32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4014787" y="1600200"/>
            <a:ext cx="4738467" cy="3581399"/>
          </a:xfrm>
        </p:spPr>
      </p:pic>
      <p:sp>
        <p:nvSpPr>
          <p:cNvPr id="6" name="Text Placeholder 5"/>
          <p:cNvSpPr>
            <a:spLocks noGrp="1"/>
          </p:cNvSpPr>
          <p:nvPr>
            <p:ph type="body" sz="half" idx="2"/>
          </p:nvPr>
        </p:nvSpPr>
        <p:spPr/>
        <p:txBody>
          <a:bodyPr>
            <a:normAutofit/>
          </a:bodyPr>
          <a:lstStyle/>
          <a:p>
            <a:r>
              <a:rPr lang="en-US" sz="2000" dirty="0" smtClean="0"/>
              <a:t>In order to get Hitler’s support for the international system, Chamberlain goes to Munich and offers Hitler the “Sudetenland”, the western part of Czechoslovakia.  The Czech government is not included in this meeting. Hitler accept.</a:t>
            </a:r>
            <a:endParaRPr lang="en-US" sz="2000" dirty="0"/>
          </a:p>
        </p:txBody>
      </p:sp>
    </p:spTree>
    <p:extLst>
      <p:ext uri="{BB962C8B-B14F-4D97-AF65-F5344CB8AC3E}">
        <p14:creationId xmlns:p14="http://schemas.microsoft.com/office/powerpoint/2010/main" xmlns="" val="332086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
            <a:ext cx="8229600" cy="2163762"/>
          </a:xfrm>
        </p:spPr>
        <p:txBody>
          <a:bodyPr>
            <a:normAutofit/>
          </a:bodyPr>
          <a:lstStyle/>
          <a:p>
            <a:r>
              <a:rPr lang="en-US" sz="2800" dirty="0" smtClean="0"/>
              <a:t>Chamberlain:  “This is the second time that there has come back from Germany to Downing Street peace with </a:t>
            </a:r>
            <a:r>
              <a:rPr lang="en-US" sz="2800" dirty="0" err="1" smtClean="0"/>
              <a:t>honour</a:t>
            </a:r>
            <a:r>
              <a:rPr lang="en-US" sz="2800" dirty="0" smtClean="0"/>
              <a:t>.  I believe it is peace for our time”</a:t>
            </a:r>
            <a:endParaRPr lang="en-US" sz="28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21562" y="2590800"/>
            <a:ext cx="6259286" cy="3505200"/>
          </a:xfrm>
        </p:spPr>
      </p:pic>
    </p:spTree>
    <p:extLst>
      <p:ext uri="{BB962C8B-B14F-4D97-AF65-F5344CB8AC3E}">
        <p14:creationId xmlns:p14="http://schemas.microsoft.com/office/powerpoint/2010/main" xmlns="" val="1764986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Was Hitler Persuaded to Support the Rules/International System?</a:t>
            </a:r>
            <a:endParaRPr lang="en-US" dirty="0"/>
          </a:p>
        </p:txBody>
      </p:sp>
      <p:sp>
        <p:nvSpPr>
          <p:cNvPr id="3" name="Content Placeholder 2"/>
          <p:cNvSpPr>
            <a:spLocks noGrp="1"/>
          </p:cNvSpPr>
          <p:nvPr>
            <p:ph idx="1"/>
          </p:nvPr>
        </p:nvSpPr>
        <p:spPr/>
        <p:txBody>
          <a:bodyPr/>
          <a:lstStyle/>
          <a:p>
            <a:r>
              <a:rPr lang="en-US" dirty="0" smtClean="0"/>
              <a:t>March 1939:  Hitler invades western Czechoslovakia.</a:t>
            </a:r>
          </a:p>
          <a:p>
            <a:r>
              <a:rPr lang="en-US" dirty="0" smtClean="0"/>
              <a:t>September 1939: Hitler invades Poland.  Britain and France declare war, World War </a:t>
            </a:r>
            <a:r>
              <a:rPr lang="en-US" smtClean="0"/>
              <a:t>II starts.</a:t>
            </a:r>
            <a:endParaRPr lang="en-US"/>
          </a:p>
        </p:txBody>
      </p:sp>
    </p:spTree>
    <p:extLst>
      <p:ext uri="{BB962C8B-B14F-4D97-AF65-F5344CB8AC3E}">
        <p14:creationId xmlns:p14="http://schemas.microsoft.com/office/powerpoint/2010/main" xmlns="" val="2946493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653</Words>
  <Application>Microsoft Office PowerPoint</Application>
  <PresentationFormat>عرض على الشاشة (3:4)‏</PresentationFormat>
  <Paragraphs>49</Paragraphs>
  <Slides>21</Slides>
  <Notes>0</Notes>
  <HiddenSlides>0</HiddenSlides>
  <MMClips>0</MMClips>
  <ScaleCrop>false</ScaleCrop>
  <HeadingPairs>
    <vt:vector size="4" baseType="variant">
      <vt:variant>
        <vt:lpstr>سمة</vt:lpstr>
      </vt:variant>
      <vt:variant>
        <vt:i4>1</vt:i4>
      </vt:variant>
      <vt:variant>
        <vt:lpstr>عناوين الشرائح</vt:lpstr>
      </vt:variant>
      <vt:variant>
        <vt:i4>21</vt:i4>
      </vt:variant>
    </vt:vector>
  </HeadingPairs>
  <TitlesOfParts>
    <vt:vector size="22" baseType="lpstr">
      <vt:lpstr>Office Theme</vt:lpstr>
      <vt:lpstr>LEADUP TO WORLD WAR II</vt:lpstr>
      <vt:lpstr>Treaty of Versailles 1.  Created League of Nations</vt:lpstr>
      <vt:lpstr>2. German Territorial Losses</vt:lpstr>
      <vt:lpstr>3.  Restrictions on German Military</vt:lpstr>
      <vt:lpstr>4.  Germany forced to pay Economic Reparations</vt:lpstr>
      <vt:lpstr>HEGEMON</vt:lpstr>
      <vt:lpstr>Decline of British Power</vt:lpstr>
      <vt:lpstr>US HEGEMONY (leadership): The dog that didn’t bark</vt:lpstr>
      <vt:lpstr>Challengers to the global system: Soviet Union (Stalin); Italy (Mussolini); Japan (Tojo);  Spain (Franco)</vt:lpstr>
      <vt:lpstr>الشريحة 10</vt:lpstr>
      <vt:lpstr>Challenges to the Global Rules</vt:lpstr>
      <vt:lpstr>الشريحة 12</vt:lpstr>
      <vt:lpstr>GERMANY CHALLENGES THE RULES</vt:lpstr>
      <vt:lpstr>1935:  REPUDIATION OF REARMAMENT CLAUSES IN T.V.</vt:lpstr>
      <vt:lpstr>1936:  Re-Militarization of Rhineland</vt:lpstr>
      <vt:lpstr>1938:  Anschluss (invasion of Austria)</vt:lpstr>
      <vt:lpstr>CZECHOSLOVAKA CRISIS</vt:lpstr>
      <vt:lpstr>APPEASEMENT AND MUNICH</vt:lpstr>
      <vt:lpstr>Munich:  September 1938</vt:lpstr>
      <vt:lpstr>Chamberlain:  “This is the second time that there has come back from Germany to Downing Street peace with honour.  I believe it is peace for our time”</vt:lpstr>
      <vt:lpstr>Was Hitler Persuaded to Support the Rules/International System?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LEADUP TO WORLD WAR II</dc:title>
  <dc:creator>Windows User</dc:creator>
  <cp:lastModifiedBy>sasa</cp:lastModifiedBy>
  <cp:revision>11</cp:revision>
  <dcterms:created xsi:type="dcterms:W3CDTF">2013-01-10T22:43:13Z</dcterms:created>
  <dcterms:modified xsi:type="dcterms:W3CDTF">2018-12-06T03:33:17Z</dcterms:modified>
</cp:coreProperties>
</file>