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 id="2147483673" r:id="rId3"/>
  </p:sldMasterIdLst>
  <p:notesMasterIdLst>
    <p:notesMasterId r:id="rId36"/>
  </p:notesMasterIdLst>
  <p:sldIdLst>
    <p:sldId id="305" r:id="rId4"/>
    <p:sldId id="291" r:id="rId5"/>
    <p:sldId id="292" r:id="rId6"/>
    <p:sldId id="293" r:id="rId7"/>
    <p:sldId id="261" r:id="rId8"/>
    <p:sldId id="294" r:id="rId9"/>
    <p:sldId id="262" r:id="rId10"/>
    <p:sldId id="263" r:id="rId11"/>
    <p:sldId id="295" r:id="rId12"/>
    <p:sldId id="264" r:id="rId13"/>
    <p:sldId id="296" r:id="rId14"/>
    <p:sldId id="265" r:id="rId15"/>
    <p:sldId id="266" r:id="rId16"/>
    <p:sldId id="267" r:id="rId17"/>
    <p:sldId id="297" r:id="rId18"/>
    <p:sldId id="298" r:id="rId19"/>
    <p:sldId id="268" r:id="rId20"/>
    <p:sldId id="269" r:id="rId21"/>
    <p:sldId id="270" r:id="rId22"/>
    <p:sldId id="271" r:id="rId23"/>
    <p:sldId id="272" r:id="rId24"/>
    <p:sldId id="273" r:id="rId25"/>
    <p:sldId id="274" r:id="rId26"/>
    <p:sldId id="275" r:id="rId27"/>
    <p:sldId id="276" r:id="rId28"/>
    <p:sldId id="299" r:id="rId29"/>
    <p:sldId id="277" r:id="rId30"/>
    <p:sldId id="278" r:id="rId31"/>
    <p:sldId id="279" r:id="rId32"/>
    <p:sldId id="286" r:id="rId33"/>
    <p:sldId id="260" r:id="rId34"/>
    <p:sldId id="306" r:id="rId3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495" autoAdjust="0"/>
    <p:restoredTop sz="83199" autoAdjust="0"/>
  </p:normalViewPr>
  <p:slideViewPr>
    <p:cSldViewPr>
      <p:cViewPr varScale="1">
        <p:scale>
          <a:sx n="66" d="100"/>
          <a:sy n="66" d="100"/>
        </p:scale>
        <p:origin x="53" y="32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notesMaster" Target="notesMasters/notesMaster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07A0F29-8082-41EA-BA63-458E2C587B6C}" type="datetimeFigureOut">
              <a:rPr lang="en-US" smtClean="0"/>
              <a:t>5/21/2018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84358E6-6EF3-4AF9-AD46-DEAC6872FB6A}" type="slidenum">
              <a:rPr lang="en-US" smtClean="0"/>
              <a:t>‹#›</a:t>
            </a:fld>
            <a:endParaRPr lang="en-US"/>
          </a:p>
        </p:txBody>
      </p:sp>
    </p:spTree>
    <p:extLst>
      <p:ext uri="{BB962C8B-B14F-4D97-AF65-F5344CB8AC3E}">
        <p14:creationId xmlns:p14="http://schemas.microsoft.com/office/powerpoint/2010/main" val="14403312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84358E6-6EF3-4AF9-AD46-DEAC6872FB6A}" type="slidenum">
              <a:rPr lang="en-US" smtClean="0">
                <a:solidFill>
                  <a:prstClr val="black"/>
                </a:solidFill>
              </a:rPr>
              <a:pPr/>
              <a:t>1</a:t>
            </a:fld>
            <a:endParaRPr lang="en-US">
              <a:solidFill>
                <a:prstClr val="black"/>
              </a:solidFill>
            </a:endParaRPr>
          </a:p>
        </p:txBody>
      </p:sp>
    </p:spTree>
    <p:extLst>
      <p:ext uri="{BB962C8B-B14F-4D97-AF65-F5344CB8AC3E}">
        <p14:creationId xmlns:p14="http://schemas.microsoft.com/office/powerpoint/2010/main" val="33187706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39825" y="685800"/>
            <a:ext cx="4557713" cy="3419475"/>
          </a:xfrm>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Originating as a spin-off of the popular </a:t>
            </a:r>
            <a:r>
              <a:rPr lang="en-US" sz="1200" b="0" i="1" u="none" strike="noStrike" kern="1200" baseline="0" dirty="0">
                <a:solidFill>
                  <a:schemeClr val="tx1"/>
                </a:solidFill>
                <a:latin typeface="+mn-lt"/>
                <a:ea typeface="+mn-ea"/>
                <a:cs typeface="+mn-cs"/>
              </a:rPr>
              <a:t>All in the Family </a:t>
            </a:r>
            <a:r>
              <a:rPr lang="en-US" sz="1200" b="0" i="0" u="none" strike="noStrike" kern="1200" baseline="0" dirty="0">
                <a:solidFill>
                  <a:schemeClr val="tx1"/>
                </a:solidFill>
                <a:latin typeface="+mn-lt"/>
                <a:ea typeface="+mn-ea"/>
                <a:cs typeface="+mn-cs"/>
              </a:rPr>
              <a:t>television series, </a:t>
            </a:r>
            <a:r>
              <a:rPr lang="en-US" sz="1200" b="0" i="1" u="none" strike="noStrike" kern="1200" baseline="0" dirty="0">
                <a:solidFill>
                  <a:schemeClr val="tx1"/>
                </a:solidFill>
                <a:latin typeface="+mn-lt"/>
                <a:ea typeface="+mn-ea"/>
                <a:cs typeface="+mn-cs"/>
              </a:rPr>
              <a:t>The </a:t>
            </a:r>
            <a:r>
              <a:rPr lang="en-US" sz="1200" b="0" i="1" u="none" strike="noStrike" kern="1200" baseline="0" dirty="0" err="1">
                <a:solidFill>
                  <a:schemeClr val="tx1"/>
                </a:solidFill>
                <a:latin typeface="+mn-lt"/>
                <a:ea typeface="+mn-ea"/>
                <a:cs typeface="+mn-cs"/>
              </a:rPr>
              <a:t>Jeffersons</a:t>
            </a:r>
            <a:r>
              <a:rPr lang="en-US" sz="1200" b="0" i="1" u="none" strike="noStrike" kern="1200" baseline="0" dirty="0">
                <a:solidFill>
                  <a:schemeClr val="tx1"/>
                </a:solidFill>
                <a:latin typeface="+mn-lt"/>
                <a:ea typeface="+mn-ea"/>
                <a:cs typeface="+mn-cs"/>
              </a:rPr>
              <a:t> </a:t>
            </a:r>
            <a:r>
              <a:rPr lang="en-US" sz="1200" b="0" i="0" u="none" strike="noStrike" kern="1200" baseline="0" dirty="0">
                <a:solidFill>
                  <a:schemeClr val="tx1"/>
                </a:solidFill>
                <a:latin typeface="+mn-lt"/>
                <a:ea typeface="+mn-ea"/>
                <a:cs typeface="+mn-cs"/>
              </a:rPr>
              <a:t>portrayed an upwardly mobile black family led by George Jefferson. Played by Sherman Hemsley, George was as much a bigot as Archie Bunker had been in </a:t>
            </a:r>
            <a:r>
              <a:rPr lang="en-US" sz="1200" b="0" i="1" u="none" strike="noStrike" kern="1200" baseline="0" dirty="0">
                <a:solidFill>
                  <a:schemeClr val="tx1"/>
                </a:solidFill>
                <a:latin typeface="+mn-lt"/>
                <a:ea typeface="+mn-ea"/>
                <a:cs typeface="+mn-cs"/>
              </a:rPr>
              <a:t>All in the Family</a:t>
            </a:r>
            <a:r>
              <a:rPr lang="en-US" sz="1200" b="0" i="0" u="none" strike="noStrike" kern="1200" baseline="0" dirty="0">
                <a:solidFill>
                  <a:schemeClr val="tx1"/>
                </a:solidFill>
                <a:latin typeface="+mn-lt"/>
                <a:ea typeface="+mn-ea"/>
                <a:cs typeface="+mn-cs"/>
              </a:rPr>
              <a:t>, with much of the humor based on Jefferson’s absurdly racist and otherwise foolish outbursts and proclamations, frequently deflated by wife, Louise, played by Isabel Sanford.</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Credit: CBS Photo Archive/Getty Images</a:t>
            </a:r>
            <a:endParaRPr lang="en-US" sz="1200" i="0" dirty="0">
              <a:solidFill>
                <a:srgbClr val="000000"/>
              </a:solidFill>
              <a:latin typeface="+mn-lt"/>
              <a:cs typeface="Times New Roman" charset="0"/>
            </a:endParaRPr>
          </a:p>
        </p:txBody>
      </p:sp>
      <p:sp>
        <p:nvSpPr>
          <p:cNvPr id="4" name="Slide Number Placeholder 3"/>
          <p:cNvSpPr>
            <a:spLocks noGrp="1"/>
          </p:cNvSpPr>
          <p:nvPr>
            <p:ph type="sldNum" idx="10"/>
          </p:nvPr>
        </p:nvSpPr>
        <p:spPr/>
        <p:txBody>
          <a:bodyPr/>
          <a:lstStyle/>
          <a:p>
            <a:pPr>
              <a:defRPr/>
            </a:pPr>
            <a:fld id="{E2AB548F-EE85-504B-8BA1-E503B1E84738}" type="slidenum">
              <a:rPr lang="en-GB" smtClean="0"/>
              <a:pPr>
                <a:defRPr/>
              </a:pPr>
              <a:t>2</a:t>
            </a:fld>
            <a:endParaRPr lang="en-GB"/>
          </a:p>
        </p:txBody>
      </p:sp>
    </p:spTree>
    <p:extLst>
      <p:ext uri="{BB962C8B-B14F-4D97-AF65-F5344CB8AC3E}">
        <p14:creationId xmlns:p14="http://schemas.microsoft.com/office/powerpoint/2010/main" val="29264276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39825" y="685800"/>
            <a:ext cx="4557713" cy="3419475"/>
          </a:xfrm>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The trio of principal actors for the first </a:t>
            </a:r>
            <a:r>
              <a:rPr lang="en-US" sz="1200" b="0" i="1" u="none" strike="noStrike" kern="1200" baseline="0" dirty="0">
                <a:solidFill>
                  <a:schemeClr val="tx1"/>
                </a:solidFill>
                <a:latin typeface="+mn-lt"/>
                <a:ea typeface="+mn-ea"/>
                <a:cs typeface="+mn-cs"/>
              </a:rPr>
              <a:t>Star Wars </a:t>
            </a:r>
            <a:r>
              <a:rPr lang="en-US" sz="1200" b="0" i="0" u="none" strike="noStrike" kern="1200" baseline="0" dirty="0">
                <a:solidFill>
                  <a:schemeClr val="tx1"/>
                </a:solidFill>
                <a:latin typeface="+mn-lt"/>
                <a:ea typeface="+mn-ea"/>
                <a:cs typeface="+mn-cs"/>
              </a:rPr>
              <a:t>trilogy included Mark Hamill (Luke Skywalker), Harrison Ford (Han Solo), and Carrie Fisher (Princess Leia), shown here. While Ford went on to many other notable roles (including the intrepid archeologist Indiana Jones), the roles of Skywalker and Leia defined the careers of Hamill and Fisher. The trio reprised these roles nearly forty years later in 2016's </a:t>
            </a:r>
            <a:r>
              <a:rPr lang="en-US" sz="1200" b="0" i="1" u="none" strike="noStrike" kern="1200" baseline="0" dirty="0">
                <a:solidFill>
                  <a:schemeClr val="tx1"/>
                </a:solidFill>
                <a:latin typeface="+mn-lt"/>
                <a:ea typeface="+mn-ea"/>
                <a:cs typeface="+mn-cs"/>
              </a:rPr>
              <a:t>Star Wars: The Force Awakens</a:t>
            </a:r>
            <a:r>
              <a:rPr lang="en-US" sz="1200" b="0" i="0" u="none" strike="noStrike" kern="1200" baseline="0" dirty="0">
                <a:solidFill>
                  <a:schemeClr val="tx1"/>
                </a:solidFill>
                <a:latin typeface="+mn-lt"/>
                <a:ea typeface="+mn-ea"/>
                <a:cs typeface="+mn-cs"/>
              </a:rPr>
              <a:t>.</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Credit: Sunset Boulevard/</a:t>
            </a:r>
            <a:r>
              <a:rPr lang="en-US" sz="1200" b="0" i="0" u="none" strike="noStrike" kern="1200" baseline="0" dirty="0" err="1">
                <a:solidFill>
                  <a:schemeClr val="tx1"/>
                </a:solidFill>
                <a:latin typeface="+mn-lt"/>
                <a:ea typeface="+mn-ea"/>
                <a:cs typeface="+mn-cs"/>
              </a:rPr>
              <a:t>Corba</a:t>
            </a:r>
            <a:r>
              <a:rPr lang="en-US" sz="1200" b="0" i="0" u="none" strike="noStrike" kern="1200" baseline="0" dirty="0">
                <a:solidFill>
                  <a:schemeClr val="tx1"/>
                </a:solidFill>
                <a:latin typeface="+mn-lt"/>
                <a:ea typeface="+mn-ea"/>
                <a:cs typeface="+mn-cs"/>
              </a:rPr>
              <a:t> via Getty Images</a:t>
            </a:r>
            <a:endParaRPr lang="en-US" sz="1200" i="0" dirty="0">
              <a:solidFill>
                <a:srgbClr val="000000"/>
              </a:solidFill>
              <a:latin typeface="+mn-lt"/>
              <a:cs typeface="Times New Roman" charset="0"/>
            </a:endParaRPr>
          </a:p>
        </p:txBody>
      </p:sp>
      <p:sp>
        <p:nvSpPr>
          <p:cNvPr id="4" name="Slide Number Placeholder 3"/>
          <p:cNvSpPr>
            <a:spLocks noGrp="1"/>
          </p:cNvSpPr>
          <p:nvPr>
            <p:ph type="sldNum" idx="10"/>
          </p:nvPr>
        </p:nvSpPr>
        <p:spPr/>
        <p:txBody>
          <a:bodyPr/>
          <a:lstStyle/>
          <a:p>
            <a:pPr>
              <a:defRPr/>
            </a:pPr>
            <a:fld id="{E2AB548F-EE85-504B-8BA1-E503B1E84738}" type="slidenum">
              <a:rPr lang="en-GB" smtClean="0"/>
              <a:pPr>
                <a:defRPr/>
              </a:pPr>
              <a:t>3</a:t>
            </a:fld>
            <a:endParaRPr lang="en-GB"/>
          </a:p>
        </p:txBody>
      </p:sp>
    </p:spTree>
    <p:extLst>
      <p:ext uri="{BB962C8B-B14F-4D97-AF65-F5344CB8AC3E}">
        <p14:creationId xmlns:p14="http://schemas.microsoft.com/office/powerpoint/2010/main" val="17776499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39825" y="685800"/>
            <a:ext cx="4557713" cy="3419475"/>
          </a:xfrm>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Though Led Zeppelin is usually considered primarily a blues-based band, their music at times incorporates classical elements as well. “Stairway to Heaven” uses a quasi-classical guitar introduction accompanied by a recorder ensemble, while “The Rain Song” and “Kashmir” both employ (sometimes simulated) orchestral strings.</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Credit:  ZUMA Press, Inc./</a:t>
            </a:r>
            <a:r>
              <a:rPr lang="en-US" sz="1200" b="0" i="0" u="none" strike="noStrike" kern="1200" baseline="0" dirty="0" err="1">
                <a:solidFill>
                  <a:schemeClr val="tx1"/>
                </a:solidFill>
                <a:latin typeface="+mn-lt"/>
                <a:ea typeface="+mn-ea"/>
                <a:cs typeface="+mn-cs"/>
              </a:rPr>
              <a:t>Alamy</a:t>
            </a:r>
            <a:r>
              <a:rPr lang="en-US" sz="1200" b="0" i="0" u="none" strike="noStrike" kern="1200" baseline="0" dirty="0">
                <a:solidFill>
                  <a:schemeClr val="tx1"/>
                </a:solidFill>
                <a:latin typeface="+mn-lt"/>
                <a:ea typeface="+mn-ea"/>
                <a:cs typeface="+mn-cs"/>
              </a:rPr>
              <a:t> Stock Photo</a:t>
            </a:r>
            <a:endParaRPr lang="en-US" sz="1200" i="0" dirty="0">
              <a:solidFill>
                <a:srgbClr val="000000"/>
              </a:solidFill>
              <a:latin typeface="+mn-lt"/>
              <a:cs typeface="Times New Roman" charset="0"/>
            </a:endParaRPr>
          </a:p>
        </p:txBody>
      </p:sp>
      <p:sp>
        <p:nvSpPr>
          <p:cNvPr id="4" name="Slide Number Placeholder 3"/>
          <p:cNvSpPr>
            <a:spLocks noGrp="1"/>
          </p:cNvSpPr>
          <p:nvPr>
            <p:ph type="sldNum" idx="10"/>
          </p:nvPr>
        </p:nvSpPr>
        <p:spPr/>
        <p:txBody>
          <a:bodyPr/>
          <a:lstStyle/>
          <a:p>
            <a:pPr>
              <a:defRPr/>
            </a:pPr>
            <a:fld id="{E2AB548F-EE85-504B-8BA1-E503B1E84738}" type="slidenum">
              <a:rPr lang="en-GB" smtClean="0"/>
              <a:pPr>
                <a:defRPr/>
              </a:pPr>
              <a:t>4</a:t>
            </a:fld>
            <a:endParaRPr lang="en-GB"/>
          </a:p>
        </p:txBody>
      </p:sp>
    </p:spTree>
    <p:extLst>
      <p:ext uri="{BB962C8B-B14F-4D97-AF65-F5344CB8AC3E}">
        <p14:creationId xmlns:p14="http://schemas.microsoft.com/office/powerpoint/2010/main" val="1752995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39825" y="685800"/>
            <a:ext cx="4557713" cy="3419475"/>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Led Zeppelin’s Robert Plant (vocals) and Jimmy Page (guitar) in performance. The band combined complex arrangements with guitar mastery, and Page’s playing displayed strong blues and folk roots. Although they were known for their harder, electrified music, Led Zeppelin often used acoustic instruments and produced quieter, simpler songs.</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i="0" dirty="0">
              <a:solidFill>
                <a:srgbClr val="000000"/>
              </a:solidFill>
              <a:latin typeface="+mn-lt"/>
              <a:cs typeface="Times New Roman" charset="0"/>
            </a:endParaRPr>
          </a:p>
          <a:p>
            <a:r>
              <a:rPr lang="en-US" sz="1200" i="0" dirty="0">
                <a:solidFill>
                  <a:srgbClr val="000000"/>
                </a:solidFill>
                <a:latin typeface="+mn-lt"/>
                <a:cs typeface="Times New Roman" charset="0"/>
              </a:rPr>
              <a:t>Credit: </a:t>
            </a:r>
            <a:r>
              <a:rPr lang="en-US" sz="1200" b="0" i="0" u="none" strike="noStrike" kern="1200" baseline="0" dirty="0">
                <a:solidFill>
                  <a:schemeClr val="tx1"/>
                </a:solidFill>
                <a:latin typeface="+mn-lt"/>
                <a:ea typeface="+mn-ea"/>
                <a:cs typeface="+mn-cs"/>
              </a:rPr>
              <a:t>Robert Knight Archive/</a:t>
            </a:r>
            <a:r>
              <a:rPr lang="en-US" sz="1200" b="0" i="0" u="none" strike="noStrike" kern="1200" baseline="0" dirty="0" err="1">
                <a:solidFill>
                  <a:schemeClr val="tx1"/>
                </a:solidFill>
                <a:latin typeface="+mn-lt"/>
                <a:ea typeface="+mn-ea"/>
                <a:cs typeface="+mn-cs"/>
              </a:rPr>
              <a:t>Redferns</a:t>
            </a:r>
            <a:r>
              <a:rPr lang="en-US" sz="1200" b="0" i="0" u="none" strike="noStrike" kern="1200" baseline="0" dirty="0">
                <a:solidFill>
                  <a:schemeClr val="tx1"/>
                </a:solidFill>
                <a:latin typeface="+mn-lt"/>
                <a:ea typeface="+mn-ea"/>
                <a:cs typeface="+mn-cs"/>
              </a:rPr>
              <a:t>/Getty Images</a:t>
            </a:r>
            <a:endParaRPr lang="en-US" sz="1200" i="0" dirty="0">
              <a:solidFill>
                <a:srgbClr val="000000"/>
              </a:solidFill>
              <a:latin typeface="+mn-lt"/>
              <a:cs typeface="Times New Roman" charset="0"/>
            </a:endParaRPr>
          </a:p>
        </p:txBody>
      </p:sp>
      <p:sp>
        <p:nvSpPr>
          <p:cNvPr id="4" name="Slide Number Placeholder 3"/>
          <p:cNvSpPr>
            <a:spLocks noGrp="1"/>
          </p:cNvSpPr>
          <p:nvPr>
            <p:ph type="sldNum" idx="10"/>
          </p:nvPr>
        </p:nvSpPr>
        <p:spPr/>
        <p:txBody>
          <a:bodyPr/>
          <a:lstStyle/>
          <a:p>
            <a:pPr>
              <a:defRPr/>
            </a:pPr>
            <a:fld id="{E2AB548F-EE85-504B-8BA1-E503B1E84738}" type="slidenum">
              <a:rPr lang="en-GB" smtClean="0"/>
              <a:pPr>
                <a:defRPr/>
              </a:pPr>
              <a:t>5</a:t>
            </a:fld>
            <a:endParaRPr lang="en-GB"/>
          </a:p>
        </p:txBody>
      </p:sp>
    </p:spTree>
    <p:extLst>
      <p:ext uri="{BB962C8B-B14F-4D97-AF65-F5344CB8AC3E}">
        <p14:creationId xmlns:p14="http://schemas.microsoft.com/office/powerpoint/2010/main" val="39300272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39825" y="685800"/>
            <a:ext cx="4557713" cy="3419475"/>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i="0" dirty="0">
              <a:solidFill>
                <a:srgbClr val="000000"/>
              </a:solidFill>
              <a:latin typeface="+mn-lt"/>
              <a:cs typeface="Times New Roman" charset="0"/>
            </a:endParaRPr>
          </a:p>
        </p:txBody>
      </p:sp>
      <p:sp>
        <p:nvSpPr>
          <p:cNvPr id="4" name="Slide Number Placeholder 3"/>
          <p:cNvSpPr>
            <a:spLocks noGrp="1"/>
          </p:cNvSpPr>
          <p:nvPr>
            <p:ph type="sldNum" idx="10"/>
          </p:nvPr>
        </p:nvSpPr>
        <p:spPr/>
        <p:txBody>
          <a:bodyPr/>
          <a:lstStyle/>
          <a:p>
            <a:pPr>
              <a:defRPr/>
            </a:pPr>
            <a:fld id="{E2AB548F-EE85-504B-8BA1-E503B1E84738}" type="slidenum">
              <a:rPr lang="en-GB" smtClean="0"/>
              <a:pPr>
                <a:defRPr/>
              </a:pPr>
              <a:t>6</a:t>
            </a:fld>
            <a:endParaRPr lang="en-GB"/>
          </a:p>
        </p:txBody>
      </p:sp>
    </p:spTree>
    <p:extLst>
      <p:ext uri="{BB962C8B-B14F-4D97-AF65-F5344CB8AC3E}">
        <p14:creationId xmlns:p14="http://schemas.microsoft.com/office/powerpoint/2010/main" val="33999687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39825" y="685800"/>
            <a:ext cx="4557713" cy="3419475"/>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Deep Purple’s Ritchie Blackmore in concert. Deep Purple was innovative in mixing its ­blues-based rock with classical music. Like Led Zeppelin, the band focused on instrumental solos, often displaying strong blues and classical influences.</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i="0" dirty="0">
              <a:solidFill>
                <a:srgbClr val="000000"/>
              </a:solidFill>
              <a:latin typeface="+mn-lt"/>
              <a:cs typeface="Times New Roman" charset="0"/>
            </a:endParaRPr>
          </a:p>
          <a:p>
            <a:r>
              <a:rPr lang="en-US" sz="1200" i="0" dirty="0">
                <a:solidFill>
                  <a:srgbClr val="000000"/>
                </a:solidFill>
                <a:latin typeface="+mn-lt"/>
                <a:cs typeface="Times New Roman" charset="0"/>
              </a:rPr>
              <a:t>Credit: </a:t>
            </a:r>
            <a:r>
              <a:rPr lang="en-US" sz="1200" b="0" i="0" u="none" strike="noStrike" kern="1200" baseline="0" dirty="0">
                <a:solidFill>
                  <a:schemeClr val="tx1"/>
                </a:solidFill>
                <a:latin typeface="+mn-lt"/>
                <a:ea typeface="+mn-ea"/>
                <a:cs typeface="+mn-cs"/>
              </a:rPr>
              <a:t>Pictorial Press LTD/</a:t>
            </a:r>
            <a:r>
              <a:rPr lang="en-US" sz="1200" b="0" i="0" u="none" strike="noStrike" kern="1200" baseline="0" dirty="0" err="1">
                <a:solidFill>
                  <a:schemeClr val="tx1"/>
                </a:solidFill>
                <a:latin typeface="+mn-lt"/>
                <a:ea typeface="+mn-ea"/>
                <a:cs typeface="+mn-cs"/>
              </a:rPr>
              <a:t>Alamy</a:t>
            </a:r>
            <a:endParaRPr lang="en-US" sz="1200" i="0" dirty="0">
              <a:solidFill>
                <a:srgbClr val="000000"/>
              </a:solidFill>
              <a:latin typeface="+mn-lt"/>
              <a:cs typeface="Times New Roman" charset="0"/>
            </a:endParaRPr>
          </a:p>
        </p:txBody>
      </p:sp>
      <p:sp>
        <p:nvSpPr>
          <p:cNvPr id="4" name="Slide Number Placeholder 3"/>
          <p:cNvSpPr>
            <a:spLocks noGrp="1"/>
          </p:cNvSpPr>
          <p:nvPr>
            <p:ph type="sldNum" idx="10"/>
          </p:nvPr>
        </p:nvSpPr>
        <p:spPr/>
        <p:txBody>
          <a:bodyPr/>
          <a:lstStyle/>
          <a:p>
            <a:pPr>
              <a:defRPr/>
            </a:pPr>
            <a:fld id="{E2AB548F-EE85-504B-8BA1-E503B1E84738}" type="slidenum">
              <a:rPr lang="en-GB" smtClean="0"/>
              <a:pPr>
                <a:defRPr/>
              </a:pPr>
              <a:t>7</a:t>
            </a:fld>
            <a:endParaRPr lang="en-GB"/>
          </a:p>
        </p:txBody>
      </p:sp>
    </p:spTree>
    <p:extLst>
      <p:ext uri="{BB962C8B-B14F-4D97-AF65-F5344CB8AC3E}">
        <p14:creationId xmlns:p14="http://schemas.microsoft.com/office/powerpoint/2010/main" val="39300272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39825" y="685800"/>
            <a:ext cx="4557713" cy="3419475"/>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Brothers Gregg (organ) and Duane (guitar) Allman shown together on stage. Duane was a popular studio musician before devoting his full energies to the Allman Brothers Band. He played on important recordings in Muscle Shoals, Alabama. Gregg’s bluesy lead vocals and organ playing were key elements of the band’s sound, which blended rock virtuosity, a rhythm and blues sensibility, and psychedelic elements to create southern rock.</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i="0" dirty="0">
              <a:solidFill>
                <a:srgbClr val="000000"/>
              </a:solidFill>
              <a:latin typeface="+mn-lt"/>
              <a:cs typeface="Times New Roman"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i="0" dirty="0">
                <a:solidFill>
                  <a:srgbClr val="000000"/>
                </a:solidFill>
                <a:latin typeface="+mn-lt"/>
                <a:cs typeface="Times New Roman" charset="0"/>
              </a:rPr>
              <a:t>Credit: </a:t>
            </a:r>
            <a:r>
              <a:rPr lang="en-US" sz="1200" b="0" i="0" u="none" strike="noStrike" kern="1200" baseline="0" dirty="0">
                <a:solidFill>
                  <a:schemeClr val="tx1"/>
                </a:solidFill>
                <a:latin typeface="+mn-lt"/>
                <a:ea typeface="+mn-ea"/>
                <a:cs typeface="+mn-cs"/>
              </a:rPr>
              <a:t>Peter </a:t>
            </a:r>
            <a:r>
              <a:rPr lang="en-US" sz="1200" b="0" i="0" u="none" strike="noStrike" kern="1200" baseline="0" dirty="0" err="1">
                <a:solidFill>
                  <a:schemeClr val="tx1"/>
                </a:solidFill>
                <a:latin typeface="+mn-lt"/>
                <a:ea typeface="+mn-ea"/>
                <a:cs typeface="+mn-cs"/>
              </a:rPr>
              <a:t>Tarnoff</a:t>
            </a:r>
            <a:r>
              <a:rPr lang="en-US" sz="1200" b="0" i="0" u="none" strike="noStrike" kern="1200" baseline="0" dirty="0">
                <a:solidFill>
                  <a:schemeClr val="tx1"/>
                </a:solidFill>
                <a:latin typeface="+mn-lt"/>
                <a:ea typeface="+mn-ea"/>
                <a:cs typeface="+mn-cs"/>
              </a:rPr>
              <a:t>/</a:t>
            </a:r>
            <a:r>
              <a:rPr lang="en-US" sz="1200" b="0" i="0" u="none" strike="noStrike" kern="1200" baseline="0" dirty="0" err="1">
                <a:solidFill>
                  <a:schemeClr val="tx1"/>
                </a:solidFill>
                <a:latin typeface="+mn-lt"/>
                <a:ea typeface="+mn-ea"/>
                <a:cs typeface="+mn-cs"/>
              </a:rPr>
              <a:t>MediaPunch</a:t>
            </a:r>
            <a:endParaRPr lang="en-US" sz="1200" i="0" dirty="0">
              <a:solidFill>
                <a:srgbClr val="000000"/>
              </a:solidFill>
              <a:latin typeface="+mn-lt"/>
              <a:cs typeface="Times New Roman" charset="0"/>
            </a:endParaRPr>
          </a:p>
        </p:txBody>
      </p:sp>
      <p:sp>
        <p:nvSpPr>
          <p:cNvPr id="4" name="Slide Number Placeholder 3"/>
          <p:cNvSpPr>
            <a:spLocks noGrp="1"/>
          </p:cNvSpPr>
          <p:nvPr>
            <p:ph type="sldNum" idx="10"/>
          </p:nvPr>
        </p:nvSpPr>
        <p:spPr/>
        <p:txBody>
          <a:bodyPr/>
          <a:lstStyle/>
          <a:p>
            <a:pPr>
              <a:defRPr/>
            </a:pPr>
            <a:fld id="{E2AB548F-EE85-504B-8BA1-E503B1E84738}" type="slidenum">
              <a:rPr lang="en-GB" smtClean="0"/>
              <a:pPr>
                <a:defRPr/>
              </a:pPr>
              <a:t>8</a:t>
            </a:fld>
            <a:endParaRPr lang="en-GB"/>
          </a:p>
        </p:txBody>
      </p:sp>
    </p:spTree>
    <p:extLst>
      <p:ext uri="{BB962C8B-B14F-4D97-AF65-F5344CB8AC3E}">
        <p14:creationId xmlns:p14="http://schemas.microsoft.com/office/powerpoint/2010/main" val="39300272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39825" y="685800"/>
            <a:ext cx="4557713" cy="3419475"/>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i="0" dirty="0">
              <a:solidFill>
                <a:srgbClr val="000000"/>
              </a:solidFill>
              <a:latin typeface="+mn-lt"/>
              <a:cs typeface="Times New Roman" charset="0"/>
            </a:endParaRPr>
          </a:p>
        </p:txBody>
      </p:sp>
      <p:sp>
        <p:nvSpPr>
          <p:cNvPr id="4" name="Slide Number Placeholder 3"/>
          <p:cNvSpPr>
            <a:spLocks noGrp="1"/>
          </p:cNvSpPr>
          <p:nvPr>
            <p:ph type="sldNum" idx="10"/>
          </p:nvPr>
        </p:nvSpPr>
        <p:spPr/>
        <p:txBody>
          <a:bodyPr/>
          <a:lstStyle/>
          <a:p>
            <a:pPr>
              <a:defRPr/>
            </a:pPr>
            <a:fld id="{E2AB548F-EE85-504B-8BA1-E503B1E84738}" type="slidenum">
              <a:rPr lang="en-GB" smtClean="0"/>
              <a:pPr>
                <a:defRPr/>
              </a:pPr>
              <a:t>9</a:t>
            </a:fld>
            <a:endParaRPr lang="en-GB"/>
          </a:p>
        </p:txBody>
      </p:sp>
    </p:spTree>
    <p:extLst>
      <p:ext uri="{BB962C8B-B14F-4D97-AF65-F5344CB8AC3E}">
        <p14:creationId xmlns:p14="http://schemas.microsoft.com/office/powerpoint/2010/main" val="35551114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39825" y="685800"/>
            <a:ext cx="4557713" cy="3419475"/>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Led by virtuoso guitarist Carlos Santana (pictured here), Santana took influences from psychedelia (their performance at Woodstock is legendary) and combined them with Latin rhythms and percussion. Carlos Santana’s improvisations put him in the same league as guitar greats Duane Allman, Jimi Hendrix, Eric Clapton, and Jimmy Page.</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i="0" dirty="0">
              <a:solidFill>
                <a:srgbClr val="000000"/>
              </a:solidFill>
              <a:latin typeface="+mn-lt"/>
              <a:cs typeface="Times New Roman" charset="0"/>
            </a:endParaRPr>
          </a:p>
          <a:p>
            <a:r>
              <a:rPr lang="en-US" sz="1200" i="0" dirty="0">
                <a:solidFill>
                  <a:srgbClr val="000000"/>
                </a:solidFill>
                <a:latin typeface="+mn-lt"/>
                <a:cs typeface="Times New Roman" charset="0"/>
              </a:rPr>
              <a:t>Credit</a:t>
            </a:r>
            <a:r>
              <a:rPr lang="en-US" sz="1200" i="0">
                <a:solidFill>
                  <a:srgbClr val="000000"/>
                </a:solidFill>
                <a:latin typeface="+mn-lt"/>
                <a:cs typeface="Times New Roman" charset="0"/>
              </a:rPr>
              <a:t>: </a:t>
            </a:r>
            <a:r>
              <a:rPr lang="en-US" sz="1200" b="0" i="0" u="none" strike="noStrike" kern="1200" baseline="0">
                <a:solidFill>
                  <a:schemeClr val="tx1"/>
                </a:solidFill>
                <a:latin typeface="+mn-lt"/>
                <a:ea typeface="+mn-ea"/>
                <a:cs typeface="+mn-cs"/>
              </a:rPr>
              <a:t>RichardUpper</a:t>
            </a:r>
            <a:r>
              <a:rPr lang="en-US" sz="1200" b="0" i="0" u="none" strike="noStrike" kern="1200" baseline="0" dirty="0">
                <a:solidFill>
                  <a:schemeClr val="tx1"/>
                </a:solidFill>
                <a:latin typeface="+mn-lt"/>
                <a:ea typeface="+mn-ea"/>
                <a:cs typeface="+mn-cs"/>
              </a:rPr>
              <a:t>/CNC Productions</a:t>
            </a:r>
            <a:endParaRPr lang="en-US" sz="1200" i="0" dirty="0">
              <a:solidFill>
                <a:srgbClr val="000000"/>
              </a:solidFill>
              <a:latin typeface="+mn-lt"/>
              <a:cs typeface="Times New Roman" charset="0"/>
            </a:endParaRPr>
          </a:p>
        </p:txBody>
      </p:sp>
      <p:sp>
        <p:nvSpPr>
          <p:cNvPr id="4" name="Slide Number Placeholder 3"/>
          <p:cNvSpPr>
            <a:spLocks noGrp="1"/>
          </p:cNvSpPr>
          <p:nvPr>
            <p:ph type="sldNum" idx="10"/>
          </p:nvPr>
        </p:nvSpPr>
        <p:spPr/>
        <p:txBody>
          <a:bodyPr/>
          <a:lstStyle/>
          <a:p>
            <a:pPr>
              <a:defRPr/>
            </a:pPr>
            <a:fld id="{E2AB548F-EE85-504B-8BA1-E503B1E84738}" type="slidenum">
              <a:rPr lang="en-GB" smtClean="0"/>
              <a:pPr>
                <a:defRPr/>
              </a:pPr>
              <a:t>10</a:t>
            </a:fld>
            <a:endParaRPr lang="en-GB"/>
          </a:p>
        </p:txBody>
      </p:sp>
    </p:spTree>
    <p:extLst>
      <p:ext uri="{BB962C8B-B14F-4D97-AF65-F5344CB8AC3E}">
        <p14:creationId xmlns:p14="http://schemas.microsoft.com/office/powerpoint/2010/main" val="39300272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39825" y="685800"/>
            <a:ext cx="4557713" cy="3419475"/>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i="0" dirty="0">
              <a:solidFill>
                <a:srgbClr val="000000"/>
              </a:solidFill>
              <a:latin typeface="+mn-lt"/>
              <a:cs typeface="Times New Roman" charset="0"/>
            </a:endParaRPr>
          </a:p>
        </p:txBody>
      </p:sp>
      <p:sp>
        <p:nvSpPr>
          <p:cNvPr id="4" name="Slide Number Placeholder 3"/>
          <p:cNvSpPr>
            <a:spLocks noGrp="1"/>
          </p:cNvSpPr>
          <p:nvPr>
            <p:ph type="sldNum" idx="10"/>
          </p:nvPr>
        </p:nvSpPr>
        <p:spPr/>
        <p:txBody>
          <a:bodyPr/>
          <a:lstStyle/>
          <a:p>
            <a:pPr>
              <a:defRPr/>
            </a:pPr>
            <a:fld id="{E2AB548F-EE85-504B-8BA1-E503B1E84738}" type="slidenum">
              <a:rPr lang="en-GB" smtClean="0"/>
              <a:pPr>
                <a:defRPr/>
              </a:pPr>
              <a:t>11</a:t>
            </a:fld>
            <a:endParaRPr lang="en-GB"/>
          </a:p>
        </p:txBody>
      </p:sp>
    </p:spTree>
    <p:extLst>
      <p:ext uri="{BB962C8B-B14F-4D97-AF65-F5344CB8AC3E}">
        <p14:creationId xmlns:p14="http://schemas.microsoft.com/office/powerpoint/2010/main" val="4989011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39825" y="685800"/>
            <a:ext cx="4557713" cy="3419475"/>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During the 1970s, the Who’s music resisted classification into any one of the many styles that developed early in the decade. Led by Pete Townshend’s ambitious ideas and songwriting along with John </a:t>
            </a:r>
            <a:r>
              <a:rPr lang="en-US" sz="1200" kern="1200" dirty="0" err="1">
                <a:solidFill>
                  <a:schemeClr val="tx1"/>
                </a:solidFill>
                <a:effectLst/>
                <a:latin typeface="+mn-lt"/>
                <a:ea typeface="+mn-ea"/>
                <a:cs typeface="+mn-cs"/>
              </a:rPr>
              <a:t>Entwistle’s</a:t>
            </a:r>
            <a:r>
              <a:rPr lang="en-US" sz="1200" kern="1200" dirty="0">
                <a:solidFill>
                  <a:schemeClr val="tx1"/>
                </a:solidFill>
                <a:effectLst/>
                <a:latin typeface="+mn-lt"/>
                <a:ea typeface="+mn-ea"/>
                <a:cs typeface="+mn-cs"/>
              </a:rPr>
              <a:t> virtuosic bass playing, the group might be viewed as progressive rock. But the manic drumming of Keith Moon and the energetic vocal and performance style of Roger </a:t>
            </a:r>
            <a:r>
              <a:rPr lang="en-US" sz="1200" kern="1200" dirty="0" err="1">
                <a:solidFill>
                  <a:schemeClr val="tx1"/>
                </a:solidFill>
                <a:effectLst/>
                <a:latin typeface="+mn-lt"/>
                <a:ea typeface="+mn-ea"/>
                <a:cs typeface="+mn-cs"/>
              </a:rPr>
              <a:t>Daltrey</a:t>
            </a:r>
            <a:r>
              <a:rPr lang="en-US" sz="1200" kern="1200" dirty="0">
                <a:solidFill>
                  <a:schemeClr val="tx1"/>
                </a:solidFill>
                <a:effectLst/>
                <a:latin typeface="+mn-lt"/>
                <a:ea typeface="+mn-ea"/>
                <a:cs typeface="+mn-cs"/>
              </a:rPr>
              <a:t>—not to mention Townshend’s ­on-stage leaping and sliding—made the band seem much more visceral than cerebral at times.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i="0" dirty="0">
              <a:solidFill>
                <a:srgbClr val="000000"/>
              </a:solidFill>
              <a:latin typeface="+mn-lt"/>
              <a:cs typeface="Times New Roman" charset="0"/>
            </a:endParaRPr>
          </a:p>
          <a:p>
            <a:r>
              <a:rPr lang="en-US" sz="1200" i="0" dirty="0">
                <a:solidFill>
                  <a:srgbClr val="000000"/>
                </a:solidFill>
                <a:latin typeface="+mn-lt"/>
                <a:cs typeface="Times New Roman" charset="0"/>
              </a:rPr>
              <a:t>Credit: </a:t>
            </a:r>
            <a:r>
              <a:rPr lang="en-US" sz="1200" b="0" i="0" u="none" strike="noStrike" kern="1200" baseline="0" dirty="0">
                <a:solidFill>
                  <a:schemeClr val="tx1"/>
                </a:solidFill>
                <a:latin typeface="+mn-lt"/>
                <a:ea typeface="+mn-ea"/>
                <a:cs typeface="+mn-cs"/>
              </a:rPr>
              <a:t>Michael </a:t>
            </a:r>
            <a:r>
              <a:rPr lang="en-US" sz="1200" b="0" i="0" u="none" strike="noStrike" kern="1200" baseline="0" dirty="0" err="1">
                <a:solidFill>
                  <a:schemeClr val="tx1"/>
                </a:solidFill>
                <a:latin typeface="+mn-lt"/>
                <a:ea typeface="+mn-ea"/>
                <a:cs typeface="+mn-cs"/>
              </a:rPr>
              <a:t>Putland</a:t>
            </a:r>
            <a:r>
              <a:rPr lang="en-US" sz="1200" b="0" i="0" u="none" strike="noStrike" kern="1200" baseline="0" dirty="0">
                <a:solidFill>
                  <a:schemeClr val="tx1"/>
                </a:solidFill>
                <a:latin typeface="+mn-lt"/>
                <a:ea typeface="+mn-ea"/>
                <a:cs typeface="+mn-cs"/>
              </a:rPr>
              <a:t>/Getty Images</a:t>
            </a:r>
            <a:endParaRPr lang="en-US" sz="1200" i="0" dirty="0">
              <a:solidFill>
                <a:srgbClr val="000000"/>
              </a:solidFill>
              <a:latin typeface="+mn-lt"/>
              <a:cs typeface="Times New Roman" charset="0"/>
            </a:endParaRPr>
          </a:p>
        </p:txBody>
      </p:sp>
      <p:sp>
        <p:nvSpPr>
          <p:cNvPr id="4" name="Slide Number Placeholder 3"/>
          <p:cNvSpPr>
            <a:spLocks noGrp="1"/>
          </p:cNvSpPr>
          <p:nvPr>
            <p:ph type="sldNum" idx="10"/>
          </p:nvPr>
        </p:nvSpPr>
        <p:spPr/>
        <p:txBody>
          <a:bodyPr/>
          <a:lstStyle/>
          <a:p>
            <a:pPr>
              <a:defRPr/>
            </a:pPr>
            <a:fld id="{E2AB548F-EE85-504B-8BA1-E503B1E84738}" type="slidenum">
              <a:rPr lang="en-GB" smtClean="0"/>
              <a:pPr>
                <a:defRPr/>
              </a:pPr>
              <a:t>12</a:t>
            </a:fld>
            <a:endParaRPr lang="en-GB"/>
          </a:p>
        </p:txBody>
      </p:sp>
    </p:spTree>
    <p:extLst>
      <p:ext uri="{BB962C8B-B14F-4D97-AF65-F5344CB8AC3E}">
        <p14:creationId xmlns:p14="http://schemas.microsoft.com/office/powerpoint/2010/main" val="39300272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39825" y="685800"/>
            <a:ext cx="4557713" cy="3419475"/>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Led by singer and flautist Ian Anderson (shown here), Jethro </a:t>
            </a:r>
            <a:r>
              <a:rPr lang="en-US" sz="1200" kern="1200" dirty="0" err="1">
                <a:solidFill>
                  <a:schemeClr val="tx1"/>
                </a:solidFill>
                <a:effectLst/>
                <a:latin typeface="+mn-lt"/>
                <a:ea typeface="+mn-ea"/>
                <a:cs typeface="+mn-cs"/>
              </a:rPr>
              <a:t>Tull</a:t>
            </a:r>
            <a:r>
              <a:rPr lang="en-US" sz="1200" kern="1200" dirty="0">
                <a:solidFill>
                  <a:schemeClr val="tx1"/>
                </a:solidFill>
                <a:effectLst/>
                <a:latin typeface="+mn-lt"/>
                <a:ea typeface="+mn-ea"/>
                <a:cs typeface="+mn-cs"/>
              </a:rPr>
              <a:t> emerged as one of the top progressive rock bands of the early 1970s. The group had formed as a blues outfit, and those influences can be heard in their later music, especially the long instrumental solos on </a:t>
            </a:r>
            <a:r>
              <a:rPr lang="en-US" sz="1200" i="1" kern="1200" dirty="0">
                <a:solidFill>
                  <a:schemeClr val="tx1"/>
                </a:solidFill>
                <a:effectLst/>
                <a:latin typeface="+mn-lt"/>
                <a:ea typeface="+mn-ea"/>
                <a:cs typeface="+mn-cs"/>
              </a:rPr>
              <a:t>Thick as a Brick</a:t>
            </a:r>
            <a:r>
              <a:rPr lang="en-US" sz="1200" kern="1200" dirty="0">
                <a:solidFill>
                  <a:schemeClr val="tx1"/>
                </a:solidFill>
                <a:effectLst/>
                <a:latin typeface="+mn-lt"/>
                <a:ea typeface="+mn-ea"/>
                <a:cs typeface="+mn-cs"/>
              </a:rPr>
              <a:t> (1972) and </a:t>
            </a:r>
            <a:r>
              <a:rPr lang="en-US" sz="1200" i="1" kern="1200" dirty="0">
                <a:solidFill>
                  <a:schemeClr val="tx1"/>
                </a:solidFill>
                <a:effectLst/>
                <a:latin typeface="+mn-lt"/>
                <a:ea typeface="+mn-ea"/>
                <a:cs typeface="+mn-cs"/>
              </a:rPr>
              <a:t>A Passion Play</a:t>
            </a:r>
            <a:r>
              <a:rPr lang="en-US" sz="1200" kern="1200" dirty="0">
                <a:solidFill>
                  <a:schemeClr val="tx1"/>
                </a:solidFill>
                <a:effectLst/>
                <a:latin typeface="+mn-lt"/>
                <a:ea typeface="+mn-ea"/>
                <a:cs typeface="+mn-cs"/>
              </a:rPr>
              <a:t> (1973).</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i="0" dirty="0">
              <a:solidFill>
                <a:srgbClr val="000000"/>
              </a:solidFill>
              <a:latin typeface="+mn-lt"/>
              <a:cs typeface="Times New Roman"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i="0" dirty="0">
                <a:solidFill>
                  <a:srgbClr val="000000"/>
                </a:solidFill>
                <a:latin typeface="+mn-lt"/>
                <a:cs typeface="Times New Roman" charset="0"/>
              </a:rPr>
              <a:t>Credit: </a:t>
            </a:r>
            <a:r>
              <a:rPr lang="en-US" sz="1200" b="0" i="0" u="none" strike="noStrike" kern="1200" baseline="0" dirty="0">
                <a:solidFill>
                  <a:schemeClr val="tx1"/>
                </a:solidFill>
                <a:latin typeface="+mn-lt"/>
                <a:ea typeface="+mn-ea"/>
                <a:cs typeface="+mn-cs"/>
              </a:rPr>
              <a:t>David Redfern/Getty Images</a:t>
            </a:r>
            <a:endParaRPr lang="en-US" sz="1200" i="0" dirty="0">
              <a:solidFill>
                <a:srgbClr val="000000"/>
              </a:solidFill>
              <a:latin typeface="+mn-lt"/>
              <a:cs typeface="Times New Roman" charset="0"/>
            </a:endParaRPr>
          </a:p>
        </p:txBody>
      </p:sp>
      <p:sp>
        <p:nvSpPr>
          <p:cNvPr id="4" name="Slide Number Placeholder 3"/>
          <p:cNvSpPr>
            <a:spLocks noGrp="1"/>
          </p:cNvSpPr>
          <p:nvPr>
            <p:ph type="sldNum" idx="10"/>
          </p:nvPr>
        </p:nvSpPr>
        <p:spPr/>
        <p:txBody>
          <a:bodyPr/>
          <a:lstStyle/>
          <a:p>
            <a:pPr>
              <a:defRPr/>
            </a:pPr>
            <a:fld id="{E2AB548F-EE85-504B-8BA1-E503B1E84738}" type="slidenum">
              <a:rPr lang="en-GB" smtClean="0"/>
              <a:pPr>
                <a:defRPr/>
              </a:pPr>
              <a:t>13</a:t>
            </a:fld>
            <a:endParaRPr lang="en-GB"/>
          </a:p>
        </p:txBody>
      </p:sp>
    </p:spTree>
    <p:extLst>
      <p:ext uri="{BB962C8B-B14F-4D97-AF65-F5344CB8AC3E}">
        <p14:creationId xmlns:p14="http://schemas.microsoft.com/office/powerpoint/2010/main" val="39300272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39825" y="685800"/>
            <a:ext cx="4557713" cy="3419475"/>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Yes were perhaps the most virtuosic of the early-’70s progressive rock bands. In 1977 keyboardist Rick </a:t>
            </a:r>
            <a:r>
              <a:rPr lang="en-US" sz="1200" kern="1200" dirty="0" err="1">
                <a:solidFill>
                  <a:schemeClr val="tx1"/>
                </a:solidFill>
                <a:effectLst/>
                <a:latin typeface="+mn-lt"/>
                <a:ea typeface="+mn-ea"/>
                <a:cs typeface="+mn-cs"/>
              </a:rPr>
              <a:t>Wakeman</a:t>
            </a:r>
            <a:r>
              <a:rPr lang="en-US" sz="1200" kern="1200" dirty="0">
                <a:solidFill>
                  <a:schemeClr val="tx1"/>
                </a:solidFill>
                <a:effectLst/>
                <a:latin typeface="+mn-lt"/>
                <a:ea typeface="+mn-ea"/>
                <a:cs typeface="+mn-cs"/>
              </a:rPr>
              <a:t> rejoined Yes, and by 1978 the band were touring “in the round,” employing a rotating stage that was positioned in the center of the venue to allow more fans to be closer to the group. Shown here are (left to right) Steve Howe, Jon Anderson, Chris Squire, and </a:t>
            </a:r>
            <a:r>
              <a:rPr lang="en-US" sz="1200" kern="1200" dirty="0" err="1">
                <a:solidFill>
                  <a:schemeClr val="tx1"/>
                </a:solidFill>
                <a:effectLst/>
                <a:latin typeface="+mn-lt"/>
                <a:ea typeface="+mn-ea"/>
                <a:cs typeface="+mn-cs"/>
              </a:rPr>
              <a:t>Wakeman</a:t>
            </a:r>
            <a:r>
              <a:rPr lang="en-US" sz="1200" kern="1200" dirty="0">
                <a:solidFill>
                  <a:schemeClr val="tx1"/>
                </a:solidFill>
                <a:effectLst/>
                <a:latin typeface="+mn-lt"/>
                <a:ea typeface="+mn-ea"/>
                <a:cs typeface="+mn-cs"/>
              </a:rPr>
              <a:t>.</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i="0" dirty="0">
              <a:solidFill>
                <a:srgbClr val="000000"/>
              </a:solidFill>
              <a:latin typeface="+mn-lt"/>
              <a:cs typeface="Times New Roman" charset="0"/>
            </a:endParaRPr>
          </a:p>
          <a:p>
            <a:r>
              <a:rPr lang="en-US" sz="1200" i="0" dirty="0">
                <a:solidFill>
                  <a:srgbClr val="000000"/>
                </a:solidFill>
                <a:latin typeface="+mn-lt"/>
                <a:cs typeface="Times New Roman" charset="0"/>
              </a:rPr>
              <a:t>Credit: </a:t>
            </a:r>
            <a:r>
              <a:rPr lang="en-US" sz="1200" b="0" i="0" u="none" strike="noStrike" kern="1200" baseline="0" dirty="0">
                <a:solidFill>
                  <a:schemeClr val="tx1"/>
                </a:solidFill>
                <a:latin typeface="+mn-lt"/>
                <a:ea typeface="+mn-ea"/>
                <a:cs typeface="+mn-cs"/>
              </a:rPr>
              <a:t>© James R Anderson</a:t>
            </a:r>
            <a:endParaRPr lang="en-US" sz="1200" i="0" dirty="0">
              <a:solidFill>
                <a:srgbClr val="000000"/>
              </a:solidFill>
              <a:latin typeface="+mn-lt"/>
              <a:cs typeface="Times New Roman" charset="0"/>
            </a:endParaRPr>
          </a:p>
        </p:txBody>
      </p:sp>
      <p:sp>
        <p:nvSpPr>
          <p:cNvPr id="4" name="Slide Number Placeholder 3"/>
          <p:cNvSpPr>
            <a:spLocks noGrp="1"/>
          </p:cNvSpPr>
          <p:nvPr>
            <p:ph type="sldNum" idx="10"/>
          </p:nvPr>
        </p:nvSpPr>
        <p:spPr/>
        <p:txBody>
          <a:bodyPr/>
          <a:lstStyle/>
          <a:p>
            <a:pPr>
              <a:defRPr/>
            </a:pPr>
            <a:fld id="{E2AB548F-EE85-504B-8BA1-E503B1E84738}" type="slidenum">
              <a:rPr lang="en-GB" smtClean="0"/>
              <a:pPr>
                <a:defRPr/>
              </a:pPr>
              <a:t>14</a:t>
            </a:fld>
            <a:endParaRPr lang="en-GB"/>
          </a:p>
        </p:txBody>
      </p:sp>
    </p:spTree>
    <p:extLst>
      <p:ext uri="{BB962C8B-B14F-4D97-AF65-F5344CB8AC3E}">
        <p14:creationId xmlns:p14="http://schemas.microsoft.com/office/powerpoint/2010/main" val="39300272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39825" y="685800"/>
            <a:ext cx="4557713" cy="3419475"/>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i="0" dirty="0">
              <a:solidFill>
                <a:srgbClr val="000000"/>
              </a:solidFill>
              <a:latin typeface="+mn-lt"/>
              <a:cs typeface="Times New Roman" charset="0"/>
            </a:endParaRPr>
          </a:p>
        </p:txBody>
      </p:sp>
      <p:sp>
        <p:nvSpPr>
          <p:cNvPr id="4" name="Slide Number Placeholder 3"/>
          <p:cNvSpPr>
            <a:spLocks noGrp="1"/>
          </p:cNvSpPr>
          <p:nvPr>
            <p:ph type="sldNum" idx="10"/>
          </p:nvPr>
        </p:nvSpPr>
        <p:spPr/>
        <p:txBody>
          <a:bodyPr/>
          <a:lstStyle/>
          <a:p>
            <a:pPr>
              <a:defRPr/>
            </a:pPr>
            <a:fld id="{E2AB548F-EE85-504B-8BA1-E503B1E84738}" type="slidenum">
              <a:rPr lang="en-GB" smtClean="0"/>
              <a:pPr>
                <a:defRPr/>
              </a:pPr>
              <a:t>15</a:t>
            </a:fld>
            <a:endParaRPr lang="en-GB"/>
          </a:p>
        </p:txBody>
      </p:sp>
    </p:spTree>
    <p:extLst>
      <p:ext uri="{BB962C8B-B14F-4D97-AF65-F5344CB8AC3E}">
        <p14:creationId xmlns:p14="http://schemas.microsoft.com/office/powerpoint/2010/main" val="19182504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39825" y="685800"/>
            <a:ext cx="4557713" cy="3419475"/>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i="0" dirty="0">
              <a:solidFill>
                <a:srgbClr val="000000"/>
              </a:solidFill>
              <a:latin typeface="+mn-lt"/>
              <a:cs typeface="Times New Roman" charset="0"/>
            </a:endParaRPr>
          </a:p>
        </p:txBody>
      </p:sp>
      <p:sp>
        <p:nvSpPr>
          <p:cNvPr id="4" name="Slide Number Placeholder 3"/>
          <p:cNvSpPr>
            <a:spLocks noGrp="1"/>
          </p:cNvSpPr>
          <p:nvPr>
            <p:ph type="sldNum" idx="10"/>
          </p:nvPr>
        </p:nvSpPr>
        <p:spPr/>
        <p:txBody>
          <a:bodyPr/>
          <a:lstStyle/>
          <a:p>
            <a:pPr>
              <a:defRPr/>
            </a:pPr>
            <a:fld id="{E2AB548F-EE85-504B-8BA1-E503B1E84738}" type="slidenum">
              <a:rPr lang="en-GB" smtClean="0"/>
              <a:pPr>
                <a:defRPr/>
              </a:pPr>
              <a:t>16</a:t>
            </a:fld>
            <a:endParaRPr lang="en-GB"/>
          </a:p>
        </p:txBody>
      </p:sp>
    </p:spTree>
    <p:extLst>
      <p:ext uri="{BB962C8B-B14F-4D97-AF65-F5344CB8AC3E}">
        <p14:creationId xmlns:p14="http://schemas.microsoft.com/office/powerpoint/2010/main" val="33816972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39825" y="685800"/>
            <a:ext cx="4557713" cy="3419475"/>
          </a:xfrm>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 In the early days of Genesis, lead singer Peter Gabriel hit on the idea of donning costumes for performances of the band’s lengthy numbers. Here Gabriel is shown performing the “Willow Farm” section from the ambitious “Supper’s Ready,” an epic that engages in sexuality and surrealistic images, and ends with the Second Coming. It is one of the group’s signature tracks from the early 1970s and was often the climax of their live shows.</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i="0" dirty="0">
              <a:solidFill>
                <a:srgbClr val="000000"/>
              </a:solidFill>
              <a:latin typeface="+mn-lt"/>
              <a:cs typeface="Times New Roman" charset="0"/>
            </a:endParaRPr>
          </a:p>
          <a:p>
            <a:r>
              <a:rPr lang="en-US" sz="1200" i="0" dirty="0">
                <a:solidFill>
                  <a:srgbClr val="000000"/>
                </a:solidFill>
                <a:latin typeface="+mn-lt"/>
                <a:cs typeface="Times New Roman" charset="0"/>
              </a:rPr>
              <a:t>Credit: </a:t>
            </a:r>
            <a:r>
              <a:rPr lang="en-US" sz="1200" b="0" i="0" u="none" strike="noStrike" kern="1200" baseline="0" dirty="0">
                <a:solidFill>
                  <a:schemeClr val="tx1"/>
                </a:solidFill>
                <a:latin typeface="+mn-lt"/>
                <a:ea typeface="+mn-ea"/>
                <a:cs typeface="+mn-cs"/>
              </a:rPr>
              <a:t>Photo by Waring Abbott/Getty Images</a:t>
            </a:r>
            <a:endParaRPr lang="en-US" sz="1200" i="0" dirty="0">
              <a:solidFill>
                <a:srgbClr val="000000"/>
              </a:solidFill>
              <a:latin typeface="+mn-lt"/>
              <a:cs typeface="Times New Roman" charset="0"/>
            </a:endParaRPr>
          </a:p>
        </p:txBody>
      </p:sp>
      <p:sp>
        <p:nvSpPr>
          <p:cNvPr id="4" name="Slide Number Placeholder 3"/>
          <p:cNvSpPr>
            <a:spLocks noGrp="1"/>
          </p:cNvSpPr>
          <p:nvPr>
            <p:ph type="sldNum" idx="10"/>
          </p:nvPr>
        </p:nvSpPr>
        <p:spPr/>
        <p:txBody>
          <a:bodyPr/>
          <a:lstStyle/>
          <a:p>
            <a:pPr>
              <a:defRPr/>
            </a:pPr>
            <a:fld id="{E2AB548F-EE85-504B-8BA1-E503B1E84738}" type="slidenum">
              <a:rPr lang="en-GB" smtClean="0"/>
              <a:pPr>
                <a:defRPr/>
              </a:pPr>
              <a:t>17</a:t>
            </a:fld>
            <a:endParaRPr lang="en-GB"/>
          </a:p>
        </p:txBody>
      </p:sp>
    </p:spTree>
    <p:extLst>
      <p:ext uri="{BB962C8B-B14F-4D97-AF65-F5344CB8AC3E}">
        <p14:creationId xmlns:p14="http://schemas.microsoft.com/office/powerpoint/2010/main" val="39300272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39825" y="685800"/>
            <a:ext cx="4557713" cy="3419475"/>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Roger Waters (left) and David Gilmour (right) were key to the ’70s version of Pink Floyd. Waters was responsible for the big ideas that dominated the band’s albums over the decade, while Gilmour’s emphasis on the music (along with keyboardist Rick Wright) helped produce some of the most atmospheric music in rock. Waters and Gilmour are shown here in 1972, with drummer Nick Mason in the background.</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i="0" dirty="0">
              <a:solidFill>
                <a:srgbClr val="000000"/>
              </a:solidFill>
              <a:latin typeface="+mn-lt"/>
              <a:cs typeface="Times New Roman" charset="0"/>
            </a:endParaRPr>
          </a:p>
          <a:p>
            <a:r>
              <a:rPr lang="en-US" sz="1200" i="0" dirty="0">
                <a:solidFill>
                  <a:srgbClr val="000000"/>
                </a:solidFill>
                <a:latin typeface="+mn-lt"/>
                <a:cs typeface="Times New Roman" charset="0"/>
              </a:rPr>
              <a:t>Credit: </a:t>
            </a:r>
            <a:r>
              <a:rPr lang="en-US" sz="1200" b="0" i="0" u="none" strike="noStrike" kern="1200" baseline="0" dirty="0">
                <a:solidFill>
                  <a:schemeClr val="tx1"/>
                </a:solidFill>
                <a:latin typeface="+mn-lt"/>
                <a:ea typeface="+mn-ea"/>
                <a:cs typeface="+mn-cs"/>
              </a:rPr>
              <a:t>Photo by Jean-Claude Deutsch/Paris Match Archive via Getty Images</a:t>
            </a:r>
            <a:endParaRPr lang="en-US" sz="1200" i="0" dirty="0">
              <a:solidFill>
                <a:srgbClr val="000000"/>
              </a:solidFill>
              <a:latin typeface="+mn-lt"/>
              <a:cs typeface="Times New Roman" charset="0"/>
            </a:endParaRPr>
          </a:p>
        </p:txBody>
      </p:sp>
      <p:sp>
        <p:nvSpPr>
          <p:cNvPr id="4" name="Slide Number Placeholder 3"/>
          <p:cNvSpPr>
            <a:spLocks noGrp="1"/>
          </p:cNvSpPr>
          <p:nvPr>
            <p:ph type="sldNum" idx="10"/>
          </p:nvPr>
        </p:nvSpPr>
        <p:spPr/>
        <p:txBody>
          <a:bodyPr/>
          <a:lstStyle/>
          <a:p>
            <a:pPr>
              <a:defRPr/>
            </a:pPr>
            <a:fld id="{E2AB548F-EE85-504B-8BA1-E503B1E84738}" type="slidenum">
              <a:rPr lang="en-GB" smtClean="0"/>
              <a:pPr>
                <a:defRPr/>
              </a:pPr>
              <a:t>18</a:t>
            </a:fld>
            <a:endParaRPr lang="en-GB"/>
          </a:p>
        </p:txBody>
      </p:sp>
    </p:spTree>
    <p:extLst>
      <p:ext uri="{BB962C8B-B14F-4D97-AF65-F5344CB8AC3E}">
        <p14:creationId xmlns:p14="http://schemas.microsoft.com/office/powerpoint/2010/main" val="393002721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39825" y="685800"/>
            <a:ext cx="4557713" cy="3419475"/>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Among the Italian progressive rock bands of the ’70s, </a:t>
            </a:r>
            <a:r>
              <a:rPr lang="en-US" sz="1200" kern="1200" dirty="0" err="1">
                <a:solidFill>
                  <a:schemeClr val="tx1"/>
                </a:solidFill>
                <a:effectLst/>
                <a:latin typeface="+mn-lt"/>
                <a:ea typeface="+mn-ea"/>
                <a:cs typeface="+mn-cs"/>
              </a:rPr>
              <a:t>Premiata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Forneria</a:t>
            </a:r>
            <a:r>
              <a:rPr lang="en-US" sz="1200" kern="1200" dirty="0">
                <a:solidFill>
                  <a:schemeClr val="tx1"/>
                </a:solidFill>
                <a:effectLst/>
                <a:latin typeface="+mn-lt"/>
                <a:ea typeface="+mn-ea"/>
                <a:cs typeface="+mn-cs"/>
              </a:rPr>
              <a:t> Marconi (PFM) was probably best known in the UK and the United States, partly owing to the support of members of ELP, who helped the band get signed to English and American labels. The band’s 1975 album, </a:t>
            </a:r>
            <a:r>
              <a:rPr lang="en-US" sz="1200" i="1" kern="1200" dirty="0">
                <a:solidFill>
                  <a:schemeClr val="tx1"/>
                </a:solidFill>
                <a:effectLst/>
                <a:latin typeface="+mn-lt"/>
                <a:ea typeface="+mn-ea"/>
                <a:cs typeface="+mn-cs"/>
              </a:rPr>
              <a:t>Chocolate Kings</a:t>
            </a:r>
            <a:r>
              <a:rPr lang="en-US" sz="1200" kern="1200" dirty="0">
                <a:solidFill>
                  <a:schemeClr val="tx1"/>
                </a:solidFill>
                <a:effectLst/>
                <a:latin typeface="+mn-lt"/>
                <a:ea typeface="+mn-ea"/>
                <a:cs typeface="+mn-cs"/>
              </a:rPr>
              <a:t>, was the first to feature lyrics in English and lead singer Bernardo </a:t>
            </a:r>
            <a:r>
              <a:rPr lang="en-US" sz="1200" kern="1200" dirty="0" err="1">
                <a:solidFill>
                  <a:schemeClr val="tx1"/>
                </a:solidFill>
                <a:effectLst/>
                <a:latin typeface="+mn-lt"/>
                <a:ea typeface="+mn-ea"/>
                <a:cs typeface="+mn-cs"/>
              </a:rPr>
              <a:t>Lanzetti</a:t>
            </a:r>
            <a:r>
              <a:rPr lang="en-US" sz="1200" kern="1200" dirty="0">
                <a:solidFill>
                  <a:schemeClr val="tx1"/>
                </a:solidFill>
                <a:effectLst/>
                <a:latin typeface="+mn-lt"/>
                <a:ea typeface="+mn-ea"/>
                <a:cs typeface="+mn-cs"/>
              </a:rPr>
              <a:t>, who had lived in Austin, Texas as a college student and spoke fluent English. Pictured here in a 1976 performance are (left to right) Mauro Pagani, Patrick </a:t>
            </a:r>
            <a:r>
              <a:rPr lang="en-US" sz="1200" kern="1200" dirty="0" err="1">
                <a:solidFill>
                  <a:schemeClr val="tx1"/>
                </a:solidFill>
                <a:effectLst/>
                <a:latin typeface="+mn-lt"/>
                <a:ea typeface="+mn-ea"/>
                <a:cs typeface="+mn-cs"/>
              </a:rPr>
              <a:t>Djivas</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Lanzetti</a:t>
            </a:r>
            <a:r>
              <a:rPr lang="en-US" sz="1200" kern="1200" dirty="0">
                <a:solidFill>
                  <a:schemeClr val="tx1"/>
                </a:solidFill>
                <a:effectLst/>
                <a:latin typeface="+mn-lt"/>
                <a:ea typeface="+mn-ea"/>
                <a:cs typeface="+mn-cs"/>
              </a:rPr>
              <a:t>, Franco </a:t>
            </a:r>
            <a:r>
              <a:rPr lang="en-US" sz="1200" kern="1200" dirty="0" err="1">
                <a:solidFill>
                  <a:schemeClr val="tx1"/>
                </a:solidFill>
                <a:effectLst/>
                <a:latin typeface="+mn-lt"/>
                <a:ea typeface="+mn-ea"/>
                <a:cs typeface="+mn-cs"/>
              </a:rPr>
              <a:t>Mussida</a:t>
            </a:r>
            <a:r>
              <a:rPr lang="en-US" sz="1200" kern="1200" dirty="0">
                <a:solidFill>
                  <a:schemeClr val="tx1"/>
                </a:solidFill>
                <a:effectLst/>
                <a:latin typeface="+mn-lt"/>
                <a:ea typeface="+mn-ea"/>
                <a:cs typeface="+mn-cs"/>
              </a:rPr>
              <a:t>, and Flavio </a:t>
            </a:r>
            <a:r>
              <a:rPr lang="en-US" sz="1200" kern="1200" dirty="0" err="1">
                <a:solidFill>
                  <a:schemeClr val="tx1"/>
                </a:solidFill>
                <a:effectLst/>
                <a:latin typeface="+mn-lt"/>
                <a:ea typeface="+mn-ea"/>
                <a:cs typeface="+mn-cs"/>
              </a:rPr>
              <a:t>Premoli</a:t>
            </a:r>
            <a:r>
              <a:rPr lang="en-US" sz="1200" kern="1200" dirty="0">
                <a:solidFill>
                  <a:schemeClr val="tx1"/>
                </a:solidFill>
                <a:effectLst/>
                <a:latin typeface="+mn-lt"/>
                <a:ea typeface="+mn-ea"/>
                <a:cs typeface="+mn-cs"/>
              </a:rPr>
              <a:t>.</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i="0" dirty="0">
              <a:solidFill>
                <a:srgbClr val="000000"/>
              </a:solidFill>
              <a:latin typeface="+mn-lt"/>
              <a:cs typeface="Times New Roman" charset="0"/>
            </a:endParaRPr>
          </a:p>
          <a:p>
            <a:r>
              <a:rPr lang="en-US" sz="1200" i="0" dirty="0">
                <a:solidFill>
                  <a:srgbClr val="000000"/>
                </a:solidFill>
                <a:latin typeface="+mn-lt"/>
                <a:cs typeface="Times New Roman" charset="0"/>
              </a:rPr>
              <a:t>Credit: </a:t>
            </a:r>
            <a:r>
              <a:rPr lang="en-US" sz="1200" b="0" i="0" u="none" strike="noStrike" kern="1200" baseline="0" dirty="0">
                <a:solidFill>
                  <a:schemeClr val="tx1"/>
                </a:solidFill>
                <a:latin typeface="+mn-lt"/>
                <a:ea typeface="+mn-ea"/>
                <a:cs typeface="+mn-cs"/>
              </a:rPr>
              <a:t>Michael </a:t>
            </a:r>
            <a:r>
              <a:rPr lang="en-US" sz="1200" b="0" i="0" u="none" strike="noStrike" kern="1200" baseline="0" dirty="0" err="1">
                <a:solidFill>
                  <a:schemeClr val="tx1"/>
                </a:solidFill>
                <a:latin typeface="+mn-lt"/>
                <a:ea typeface="+mn-ea"/>
                <a:cs typeface="+mn-cs"/>
              </a:rPr>
              <a:t>Putland</a:t>
            </a:r>
            <a:r>
              <a:rPr lang="en-US" sz="1200" b="0" i="0" u="none" strike="noStrike" kern="1200" baseline="0" dirty="0">
                <a:solidFill>
                  <a:schemeClr val="tx1"/>
                </a:solidFill>
                <a:latin typeface="+mn-lt"/>
                <a:ea typeface="+mn-ea"/>
                <a:cs typeface="+mn-cs"/>
              </a:rPr>
              <a:t>/</a:t>
            </a:r>
            <a:r>
              <a:rPr lang="en-US" sz="1200" b="0" i="0" u="none" strike="noStrike" kern="1200" baseline="0" dirty="0" err="1">
                <a:solidFill>
                  <a:schemeClr val="tx1"/>
                </a:solidFill>
                <a:latin typeface="+mn-lt"/>
                <a:ea typeface="+mn-ea"/>
                <a:cs typeface="+mn-cs"/>
              </a:rPr>
              <a:t>Hulton</a:t>
            </a:r>
            <a:r>
              <a:rPr lang="en-US" sz="1200" b="0" i="0" u="none" strike="noStrike" kern="1200" baseline="0" dirty="0">
                <a:solidFill>
                  <a:schemeClr val="tx1"/>
                </a:solidFill>
                <a:latin typeface="+mn-lt"/>
                <a:ea typeface="+mn-ea"/>
                <a:cs typeface="+mn-cs"/>
              </a:rPr>
              <a:t> Archive/Getty Images</a:t>
            </a:r>
            <a:endParaRPr lang="en-US" sz="1200" i="0" dirty="0">
              <a:solidFill>
                <a:srgbClr val="000000"/>
              </a:solidFill>
              <a:latin typeface="+mn-lt"/>
              <a:cs typeface="Times New Roman" charset="0"/>
            </a:endParaRPr>
          </a:p>
        </p:txBody>
      </p:sp>
      <p:sp>
        <p:nvSpPr>
          <p:cNvPr id="4" name="Slide Number Placeholder 3"/>
          <p:cNvSpPr>
            <a:spLocks noGrp="1"/>
          </p:cNvSpPr>
          <p:nvPr>
            <p:ph type="sldNum" idx="10"/>
          </p:nvPr>
        </p:nvSpPr>
        <p:spPr/>
        <p:txBody>
          <a:bodyPr/>
          <a:lstStyle/>
          <a:p>
            <a:pPr>
              <a:defRPr/>
            </a:pPr>
            <a:fld id="{E2AB548F-EE85-504B-8BA1-E503B1E84738}" type="slidenum">
              <a:rPr lang="en-GB" smtClean="0"/>
              <a:pPr>
                <a:defRPr/>
              </a:pPr>
              <a:t>19</a:t>
            </a:fld>
            <a:endParaRPr lang="en-GB"/>
          </a:p>
        </p:txBody>
      </p:sp>
    </p:spTree>
    <p:extLst>
      <p:ext uri="{BB962C8B-B14F-4D97-AF65-F5344CB8AC3E}">
        <p14:creationId xmlns:p14="http://schemas.microsoft.com/office/powerpoint/2010/main" val="39300272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39825" y="685800"/>
            <a:ext cx="4557713" cy="3419475"/>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Pictured here during a 1973 concert in Copenhagen, Miles Davis was the most influential artist of the ­jazz-rock style. Although Davis was a key player in jazz from the late 1940s, in the late 1960s he began to incorporate funk and rock influences, drawing inspiration from the music of Jimi Hendrix, James Brown, and Sly and the Family Stone. Davis’s album </a:t>
            </a:r>
            <a:r>
              <a:rPr lang="en-US" sz="1200" i="1" kern="1200" dirty="0">
                <a:solidFill>
                  <a:schemeClr val="tx1"/>
                </a:solidFill>
                <a:effectLst/>
                <a:latin typeface="+mn-lt"/>
                <a:ea typeface="+mn-ea"/>
                <a:cs typeface="+mn-cs"/>
              </a:rPr>
              <a:t>Bitches Brew</a:t>
            </a:r>
            <a:r>
              <a:rPr lang="en-US" sz="1200" kern="1200" dirty="0">
                <a:solidFill>
                  <a:schemeClr val="tx1"/>
                </a:solidFill>
                <a:effectLst/>
                <a:latin typeface="+mn-lt"/>
                <a:ea typeface="+mn-ea"/>
                <a:cs typeface="+mn-cs"/>
              </a:rPr>
              <a:t> (1970) was very influential in ­jazz-rock fusion and included many artists who formed important fusion groups. Among these were Chick </a:t>
            </a:r>
            <a:r>
              <a:rPr lang="en-US" sz="1200" kern="1200" dirty="0" err="1">
                <a:solidFill>
                  <a:schemeClr val="tx1"/>
                </a:solidFill>
                <a:effectLst/>
                <a:latin typeface="+mn-lt"/>
                <a:ea typeface="+mn-ea"/>
                <a:cs typeface="+mn-cs"/>
              </a:rPr>
              <a:t>Corea</a:t>
            </a:r>
            <a:r>
              <a:rPr lang="en-US" sz="1200" kern="1200" dirty="0">
                <a:solidFill>
                  <a:schemeClr val="tx1"/>
                </a:solidFill>
                <a:effectLst/>
                <a:latin typeface="+mn-lt"/>
                <a:ea typeface="+mn-ea"/>
                <a:cs typeface="+mn-cs"/>
              </a:rPr>
              <a:t> of Return to Forever, John McLaughlin of the </a:t>
            </a:r>
            <a:r>
              <a:rPr lang="en-US" sz="1200" kern="1200" dirty="0" err="1">
                <a:solidFill>
                  <a:schemeClr val="tx1"/>
                </a:solidFill>
                <a:effectLst/>
                <a:latin typeface="+mn-lt"/>
                <a:ea typeface="+mn-ea"/>
                <a:cs typeface="+mn-cs"/>
              </a:rPr>
              <a:t>Mahavishnu</a:t>
            </a:r>
            <a:r>
              <a:rPr lang="en-US" sz="1200" kern="1200" dirty="0">
                <a:solidFill>
                  <a:schemeClr val="tx1"/>
                </a:solidFill>
                <a:effectLst/>
                <a:latin typeface="+mn-lt"/>
                <a:ea typeface="+mn-ea"/>
                <a:cs typeface="+mn-cs"/>
              </a:rPr>
              <a:t> Orchestra, and Joseph </a:t>
            </a:r>
            <a:r>
              <a:rPr lang="en-US" sz="1200" kern="1200" dirty="0" err="1">
                <a:solidFill>
                  <a:schemeClr val="tx1"/>
                </a:solidFill>
                <a:effectLst/>
                <a:latin typeface="+mn-lt"/>
                <a:ea typeface="+mn-ea"/>
                <a:cs typeface="+mn-cs"/>
              </a:rPr>
              <a:t>Zawinul</a:t>
            </a:r>
            <a:r>
              <a:rPr lang="en-US" sz="1200" kern="1200" dirty="0">
                <a:solidFill>
                  <a:schemeClr val="tx1"/>
                </a:solidFill>
                <a:effectLst/>
                <a:latin typeface="+mn-lt"/>
                <a:ea typeface="+mn-ea"/>
                <a:cs typeface="+mn-cs"/>
              </a:rPr>
              <a:t> and Wayne Shorter of Weather Report.</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i="0" dirty="0">
              <a:solidFill>
                <a:srgbClr val="000000"/>
              </a:solidFill>
              <a:latin typeface="+mn-lt"/>
              <a:cs typeface="Times New Roman" charset="0"/>
            </a:endParaRPr>
          </a:p>
          <a:p>
            <a:r>
              <a:rPr lang="en-US" sz="1200" i="0" dirty="0">
                <a:solidFill>
                  <a:srgbClr val="000000"/>
                </a:solidFill>
                <a:latin typeface="+mn-lt"/>
                <a:cs typeface="Times New Roman" charset="0"/>
              </a:rPr>
              <a:t>Credit: </a:t>
            </a:r>
            <a:r>
              <a:rPr lang="en-US" sz="1200" b="0" i="0" u="none" strike="noStrike" kern="1200" baseline="0" dirty="0">
                <a:solidFill>
                  <a:schemeClr val="tx1"/>
                </a:solidFill>
                <a:latin typeface="+mn-lt"/>
                <a:ea typeface="+mn-ea"/>
                <a:cs typeface="+mn-cs"/>
              </a:rPr>
              <a:t>Jan Peterson/</a:t>
            </a:r>
            <a:r>
              <a:rPr lang="en-US" sz="1200" b="0" i="0" u="none" strike="noStrike" kern="1200" baseline="0" dirty="0" err="1">
                <a:solidFill>
                  <a:schemeClr val="tx1"/>
                </a:solidFill>
                <a:latin typeface="+mn-lt"/>
                <a:ea typeface="+mn-ea"/>
                <a:cs typeface="+mn-cs"/>
              </a:rPr>
              <a:t>Redferns</a:t>
            </a:r>
            <a:r>
              <a:rPr lang="en-US" sz="1200" b="0" i="0" u="none" strike="noStrike" kern="1200" baseline="0" dirty="0">
                <a:solidFill>
                  <a:schemeClr val="tx1"/>
                </a:solidFill>
                <a:latin typeface="+mn-lt"/>
                <a:ea typeface="+mn-ea"/>
                <a:cs typeface="+mn-cs"/>
              </a:rPr>
              <a:t>/Getty Images</a:t>
            </a:r>
            <a:endParaRPr lang="en-US" sz="1200" i="0" dirty="0">
              <a:solidFill>
                <a:srgbClr val="000000"/>
              </a:solidFill>
              <a:latin typeface="+mn-lt"/>
              <a:cs typeface="Times New Roman" charset="0"/>
            </a:endParaRPr>
          </a:p>
        </p:txBody>
      </p:sp>
      <p:sp>
        <p:nvSpPr>
          <p:cNvPr id="4" name="Slide Number Placeholder 3"/>
          <p:cNvSpPr>
            <a:spLocks noGrp="1"/>
          </p:cNvSpPr>
          <p:nvPr>
            <p:ph type="sldNum" idx="10"/>
          </p:nvPr>
        </p:nvSpPr>
        <p:spPr/>
        <p:txBody>
          <a:bodyPr/>
          <a:lstStyle/>
          <a:p>
            <a:pPr>
              <a:defRPr/>
            </a:pPr>
            <a:fld id="{E2AB548F-EE85-504B-8BA1-E503B1E84738}" type="slidenum">
              <a:rPr lang="en-GB" smtClean="0"/>
              <a:pPr>
                <a:defRPr/>
              </a:pPr>
              <a:t>20</a:t>
            </a:fld>
            <a:endParaRPr lang="en-GB"/>
          </a:p>
        </p:txBody>
      </p:sp>
    </p:spTree>
    <p:extLst>
      <p:ext uri="{BB962C8B-B14F-4D97-AF65-F5344CB8AC3E}">
        <p14:creationId xmlns:p14="http://schemas.microsoft.com/office/powerpoint/2010/main" val="393002721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39825" y="685800"/>
            <a:ext cx="4557713" cy="3419475"/>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Featuring Walter Becker (bass and guitar, second from left) and Donald </a:t>
            </a:r>
            <a:r>
              <a:rPr lang="en-US" sz="1200" kern="1200" dirty="0" err="1">
                <a:solidFill>
                  <a:schemeClr val="tx1"/>
                </a:solidFill>
                <a:effectLst/>
                <a:latin typeface="+mn-lt"/>
                <a:ea typeface="+mn-ea"/>
                <a:cs typeface="+mn-cs"/>
              </a:rPr>
              <a:t>Fagen</a:t>
            </a:r>
            <a:r>
              <a:rPr lang="en-US" sz="1200" kern="1200" dirty="0">
                <a:solidFill>
                  <a:schemeClr val="tx1"/>
                </a:solidFill>
                <a:effectLst/>
                <a:latin typeface="+mn-lt"/>
                <a:ea typeface="+mn-ea"/>
                <a:cs typeface="+mn-cs"/>
              </a:rPr>
              <a:t> (vocals and piano, right), Steely Dan used jazz elements and virtuoso studio musicians to create a winning ­jazz-rock sound. Every one of their seven albums in the 1970s charted in the </a:t>
            </a:r>
            <a:r>
              <a:rPr lang="en-US" sz="1200" i="1" kern="1200" dirty="0">
                <a:solidFill>
                  <a:schemeClr val="tx1"/>
                </a:solidFill>
                <a:effectLst/>
                <a:latin typeface="+mn-lt"/>
                <a:ea typeface="+mn-ea"/>
                <a:cs typeface="+mn-cs"/>
              </a:rPr>
              <a:t>Billboard</a:t>
            </a:r>
            <a:r>
              <a:rPr lang="en-US" sz="1200" kern="1200" dirty="0">
                <a:solidFill>
                  <a:schemeClr val="tx1"/>
                </a:solidFill>
                <a:effectLst/>
                <a:latin typeface="+mn-lt"/>
                <a:ea typeface="+mn-ea"/>
                <a:cs typeface="+mn-cs"/>
              </a:rPr>
              <a:t> Top 40. Although they did perform concerts, Becker and Fagan focused their attention on the studio, where they wrote carefully organized arrangements punctuated with improvised solo sections.</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i="0" dirty="0">
              <a:solidFill>
                <a:srgbClr val="000000"/>
              </a:solidFill>
              <a:latin typeface="+mn-lt"/>
              <a:cs typeface="Times New Roman"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i="0" dirty="0">
                <a:solidFill>
                  <a:srgbClr val="000000"/>
                </a:solidFill>
                <a:latin typeface="+mn-lt"/>
                <a:cs typeface="Times New Roman" charset="0"/>
              </a:rPr>
              <a:t>Credit: </a:t>
            </a:r>
            <a:r>
              <a:rPr lang="en-US" sz="1200" b="0" i="0" u="none" strike="noStrike" kern="1200" baseline="0" dirty="0">
                <a:solidFill>
                  <a:schemeClr val="tx1"/>
                </a:solidFill>
                <a:latin typeface="+mn-lt"/>
                <a:ea typeface="+mn-ea"/>
                <a:cs typeface="+mn-cs"/>
              </a:rPr>
              <a:t>Michael Ochs Archives/Getty Images</a:t>
            </a:r>
            <a:endParaRPr lang="en-US" sz="1200" i="0" dirty="0">
              <a:solidFill>
                <a:srgbClr val="000000"/>
              </a:solidFill>
              <a:latin typeface="+mn-lt"/>
              <a:cs typeface="Times New Roman" charset="0"/>
            </a:endParaRPr>
          </a:p>
        </p:txBody>
      </p:sp>
      <p:sp>
        <p:nvSpPr>
          <p:cNvPr id="4" name="Slide Number Placeholder 3"/>
          <p:cNvSpPr>
            <a:spLocks noGrp="1"/>
          </p:cNvSpPr>
          <p:nvPr>
            <p:ph type="sldNum" idx="10"/>
          </p:nvPr>
        </p:nvSpPr>
        <p:spPr/>
        <p:txBody>
          <a:bodyPr/>
          <a:lstStyle/>
          <a:p>
            <a:pPr>
              <a:defRPr/>
            </a:pPr>
            <a:fld id="{E2AB548F-EE85-504B-8BA1-E503B1E84738}" type="slidenum">
              <a:rPr lang="en-GB" smtClean="0"/>
              <a:pPr>
                <a:defRPr/>
              </a:pPr>
              <a:t>21</a:t>
            </a:fld>
            <a:endParaRPr lang="en-GB"/>
          </a:p>
        </p:txBody>
      </p:sp>
    </p:spTree>
    <p:extLst>
      <p:ext uri="{BB962C8B-B14F-4D97-AF65-F5344CB8AC3E}">
        <p14:creationId xmlns:p14="http://schemas.microsoft.com/office/powerpoint/2010/main" val="393002721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39825" y="685800"/>
            <a:ext cx="4557713" cy="3419475"/>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Blood, Sweat &amp; Tears employed a horn section to further develop the blending of rock and jazz. The group was formed by Al </a:t>
            </a:r>
            <a:r>
              <a:rPr lang="en-US" sz="1200" kern="1200" dirty="0" err="1">
                <a:solidFill>
                  <a:schemeClr val="tx1"/>
                </a:solidFill>
                <a:effectLst/>
                <a:latin typeface="+mn-lt"/>
                <a:ea typeface="+mn-ea"/>
                <a:cs typeface="+mn-cs"/>
              </a:rPr>
              <a:t>Kooper</a:t>
            </a:r>
            <a:r>
              <a:rPr lang="en-US" sz="1200" kern="1200" dirty="0">
                <a:solidFill>
                  <a:schemeClr val="tx1"/>
                </a:solidFill>
                <a:effectLst/>
                <a:latin typeface="+mn-lt"/>
                <a:ea typeface="+mn-ea"/>
                <a:cs typeface="+mn-cs"/>
              </a:rPr>
              <a:t> in the late 1960s, although he soon left the band and was replaced by singer David </a:t>
            </a:r>
            <a:r>
              <a:rPr lang="en-US" sz="1200" kern="1200" dirty="0" smtClean="0">
                <a:solidFill>
                  <a:schemeClr val="tx1"/>
                </a:solidFill>
                <a:effectLst/>
                <a:latin typeface="+mn-lt"/>
                <a:ea typeface="+mn-ea"/>
                <a:cs typeface="+mn-cs"/>
              </a:rPr>
              <a:t>Clayton</a:t>
            </a:r>
            <a:r>
              <a:rPr lang="en-US" sz="1200" kern="1200" dirty="0">
                <a:solidFill>
                  <a:schemeClr val="tx1"/>
                </a:solidFill>
                <a:effectLst/>
                <a:latin typeface="+mn-lt"/>
                <a:ea typeface="+mn-ea"/>
                <a:cs typeface="+mn-cs"/>
              </a:rPr>
              <a:t>-Thomas, who sang hits like “Spinning Wheel” and “You’ve Made Me So Very Happy.” The band is shown performing here in the early 1970s.</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i="0" dirty="0">
              <a:solidFill>
                <a:srgbClr val="000000"/>
              </a:solidFill>
              <a:latin typeface="+mn-lt"/>
              <a:cs typeface="Times New Roman"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i="0" dirty="0">
                <a:solidFill>
                  <a:srgbClr val="000000"/>
                </a:solidFill>
                <a:latin typeface="+mn-lt"/>
                <a:cs typeface="Times New Roman" charset="0"/>
              </a:rPr>
              <a:t>Credit: </a:t>
            </a:r>
            <a:r>
              <a:rPr lang="en-US" sz="1200" b="0" i="0" u="none" strike="noStrike" kern="1200" baseline="0" dirty="0">
                <a:solidFill>
                  <a:schemeClr val="tx1"/>
                </a:solidFill>
                <a:latin typeface="+mn-lt"/>
                <a:ea typeface="+mn-ea"/>
                <a:cs typeface="+mn-cs"/>
              </a:rPr>
              <a:t>Michael Ochs Archives/Getty Images</a:t>
            </a:r>
            <a:endParaRPr lang="en-US" sz="1200" i="0" dirty="0">
              <a:solidFill>
                <a:srgbClr val="000000"/>
              </a:solidFill>
              <a:latin typeface="+mn-lt"/>
              <a:cs typeface="Times New Roman" charset="0"/>
            </a:endParaRPr>
          </a:p>
        </p:txBody>
      </p:sp>
      <p:sp>
        <p:nvSpPr>
          <p:cNvPr id="4" name="Slide Number Placeholder 3"/>
          <p:cNvSpPr>
            <a:spLocks noGrp="1"/>
          </p:cNvSpPr>
          <p:nvPr>
            <p:ph type="sldNum" idx="10"/>
          </p:nvPr>
        </p:nvSpPr>
        <p:spPr/>
        <p:txBody>
          <a:bodyPr/>
          <a:lstStyle/>
          <a:p>
            <a:pPr>
              <a:defRPr/>
            </a:pPr>
            <a:fld id="{E2AB548F-EE85-504B-8BA1-E503B1E84738}" type="slidenum">
              <a:rPr lang="en-GB" smtClean="0"/>
              <a:pPr>
                <a:defRPr/>
              </a:pPr>
              <a:t>22</a:t>
            </a:fld>
            <a:endParaRPr lang="en-GB"/>
          </a:p>
        </p:txBody>
      </p:sp>
    </p:spTree>
    <p:extLst>
      <p:ext uri="{BB962C8B-B14F-4D97-AF65-F5344CB8AC3E}">
        <p14:creationId xmlns:p14="http://schemas.microsoft.com/office/powerpoint/2010/main" val="393002721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39825" y="685800"/>
            <a:ext cx="4557713" cy="3419475"/>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David Bowie performing in 1973 as his alter ego, Ziggy Stardust. Like Alice Cooper and Peter Gabriel, Bowie pushed the boundaries of sexual and gender identity, although in a more mysterious, </a:t>
            </a:r>
            <a:r>
              <a:rPr lang="en-US" sz="1200" kern="1200" dirty="0" smtClean="0">
                <a:solidFill>
                  <a:schemeClr val="tx1"/>
                </a:solidFill>
                <a:effectLst/>
                <a:latin typeface="+mn-lt"/>
                <a:ea typeface="+mn-ea"/>
                <a:cs typeface="+mn-cs"/>
              </a:rPr>
              <a:t>fashion</a:t>
            </a:r>
            <a:r>
              <a:rPr lang="en-US" sz="1200" kern="1200" dirty="0">
                <a:solidFill>
                  <a:schemeClr val="tx1"/>
                </a:solidFill>
                <a:effectLst/>
                <a:latin typeface="+mn-lt"/>
                <a:ea typeface="+mn-ea"/>
                <a:cs typeface="+mn-cs"/>
              </a:rPr>
              <a:t>-conscious manner. Ziggy Stardust emerged on the album </a:t>
            </a:r>
            <a:r>
              <a:rPr lang="en-US" sz="1200" i="1" kern="1200" dirty="0">
                <a:solidFill>
                  <a:schemeClr val="tx1"/>
                </a:solidFill>
                <a:effectLst/>
                <a:latin typeface="+mn-lt"/>
                <a:ea typeface="+mn-ea"/>
                <a:cs typeface="+mn-cs"/>
              </a:rPr>
              <a:t>The Rise and Fall of Ziggy Stardust and the Spiders from Mars </a:t>
            </a:r>
            <a:r>
              <a:rPr lang="en-US" sz="1200" kern="1200" dirty="0">
                <a:solidFill>
                  <a:schemeClr val="tx1"/>
                </a:solidFill>
                <a:effectLst/>
                <a:latin typeface="+mn-lt"/>
                <a:ea typeface="+mn-ea"/>
                <a:cs typeface="+mn-cs"/>
              </a:rPr>
              <a:t>(1972), and Bowie continued to reinvent the character throughout the decade.</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i="0" dirty="0">
              <a:solidFill>
                <a:srgbClr val="000000"/>
              </a:solidFill>
              <a:latin typeface="+mn-lt"/>
              <a:cs typeface="Times New Roman"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i="0" dirty="0">
                <a:solidFill>
                  <a:srgbClr val="000000"/>
                </a:solidFill>
                <a:latin typeface="+mn-lt"/>
                <a:cs typeface="Times New Roman" charset="0"/>
              </a:rPr>
              <a:t>Credit: </a:t>
            </a:r>
            <a:r>
              <a:rPr lang="en-US" sz="1200" b="0" i="0" u="none" strike="noStrike" kern="1200" baseline="0" dirty="0" err="1">
                <a:solidFill>
                  <a:schemeClr val="tx1"/>
                </a:solidFill>
                <a:latin typeface="+mn-lt"/>
                <a:ea typeface="+mn-ea"/>
                <a:cs typeface="+mn-cs"/>
              </a:rPr>
              <a:t>Pictoral</a:t>
            </a:r>
            <a:r>
              <a:rPr lang="en-US" sz="1200" b="0" i="0" u="none" strike="noStrike" kern="1200" baseline="0" dirty="0">
                <a:solidFill>
                  <a:schemeClr val="tx1"/>
                </a:solidFill>
                <a:latin typeface="+mn-lt"/>
                <a:ea typeface="+mn-ea"/>
                <a:cs typeface="+mn-cs"/>
              </a:rPr>
              <a:t> Press Ltd/</a:t>
            </a:r>
            <a:r>
              <a:rPr lang="en-US" sz="1200" b="0" i="0" u="none" strike="noStrike" kern="1200" baseline="0" dirty="0" err="1">
                <a:solidFill>
                  <a:schemeClr val="tx1"/>
                </a:solidFill>
                <a:latin typeface="+mn-lt"/>
                <a:ea typeface="+mn-ea"/>
                <a:cs typeface="+mn-cs"/>
              </a:rPr>
              <a:t>Alamy</a:t>
            </a:r>
            <a:endParaRPr lang="en-US" sz="1200" i="0" dirty="0">
              <a:solidFill>
                <a:srgbClr val="000000"/>
              </a:solidFill>
              <a:latin typeface="+mn-lt"/>
              <a:cs typeface="Times New Roman" charset="0"/>
            </a:endParaRPr>
          </a:p>
        </p:txBody>
      </p:sp>
      <p:sp>
        <p:nvSpPr>
          <p:cNvPr id="4" name="Slide Number Placeholder 3"/>
          <p:cNvSpPr>
            <a:spLocks noGrp="1"/>
          </p:cNvSpPr>
          <p:nvPr>
            <p:ph type="sldNum" idx="10"/>
          </p:nvPr>
        </p:nvSpPr>
        <p:spPr/>
        <p:txBody>
          <a:bodyPr/>
          <a:lstStyle/>
          <a:p>
            <a:pPr>
              <a:defRPr/>
            </a:pPr>
            <a:fld id="{E2AB548F-EE85-504B-8BA1-E503B1E84738}" type="slidenum">
              <a:rPr lang="en-GB" smtClean="0"/>
              <a:pPr>
                <a:defRPr/>
              </a:pPr>
              <a:t>23</a:t>
            </a:fld>
            <a:endParaRPr lang="en-GB"/>
          </a:p>
        </p:txBody>
      </p:sp>
    </p:spTree>
    <p:extLst>
      <p:ext uri="{BB962C8B-B14F-4D97-AF65-F5344CB8AC3E}">
        <p14:creationId xmlns:p14="http://schemas.microsoft.com/office/powerpoint/2010/main" val="393002721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39825" y="685800"/>
            <a:ext cx="4557713" cy="3419475"/>
          </a:xfrm>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Kiss </a:t>
            </a:r>
            <a:r>
              <a:rPr lang="en-US" sz="1200" kern="1200" dirty="0">
                <a:solidFill>
                  <a:schemeClr val="tx1"/>
                </a:solidFill>
                <a:effectLst/>
                <a:latin typeface="+mn-lt"/>
                <a:ea typeface="+mn-ea"/>
                <a:cs typeface="+mn-cs"/>
              </a:rPr>
              <a:t>took the idea of onstage personae further than any band before them, creating four distinct characters (prompting the sale of action figures) and never being seen (at least in the 1970s) without their makeup. The band’s show was bombastic, setting a new standard for live production. Years earlier, bands had simply stood and played, but a Kiss show was theater, extending the approaches developed by Genesis, Alice Cooper, and David Bowie.</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i="0" dirty="0">
              <a:solidFill>
                <a:srgbClr val="000000"/>
              </a:solidFill>
              <a:latin typeface="+mn-lt"/>
              <a:cs typeface="Times New Roman" charset="0"/>
            </a:endParaRPr>
          </a:p>
          <a:p>
            <a:r>
              <a:rPr lang="en-US" sz="1200" i="0" dirty="0">
                <a:solidFill>
                  <a:srgbClr val="000000"/>
                </a:solidFill>
                <a:latin typeface="+mn-lt"/>
                <a:cs typeface="Times New Roman" charset="0"/>
              </a:rPr>
              <a:t>Credit: </a:t>
            </a:r>
            <a:r>
              <a:rPr lang="en-US" sz="1200" b="0" i="0" u="none" strike="noStrike" kern="1200" baseline="0" dirty="0">
                <a:solidFill>
                  <a:schemeClr val="tx1"/>
                </a:solidFill>
                <a:latin typeface="+mn-lt"/>
                <a:ea typeface="+mn-ea"/>
                <a:cs typeface="+mn-cs"/>
              </a:rPr>
              <a:t>Tom Hill/</a:t>
            </a:r>
            <a:r>
              <a:rPr lang="en-US" sz="1200" b="0" i="0" u="none" strike="noStrike" kern="1200" baseline="0" dirty="0" err="1">
                <a:solidFill>
                  <a:schemeClr val="tx1"/>
                </a:solidFill>
                <a:latin typeface="+mn-lt"/>
                <a:ea typeface="+mn-ea"/>
                <a:cs typeface="+mn-cs"/>
              </a:rPr>
              <a:t>Wireimage</a:t>
            </a:r>
            <a:r>
              <a:rPr lang="en-US" sz="1200" b="0" i="0" u="none" strike="noStrike" kern="1200" baseline="0" dirty="0">
                <a:solidFill>
                  <a:schemeClr val="tx1"/>
                </a:solidFill>
                <a:latin typeface="+mn-lt"/>
                <a:ea typeface="+mn-ea"/>
                <a:cs typeface="+mn-cs"/>
              </a:rPr>
              <a:t>/Getty Images</a:t>
            </a:r>
            <a:endParaRPr lang="en-US" sz="1200" i="0" dirty="0">
              <a:solidFill>
                <a:srgbClr val="000000"/>
              </a:solidFill>
              <a:latin typeface="+mn-lt"/>
              <a:cs typeface="Times New Roman" charset="0"/>
            </a:endParaRPr>
          </a:p>
        </p:txBody>
      </p:sp>
      <p:sp>
        <p:nvSpPr>
          <p:cNvPr id="4" name="Slide Number Placeholder 3"/>
          <p:cNvSpPr>
            <a:spLocks noGrp="1"/>
          </p:cNvSpPr>
          <p:nvPr>
            <p:ph type="sldNum" idx="10"/>
          </p:nvPr>
        </p:nvSpPr>
        <p:spPr/>
        <p:txBody>
          <a:bodyPr/>
          <a:lstStyle/>
          <a:p>
            <a:pPr>
              <a:defRPr/>
            </a:pPr>
            <a:fld id="{E2AB548F-EE85-504B-8BA1-E503B1E84738}" type="slidenum">
              <a:rPr lang="en-GB" smtClean="0"/>
              <a:pPr>
                <a:defRPr/>
              </a:pPr>
              <a:t>24</a:t>
            </a:fld>
            <a:endParaRPr lang="en-GB"/>
          </a:p>
        </p:txBody>
      </p:sp>
    </p:spTree>
    <p:extLst>
      <p:ext uri="{BB962C8B-B14F-4D97-AF65-F5344CB8AC3E}">
        <p14:creationId xmlns:p14="http://schemas.microsoft.com/office/powerpoint/2010/main" val="393002721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39825" y="685800"/>
            <a:ext cx="4557713" cy="3419475"/>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After a productive decade as a top songwriter in the 1960s, Carole King stepped into the spotlight to become one of the most important singer-songwriters of the ’70s and eventually one of the most successful female songwriters of the twentieth century. Her 1970 album </a:t>
            </a:r>
            <a:r>
              <a:rPr lang="en-US" sz="1200" i="1" kern="1200" dirty="0">
                <a:solidFill>
                  <a:schemeClr val="tx1"/>
                </a:solidFill>
                <a:effectLst/>
                <a:latin typeface="+mn-lt"/>
                <a:ea typeface="+mn-ea"/>
                <a:cs typeface="+mn-cs"/>
              </a:rPr>
              <a:t>Tapestry</a:t>
            </a:r>
            <a:r>
              <a:rPr lang="en-US" sz="1200" kern="1200" dirty="0">
                <a:solidFill>
                  <a:schemeClr val="tx1"/>
                </a:solidFill>
                <a:effectLst/>
                <a:latin typeface="+mn-lt"/>
                <a:ea typeface="+mn-ea"/>
                <a:cs typeface="+mn-cs"/>
              </a:rPr>
              <a:t> sat at the top of the album charts for more than three months and remained on those charts for almost six years. She is shown here in a performance for the BBC in 1970.</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i="0" dirty="0">
              <a:solidFill>
                <a:srgbClr val="000000"/>
              </a:solidFill>
              <a:latin typeface="+mn-lt"/>
              <a:cs typeface="Times New Roman" charset="0"/>
            </a:endParaRPr>
          </a:p>
          <a:p>
            <a:r>
              <a:rPr lang="en-US" sz="1200" i="0" dirty="0">
                <a:solidFill>
                  <a:srgbClr val="000000"/>
                </a:solidFill>
                <a:latin typeface="+mn-lt"/>
                <a:cs typeface="Times New Roman" charset="0"/>
              </a:rPr>
              <a:t>Credit: </a:t>
            </a:r>
            <a:r>
              <a:rPr lang="en-US" sz="1200" b="0" i="0" u="none" strike="noStrike" kern="1200" baseline="0" dirty="0" err="1">
                <a:solidFill>
                  <a:schemeClr val="tx1"/>
                </a:solidFill>
                <a:latin typeface="+mn-lt"/>
                <a:ea typeface="+mn-ea"/>
                <a:cs typeface="+mn-cs"/>
              </a:rPr>
              <a:t>Gijsbert</a:t>
            </a:r>
            <a:r>
              <a:rPr lang="en-US" sz="1200" b="0" i="0" u="none" strike="noStrike" kern="1200" baseline="0" dirty="0">
                <a:solidFill>
                  <a:schemeClr val="tx1"/>
                </a:solidFill>
                <a:latin typeface="+mn-lt"/>
                <a:ea typeface="+mn-ea"/>
                <a:cs typeface="+mn-cs"/>
              </a:rPr>
              <a:t> </a:t>
            </a:r>
            <a:r>
              <a:rPr lang="en-US" sz="1200" b="0" i="0" u="none" strike="noStrike" kern="1200" baseline="0" dirty="0" err="1">
                <a:solidFill>
                  <a:schemeClr val="tx1"/>
                </a:solidFill>
                <a:latin typeface="+mn-lt"/>
                <a:ea typeface="+mn-ea"/>
                <a:cs typeface="+mn-cs"/>
              </a:rPr>
              <a:t>Hanekroot</a:t>
            </a:r>
            <a:r>
              <a:rPr lang="en-US" sz="1200" b="0" i="0" u="none" strike="noStrike" kern="1200" baseline="0" dirty="0">
                <a:solidFill>
                  <a:schemeClr val="tx1"/>
                </a:solidFill>
                <a:latin typeface="+mn-lt"/>
                <a:ea typeface="+mn-ea"/>
                <a:cs typeface="+mn-cs"/>
              </a:rPr>
              <a:t>/</a:t>
            </a:r>
            <a:r>
              <a:rPr lang="en-US" sz="1200" b="0" i="0" u="none" strike="noStrike" kern="1200" baseline="0" dirty="0" err="1">
                <a:solidFill>
                  <a:schemeClr val="tx1"/>
                </a:solidFill>
                <a:latin typeface="+mn-lt"/>
                <a:ea typeface="+mn-ea"/>
                <a:cs typeface="+mn-cs"/>
              </a:rPr>
              <a:t>Redferns</a:t>
            </a:r>
            <a:r>
              <a:rPr lang="en-US" sz="1200" b="0" i="0" u="none" strike="noStrike" kern="1200" baseline="0" dirty="0">
                <a:solidFill>
                  <a:schemeClr val="tx1"/>
                </a:solidFill>
                <a:latin typeface="+mn-lt"/>
                <a:ea typeface="+mn-ea"/>
                <a:cs typeface="+mn-cs"/>
              </a:rPr>
              <a:t>/Getty Images</a:t>
            </a:r>
            <a:endParaRPr lang="en-US" sz="1200" i="0" dirty="0">
              <a:solidFill>
                <a:srgbClr val="000000"/>
              </a:solidFill>
              <a:latin typeface="+mn-lt"/>
              <a:cs typeface="Times New Roman" charset="0"/>
            </a:endParaRPr>
          </a:p>
        </p:txBody>
      </p:sp>
      <p:sp>
        <p:nvSpPr>
          <p:cNvPr id="4" name="Slide Number Placeholder 3"/>
          <p:cNvSpPr>
            <a:spLocks noGrp="1"/>
          </p:cNvSpPr>
          <p:nvPr>
            <p:ph type="sldNum" idx="10"/>
          </p:nvPr>
        </p:nvSpPr>
        <p:spPr/>
        <p:txBody>
          <a:bodyPr/>
          <a:lstStyle/>
          <a:p>
            <a:pPr>
              <a:defRPr/>
            </a:pPr>
            <a:fld id="{E2AB548F-EE85-504B-8BA1-E503B1E84738}" type="slidenum">
              <a:rPr lang="en-GB" smtClean="0"/>
              <a:pPr>
                <a:defRPr/>
              </a:pPr>
              <a:t>25</a:t>
            </a:fld>
            <a:endParaRPr lang="en-GB"/>
          </a:p>
        </p:txBody>
      </p:sp>
    </p:spTree>
    <p:extLst>
      <p:ext uri="{BB962C8B-B14F-4D97-AF65-F5344CB8AC3E}">
        <p14:creationId xmlns:p14="http://schemas.microsoft.com/office/powerpoint/2010/main" val="393002721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39825" y="685800"/>
            <a:ext cx="4557713" cy="3419475"/>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i="0" dirty="0">
              <a:solidFill>
                <a:srgbClr val="000000"/>
              </a:solidFill>
              <a:latin typeface="+mn-lt"/>
              <a:cs typeface="Times New Roman" charset="0"/>
            </a:endParaRPr>
          </a:p>
        </p:txBody>
      </p:sp>
      <p:sp>
        <p:nvSpPr>
          <p:cNvPr id="4" name="Slide Number Placeholder 3"/>
          <p:cNvSpPr>
            <a:spLocks noGrp="1"/>
          </p:cNvSpPr>
          <p:nvPr>
            <p:ph type="sldNum" idx="10"/>
          </p:nvPr>
        </p:nvSpPr>
        <p:spPr/>
        <p:txBody>
          <a:bodyPr/>
          <a:lstStyle/>
          <a:p>
            <a:pPr>
              <a:defRPr/>
            </a:pPr>
            <a:fld id="{E2AB548F-EE85-504B-8BA1-E503B1E84738}" type="slidenum">
              <a:rPr lang="en-GB" smtClean="0"/>
              <a:pPr>
                <a:defRPr/>
              </a:pPr>
              <a:t>26</a:t>
            </a:fld>
            <a:endParaRPr lang="en-GB"/>
          </a:p>
        </p:txBody>
      </p:sp>
    </p:spTree>
    <p:extLst>
      <p:ext uri="{BB962C8B-B14F-4D97-AF65-F5344CB8AC3E}">
        <p14:creationId xmlns:p14="http://schemas.microsoft.com/office/powerpoint/2010/main" val="352274915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39825" y="685800"/>
            <a:ext cx="4557713" cy="3419475"/>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Elton John, pictured here in a 1975 concert, was the most successful </a:t>
            </a:r>
            <a:r>
              <a:rPr lang="en-US" sz="1200" kern="1200" dirty="0" smtClean="0">
                <a:solidFill>
                  <a:schemeClr val="tx1"/>
                </a:solidFill>
                <a:effectLst/>
                <a:latin typeface="+mn-lt"/>
                <a:ea typeface="+mn-ea"/>
                <a:cs typeface="+mn-cs"/>
              </a:rPr>
              <a:t>singer</a:t>
            </a:r>
            <a:r>
              <a:rPr lang="en-US" sz="1200" kern="1200" dirty="0">
                <a:solidFill>
                  <a:schemeClr val="tx1"/>
                </a:solidFill>
                <a:effectLst/>
                <a:latin typeface="+mn-lt"/>
                <a:ea typeface="+mn-ea"/>
                <a:cs typeface="+mn-cs"/>
              </a:rPr>
              <a:t>-songwriter of the early 1970s. He blended folk and rhythm and blues influences (he performed on the black dance show </a:t>
            </a:r>
            <a:r>
              <a:rPr lang="en-US" sz="1200" i="1" kern="1200" dirty="0">
                <a:solidFill>
                  <a:schemeClr val="tx1"/>
                </a:solidFill>
                <a:effectLst/>
                <a:latin typeface="+mn-lt"/>
                <a:ea typeface="+mn-ea"/>
                <a:cs typeface="+mn-cs"/>
              </a:rPr>
              <a:t>Soul Train</a:t>
            </a:r>
            <a:r>
              <a:rPr lang="en-US" sz="1200" kern="1200" dirty="0">
                <a:solidFill>
                  <a:schemeClr val="tx1"/>
                </a:solidFill>
                <a:effectLst/>
                <a:latin typeface="+mn-lt"/>
                <a:ea typeface="+mn-ea"/>
                <a:cs typeface="+mn-cs"/>
              </a:rPr>
              <a:t>) with some of David Bowie’s </a:t>
            </a:r>
            <a:r>
              <a:rPr lang="en-US" sz="1200" kern="1200" dirty="0" smtClean="0">
                <a:solidFill>
                  <a:schemeClr val="tx1"/>
                </a:solidFill>
                <a:effectLst/>
                <a:latin typeface="+mn-lt"/>
                <a:ea typeface="+mn-ea"/>
                <a:cs typeface="+mn-cs"/>
              </a:rPr>
              <a:t>glam</a:t>
            </a:r>
            <a:r>
              <a:rPr lang="en-US" sz="1200" kern="1200" dirty="0">
                <a:solidFill>
                  <a:schemeClr val="tx1"/>
                </a:solidFill>
                <a:effectLst/>
                <a:latin typeface="+mn-lt"/>
                <a:ea typeface="+mn-ea"/>
                <a:cs typeface="+mn-cs"/>
              </a:rPr>
              <a:t>-rock sensibility. John’s worldwide popularity continues to this day.</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i="0" dirty="0">
              <a:solidFill>
                <a:srgbClr val="000000"/>
              </a:solidFill>
              <a:latin typeface="+mn-lt"/>
              <a:cs typeface="Times New Roman" charset="0"/>
            </a:endParaRPr>
          </a:p>
          <a:p>
            <a:r>
              <a:rPr lang="en-US" sz="1200" i="0" dirty="0">
                <a:solidFill>
                  <a:srgbClr val="000000"/>
                </a:solidFill>
                <a:latin typeface="+mn-lt"/>
                <a:cs typeface="Times New Roman" charset="0"/>
              </a:rPr>
              <a:t>Credit: </a:t>
            </a:r>
            <a:r>
              <a:rPr lang="de-DE" sz="1200" b="0" i="0" u="none" strike="noStrike" kern="1200" baseline="0" dirty="0">
                <a:solidFill>
                  <a:schemeClr val="tx1"/>
                </a:solidFill>
                <a:latin typeface="+mn-lt"/>
                <a:ea typeface="+mn-ea"/>
                <a:cs typeface="+mn-cs"/>
              </a:rPr>
              <a:t>Anwar Hussein/Hulton Archive/Getty </a:t>
            </a:r>
            <a:r>
              <a:rPr lang="en-US" sz="1200" b="0" i="0" u="none" strike="noStrike" kern="1200" baseline="0" dirty="0">
                <a:solidFill>
                  <a:schemeClr val="tx1"/>
                </a:solidFill>
                <a:latin typeface="+mn-lt"/>
                <a:ea typeface="+mn-ea"/>
                <a:cs typeface="+mn-cs"/>
              </a:rPr>
              <a:t>Images</a:t>
            </a:r>
            <a:endParaRPr lang="en-US" sz="1200" i="0" dirty="0">
              <a:solidFill>
                <a:srgbClr val="000000"/>
              </a:solidFill>
              <a:latin typeface="+mn-lt"/>
              <a:cs typeface="Times New Roman" charset="0"/>
            </a:endParaRPr>
          </a:p>
        </p:txBody>
      </p:sp>
      <p:sp>
        <p:nvSpPr>
          <p:cNvPr id="4" name="Slide Number Placeholder 3"/>
          <p:cNvSpPr>
            <a:spLocks noGrp="1"/>
          </p:cNvSpPr>
          <p:nvPr>
            <p:ph type="sldNum" idx="10"/>
          </p:nvPr>
        </p:nvSpPr>
        <p:spPr/>
        <p:txBody>
          <a:bodyPr/>
          <a:lstStyle/>
          <a:p>
            <a:pPr>
              <a:defRPr/>
            </a:pPr>
            <a:fld id="{E2AB548F-EE85-504B-8BA1-E503B1E84738}" type="slidenum">
              <a:rPr lang="en-GB" smtClean="0"/>
              <a:pPr>
                <a:defRPr/>
              </a:pPr>
              <a:t>27</a:t>
            </a:fld>
            <a:endParaRPr lang="en-GB"/>
          </a:p>
        </p:txBody>
      </p:sp>
    </p:spTree>
    <p:extLst>
      <p:ext uri="{BB962C8B-B14F-4D97-AF65-F5344CB8AC3E}">
        <p14:creationId xmlns:p14="http://schemas.microsoft.com/office/powerpoint/2010/main" val="393002721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39825" y="685800"/>
            <a:ext cx="4557713" cy="3419475"/>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With music ranging from folk to </a:t>
            </a:r>
            <a:r>
              <a:rPr lang="en-US" sz="1200" kern="1200" dirty="0" smtClean="0">
                <a:solidFill>
                  <a:schemeClr val="tx1"/>
                </a:solidFill>
                <a:effectLst/>
                <a:latin typeface="+mn-lt"/>
                <a:ea typeface="+mn-ea"/>
                <a:cs typeface="+mn-cs"/>
              </a:rPr>
              <a:t>avant</a:t>
            </a:r>
            <a:r>
              <a:rPr lang="en-US" sz="1200" kern="1200" dirty="0">
                <a:solidFill>
                  <a:schemeClr val="tx1"/>
                </a:solidFill>
                <a:effectLst/>
                <a:latin typeface="+mn-lt"/>
                <a:ea typeface="+mn-ea"/>
                <a:cs typeface="+mn-cs"/>
              </a:rPr>
              <a:t>-garde rock to jazz, Joni Mitchell (pictured here in a 1974 concert) is probably the most musically eclectic and experimental singer-songwriter of the decade. She combined her own strong songwriting skills with a unique style of acoustic guitar performance and several very talented backup bands.</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i="0" dirty="0">
              <a:solidFill>
                <a:srgbClr val="000000"/>
              </a:solidFill>
              <a:latin typeface="+mn-lt"/>
              <a:cs typeface="Times New Roman"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i="0" dirty="0">
                <a:solidFill>
                  <a:srgbClr val="000000"/>
                </a:solidFill>
                <a:latin typeface="+mn-lt"/>
                <a:cs typeface="Times New Roman" charset="0"/>
              </a:rPr>
              <a:t>Credit: </a:t>
            </a:r>
            <a:r>
              <a:rPr lang="en-US" sz="1200" b="0" i="0" u="none" strike="noStrike" kern="1200" baseline="0" dirty="0">
                <a:solidFill>
                  <a:schemeClr val="tx1"/>
                </a:solidFill>
                <a:latin typeface="+mn-lt"/>
                <a:ea typeface="+mn-ea"/>
                <a:cs typeface="+mn-cs"/>
              </a:rPr>
              <a:t>Henry </a:t>
            </a:r>
            <a:r>
              <a:rPr lang="en-US" sz="1200" b="0" i="0" u="none" strike="noStrike" kern="1200" baseline="0" dirty="0" err="1">
                <a:solidFill>
                  <a:schemeClr val="tx1"/>
                </a:solidFill>
                <a:latin typeface="+mn-lt"/>
                <a:ea typeface="+mn-ea"/>
                <a:cs typeface="+mn-cs"/>
              </a:rPr>
              <a:t>Diltz</a:t>
            </a:r>
            <a:r>
              <a:rPr lang="en-US" sz="1200" b="0" i="0" u="none" strike="noStrike" kern="1200" baseline="0" dirty="0">
                <a:solidFill>
                  <a:schemeClr val="tx1"/>
                </a:solidFill>
                <a:latin typeface="+mn-lt"/>
                <a:ea typeface="+mn-ea"/>
                <a:cs typeface="+mn-cs"/>
              </a:rPr>
              <a:t>/Getty Images</a:t>
            </a:r>
            <a:endParaRPr lang="en-US" sz="1200" i="0" dirty="0">
              <a:solidFill>
                <a:srgbClr val="000000"/>
              </a:solidFill>
              <a:latin typeface="+mn-lt"/>
              <a:cs typeface="Times New Roman" charset="0"/>
            </a:endParaRPr>
          </a:p>
        </p:txBody>
      </p:sp>
      <p:sp>
        <p:nvSpPr>
          <p:cNvPr id="4" name="Slide Number Placeholder 3"/>
          <p:cNvSpPr>
            <a:spLocks noGrp="1"/>
          </p:cNvSpPr>
          <p:nvPr>
            <p:ph type="sldNum" idx="10"/>
          </p:nvPr>
        </p:nvSpPr>
        <p:spPr/>
        <p:txBody>
          <a:bodyPr/>
          <a:lstStyle/>
          <a:p>
            <a:pPr>
              <a:defRPr/>
            </a:pPr>
            <a:fld id="{E2AB548F-EE85-504B-8BA1-E503B1E84738}" type="slidenum">
              <a:rPr lang="en-GB" smtClean="0"/>
              <a:pPr>
                <a:defRPr/>
              </a:pPr>
              <a:t>28</a:t>
            </a:fld>
            <a:endParaRPr lang="en-GB"/>
          </a:p>
        </p:txBody>
      </p:sp>
    </p:spTree>
    <p:extLst>
      <p:ext uri="{BB962C8B-B14F-4D97-AF65-F5344CB8AC3E}">
        <p14:creationId xmlns:p14="http://schemas.microsoft.com/office/powerpoint/2010/main" val="393002721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39825" y="685800"/>
            <a:ext cx="4557713" cy="3419475"/>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Eagles were the leaders of the California country-rock scene, placing eight singles in the U.S. Top 40 by 1975 by blending a strong pop sensibility with often rich vocal harmonies and driving guitars with a country twang. Shown here in a 1973 performance in the Netherlands are (left to right) Randy Meisner, Don Henley, Glenn Frey, and Bernie Leadon.</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i="0" dirty="0">
              <a:solidFill>
                <a:srgbClr val="000000"/>
              </a:solidFill>
              <a:latin typeface="+mn-lt"/>
              <a:cs typeface="Times New Roman" charset="0"/>
            </a:endParaRPr>
          </a:p>
          <a:p>
            <a:r>
              <a:rPr lang="en-US" sz="1200" i="0" dirty="0">
                <a:solidFill>
                  <a:srgbClr val="000000"/>
                </a:solidFill>
                <a:latin typeface="+mn-lt"/>
                <a:cs typeface="Times New Roman" charset="0"/>
              </a:rPr>
              <a:t>Credit: </a:t>
            </a:r>
            <a:r>
              <a:rPr lang="en-US" sz="1200" b="0" i="0" u="none" strike="noStrike" kern="1200" baseline="0" dirty="0" err="1">
                <a:solidFill>
                  <a:schemeClr val="tx1"/>
                </a:solidFill>
                <a:latin typeface="+mn-lt"/>
                <a:ea typeface="+mn-ea"/>
                <a:cs typeface="+mn-cs"/>
              </a:rPr>
              <a:t>Gijsbert</a:t>
            </a:r>
            <a:r>
              <a:rPr lang="en-US" sz="1200" b="0" i="0" u="none" strike="noStrike" kern="1200" baseline="0" dirty="0">
                <a:solidFill>
                  <a:schemeClr val="tx1"/>
                </a:solidFill>
                <a:latin typeface="+mn-lt"/>
                <a:ea typeface="+mn-ea"/>
                <a:cs typeface="+mn-cs"/>
              </a:rPr>
              <a:t> </a:t>
            </a:r>
            <a:r>
              <a:rPr lang="en-US" sz="1200" b="0" i="0" u="none" strike="noStrike" kern="1200" baseline="0" dirty="0" err="1">
                <a:solidFill>
                  <a:schemeClr val="tx1"/>
                </a:solidFill>
                <a:latin typeface="+mn-lt"/>
                <a:ea typeface="+mn-ea"/>
                <a:cs typeface="+mn-cs"/>
              </a:rPr>
              <a:t>Hanekroot</a:t>
            </a:r>
            <a:r>
              <a:rPr lang="en-US" sz="1200" b="0" i="0" u="none" strike="noStrike" kern="1200" baseline="0" dirty="0">
                <a:solidFill>
                  <a:schemeClr val="tx1"/>
                </a:solidFill>
                <a:latin typeface="+mn-lt"/>
                <a:ea typeface="+mn-ea"/>
                <a:cs typeface="+mn-cs"/>
              </a:rPr>
              <a:t>/</a:t>
            </a:r>
            <a:r>
              <a:rPr lang="en-US" sz="1200" b="0" i="0" u="none" strike="noStrike" kern="1200" baseline="0" dirty="0" err="1">
                <a:solidFill>
                  <a:schemeClr val="tx1"/>
                </a:solidFill>
                <a:latin typeface="+mn-lt"/>
                <a:ea typeface="+mn-ea"/>
                <a:cs typeface="+mn-cs"/>
              </a:rPr>
              <a:t>Redferns</a:t>
            </a:r>
            <a:r>
              <a:rPr lang="en-US" sz="1200" b="0" i="0" u="none" strike="noStrike" kern="1200" baseline="0" dirty="0">
                <a:solidFill>
                  <a:schemeClr val="tx1"/>
                </a:solidFill>
                <a:latin typeface="+mn-lt"/>
                <a:ea typeface="+mn-ea"/>
                <a:cs typeface="+mn-cs"/>
              </a:rPr>
              <a:t>/Getty Images</a:t>
            </a:r>
            <a:endParaRPr lang="en-US" sz="1200" i="0" dirty="0">
              <a:solidFill>
                <a:srgbClr val="000000"/>
              </a:solidFill>
              <a:latin typeface="+mn-lt"/>
              <a:cs typeface="Times New Roman" charset="0"/>
            </a:endParaRPr>
          </a:p>
        </p:txBody>
      </p:sp>
      <p:sp>
        <p:nvSpPr>
          <p:cNvPr id="4" name="Slide Number Placeholder 3"/>
          <p:cNvSpPr>
            <a:spLocks noGrp="1"/>
          </p:cNvSpPr>
          <p:nvPr>
            <p:ph type="sldNum" idx="10"/>
          </p:nvPr>
        </p:nvSpPr>
        <p:spPr/>
        <p:txBody>
          <a:bodyPr/>
          <a:lstStyle/>
          <a:p>
            <a:pPr>
              <a:defRPr/>
            </a:pPr>
            <a:fld id="{E2AB548F-EE85-504B-8BA1-E503B1E84738}" type="slidenum">
              <a:rPr lang="en-GB" smtClean="0"/>
              <a:pPr>
                <a:defRPr/>
              </a:pPr>
              <a:t>29</a:t>
            </a:fld>
            <a:endParaRPr lang="en-GB"/>
          </a:p>
        </p:txBody>
      </p:sp>
    </p:spTree>
    <p:extLst>
      <p:ext uri="{BB962C8B-B14F-4D97-AF65-F5344CB8AC3E}">
        <p14:creationId xmlns:p14="http://schemas.microsoft.com/office/powerpoint/2010/main" val="393002721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39825" y="685800"/>
            <a:ext cx="4557713" cy="3419475"/>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i="0" dirty="0">
              <a:solidFill>
                <a:srgbClr val="000000"/>
              </a:solidFill>
              <a:latin typeface="+mn-lt"/>
              <a:cs typeface="Times New Roman" charset="0"/>
            </a:endParaRPr>
          </a:p>
        </p:txBody>
      </p:sp>
      <p:sp>
        <p:nvSpPr>
          <p:cNvPr id="4" name="Slide Number Placeholder 3"/>
          <p:cNvSpPr>
            <a:spLocks noGrp="1"/>
          </p:cNvSpPr>
          <p:nvPr>
            <p:ph type="sldNum" idx="10"/>
          </p:nvPr>
        </p:nvSpPr>
        <p:spPr/>
        <p:txBody>
          <a:bodyPr/>
          <a:lstStyle/>
          <a:p>
            <a:pPr>
              <a:defRPr/>
            </a:pPr>
            <a:fld id="{E2AB548F-EE85-504B-8BA1-E503B1E84738}" type="slidenum">
              <a:rPr lang="en-GB" smtClean="0"/>
              <a:pPr>
                <a:defRPr/>
              </a:pPr>
              <a:t>30</a:t>
            </a:fld>
            <a:endParaRPr lang="en-GB"/>
          </a:p>
        </p:txBody>
      </p:sp>
    </p:spTree>
    <p:extLst>
      <p:ext uri="{BB962C8B-B14F-4D97-AF65-F5344CB8AC3E}">
        <p14:creationId xmlns:p14="http://schemas.microsoft.com/office/powerpoint/2010/main" val="393002721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39825" y="685800"/>
            <a:ext cx="4557713" cy="3419475"/>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i="0" dirty="0">
              <a:solidFill>
                <a:srgbClr val="000000"/>
              </a:solidFill>
              <a:latin typeface="+mn-lt"/>
              <a:cs typeface="Times New Roman" charset="0"/>
            </a:endParaRPr>
          </a:p>
        </p:txBody>
      </p:sp>
      <p:sp>
        <p:nvSpPr>
          <p:cNvPr id="4" name="Slide Number Placeholder 3"/>
          <p:cNvSpPr>
            <a:spLocks noGrp="1"/>
          </p:cNvSpPr>
          <p:nvPr>
            <p:ph type="sldNum" idx="10"/>
          </p:nvPr>
        </p:nvSpPr>
        <p:spPr/>
        <p:txBody>
          <a:bodyPr/>
          <a:lstStyle/>
          <a:p>
            <a:pPr>
              <a:defRPr/>
            </a:pPr>
            <a:fld id="{E2AB548F-EE85-504B-8BA1-E503B1E84738}" type="slidenum">
              <a:rPr lang="en-GB" smtClean="0"/>
              <a:pPr>
                <a:defRPr/>
              </a:pPr>
              <a:t>31</a:t>
            </a:fld>
            <a:endParaRPr lang="en-GB"/>
          </a:p>
        </p:txBody>
      </p:sp>
    </p:spTree>
    <p:extLst>
      <p:ext uri="{BB962C8B-B14F-4D97-AF65-F5344CB8AC3E}">
        <p14:creationId xmlns:p14="http://schemas.microsoft.com/office/powerpoint/2010/main" val="393002721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84358E6-6EF3-4AF9-AD46-DEAC6872FB6A}" type="slidenum">
              <a:rPr lang="en-US" smtClean="0">
                <a:solidFill>
                  <a:prstClr val="black"/>
                </a:solidFill>
              </a:rPr>
              <a:pPr/>
              <a:t>32</a:t>
            </a:fld>
            <a:endParaRPr lang="en-US">
              <a:solidFill>
                <a:prstClr val="black"/>
              </a:solidFill>
            </a:endParaRPr>
          </a:p>
        </p:txBody>
      </p:sp>
    </p:spTree>
    <p:extLst>
      <p:ext uri="{BB962C8B-B14F-4D97-AF65-F5344CB8AC3E}">
        <p14:creationId xmlns:p14="http://schemas.microsoft.com/office/powerpoint/2010/main" val="41186921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0FBE0155-ED4E-470A-A7A3-3B438D802013}" type="datetimeFigureOut">
              <a:rPr lang="en-US" smtClean="0"/>
              <a:t>5/21/2018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EAEDE3-0563-4B66-9DAA-9B6434563C82}" type="slidenum">
              <a:rPr lang="en-US" smtClean="0"/>
              <a:t>‹#›</a:t>
            </a:fld>
            <a:endParaRPr lang="en-US"/>
          </a:p>
        </p:txBody>
      </p:sp>
    </p:spTree>
    <p:extLst>
      <p:ext uri="{BB962C8B-B14F-4D97-AF65-F5344CB8AC3E}">
        <p14:creationId xmlns:p14="http://schemas.microsoft.com/office/powerpoint/2010/main" val="15948119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FBE0155-ED4E-470A-A7A3-3B438D802013}" type="datetimeFigureOut">
              <a:rPr lang="en-US" smtClean="0"/>
              <a:t>5/21/2018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EAEDE3-0563-4B66-9DAA-9B6434563C82}" type="slidenum">
              <a:rPr lang="en-US" smtClean="0"/>
              <a:t>‹#›</a:t>
            </a:fld>
            <a:endParaRPr lang="en-US"/>
          </a:p>
        </p:txBody>
      </p:sp>
    </p:spTree>
    <p:extLst>
      <p:ext uri="{BB962C8B-B14F-4D97-AF65-F5344CB8AC3E}">
        <p14:creationId xmlns:p14="http://schemas.microsoft.com/office/powerpoint/2010/main" val="20437666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FBE0155-ED4E-470A-A7A3-3B438D802013}" type="datetimeFigureOut">
              <a:rPr lang="en-US" smtClean="0"/>
              <a:t>5/21/2018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EAEDE3-0563-4B66-9DAA-9B6434563C82}" type="slidenum">
              <a:rPr lang="en-US" smtClean="0"/>
              <a:t>‹#›</a:t>
            </a:fld>
            <a:endParaRPr lang="en-US"/>
          </a:p>
        </p:txBody>
      </p:sp>
    </p:spTree>
    <p:extLst>
      <p:ext uri="{BB962C8B-B14F-4D97-AF65-F5344CB8AC3E}">
        <p14:creationId xmlns:p14="http://schemas.microsoft.com/office/powerpoint/2010/main" val="36468896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FBE0155-ED4E-470A-A7A3-3B438D802013}" type="datetimeFigureOut">
              <a:rPr lang="en-US" smtClean="0"/>
              <a:t>5/21/2018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5EAEDE3-0563-4B66-9DAA-9B6434563C82}" type="slidenum">
              <a:rPr lang="en-US" smtClean="0"/>
              <a:t>‹#›</a:t>
            </a:fld>
            <a:endParaRPr lang="en-US"/>
          </a:p>
        </p:txBody>
      </p:sp>
    </p:spTree>
    <p:extLst>
      <p:ext uri="{BB962C8B-B14F-4D97-AF65-F5344CB8AC3E}">
        <p14:creationId xmlns:p14="http://schemas.microsoft.com/office/powerpoint/2010/main" val="6168245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FBE0155-ED4E-470A-A7A3-3B438D802013}" type="datetimeFigureOut">
              <a:rPr lang="en-US" smtClean="0"/>
              <a:t>5/21/2018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5EAEDE3-0563-4B66-9DAA-9B6434563C82}" type="slidenum">
              <a:rPr lang="en-US" smtClean="0"/>
              <a:t>‹#›</a:t>
            </a:fld>
            <a:endParaRPr lang="en-US"/>
          </a:p>
        </p:txBody>
      </p:sp>
    </p:spTree>
    <p:extLst>
      <p:ext uri="{BB962C8B-B14F-4D97-AF65-F5344CB8AC3E}">
        <p14:creationId xmlns:p14="http://schemas.microsoft.com/office/powerpoint/2010/main" val="16615528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FBE0155-ED4E-470A-A7A3-3B438D802013}" type="datetimeFigureOut">
              <a:rPr lang="en-US" smtClean="0"/>
              <a:t>5/21/2018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5EAEDE3-0563-4B66-9DAA-9B6434563C82}" type="slidenum">
              <a:rPr lang="en-US" smtClean="0"/>
              <a:t>‹#›</a:t>
            </a:fld>
            <a:endParaRPr lang="en-US"/>
          </a:p>
        </p:txBody>
      </p:sp>
    </p:spTree>
    <p:extLst>
      <p:ext uri="{BB962C8B-B14F-4D97-AF65-F5344CB8AC3E}">
        <p14:creationId xmlns:p14="http://schemas.microsoft.com/office/powerpoint/2010/main" val="34117343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FBE0155-ED4E-470A-A7A3-3B438D802013}" type="datetimeFigureOut">
              <a:rPr lang="en-US" smtClean="0"/>
              <a:t>5/21/2018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5EAEDE3-0563-4B66-9DAA-9B6434563C82}" type="slidenum">
              <a:rPr lang="en-US" smtClean="0"/>
              <a:t>‹#›</a:t>
            </a:fld>
            <a:endParaRPr lang="en-US"/>
          </a:p>
        </p:txBody>
      </p:sp>
    </p:spTree>
    <p:extLst>
      <p:ext uri="{BB962C8B-B14F-4D97-AF65-F5344CB8AC3E}">
        <p14:creationId xmlns:p14="http://schemas.microsoft.com/office/powerpoint/2010/main" val="36790778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FBE0155-ED4E-470A-A7A3-3B438D802013}" type="datetimeFigureOut">
              <a:rPr lang="en-US" smtClean="0"/>
              <a:t>5/21/2018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5EAEDE3-0563-4B66-9DAA-9B6434563C82}" type="slidenum">
              <a:rPr lang="en-US" smtClean="0"/>
              <a:t>‹#›</a:t>
            </a:fld>
            <a:endParaRPr lang="en-US"/>
          </a:p>
        </p:txBody>
      </p:sp>
    </p:spTree>
    <p:extLst>
      <p:ext uri="{BB962C8B-B14F-4D97-AF65-F5344CB8AC3E}">
        <p14:creationId xmlns:p14="http://schemas.microsoft.com/office/powerpoint/2010/main" val="35354023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FBE0155-ED4E-470A-A7A3-3B438D802013}" type="datetimeFigureOut">
              <a:rPr lang="en-US" smtClean="0"/>
              <a:t>5/21/2018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5EAEDE3-0563-4B66-9DAA-9B6434563C82}" type="slidenum">
              <a:rPr lang="en-US" smtClean="0"/>
              <a:t>‹#›</a:t>
            </a:fld>
            <a:endParaRPr lang="en-US"/>
          </a:p>
        </p:txBody>
      </p:sp>
    </p:spTree>
    <p:extLst>
      <p:ext uri="{BB962C8B-B14F-4D97-AF65-F5344CB8AC3E}">
        <p14:creationId xmlns:p14="http://schemas.microsoft.com/office/powerpoint/2010/main" val="34951985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FBE0155-ED4E-470A-A7A3-3B438D802013}" type="datetimeFigureOut">
              <a:rPr lang="en-US" smtClean="0"/>
              <a:t>5/21/2018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EAEDE3-0563-4B66-9DAA-9B6434563C82}" type="slidenum">
              <a:rPr lang="en-US" smtClean="0"/>
              <a:t>‹#›</a:t>
            </a:fld>
            <a:endParaRPr lang="en-US"/>
          </a:p>
        </p:txBody>
      </p:sp>
    </p:spTree>
    <p:extLst>
      <p:ext uri="{BB962C8B-B14F-4D97-AF65-F5344CB8AC3E}">
        <p14:creationId xmlns:p14="http://schemas.microsoft.com/office/powerpoint/2010/main" val="41450177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FBE0155-ED4E-470A-A7A3-3B438D802013}" type="datetimeFigureOut">
              <a:rPr lang="en-US" smtClean="0"/>
              <a:t>5/21/2018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EAEDE3-0563-4B66-9DAA-9B6434563C82}" type="slidenum">
              <a:rPr lang="en-US" smtClean="0"/>
              <a:t>‹#›</a:t>
            </a:fld>
            <a:endParaRPr lang="en-US"/>
          </a:p>
        </p:txBody>
      </p:sp>
    </p:spTree>
    <p:extLst>
      <p:ext uri="{BB962C8B-B14F-4D97-AF65-F5344CB8AC3E}">
        <p14:creationId xmlns:p14="http://schemas.microsoft.com/office/powerpoint/2010/main" val="229990330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3_Art Slide">
    <p:spTree>
      <p:nvGrpSpPr>
        <p:cNvPr id="1" name=""/>
        <p:cNvGrpSpPr/>
        <p:nvPr/>
      </p:nvGrpSpPr>
      <p:grpSpPr>
        <a:xfrm>
          <a:off x="0" y="0"/>
          <a:ext cx="0" cy="0"/>
          <a:chOff x="0" y="0"/>
          <a:chExt cx="0" cy="0"/>
        </a:xfrm>
      </p:grpSpPr>
      <p:sp>
        <p:nvSpPr>
          <p:cNvPr id="3" name="Rectangle 9"/>
          <p:cNvSpPr>
            <a:spLocks noChangeArrowheads="1"/>
          </p:cNvSpPr>
          <p:nvPr userDrawn="1"/>
        </p:nvSpPr>
        <p:spPr bwMode="auto">
          <a:xfrm>
            <a:off x="6400800" y="6096000"/>
            <a:ext cx="27432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279360" tIns="46800" rIns="279360" bIns="279360" anchor="b"/>
          <a:lstStyle/>
          <a:p>
            <a:pPr marL="0" marR="0" indent="0" algn="r" defTabSz="914400" rtl="0" eaLnBrk="0" fontAlgn="auto" latinLnBrk="0" hangingPunct="0">
              <a:lnSpc>
                <a:spcPct val="100000"/>
              </a:lnSpc>
              <a:spcBef>
                <a:spcPts val="250"/>
              </a:spcBef>
              <a:spcAft>
                <a:spcPts val="0"/>
              </a:spcAft>
              <a:buClr>
                <a:srgbClr val="000000"/>
              </a:buClr>
              <a:buSzPct val="100000"/>
              <a:buFont typeface="Times New Roman"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1000" i="1" dirty="0">
                <a:effectLst/>
                <a:latin typeface="+mn-lt"/>
                <a:ea typeface="MS Mincho"/>
                <a:cs typeface="Times New Roman"/>
              </a:rPr>
              <a:t>What’s That Sound</a:t>
            </a:r>
            <a:r>
              <a:rPr lang="en-US" sz="1000" dirty="0">
                <a:effectLst/>
                <a:latin typeface="+mn-lt"/>
                <a:ea typeface="MS Mincho"/>
                <a:cs typeface="Times New Roman"/>
              </a:rPr>
              <a:t>, Fifth Edition</a:t>
            </a:r>
            <a:endParaRPr lang="en-US" sz="1000" i="0" dirty="0">
              <a:solidFill>
                <a:srgbClr val="000000"/>
              </a:solidFill>
              <a:latin typeface="+mn-lt"/>
              <a:cs typeface="Times New Roman" charset="0"/>
            </a:endParaRPr>
          </a:p>
          <a:p>
            <a:pPr algn="r" eaLnBrk="0" hangingPunct="0">
              <a:spcBef>
                <a:spcPts val="200"/>
              </a:spcBef>
              <a:buClr>
                <a:srgbClr val="000000"/>
              </a:buClr>
              <a:buSzPct val="100000"/>
              <a:buFont typeface="Arial"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1000" i="0" dirty="0">
                <a:solidFill>
                  <a:srgbClr val="000000"/>
                </a:solidFill>
                <a:latin typeface="+mn-lt"/>
                <a:cs typeface="Times New Roman" charset="0"/>
              </a:rPr>
              <a:t>Copyright © 2018, W. W. Norton &amp; Company</a:t>
            </a:r>
          </a:p>
        </p:txBody>
      </p:sp>
    </p:spTree>
    <p:extLst>
      <p:ext uri="{BB962C8B-B14F-4D97-AF65-F5344CB8AC3E}">
        <p14:creationId xmlns:p14="http://schemas.microsoft.com/office/powerpoint/2010/main" val="28174801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0FBE0155-ED4E-470A-A7A3-3B438D802013}" type="datetimeFigureOut">
              <a:rPr lang="en-US" smtClean="0">
                <a:solidFill>
                  <a:prstClr val="black">
                    <a:tint val="75000"/>
                  </a:prstClr>
                </a:solidFill>
              </a:rPr>
              <a:pPr/>
              <a:t>5/21/2018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5EAEDE3-0563-4B66-9DAA-9B6434563C8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864437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FBE0155-ED4E-470A-A7A3-3B438D802013}" type="datetimeFigureOut">
              <a:rPr lang="en-US" smtClean="0">
                <a:solidFill>
                  <a:prstClr val="black">
                    <a:tint val="75000"/>
                  </a:prstClr>
                </a:solidFill>
              </a:rPr>
              <a:pPr/>
              <a:t>5/21/2018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5EAEDE3-0563-4B66-9DAA-9B6434563C8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4794587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FBE0155-ED4E-470A-A7A3-3B438D802013}" type="datetimeFigureOut">
              <a:rPr lang="en-US" smtClean="0">
                <a:solidFill>
                  <a:prstClr val="black">
                    <a:tint val="75000"/>
                  </a:prstClr>
                </a:solidFill>
              </a:rPr>
              <a:pPr/>
              <a:t>5/21/2018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5EAEDE3-0563-4B66-9DAA-9B6434563C8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53909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FBE0155-ED4E-470A-A7A3-3B438D802013}" type="datetimeFigureOut">
              <a:rPr lang="en-US" smtClean="0">
                <a:solidFill>
                  <a:prstClr val="black">
                    <a:tint val="75000"/>
                  </a:prstClr>
                </a:solidFill>
              </a:rPr>
              <a:pPr/>
              <a:t>5/21/2018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25EAEDE3-0563-4B66-9DAA-9B6434563C8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95217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FBE0155-ED4E-470A-A7A3-3B438D802013}" type="datetimeFigureOut">
              <a:rPr lang="en-US" smtClean="0">
                <a:solidFill>
                  <a:prstClr val="black">
                    <a:tint val="75000"/>
                  </a:prstClr>
                </a:solidFill>
              </a:rPr>
              <a:pPr/>
              <a:t>5/21/2018</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25EAEDE3-0563-4B66-9DAA-9B6434563C8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1536563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FBE0155-ED4E-470A-A7A3-3B438D802013}" type="datetimeFigureOut">
              <a:rPr lang="en-US" smtClean="0">
                <a:solidFill>
                  <a:prstClr val="black">
                    <a:tint val="75000"/>
                  </a:prstClr>
                </a:solidFill>
              </a:rPr>
              <a:pPr/>
              <a:t>5/21/2018</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25EAEDE3-0563-4B66-9DAA-9B6434563C8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697535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FBE0155-ED4E-470A-A7A3-3B438D802013}" type="datetimeFigureOut">
              <a:rPr lang="en-US" smtClean="0">
                <a:solidFill>
                  <a:prstClr val="black">
                    <a:tint val="75000"/>
                  </a:prstClr>
                </a:solidFill>
              </a:rPr>
              <a:pPr/>
              <a:t>5/21/2018</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25EAEDE3-0563-4B66-9DAA-9B6434563C8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4093642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FBE0155-ED4E-470A-A7A3-3B438D802013}" type="datetimeFigureOut">
              <a:rPr lang="en-US" smtClean="0">
                <a:solidFill>
                  <a:prstClr val="black">
                    <a:tint val="75000"/>
                  </a:prstClr>
                </a:solidFill>
              </a:rPr>
              <a:pPr/>
              <a:t>5/21/2018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25EAEDE3-0563-4B66-9DAA-9B6434563C8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9692169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FBE0155-ED4E-470A-A7A3-3B438D802013}" type="datetimeFigureOut">
              <a:rPr lang="en-US" smtClean="0">
                <a:solidFill>
                  <a:prstClr val="black">
                    <a:tint val="75000"/>
                  </a:prstClr>
                </a:solidFill>
              </a:rPr>
              <a:pPr/>
              <a:t>5/21/2018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25EAEDE3-0563-4B66-9DAA-9B6434563C8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1707682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FBE0155-ED4E-470A-A7A3-3B438D802013}" type="datetimeFigureOut">
              <a:rPr lang="en-US" smtClean="0">
                <a:solidFill>
                  <a:prstClr val="black">
                    <a:tint val="75000"/>
                  </a:prstClr>
                </a:solidFill>
              </a:rPr>
              <a:pPr/>
              <a:t>5/21/2018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5EAEDE3-0563-4B66-9DAA-9B6434563C8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6297407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FBE0155-ED4E-470A-A7A3-3B438D802013}" type="datetimeFigureOut">
              <a:rPr lang="en-US" smtClean="0">
                <a:solidFill>
                  <a:prstClr val="black">
                    <a:tint val="75000"/>
                  </a:prstClr>
                </a:solidFill>
              </a:rPr>
              <a:pPr/>
              <a:t>5/21/2018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5EAEDE3-0563-4B66-9DAA-9B6434563C8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5575422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0FBE0155-ED4E-470A-A7A3-3B438D802013}" type="datetimeFigureOut">
              <a:rPr lang="en-US" smtClean="0">
                <a:solidFill>
                  <a:prstClr val="black">
                    <a:tint val="75000"/>
                  </a:prstClr>
                </a:solidFill>
              </a:rPr>
              <a:pPr/>
              <a:t>5/21/2018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5EAEDE3-0563-4B66-9DAA-9B6434563C8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5256225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FBE0155-ED4E-470A-A7A3-3B438D802013}" type="datetimeFigureOut">
              <a:rPr lang="en-US" smtClean="0">
                <a:solidFill>
                  <a:prstClr val="black">
                    <a:tint val="75000"/>
                  </a:prstClr>
                </a:solidFill>
              </a:rPr>
              <a:pPr/>
              <a:t>5/21/2018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5EAEDE3-0563-4B66-9DAA-9B6434563C8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7726948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FBE0155-ED4E-470A-A7A3-3B438D802013}" type="datetimeFigureOut">
              <a:rPr lang="en-US" smtClean="0">
                <a:solidFill>
                  <a:prstClr val="black">
                    <a:tint val="75000"/>
                  </a:prstClr>
                </a:solidFill>
              </a:rPr>
              <a:pPr/>
              <a:t>5/21/2018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5EAEDE3-0563-4B66-9DAA-9B6434563C8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7086747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FBE0155-ED4E-470A-A7A3-3B438D802013}" type="datetimeFigureOut">
              <a:rPr lang="en-US" smtClean="0">
                <a:solidFill>
                  <a:prstClr val="black">
                    <a:tint val="75000"/>
                  </a:prstClr>
                </a:solidFill>
              </a:rPr>
              <a:pPr/>
              <a:t>5/21/2018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25EAEDE3-0563-4B66-9DAA-9B6434563C8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627009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FBE0155-ED4E-470A-A7A3-3B438D802013}" type="datetimeFigureOut">
              <a:rPr lang="en-US" smtClean="0">
                <a:solidFill>
                  <a:prstClr val="black">
                    <a:tint val="75000"/>
                  </a:prstClr>
                </a:solidFill>
              </a:rPr>
              <a:pPr/>
              <a:t>5/21/2018</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25EAEDE3-0563-4B66-9DAA-9B6434563C8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1729715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FBE0155-ED4E-470A-A7A3-3B438D802013}" type="datetimeFigureOut">
              <a:rPr lang="en-US" smtClean="0">
                <a:solidFill>
                  <a:prstClr val="black">
                    <a:tint val="75000"/>
                  </a:prstClr>
                </a:solidFill>
              </a:rPr>
              <a:pPr/>
              <a:t>5/21/2018</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25EAEDE3-0563-4B66-9DAA-9B6434563C8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1974560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FBE0155-ED4E-470A-A7A3-3B438D802013}" type="datetimeFigureOut">
              <a:rPr lang="en-US" smtClean="0">
                <a:solidFill>
                  <a:prstClr val="black">
                    <a:tint val="75000"/>
                  </a:prstClr>
                </a:solidFill>
              </a:rPr>
              <a:pPr/>
              <a:t>5/21/2018</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25EAEDE3-0563-4B66-9DAA-9B6434563C8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6539090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FBE0155-ED4E-470A-A7A3-3B438D802013}" type="datetimeFigureOut">
              <a:rPr lang="en-US" smtClean="0">
                <a:solidFill>
                  <a:prstClr val="black">
                    <a:tint val="75000"/>
                  </a:prstClr>
                </a:solidFill>
              </a:rPr>
              <a:pPr/>
              <a:t>5/21/2018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25EAEDE3-0563-4B66-9DAA-9B6434563C8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0232603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FBE0155-ED4E-470A-A7A3-3B438D802013}" type="datetimeFigureOut">
              <a:rPr lang="en-US" smtClean="0">
                <a:solidFill>
                  <a:prstClr val="black">
                    <a:tint val="75000"/>
                  </a:prstClr>
                </a:solidFill>
              </a:rPr>
              <a:pPr/>
              <a:t>5/21/2018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25EAEDE3-0563-4B66-9DAA-9B6434563C8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3700434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FBE0155-ED4E-470A-A7A3-3B438D802013}" type="datetimeFigureOut">
              <a:rPr lang="en-US" smtClean="0">
                <a:solidFill>
                  <a:prstClr val="black">
                    <a:tint val="75000"/>
                  </a:prstClr>
                </a:solidFill>
              </a:rPr>
              <a:pPr/>
              <a:t>5/21/2018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5EAEDE3-0563-4B66-9DAA-9B6434563C8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4605832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FBE0155-ED4E-470A-A7A3-3B438D802013}" type="datetimeFigureOut">
              <a:rPr lang="en-US" smtClean="0">
                <a:solidFill>
                  <a:prstClr val="black">
                    <a:tint val="75000"/>
                  </a:prstClr>
                </a:solidFill>
              </a:rPr>
              <a:pPr/>
              <a:t>5/21/2018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5EAEDE3-0563-4B66-9DAA-9B6434563C8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383117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FBE0155-ED4E-470A-A7A3-3B438D802013}" type="datetimeFigureOut">
              <a:rPr lang="en-US" smtClean="0"/>
              <a:t>5/21/2018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5EAEDE3-0563-4B66-9DAA-9B6434563C82}" type="slidenum">
              <a:rPr lang="en-US" smtClean="0"/>
              <a:t>‹#›</a:t>
            </a:fld>
            <a:endParaRPr lang="en-US"/>
          </a:p>
        </p:txBody>
      </p:sp>
    </p:spTree>
    <p:extLst>
      <p:ext uri="{BB962C8B-B14F-4D97-AF65-F5344CB8AC3E}">
        <p14:creationId xmlns:p14="http://schemas.microsoft.com/office/powerpoint/2010/main" val="37278439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FBE0155-ED4E-470A-A7A3-3B438D802013}" type="datetimeFigureOut">
              <a:rPr lang="en-US" smtClean="0">
                <a:solidFill>
                  <a:prstClr val="black">
                    <a:tint val="75000"/>
                  </a:prstClr>
                </a:solidFill>
              </a:rPr>
              <a:pPr/>
              <a:t>5/21/2018</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5EAEDE3-0563-4B66-9DAA-9B6434563C8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36522973"/>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FBE0155-ED4E-470A-A7A3-3B438D802013}" type="datetimeFigureOut">
              <a:rPr lang="en-US" smtClean="0">
                <a:solidFill>
                  <a:prstClr val="black">
                    <a:tint val="75000"/>
                  </a:prstClr>
                </a:solidFill>
              </a:rPr>
              <a:pPr/>
              <a:t>5/21/2018</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5EAEDE3-0563-4B66-9DAA-9B6434563C8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1896703"/>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28.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446712" y="1535113"/>
            <a:ext cx="3697288" cy="3124200"/>
          </a:xfrm>
        </p:spPr>
        <p:txBody>
          <a:bodyPr>
            <a:normAutofit fontScale="90000"/>
          </a:bodyPr>
          <a:lstStyle/>
          <a:p>
            <a:pPr eaLnBrk="0" hangingPunct="0">
              <a:defRPr/>
            </a:pPr>
            <a:r>
              <a:rPr lang="en-US" b="1" dirty="0"/>
              <a:t>What’s</a:t>
            </a:r>
            <a:r>
              <a:rPr lang="en-US" b="1" dirty="0">
                <a:cs typeface="Helvetica Neue"/>
              </a:rPr>
              <a:t> That Sound?</a:t>
            </a:r>
            <a:br>
              <a:rPr lang="en-US" b="1" dirty="0">
                <a:cs typeface="Helvetica Neue"/>
              </a:rPr>
            </a:br>
            <a:r>
              <a:rPr lang="en-US" b="1" dirty="0">
                <a:cs typeface="Helvetica Neue"/>
              </a:rPr>
              <a:t>An Introduction to Rock and Its </a:t>
            </a:r>
            <a:r>
              <a:rPr lang="en-US" b="1" dirty="0" smtClean="0">
                <a:cs typeface="Helvetica Neue"/>
              </a:rPr>
              <a:t>History</a:t>
            </a:r>
            <a:endParaRPr lang="en-US" dirty="0"/>
          </a:p>
        </p:txBody>
      </p:sp>
      <p:sp>
        <p:nvSpPr>
          <p:cNvPr id="4" name="Text Placeholder 3"/>
          <p:cNvSpPr>
            <a:spLocks noGrp="1"/>
          </p:cNvSpPr>
          <p:nvPr>
            <p:ph type="body" idx="1"/>
          </p:nvPr>
        </p:nvSpPr>
        <p:spPr>
          <a:xfrm>
            <a:off x="6101849" y="394892"/>
            <a:ext cx="2387013" cy="639762"/>
          </a:xfrm>
        </p:spPr>
        <p:txBody>
          <a:bodyPr>
            <a:noAutofit/>
          </a:bodyPr>
          <a:lstStyle/>
          <a:p>
            <a:pPr algn="ctr"/>
            <a:r>
              <a:rPr lang="en-US" sz="3600" dirty="0">
                <a:cs typeface="Helvetica Neue"/>
              </a:rPr>
              <a:t>Art </a:t>
            </a:r>
            <a:r>
              <a:rPr lang="en-US" sz="3600" dirty="0" smtClean="0">
                <a:cs typeface="Helvetica Neue"/>
              </a:rPr>
              <a:t>Slides</a:t>
            </a:r>
            <a:endParaRPr lang="en-US" sz="3600" dirty="0"/>
          </a:p>
        </p:txBody>
      </p:sp>
      <p:sp>
        <p:nvSpPr>
          <p:cNvPr id="6" name="Content Placeholder 5"/>
          <p:cNvSpPr>
            <a:spLocks noGrp="1"/>
          </p:cNvSpPr>
          <p:nvPr>
            <p:ph sz="half" idx="2"/>
          </p:nvPr>
        </p:nvSpPr>
        <p:spPr>
          <a:xfrm>
            <a:off x="6419055" y="4941094"/>
            <a:ext cx="1752600" cy="492125"/>
          </a:xfrm>
        </p:spPr>
        <p:txBody>
          <a:bodyPr/>
          <a:lstStyle/>
          <a:p>
            <a:pPr marL="0" indent="0" algn="ctr">
              <a:buNone/>
            </a:pPr>
            <a:r>
              <a:rPr lang="en-US" sz="2200" b="1" dirty="0">
                <a:solidFill>
                  <a:prstClr val="black"/>
                </a:solidFill>
                <a:cs typeface="Helvetica Neue"/>
              </a:rPr>
              <a:t>Fifth </a:t>
            </a:r>
            <a:r>
              <a:rPr lang="en-US" sz="2200" b="1" dirty="0" smtClean="0">
                <a:solidFill>
                  <a:prstClr val="black"/>
                </a:solidFill>
                <a:cs typeface="Helvetica Neue"/>
              </a:rPr>
              <a:t>Edition</a:t>
            </a:r>
            <a:endParaRPr lang="en-US" dirty="0"/>
          </a:p>
        </p:txBody>
      </p:sp>
      <p:sp>
        <p:nvSpPr>
          <p:cNvPr id="7" name="Text Placeholder 6"/>
          <p:cNvSpPr>
            <a:spLocks noGrp="1"/>
          </p:cNvSpPr>
          <p:nvPr>
            <p:ph type="body" sz="quarter" idx="3"/>
          </p:nvPr>
        </p:nvSpPr>
        <p:spPr>
          <a:xfrm>
            <a:off x="5657055" y="5715000"/>
            <a:ext cx="3276600" cy="765968"/>
          </a:xfrm>
        </p:spPr>
        <p:txBody>
          <a:bodyPr>
            <a:noAutofit/>
          </a:bodyPr>
          <a:lstStyle/>
          <a:p>
            <a:pPr lvl="0" algn="ctr" eaLnBrk="0" hangingPunct="0">
              <a:spcBef>
                <a:spcPts val="0"/>
              </a:spcBef>
              <a:buClr>
                <a:srgbClr val="000000"/>
              </a:buClr>
              <a:buSzPct val="100000"/>
              <a:defRPr/>
            </a:pPr>
            <a:r>
              <a:rPr lang="en-US" dirty="0">
                <a:solidFill>
                  <a:prstClr val="black"/>
                </a:solidFill>
                <a:cs typeface="Helvetica Neue"/>
              </a:rPr>
              <a:t>Text By John </a:t>
            </a:r>
            <a:r>
              <a:rPr lang="en-US" dirty="0" err="1">
                <a:solidFill>
                  <a:prstClr val="black"/>
                </a:solidFill>
                <a:cs typeface="Helvetica Neue"/>
              </a:rPr>
              <a:t>Covach</a:t>
            </a:r>
            <a:r>
              <a:rPr lang="en-US" dirty="0">
                <a:solidFill>
                  <a:prstClr val="black"/>
                </a:solidFill>
                <a:cs typeface="Helvetica Neue"/>
              </a:rPr>
              <a:t> and Andrew </a:t>
            </a:r>
            <a:r>
              <a:rPr lang="en-US" dirty="0" smtClean="0">
                <a:solidFill>
                  <a:prstClr val="black"/>
                </a:solidFill>
                <a:cs typeface="Helvetica Neue"/>
              </a:rPr>
              <a:t>Flory</a:t>
            </a:r>
            <a:endParaRPr lang="en-GB" dirty="0">
              <a:solidFill>
                <a:prstClr val="black"/>
              </a:solidFill>
              <a:cs typeface="Helvetica Neue"/>
            </a:endParaRPr>
          </a:p>
        </p:txBody>
      </p:sp>
    </p:spTree>
    <p:extLst>
      <p:ext uri="{BB962C8B-B14F-4D97-AF65-F5344CB8AC3E}">
        <p14:creationId xmlns:p14="http://schemas.microsoft.com/office/powerpoint/2010/main" val="38580299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man and a woman frosting a cake in their home. The caption reads: Originating as a spin- off of the popular All in the Family television series, The Jeffersons portrayed an upwardly mobile black family led by George Jefferson. Played by Sherman Hemsley, George was as much a bigot as Archie Bunker had been in All in the Family, with much of the humor based on Jefferson’s absurdly racist and otherwise foolish outbursts and proclamations, frequently deflated by wife, Louise, played by Isabel Sanford.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622300"/>
            <a:ext cx="8229600" cy="5326380"/>
          </a:xfrm>
          <a:prstGeom prst="rect">
            <a:avLst/>
          </a:prstGeom>
        </p:spPr>
      </p:pic>
    </p:spTree>
    <p:extLst>
      <p:ext uri="{BB962C8B-B14F-4D97-AF65-F5344CB8AC3E}">
        <p14:creationId xmlns:p14="http://schemas.microsoft.com/office/powerpoint/2010/main" val="38067169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rincess Leia from Star Wars holding a gun. The caption reads: The trio of principal actors for the first Star Wars trilogy included Mark Hamill (Luke Skywalker), Harrison Ford (Han Solo), and Carrie Fisher (Princess Leia), shown here. While Ford went on to many other notable roles (including the intrepid archeologist Indiana Jones), the roles of Skywalker and Leia defined the careers of Hamill and Fisher. The trio reprised these roles nearly forty years later in 2016's Star Wars: The Force Awakens.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 y="1511300"/>
            <a:ext cx="8686800" cy="3842702"/>
          </a:xfrm>
          <a:prstGeom prst="rect">
            <a:avLst/>
          </a:prstGeom>
        </p:spPr>
      </p:pic>
    </p:spTree>
    <p:extLst>
      <p:ext uri="{BB962C8B-B14F-4D97-AF65-F5344CB8AC3E}">
        <p14:creationId xmlns:p14="http://schemas.microsoft.com/office/powerpoint/2010/main" val="18243119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our men sitting on the steps of an ornate build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17700" y="863600"/>
            <a:ext cx="5324475" cy="5143500"/>
          </a:xfrm>
          <a:prstGeom prst="rect">
            <a:avLst/>
          </a:prstGeom>
        </p:spPr>
      </p:pic>
    </p:spTree>
    <p:extLst>
      <p:ext uri="{BB962C8B-B14F-4D97-AF65-F5344CB8AC3E}">
        <p14:creationId xmlns:p14="http://schemas.microsoft.com/office/powerpoint/2010/main" val="37560317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rock band playing under stadium lights for a show. The caption reads: Led Zeppelin’s Robert Plant (vocals) and Jimmy Page (guitar) in performance. The band combined complex arrangements with guitar mastery, and Page’s playing displayed strong blues and folk roots. Although they were known for their harder, electrified music, Led Zeppelin often used acoustic instruments and produced quieter, simpler songs.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 y="1549400"/>
            <a:ext cx="8686800" cy="3776345"/>
          </a:xfrm>
          <a:prstGeom prst="rect">
            <a:avLst/>
          </a:prstGeom>
        </p:spPr>
      </p:pic>
    </p:spTree>
    <p:extLst>
      <p:ext uri="{BB962C8B-B14F-4D97-AF65-F5344CB8AC3E}">
        <p14:creationId xmlns:p14="http://schemas.microsoft.com/office/powerpoint/2010/main" val="17389819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descr="A table consists of 3 columns and 10 rows. The column headers are Time Frame, Parts, and Description."/>
          <p:cNvGraphicFramePr>
            <a:graphicFrameLocks noGrp="1"/>
          </p:cNvGraphicFramePr>
          <p:nvPr>
            <p:extLst>
              <p:ext uri="{D42A27DB-BD31-4B8C-83A1-F6EECF244321}">
                <p14:modId xmlns:p14="http://schemas.microsoft.com/office/powerpoint/2010/main" val="4215831388"/>
              </p:ext>
            </p:extLst>
          </p:nvPr>
        </p:nvGraphicFramePr>
        <p:xfrm>
          <a:off x="3276599" y="2438399"/>
          <a:ext cx="2971801" cy="3066722"/>
        </p:xfrm>
        <a:graphic>
          <a:graphicData uri="http://schemas.openxmlformats.org/drawingml/2006/table">
            <a:tbl>
              <a:tblPr firstRow="1">
                <a:tableStyleId>{5940675A-B579-460E-94D1-54222C63F5DA}</a:tableStyleId>
              </a:tblPr>
              <a:tblGrid>
                <a:gridCol w="550870"/>
                <a:gridCol w="764695"/>
                <a:gridCol w="1656236"/>
              </a:tblGrid>
              <a:tr h="296745">
                <a:tc>
                  <a:txBody>
                    <a:bodyPr/>
                    <a:lstStyle/>
                    <a:p>
                      <a:pPr marL="0" marR="0">
                        <a:lnSpc>
                          <a:spcPct val="115000"/>
                        </a:lnSpc>
                        <a:spcBef>
                          <a:spcPts val="0"/>
                        </a:spcBef>
                        <a:spcAft>
                          <a:spcPts val="0"/>
                        </a:spcAft>
                      </a:pPr>
                      <a:r>
                        <a:rPr lang="en-US" sz="600" dirty="0">
                          <a:effectLst/>
                        </a:rPr>
                        <a:t>Time Frame</a:t>
                      </a:r>
                      <a:endParaRPr lang="en-US" sz="400" dirty="0">
                        <a:effectLst/>
                        <a:latin typeface="Calibri"/>
                        <a:ea typeface="Calibri"/>
                        <a:cs typeface="Times New Roman"/>
                      </a:endParaRPr>
                    </a:p>
                  </a:txBody>
                  <a:tcPr marL="16786" marR="16786" marT="0" marB="0"/>
                </a:tc>
                <a:tc>
                  <a:txBody>
                    <a:bodyPr/>
                    <a:lstStyle/>
                    <a:p>
                      <a:pPr marL="0" marR="0">
                        <a:lnSpc>
                          <a:spcPct val="115000"/>
                        </a:lnSpc>
                        <a:spcBef>
                          <a:spcPts val="0"/>
                        </a:spcBef>
                        <a:spcAft>
                          <a:spcPts val="0"/>
                        </a:spcAft>
                      </a:pPr>
                      <a:r>
                        <a:rPr lang="en-US" sz="600">
                          <a:effectLst/>
                        </a:rPr>
                        <a:t>Parts</a:t>
                      </a:r>
                      <a:endParaRPr lang="en-US" sz="400">
                        <a:effectLst/>
                        <a:latin typeface="Calibri"/>
                        <a:ea typeface="Calibri"/>
                        <a:cs typeface="Times New Roman"/>
                      </a:endParaRPr>
                    </a:p>
                  </a:txBody>
                  <a:tcPr marL="16786" marR="16786" marT="0" marB="0"/>
                </a:tc>
                <a:tc>
                  <a:txBody>
                    <a:bodyPr/>
                    <a:lstStyle/>
                    <a:p>
                      <a:pPr marL="0" marR="0">
                        <a:lnSpc>
                          <a:spcPct val="115000"/>
                        </a:lnSpc>
                        <a:spcBef>
                          <a:spcPts val="0"/>
                        </a:spcBef>
                        <a:spcAft>
                          <a:spcPts val="0"/>
                        </a:spcAft>
                      </a:pPr>
                      <a:r>
                        <a:rPr lang="en-US" sz="600" dirty="0">
                          <a:effectLst/>
                        </a:rPr>
                        <a:t>Description</a:t>
                      </a:r>
                      <a:endParaRPr lang="en-US" sz="400" dirty="0">
                        <a:effectLst/>
                        <a:latin typeface="Calibri"/>
                        <a:ea typeface="Calibri"/>
                        <a:cs typeface="Times New Roman"/>
                      </a:endParaRPr>
                    </a:p>
                  </a:txBody>
                  <a:tcPr marL="16786" marR="16786" marT="0" marB="0"/>
                </a:tc>
              </a:tr>
              <a:tr h="296745">
                <a:tc>
                  <a:txBody>
                    <a:bodyPr/>
                    <a:lstStyle/>
                    <a:p>
                      <a:pPr marL="0" marR="0">
                        <a:lnSpc>
                          <a:spcPct val="115000"/>
                        </a:lnSpc>
                        <a:spcBef>
                          <a:spcPts val="0"/>
                        </a:spcBef>
                        <a:spcAft>
                          <a:spcPts val="0"/>
                        </a:spcAft>
                      </a:pPr>
                      <a:r>
                        <a:rPr lang="en-US" sz="600" dirty="0">
                          <a:effectLst/>
                        </a:rPr>
                        <a:t>0:00-0:11</a:t>
                      </a:r>
                      <a:endParaRPr lang="en-US" sz="400" dirty="0">
                        <a:effectLst/>
                        <a:latin typeface="Calibri"/>
                        <a:ea typeface="Calibri"/>
                        <a:cs typeface="Times New Roman"/>
                      </a:endParaRPr>
                    </a:p>
                  </a:txBody>
                  <a:tcPr marL="16786" marR="16786" marT="0" marB="0"/>
                </a:tc>
                <a:tc>
                  <a:txBody>
                    <a:bodyPr/>
                    <a:lstStyle/>
                    <a:p>
                      <a:pPr marL="0" marR="0">
                        <a:lnSpc>
                          <a:spcPct val="115000"/>
                        </a:lnSpc>
                        <a:spcBef>
                          <a:spcPts val="0"/>
                        </a:spcBef>
                        <a:spcAft>
                          <a:spcPts val="0"/>
                        </a:spcAft>
                      </a:pPr>
                      <a:r>
                        <a:rPr lang="en-US" sz="600" dirty="0">
                          <a:effectLst/>
                        </a:rPr>
                        <a:t>Introduction, 4 mm.</a:t>
                      </a:r>
                      <a:endParaRPr lang="en-US" sz="400" dirty="0">
                        <a:effectLst/>
                        <a:latin typeface="Calibri"/>
                        <a:ea typeface="Calibri"/>
                        <a:cs typeface="Times New Roman"/>
                      </a:endParaRPr>
                    </a:p>
                  </a:txBody>
                  <a:tcPr marL="16786" marR="16786" marT="0" marB="0"/>
                </a:tc>
                <a:tc>
                  <a:txBody>
                    <a:bodyPr/>
                    <a:lstStyle/>
                    <a:p>
                      <a:pPr marL="0" marR="0">
                        <a:lnSpc>
                          <a:spcPct val="115000"/>
                        </a:lnSpc>
                        <a:spcBef>
                          <a:spcPts val="0"/>
                        </a:spcBef>
                        <a:spcAft>
                          <a:spcPts val="0"/>
                        </a:spcAft>
                      </a:pPr>
                      <a:r>
                        <a:rPr lang="en-US" sz="600">
                          <a:effectLst/>
                        </a:rPr>
                        <a:t>Begins with guitar alone, playing 2-bar blues-derived riff. Bass joins for the second time through this riff.</a:t>
                      </a:r>
                      <a:endParaRPr lang="en-US" sz="400">
                        <a:effectLst/>
                        <a:latin typeface="Calibri"/>
                        <a:ea typeface="Calibri"/>
                        <a:cs typeface="Times New Roman"/>
                      </a:endParaRPr>
                    </a:p>
                  </a:txBody>
                  <a:tcPr marL="16786" marR="16786" marT="0" marB="0"/>
                </a:tc>
              </a:tr>
              <a:tr h="271310">
                <a:tc>
                  <a:txBody>
                    <a:bodyPr/>
                    <a:lstStyle/>
                    <a:p>
                      <a:pPr marL="0" marR="0">
                        <a:lnSpc>
                          <a:spcPct val="115000"/>
                        </a:lnSpc>
                        <a:spcBef>
                          <a:spcPts val="0"/>
                        </a:spcBef>
                        <a:spcAft>
                          <a:spcPts val="0"/>
                        </a:spcAft>
                      </a:pPr>
                      <a:r>
                        <a:rPr lang="en-US" sz="600">
                          <a:effectLst/>
                        </a:rPr>
                        <a:t>0:11-0:35</a:t>
                      </a:r>
                      <a:endParaRPr lang="en-US" sz="400">
                        <a:effectLst/>
                        <a:latin typeface="Calibri"/>
                        <a:ea typeface="Calibri"/>
                        <a:cs typeface="Times New Roman"/>
                      </a:endParaRPr>
                    </a:p>
                  </a:txBody>
                  <a:tcPr marL="16786" marR="16786" marT="0" marB="0"/>
                </a:tc>
                <a:tc>
                  <a:txBody>
                    <a:bodyPr/>
                    <a:lstStyle/>
                    <a:p>
                      <a:pPr marL="0" marR="0">
                        <a:lnSpc>
                          <a:spcPct val="115000"/>
                        </a:lnSpc>
                        <a:spcBef>
                          <a:spcPts val="0"/>
                        </a:spcBef>
                        <a:spcAft>
                          <a:spcPts val="0"/>
                        </a:spcAft>
                      </a:pPr>
                      <a:r>
                        <a:rPr lang="en-US" sz="600" dirty="0">
                          <a:effectLst/>
                        </a:rPr>
                        <a:t>A-Verse 1, 9 mm.</a:t>
                      </a:r>
                      <a:endParaRPr lang="en-US" sz="400" dirty="0">
                        <a:effectLst/>
                        <a:latin typeface="Calibri"/>
                        <a:ea typeface="Calibri"/>
                        <a:cs typeface="Times New Roman"/>
                      </a:endParaRPr>
                    </a:p>
                  </a:txBody>
                  <a:tcPr marL="16786" marR="16786" marT="0" marB="0"/>
                </a:tc>
                <a:tc>
                  <a:txBody>
                    <a:bodyPr/>
                    <a:lstStyle/>
                    <a:p>
                      <a:pPr marL="0" marR="0">
                        <a:lnSpc>
                          <a:spcPct val="115000"/>
                        </a:lnSpc>
                        <a:spcBef>
                          <a:spcPts val="0"/>
                        </a:spcBef>
                        <a:spcAft>
                          <a:spcPts val="0"/>
                        </a:spcAft>
                      </a:pPr>
                      <a:r>
                        <a:rPr lang="en-US" sz="600" dirty="0">
                          <a:effectLst/>
                        </a:rPr>
                        <a:t>Lead vocal enters, riff continues in guitar and bass. "You need </a:t>
                      </a:r>
                      <a:r>
                        <a:rPr lang="en-US" sz="600" dirty="0" err="1">
                          <a:effectLst/>
                        </a:rPr>
                        <a:t>coolin</a:t>
                      </a:r>
                      <a:r>
                        <a:rPr lang="en-US" sz="600" dirty="0">
                          <a:effectLst/>
                        </a:rPr>
                        <a:t>' . . ."</a:t>
                      </a:r>
                      <a:endParaRPr lang="en-US" sz="400" dirty="0">
                        <a:effectLst/>
                        <a:latin typeface="Calibri"/>
                        <a:ea typeface="Calibri"/>
                        <a:cs typeface="Times New Roman"/>
                      </a:endParaRPr>
                    </a:p>
                  </a:txBody>
                  <a:tcPr marL="16786" marR="16786" marT="0" marB="0"/>
                </a:tc>
              </a:tr>
              <a:tr h="368813">
                <a:tc>
                  <a:txBody>
                    <a:bodyPr/>
                    <a:lstStyle/>
                    <a:p>
                      <a:pPr marL="0" marR="0">
                        <a:lnSpc>
                          <a:spcPct val="115000"/>
                        </a:lnSpc>
                        <a:spcBef>
                          <a:spcPts val="0"/>
                        </a:spcBef>
                        <a:spcAft>
                          <a:spcPts val="0"/>
                        </a:spcAft>
                      </a:pPr>
                      <a:r>
                        <a:rPr lang="en-US" sz="600">
                          <a:effectLst/>
                        </a:rPr>
                        <a:t>0:35-0:47</a:t>
                      </a:r>
                      <a:endParaRPr lang="en-US" sz="400">
                        <a:effectLst/>
                        <a:latin typeface="Calibri"/>
                        <a:ea typeface="Calibri"/>
                        <a:cs typeface="Times New Roman"/>
                      </a:endParaRPr>
                    </a:p>
                  </a:txBody>
                  <a:tcPr marL="16786" marR="16786" marT="0" marB="0"/>
                </a:tc>
                <a:tc>
                  <a:txBody>
                    <a:bodyPr/>
                    <a:lstStyle/>
                    <a:p>
                      <a:pPr marL="0" marR="0">
                        <a:lnSpc>
                          <a:spcPct val="115000"/>
                        </a:lnSpc>
                        <a:spcBef>
                          <a:spcPts val="0"/>
                        </a:spcBef>
                        <a:spcAft>
                          <a:spcPts val="0"/>
                        </a:spcAft>
                      </a:pPr>
                      <a:r>
                        <a:rPr lang="en-US" sz="600">
                          <a:effectLst/>
                        </a:rPr>
                        <a:t>Chorus, 4 mm.</a:t>
                      </a:r>
                      <a:endParaRPr lang="en-US" sz="400">
                        <a:effectLst/>
                        <a:latin typeface="Calibri"/>
                        <a:ea typeface="Calibri"/>
                        <a:cs typeface="Times New Roman"/>
                      </a:endParaRPr>
                    </a:p>
                  </a:txBody>
                  <a:tcPr marL="16786" marR="16786" marT="0" marB="0"/>
                </a:tc>
                <a:tc>
                  <a:txBody>
                    <a:bodyPr/>
                    <a:lstStyle/>
                    <a:p>
                      <a:pPr marL="0" marR="0">
                        <a:lnSpc>
                          <a:spcPct val="115000"/>
                        </a:lnSpc>
                        <a:spcBef>
                          <a:spcPts val="0"/>
                        </a:spcBef>
                        <a:spcAft>
                          <a:spcPts val="0"/>
                        </a:spcAft>
                      </a:pPr>
                      <a:r>
                        <a:rPr lang="en-US" sz="600" dirty="0">
                          <a:effectLst/>
                        </a:rPr>
                        <a:t>Drums enter, as backup vocals provide vocal hook. Note sliding guitar effect in call-and-response to vocal. "Got a whole </a:t>
                      </a:r>
                      <a:r>
                        <a:rPr lang="en-US" sz="600" dirty="0" err="1">
                          <a:effectLst/>
                        </a:rPr>
                        <a:t>lotta</a:t>
                      </a:r>
                      <a:r>
                        <a:rPr lang="en-US" sz="600" dirty="0">
                          <a:effectLst/>
                        </a:rPr>
                        <a:t> love . . ."</a:t>
                      </a:r>
                      <a:endParaRPr lang="en-US" sz="400" dirty="0">
                        <a:effectLst/>
                        <a:latin typeface="Calibri"/>
                        <a:ea typeface="Calibri"/>
                        <a:cs typeface="Times New Roman"/>
                      </a:endParaRPr>
                    </a:p>
                  </a:txBody>
                  <a:tcPr marL="16786" marR="16786" marT="0" marB="0"/>
                </a:tc>
              </a:tr>
              <a:tr h="275549">
                <a:tc>
                  <a:txBody>
                    <a:bodyPr/>
                    <a:lstStyle/>
                    <a:p>
                      <a:pPr marL="0" marR="0">
                        <a:lnSpc>
                          <a:spcPct val="115000"/>
                        </a:lnSpc>
                        <a:spcBef>
                          <a:spcPts val="0"/>
                        </a:spcBef>
                        <a:spcAft>
                          <a:spcPts val="0"/>
                        </a:spcAft>
                      </a:pPr>
                      <a:r>
                        <a:rPr lang="en-US" sz="600">
                          <a:effectLst/>
                        </a:rPr>
                        <a:t>0:47-1:10</a:t>
                      </a:r>
                      <a:endParaRPr lang="en-US" sz="400">
                        <a:effectLst/>
                        <a:latin typeface="Calibri"/>
                        <a:ea typeface="Calibri"/>
                        <a:cs typeface="Times New Roman"/>
                      </a:endParaRPr>
                    </a:p>
                  </a:txBody>
                  <a:tcPr marL="16786" marR="16786" marT="0" marB="0"/>
                </a:tc>
                <a:tc>
                  <a:txBody>
                    <a:bodyPr/>
                    <a:lstStyle/>
                    <a:p>
                      <a:pPr marL="0" marR="0">
                        <a:lnSpc>
                          <a:spcPct val="115000"/>
                        </a:lnSpc>
                        <a:spcBef>
                          <a:spcPts val="0"/>
                        </a:spcBef>
                        <a:spcAft>
                          <a:spcPts val="0"/>
                        </a:spcAft>
                      </a:pPr>
                      <a:r>
                        <a:rPr lang="en-US" sz="600">
                          <a:effectLst/>
                        </a:rPr>
                        <a:t>A-Verse 2, 9 mm.</a:t>
                      </a:r>
                      <a:endParaRPr lang="en-US" sz="400">
                        <a:effectLst/>
                        <a:latin typeface="Calibri"/>
                        <a:ea typeface="Calibri"/>
                        <a:cs typeface="Times New Roman"/>
                      </a:endParaRPr>
                    </a:p>
                  </a:txBody>
                  <a:tcPr marL="16786" marR="16786" marT="0" marB="0"/>
                </a:tc>
                <a:tc>
                  <a:txBody>
                    <a:bodyPr/>
                    <a:lstStyle/>
                    <a:p>
                      <a:pPr marL="0" marR="0">
                        <a:lnSpc>
                          <a:spcPct val="115000"/>
                        </a:lnSpc>
                        <a:spcBef>
                          <a:spcPts val="0"/>
                        </a:spcBef>
                        <a:spcAft>
                          <a:spcPts val="0"/>
                        </a:spcAft>
                      </a:pPr>
                      <a:r>
                        <a:rPr lang="en-US" sz="600" dirty="0">
                          <a:effectLst/>
                        </a:rPr>
                        <a:t>As before, except that drums now continue from previous section. "You been </a:t>
                      </a:r>
                      <a:r>
                        <a:rPr lang="en-US" sz="600" dirty="0" err="1">
                          <a:effectLst/>
                        </a:rPr>
                        <a:t>learnin</a:t>
                      </a:r>
                      <a:r>
                        <a:rPr lang="en-US" sz="600" dirty="0">
                          <a:effectLst/>
                        </a:rPr>
                        <a:t>'. . ."</a:t>
                      </a:r>
                      <a:endParaRPr lang="en-US" sz="400" dirty="0">
                        <a:effectLst/>
                        <a:latin typeface="Calibri"/>
                        <a:ea typeface="Calibri"/>
                        <a:cs typeface="Times New Roman"/>
                      </a:endParaRPr>
                    </a:p>
                  </a:txBody>
                  <a:tcPr marL="16786" marR="16786" marT="0" marB="0"/>
                </a:tc>
              </a:tr>
              <a:tr h="267071">
                <a:tc>
                  <a:txBody>
                    <a:bodyPr/>
                    <a:lstStyle/>
                    <a:p>
                      <a:pPr marL="0" marR="0">
                        <a:lnSpc>
                          <a:spcPct val="115000"/>
                        </a:lnSpc>
                        <a:spcBef>
                          <a:spcPts val="0"/>
                        </a:spcBef>
                        <a:spcAft>
                          <a:spcPts val="0"/>
                        </a:spcAft>
                      </a:pPr>
                      <a:r>
                        <a:rPr lang="en-US" sz="600">
                          <a:effectLst/>
                        </a:rPr>
                        <a:t>1:10-1:21</a:t>
                      </a:r>
                      <a:endParaRPr lang="en-US" sz="400">
                        <a:effectLst/>
                        <a:latin typeface="Calibri"/>
                        <a:ea typeface="Calibri"/>
                        <a:cs typeface="Times New Roman"/>
                      </a:endParaRPr>
                    </a:p>
                  </a:txBody>
                  <a:tcPr marL="16786" marR="16786" marT="0" marB="0"/>
                </a:tc>
                <a:tc>
                  <a:txBody>
                    <a:bodyPr/>
                    <a:lstStyle/>
                    <a:p>
                      <a:pPr marL="0" marR="0">
                        <a:lnSpc>
                          <a:spcPct val="115000"/>
                        </a:lnSpc>
                        <a:spcBef>
                          <a:spcPts val="0"/>
                        </a:spcBef>
                        <a:spcAft>
                          <a:spcPts val="0"/>
                        </a:spcAft>
                      </a:pPr>
                      <a:r>
                        <a:rPr lang="en-US" sz="600">
                          <a:effectLst/>
                        </a:rPr>
                        <a:t>Chorus, 4 mm.</a:t>
                      </a:r>
                      <a:endParaRPr lang="en-US" sz="400">
                        <a:effectLst/>
                        <a:latin typeface="Calibri"/>
                        <a:ea typeface="Calibri"/>
                        <a:cs typeface="Times New Roman"/>
                      </a:endParaRPr>
                    </a:p>
                  </a:txBody>
                  <a:tcPr marL="16786" marR="16786" marT="0" marB="0"/>
                </a:tc>
                <a:tc>
                  <a:txBody>
                    <a:bodyPr/>
                    <a:lstStyle/>
                    <a:p>
                      <a:pPr marL="0" marR="0">
                        <a:lnSpc>
                          <a:spcPct val="115000"/>
                        </a:lnSpc>
                        <a:spcBef>
                          <a:spcPts val="0"/>
                        </a:spcBef>
                        <a:spcAft>
                          <a:spcPts val="0"/>
                        </a:spcAft>
                      </a:pPr>
                      <a:r>
                        <a:rPr lang="en-US" sz="600" dirty="0">
                          <a:effectLst/>
                        </a:rPr>
                        <a:t>As before, but the fourth bar of the chorus serves as the first bar of the central section that follows.</a:t>
                      </a:r>
                      <a:endParaRPr lang="en-US" sz="400" dirty="0">
                        <a:effectLst/>
                        <a:latin typeface="Calibri"/>
                        <a:ea typeface="Calibri"/>
                        <a:cs typeface="Times New Roman"/>
                      </a:endParaRPr>
                    </a:p>
                  </a:txBody>
                  <a:tcPr marL="16786" marR="16786" marT="0" marB="0"/>
                </a:tc>
              </a:tr>
              <a:tr h="495989">
                <a:tc>
                  <a:txBody>
                    <a:bodyPr/>
                    <a:lstStyle/>
                    <a:p>
                      <a:pPr marL="0" marR="0">
                        <a:lnSpc>
                          <a:spcPct val="115000"/>
                        </a:lnSpc>
                        <a:spcBef>
                          <a:spcPts val="0"/>
                        </a:spcBef>
                        <a:spcAft>
                          <a:spcPts val="0"/>
                        </a:spcAft>
                      </a:pPr>
                      <a:r>
                        <a:rPr lang="en-US" sz="600">
                          <a:effectLst/>
                        </a:rPr>
                        <a:t>1:21-3:22</a:t>
                      </a:r>
                      <a:endParaRPr lang="en-US" sz="400">
                        <a:effectLst/>
                        <a:latin typeface="Calibri"/>
                        <a:ea typeface="Calibri"/>
                        <a:cs typeface="Times New Roman"/>
                      </a:endParaRPr>
                    </a:p>
                  </a:txBody>
                  <a:tcPr marL="16786" marR="16786" marT="0" marB="0"/>
                </a:tc>
                <a:tc>
                  <a:txBody>
                    <a:bodyPr/>
                    <a:lstStyle/>
                    <a:p>
                      <a:pPr marL="0" marR="0">
                        <a:lnSpc>
                          <a:spcPct val="115000"/>
                        </a:lnSpc>
                        <a:spcBef>
                          <a:spcPts val="0"/>
                        </a:spcBef>
                        <a:spcAft>
                          <a:spcPts val="0"/>
                        </a:spcAft>
                      </a:pPr>
                      <a:r>
                        <a:rPr lang="en-US" sz="600" dirty="0">
                          <a:effectLst/>
                        </a:rPr>
                        <a:t>B-Central section, 45 mm.</a:t>
                      </a:r>
                      <a:endParaRPr lang="en-US" sz="400" dirty="0">
                        <a:effectLst/>
                        <a:latin typeface="Calibri"/>
                        <a:ea typeface="Calibri"/>
                        <a:cs typeface="Times New Roman"/>
                      </a:endParaRPr>
                    </a:p>
                  </a:txBody>
                  <a:tcPr marL="16786" marR="16786" marT="0" marB="0"/>
                </a:tc>
                <a:tc>
                  <a:txBody>
                    <a:bodyPr/>
                    <a:lstStyle/>
                    <a:p>
                      <a:pPr marL="0" marR="0">
                        <a:lnSpc>
                          <a:spcPct val="115000"/>
                        </a:lnSpc>
                        <a:spcBef>
                          <a:spcPts val="0"/>
                        </a:spcBef>
                        <a:spcAft>
                          <a:spcPts val="0"/>
                        </a:spcAft>
                      </a:pPr>
                      <a:r>
                        <a:rPr lang="en-US" sz="600" dirty="0">
                          <a:effectLst/>
                        </a:rPr>
                        <a:t>39 bars of spacey psychedelia. Drums keep a light beat, as guitar sounds and vocal wails move from side to side, amid avant-garde sound effects. An aggressive 6-bar guitar break concludes this section.</a:t>
                      </a:r>
                      <a:endParaRPr lang="en-US" sz="400" dirty="0">
                        <a:effectLst/>
                        <a:latin typeface="Calibri"/>
                        <a:ea typeface="Calibri"/>
                        <a:cs typeface="Times New Roman"/>
                      </a:endParaRPr>
                    </a:p>
                  </a:txBody>
                  <a:tcPr marL="16786" marR="16786" marT="0" marB="0"/>
                </a:tc>
              </a:tr>
              <a:tr h="271310">
                <a:tc>
                  <a:txBody>
                    <a:bodyPr/>
                    <a:lstStyle/>
                    <a:p>
                      <a:pPr marL="0" marR="0">
                        <a:lnSpc>
                          <a:spcPct val="115000"/>
                        </a:lnSpc>
                        <a:spcBef>
                          <a:spcPts val="0"/>
                        </a:spcBef>
                        <a:spcAft>
                          <a:spcPts val="0"/>
                        </a:spcAft>
                      </a:pPr>
                      <a:r>
                        <a:rPr lang="en-US" sz="600">
                          <a:effectLst/>
                        </a:rPr>
                        <a:t>3:22-3:50</a:t>
                      </a:r>
                      <a:endParaRPr lang="en-US" sz="400">
                        <a:effectLst/>
                        <a:latin typeface="Calibri"/>
                        <a:ea typeface="Calibri"/>
                        <a:cs typeface="Times New Roman"/>
                      </a:endParaRPr>
                    </a:p>
                  </a:txBody>
                  <a:tcPr marL="16786" marR="16786" marT="0" marB="0"/>
                </a:tc>
                <a:tc>
                  <a:txBody>
                    <a:bodyPr/>
                    <a:lstStyle/>
                    <a:p>
                      <a:pPr marL="0" marR="0">
                        <a:lnSpc>
                          <a:spcPct val="115000"/>
                        </a:lnSpc>
                        <a:spcBef>
                          <a:spcPts val="0"/>
                        </a:spcBef>
                        <a:spcAft>
                          <a:spcPts val="0"/>
                        </a:spcAft>
                      </a:pPr>
                      <a:r>
                        <a:rPr lang="en-US" sz="600">
                          <a:effectLst/>
                        </a:rPr>
                        <a:t>A-Verse 3, 11 mm.</a:t>
                      </a:r>
                      <a:endParaRPr lang="en-US" sz="400">
                        <a:effectLst/>
                        <a:latin typeface="Calibri"/>
                        <a:ea typeface="Calibri"/>
                        <a:cs typeface="Times New Roman"/>
                      </a:endParaRPr>
                    </a:p>
                  </a:txBody>
                  <a:tcPr marL="16786" marR="16786" marT="0" marB="0"/>
                </a:tc>
                <a:tc>
                  <a:txBody>
                    <a:bodyPr/>
                    <a:lstStyle/>
                    <a:p>
                      <a:pPr marL="0" marR="0">
                        <a:lnSpc>
                          <a:spcPct val="115000"/>
                        </a:lnSpc>
                        <a:spcBef>
                          <a:spcPts val="0"/>
                        </a:spcBef>
                        <a:spcAft>
                          <a:spcPts val="0"/>
                        </a:spcAft>
                      </a:pPr>
                      <a:r>
                        <a:rPr lang="en-US" sz="600" dirty="0">
                          <a:effectLst/>
                        </a:rPr>
                        <a:t>As in verse 2, but extended by 2 bars at the end. "You've been </a:t>
                      </a:r>
                      <a:r>
                        <a:rPr lang="en-US" sz="600" dirty="0" err="1">
                          <a:effectLst/>
                        </a:rPr>
                        <a:t>coolin</a:t>
                      </a:r>
                      <a:r>
                        <a:rPr lang="en-US" sz="600" dirty="0">
                          <a:effectLst/>
                        </a:rPr>
                        <a:t>' . . ."</a:t>
                      </a:r>
                      <a:endParaRPr lang="en-US" sz="400" dirty="0">
                        <a:effectLst/>
                        <a:latin typeface="Calibri"/>
                        <a:ea typeface="Calibri"/>
                        <a:cs typeface="Times New Roman"/>
                      </a:endParaRPr>
                    </a:p>
                  </a:txBody>
                  <a:tcPr marL="16786" marR="16786" marT="0" marB="0"/>
                </a:tc>
              </a:tr>
              <a:tr h="169569">
                <a:tc>
                  <a:txBody>
                    <a:bodyPr/>
                    <a:lstStyle/>
                    <a:p>
                      <a:pPr marL="0" marR="0">
                        <a:lnSpc>
                          <a:spcPct val="115000"/>
                        </a:lnSpc>
                        <a:spcBef>
                          <a:spcPts val="0"/>
                        </a:spcBef>
                        <a:spcAft>
                          <a:spcPts val="0"/>
                        </a:spcAft>
                      </a:pPr>
                      <a:r>
                        <a:rPr lang="en-US" sz="600">
                          <a:effectLst/>
                        </a:rPr>
                        <a:t>3:50-4:00</a:t>
                      </a:r>
                      <a:endParaRPr lang="en-US" sz="400">
                        <a:effectLst/>
                        <a:latin typeface="Calibri"/>
                        <a:ea typeface="Calibri"/>
                        <a:cs typeface="Times New Roman"/>
                      </a:endParaRPr>
                    </a:p>
                  </a:txBody>
                  <a:tcPr marL="16786" marR="16786" marT="0" marB="0"/>
                </a:tc>
                <a:tc>
                  <a:txBody>
                    <a:bodyPr/>
                    <a:lstStyle/>
                    <a:p>
                      <a:pPr marL="0" marR="0">
                        <a:lnSpc>
                          <a:spcPct val="115000"/>
                        </a:lnSpc>
                        <a:spcBef>
                          <a:spcPts val="0"/>
                        </a:spcBef>
                        <a:spcAft>
                          <a:spcPts val="0"/>
                        </a:spcAft>
                      </a:pPr>
                      <a:r>
                        <a:rPr lang="en-US" sz="600">
                          <a:effectLst/>
                        </a:rPr>
                        <a:t>Chorus, 4 mm.</a:t>
                      </a:r>
                      <a:endParaRPr lang="en-US" sz="400">
                        <a:effectLst/>
                        <a:latin typeface="Calibri"/>
                        <a:ea typeface="Calibri"/>
                        <a:cs typeface="Times New Roman"/>
                      </a:endParaRPr>
                    </a:p>
                  </a:txBody>
                  <a:tcPr marL="16786" marR="16786" marT="0" marB="0"/>
                </a:tc>
                <a:tc>
                  <a:txBody>
                    <a:bodyPr/>
                    <a:lstStyle/>
                    <a:p>
                      <a:pPr marL="0" marR="0">
                        <a:lnSpc>
                          <a:spcPct val="115000"/>
                        </a:lnSpc>
                        <a:spcBef>
                          <a:spcPts val="0"/>
                        </a:spcBef>
                        <a:spcAft>
                          <a:spcPts val="0"/>
                        </a:spcAft>
                      </a:pPr>
                      <a:r>
                        <a:rPr lang="en-US" sz="600">
                          <a:effectLst/>
                        </a:rPr>
                        <a:t>As before. "Got a whole lotta love . . ."</a:t>
                      </a:r>
                      <a:endParaRPr lang="en-US" sz="400">
                        <a:effectLst/>
                        <a:latin typeface="Calibri"/>
                        <a:ea typeface="Calibri"/>
                        <a:cs typeface="Times New Roman"/>
                      </a:endParaRPr>
                    </a:p>
                  </a:txBody>
                  <a:tcPr marL="16786" marR="16786" marT="0" marB="0"/>
                </a:tc>
              </a:tr>
              <a:tr h="334898">
                <a:tc>
                  <a:txBody>
                    <a:bodyPr/>
                    <a:lstStyle/>
                    <a:p>
                      <a:pPr marL="0" marR="0">
                        <a:lnSpc>
                          <a:spcPct val="115000"/>
                        </a:lnSpc>
                        <a:spcBef>
                          <a:spcPts val="0"/>
                        </a:spcBef>
                        <a:spcAft>
                          <a:spcPts val="0"/>
                        </a:spcAft>
                      </a:pPr>
                      <a:r>
                        <a:rPr lang="en-US" sz="600">
                          <a:effectLst/>
                        </a:rPr>
                        <a:t>4:00-5:30</a:t>
                      </a:r>
                      <a:endParaRPr lang="en-US" sz="400">
                        <a:effectLst/>
                        <a:latin typeface="Calibri"/>
                        <a:ea typeface="Calibri"/>
                        <a:cs typeface="Times New Roman"/>
                      </a:endParaRPr>
                    </a:p>
                  </a:txBody>
                  <a:tcPr marL="16786" marR="16786" marT="0" marB="0"/>
                </a:tc>
                <a:tc>
                  <a:txBody>
                    <a:bodyPr/>
                    <a:lstStyle/>
                    <a:p>
                      <a:pPr marL="0" marR="0">
                        <a:lnSpc>
                          <a:spcPct val="115000"/>
                        </a:lnSpc>
                        <a:spcBef>
                          <a:spcPts val="0"/>
                        </a:spcBef>
                        <a:spcAft>
                          <a:spcPts val="0"/>
                        </a:spcAft>
                      </a:pPr>
                      <a:r>
                        <a:rPr lang="en-US" sz="600">
                          <a:effectLst/>
                        </a:rPr>
                        <a:t>Coda, 24 mm.</a:t>
                      </a:r>
                      <a:endParaRPr lang="en-US" sz="400">
                        <a:effectLst/>
                        <a:latin typeface="Calibri"/>
                        <a:ea typeface="Calibri"/>
                        <a:cs typeface="Times New Roman"/>
                      </a:endParaRPr>
                    </a:p>
                  </a:txBody>
                  <a:tcPr marL="16786" marR="16786" marT="0" marB="0"/>
                </a:tc>
                <a:tc>
                  <a:txBody>
                    <a:bodyPr/>
                    <a:lstStyle/>
                    <a:p>
                      <a:pPr marL="0" marR="0">
                        <a:lnSpc>
                          <a:spcPct val="115000"/>
                        </a:lnSpc>
                        <a:spcBef>
                          <a:spcPts val="0"/>
                        </a:spcBef>
                        <a:spcAft>
                          <a:spcPts val="0"/>
                        </a:spcAft>
                      </a:pPr>
                      <a:r>
                        <a:rPr lang="en-US" sz="600" dirty="0">
                          <a:effectLst/>
                        </a:rPr>
                        <a:t>Vocal "cadenza*</a:t>
                      </a:r>
                      <a:r>
                        <a:rPr lang="en-US" sz="600" baseline="30000" dirty="0">
                          <a:effectLst/>
                        </a:rPr>
                        <a:t>1</a:t>
                      </a:r>
                      <a:r>
                        <a:rPr lang="en-US" sz="600" dirty="0">
                          <a:effectLst/>
                        </a:rPr>
                        <a:t> in free time begins this final section, and then the song's riff returns as Plant improvises vocally and the </a:t>
                      </a:r>
                      <a:r>
                        <a:rPr lang="en-US" sz="600" dirty="0" smtClean="0">
                          <a:effectLst/>
                        </a:rPr>
                        <a:t>song </a:t>
                      </a:r>
                      <a:r>
                        <a:rPr lang="en-US" sz="600" dirty="0">
                          <a:effectLst/>
                        </a:rPr>
                        <a:t>fades out.</a:t>
                      </a:r>
                      <a:endParaRPr lang="en-US" sz="400" dirty="0">
                        <a:effectLst/>
                        <a:latin typeface="Calibri"/>
                        <a:ea typeface="Calibri"/>
                        <a:cs typeface="Times New Roman"/>
                      </a:endParaRPr>
                    </a:p>
                  </a:txBody>
                  <a:tcPr marL="16786" marR="16786" marT="0" marB="0"/>
                </a:tc>
              </a:tr>
            </a:tbl>
          </a:graphicData>
        </a:graphic>
      </p:graphicFrame>
      <p:pic>
        <p:nvPicPr>
          <p:cNvPr id="2" name="Picture 1" descr="Listening Guide titled: Led Zeppelin, “Whole Lotta Love.” Described are the Form, Time Signature, and Instrumentation.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89200" y="863600"/>
            <a:ext cx="4162425" cy="5143500"/>
          </a:xfrm>
          <a:prstGeom prst="rect">
            <a:avLst/>
          </a:prstGeom>
        </p:spPr>
      </p:pic>
    </p:spTree>
    <p:extLst>
      <p:ext uri="{BB962C8B-B14F-4D97-AF65-F5344CB8AC3E}">
        <p14:creationId xmlns:p14="http://schemas.microsoft.com/office/powerpoint/2010/main" val="14309869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man playing an electric guitar in a hazy concert setting. The caption reads: Deep Purple’s Ritchie Blackmore in concert. Deep Purple was innovative in mixing its blues- based rock with classical music. Like Led Zeppelin, the band focused on instrumental solos, often displaying strong blues and classical influences.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24200" y="863600"/>
            <a:ext cx="2909888" cy="5143500"/>
          </a:xfrm>
          <a:prstGeom prst="rect">
            <a:avLst/>
          </a:prstGeom>
        </p:spPr>
      </p:pic>
    </p:spTree>
    <p:extLst>
      <p:ext uri="{BB962C8B-B14F-4D97-AF65-F5344CB8AC3E}">
        <p14:creationId xmlns:p14="http://schemas.microsoft.com/office/powerpoint/2010/main" val="22908184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two-person band playing for a large outdoor concert. The caption reads: Brothers Gregg (organ) and Duane (guitar) Allman shown together on stage. Duane was a popular studio musician before devoting his full energies to the Allman Brothers Band. He played on important recordings in Muscle Shoals, Alabama. Gregg’s bluesy lead vocals and organ playing were key elements of the band’s sound, which blended rock virtuosity, a rhythm and blues sensibility, and psychedelic elements to create southern rock.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97100" y="863600"/>
            <a:ext cx="4767263" cy="5143500"/>
          </a:xfrm>
          <a:prstGeom prst="rect">
            <a:avLst/>
          </a:prstGeom>
        </p:spPr>
      </p:pic>
    </p:spTree>
    <p:extLst>
      <p:ext uri="{BB962C8B-B14F-4D97-AF65-F5344CB8AC3E}">
        <p14:creationId xmlns:p14="http://schemas.microsoft.com/office/powerpoint/2010/main" val="9422777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descr="A table consists of 3 columns and 10 rows. The column headers are Time Frame, Parts, and Description."/>
          <p:cNvGraphicFramePr>
            <a:graphicFrameLocks noGrp="1"/>
          </p:cNvGraphicFramePr>
          <p:nvPr>
            <p:extLst>
              <p:ext uri="{D42A27DB-BD31-4B8C-83A1-F6EECF244321}">
                <p14:modId xmlns:p14="http://schemas.microsoft.com/office/powerpoint/2010/main" val="218235955"/>
              </p:ext>
            </p:extLst>
          </p:nvPr>
        </p:nvGraphicFramePr>
        <p:xfrm>
          <a:off x="2895600" y="990600"/>
          <a:ext cx="3352799" cy="5014798"/>
        </p:xfrm>
        <a:graphic>
          <a:graphicData uri="http://schemas.openxmlformats.org/drawingml/2006/table">
            <a:tbl>
              <a:tblPr firstRow="1">
                <a:tableStyleId>{5940675A-B579-460E-94D1-54222C63F5DA}</a:tableStyleId>
              </a:tblPr>
              <a:tblGrid>
                <a:gridCol w="450988"/>
                <a:gridCol w="860977"/>
                <a:gridCol w="2040834"/>
              </a:tblGrid>
              <a:tr h="358588">
                <a:tc>
                  <a:txBody>
                    <a:bodyPr/>
                    <a:lstStyle/>
                    <a:p>
                      <a:pPr marL="0" marR="0">
                        <a:lnSpc>
                          <a:spcPct val="115000"/>
                        </a:lnSpc>
                        <a:spcBef>
                          <a:spcPts val="0"/>
                        </a:spcBef>
                        <a:spcAft>
                          <a:spcPts val="0"/>
                        </a:spcAft>
                      </a:pPr>
                      <a:r>
                        <a:rPr lang="en-US" sz="800" dirty="0">
                          <a:effectLst/>
                        </a:rPr>
                        <a:t>Time Frame</a:t>
                      </a:r>
                      <a:endParaRPr lang="en-US" sz="800" dirty="0">
                        <a:effectLst/>
                        <a:latin typeface="Calibri"/>
                        <a:ea typeface="Calibri"/>
                        <a:cs typeface="Times New Roman"/>
                      </a:endParaRPr>
                    </a:p>
                  </a:txBody>
                  <a:tcPr marL="19721" marR="19721" marT="0" marB="0"/>
                </a:tc>
                <a:tc>
                  <a:txBody>
                    <a:bodyPr/>
                    <a:lstStyle/>
                    <a:p>
                      <a:pPr marL="0" marR="0">
                        <a:lnSpc>
                          <a:spcPct val="115000"/>
                        </a:lnSpc>
                        <a:spcBef>
                          <a:spcPts val="0"/>
                        </a:spcBef>
                        <a:spcAft>
                          <a:spcPts val="0"/>
                        </a:spcAft>
                      </a:pPr>
                      <a:r>
                        <a:rPr lang="en-US" sz="800" dirty="0">
                          <a:effectLst/>
                        </a:rPr>
                        <a:t>Parts</a:t>
                      </a:r>
                      <a:endParaRPr lang="en-US" sz="800" dirty="0">
                        <a:effectLst/>
                        <a:latin typeface="Calibri"/>
                        <a:ea typeface="Calibri"/>
                        <a:cs typeface="Times New Roman"/>
                      </a:endParaRPr>
                    </a:p>
                  </a:txBody>
                  <a:tcPr marL="19721" marR="19721" marT="0" marB="0"/>
                </a:tc>
                <a:tc>
                  <a:txBody>
                    <a:bodyPr/>
                    <a:lstStyle/>
                    <a:p>
                      <a:pPr marL="0" marR="0">
                        <a:lnSpc>
                          <a:spcPct val="115000"/>
                        </a:lnSpc>
                        <a:spcBef>
                          <a:spcPts val="0"/>
                        </a:spcBef>
                        <a:spcAft>
                          <a:spcPts val="0"/>
                        </a:spcAft>
                      </a:pPr>
                      <a:r>
                        <a:rPr lang="en-US" sz="800" dirty="0">
                          <a:effectLst/>
                        </a:rPr>
                        <a:t>Description</a:t>
                      </a:r>
                      <a:endParaRPr lang="en-US" sz="800" dirty="0">
                        <a:effectLst/>
                        <a:latin typeface="Calibri"/>
                        <a:ea typeface="Calibri"/>
                        <a:cs typeface="Times New Roman"/>
                      </a:endParaRPr>
                    </a:p>
                  </a:txBody>
                  <a:tcPr marL="19721" marR="19721" marT="0" marB="0"/>
                </a:tc>
              </a:tr>
              <a:tr h="358588">
                <a:tc>
                  <a:txBody>
                    <a:bodyPr/>
                    <a:lstStyle/>
                    <a:p>
                      <a:pPr marL="0" marR="0">
                        <a:lnSpc>
                          <a:spcPct val="115000"/>
                        </a:lnSpc>
                        <a:spcBef>
                          <a:spcPts val="0"/>
                        </a:spcBef>
                        <a:spcAft>
                          <a:spcPts val="0"/>
                        </a:spcAft>
                      </a:pPr>
                      <a:r>
                        <a:rPr lang="en-US" sz="800">
                          <a:effectLst/>
                        </a:rPr>
                        <a:t>0:00-0:26</a:t>
                      </a:r>
                      <a:endParaRPr lang="en-US" sz="800">
                        <a:effectLst/>
                        <a:latin typeface="Calibri"/>
                        <a:ea typeface="Calibri"/>
                        <a:cs typeface="Times New Roman"/>
                      </a:endParaRPr>
                    </a:p>
                  </a:txBody>
                  <a:tcPr marL="19721" marR="19721" marT="0" marB="0"/>
                </a:tc>
                <a:tc>
                  <a:txBody>
                    <a:bodyPr/>
                    <a:lstStyle/>
                    <a:p>
                      <a:pPr marL="0" marR="0">
                        <a:lnSpc>
                          <a:spcPct val="115000"/>
                        </a:lnSpc>
                        <a:spcBef>
                          <a:spcPts val="0"/>
                        </a:spcBef>
                        <a:spcAft>
                          <a:spcPts val="0"/>
                        </a:spcAft>
                      </a:pPr>
                      <a:r>
                        <a:rPr lang="en-US" sz="800" dirty="0">
                          <a:effectLst/>
                        </a:rPr>
                        <a:t>Introduction, 8 mm.</a:t>
                      </a:r>
                    </a:p>
                    <a:p>
                      <a:pPr marL="0" marR="0">
                        <a:lnSpc>
                          <a:spcPct val="115000"/>
                        </a:lnSpc>
                        <a:spcBef>
                          <a:spcPts val="0"/>
                        </a:spcBef>
                        <a:spcAft>
                          <a:spcPts val="0"/>
                        </a:spcAft>
                      </a:pPr>
                      <a:r>
                        <a:rPr lang="en-US" sz="800" dirty="0">
                          <a:effectLst/>
                        </a:rPr>
                        <a:t>(in 11/8 time)</a:t>
                      </a:r>
                      <a:endParaRPr lang="en-US" sz="800" dirty="0">
                        <a:effectLst/>
                        <a:latin typeface="Calibri"/>
                        <a:ea typeface="Calibri"/>
                        <a:cs typeface="Times New Roman"/>
                      </a:endParaRPr>
                    </a:p>
                  </a:txBody>
                  <a:tcPr marL="19721" marR="19721" marT="0" marB="0"/>
                </a:tc>
                <a:tc>
                  <a:txBody>
                    <a:bodyPr/>
                    <a:lstStyle/>
                    <a:p>
                      <a:pPr marL="0" marR="0">
                        <a:lnSpc>
                          <a:spcPct val="115000"/>
                        </a:lnSpc>
                        <a:spcBef>
                          <a:spcPts val="0"/>
                        </a:spcBef>
                        <a:spcAft>
                          <a:spcPts val="0"/>
                        </a:spcAft>
                      </a:pPr>
                      <a:r>
                        <a:rPr lang="en-US" sz="800" dirty="0">
                          <a:effectLst/>
                        </a:rPr>
                        <a:t>This section begins with the bass, adding drums, guitars, and organ one by one to provide a gradual buildup that leads to the first verse.</a:t>
                      </a:r>
                      <a:endParaRPr lang="en-US" sz="800" dirty="0">
                        <a:effectLst/>
                        <a:latin typeface="Calibri"/>
                        <a:ea typeface="Calibri"/>
                        <a:cs typeface="Times New Roman"/>
                      </a:endParaRPr>
                    </a:p>
                  </a:txBody>
                  <a:tcPr marL="19721" marR="19721" marT="0" marB="0"/>
                </a:tc>
              </a:tr>
              <a:tr h="418352">
                <a:tc>
                  <a:txBody>
                    <a:bodyPr/>
                    <a:lstStyle/>
                    <a:p>
                      <a:pPr marL="0" marR="0">
                        <a:lnSpc>
                          <a:spcPct val="115000"/>
                        </a:lnSpc>
                        <a:spcBef>
                          <a:spcPts val="0"/>
                        </a:spcBef>
                        <a:spcAft>
                          <a:spcPts val="0"/>
                        </a:spcAft>
                      </a:pPr>
                      <a:r>
                        <a:rPr lang="en-US" sz="800">
                          <a:effectLst/>
                        </a:rPr>
                        <a:t>0:26-1:04</a:t>
                      </a:r>
                      <a:endParaRPr lang="en-US" sz="800">
                        <a:effectLst/>
                        <a:latin typeface="Calibri"/>
                        <a:ea typeface="Calibri"/>
                        <a:cs typeface="Times New Roman"/>
                      </a:endParaRPr>
                    </a:p>
                  </a:txBody>
                  <a:tcPr marL="19721" marR="19721" marT="0" marB="0"/>
                </a:tc>
                <a:tc>
                  <a:txBody>
                    <a:bodyPr/>
                    <a:lstStyle/>
                    <a:p>
                      <a:pPr marL="0" marR="0">
                        <a:lnSpc>
                          <a:spcPct val="115000"/>
                        </a:lnSpc>
                        <a:spcBef>
                          <a:spcPts val="0"/>
                        </a:spcBef>
                        <a:spcAft>
                          <a:spcPts val="0"/>
                        </a:spcAft>
                      </a:pPr>
                      <a:r>
                        <a:rPr lang="en-US" sz="800">
                          <a:effectLst/>
                        </a:rPr>
                        <a:t>Verse 1, 10 mm. (in 12/8)</a:t>
                      </a:r>
                      <a:endParaRPr lang="en-US" sz="800">
                        <a:effectLst/>
                        <a:latin typeface="Calibri"/>
                        <a:ea typeface="Calibri"/>
                        <a:cs typeface="Times New Roman"/>
                      </a:endParaRPr>
                    </a:p>
                  </a:txBody>
                  <a:tcPr marL="19721" marR="19721" marT="0" marB="0"/>
                </a:tc>
                <a:tc>
                  <a:txBody>
                    <a:bodyPr/>
                    <a:lstStyle/>
                    <a:p>
                      <a:pPr marL="0" marR="0">
                        <a:lnSpc>
                          <a:spcPct val="115000"/>
                        </a:lnSpc>
                        <a:spcBef>
                          <a:spcPts val="0"/>
                        </a:spcBef>
                        <a:spcAft>
                          <a:spcPts val="0"/>
                        </a:spcAft>
                      </a:pPr>
                      <a:r>
                        <a:rPr lang="en-US" sz="800" dirty="0">
                          <a:effectLst/>
                        </a:rPr>
                        <a:t>Lead vocal enters singing two 4-bar phrases and then a 2-bar phrase that leads to the chorus. "I've been run down . . ."</a:t>
                      </a:r>
                      <a:endParaRPr lang="en-US" sz="800" dirty="0">
                        <a:effectLst/>
                        <a:latin typeface="Calibri"/>
                        <a:ea typeface="Calibri"/>
                        <a:cs typeface="Times New Roman"/>
                      </a:endParaRPr>
                    </a:p>
                  </a:txBody>
                  <a:tcPr marL="19721" marR="19721" marT="0" marB="0"/>
                </a:tc>
              </a:tr>
              <a:tr h="702236">
                <a:tc>
                  <a:txBody>
                    <a:bodyPr/>
                    <a:lstStyle/>
                    <a:p>
                      <a:pPr marL="0" marR="0">
                        <a:lnSpc>
                          <a:spcPct val="115000"/>
                        </a:lnSpc>
                        <a:spcBef>
                          <a:spcPts val="0"/>
                        </a:spcBef>
                        <a:spcAft>
                          <a:spcPts val="0"/>
                        </a:spcAft>
                      </a:pPr>
                      <a:r>
                        <a:rPr lang="en-US" sz="800">
                          <a:effectLst/>
                        </a:rPr>
                        <a:t>1:04-1:38</a:t>
                      </a:r>
                      <a:endParaRPr lang="en-US" sz="800">
                        <a:effectLst/>
                        <a:latin typeface="Calibri"/>
                        <a:ea typeface="Calibri"/>
                        <a:cs typeface="Times New Roman"/>
                      </a:endParaRPr>
                    </a:p>
                  </a:txBody>
                  <a:tcPr marL="19721" marR="19721" marT="0" marB="0"/>
                </a:tc>
                <a:tc>
                  <a:txBody>
                    <a:bodyPr/>
                    <a:lstStyle/>
                    <a:p>
                      <a:pPr marL="0" marR="0">
                        <a:lnSpc>
                          <a:spcPct val="115000"/>
                        </a:lnSpc>
                        <a:spcBef>
                          <a:spcPts val="0"/>
                        </a:spcBef>
                        <a:spcAft>
                          <a:spcPts val="0"/>
                        </a:spcAft>
                      </a:pPr>
                      <a:r>
                        <a:rPr lang="en-US" sz="800">
                          <a:effectLst/>
                        </a:rPr>
                        <a:t>Chorus, 9 mm.</a:t>
                      </a:r>
                      <a:endParaRPr lang="en-US" sz="800">
                        <a:effectLst/>
                        <a:latin typeface="Calibri"/>
                        <a:ea typeface="Calibri"/>
                        <a:cs typeface="Times New Roman"/>
                      </a:endParaRPr>
                    </a:p>
                  </a:txBody>
                  <a:tcPr marL="19721" marR="19721" marT="0" marB="0"/>
                </a:tc>
                <a:tc>
                  <a:txBody>
                    <a:bodyPr/>
                    <a:lstStyle/>
                    <a:p>
                      <a:pPr marL="0" marR="0">
                        <a:lnSpc>
                          <a:spcPct val="115000"/>
                        </a:lnSpc>
                        <a:spcBef>
                          <a:spcPts val="0"/>
                        </a:spcBef>
                        <a:spcAft>
                          <a:spcPts val="0"/>
                        </a:spcAft>
                      </a:pPr>
                      <a:r>
                        <a:rPr lang="en-US" sz="800" dirty="0">
                          <a:effectLst/>
                        </a:rPr>
                        <a:t>Music gets louder and more dramatic as 1-bar vocal phrase is repeated, leading to stop-time climax. Guitars then echo vocal phrase, and then lead into a 4-bar transition in 11/8 based on the introduction. ". . . tied to the whipping post .. ."</a:t>
                      </a:r>
                      <a:endParaRPr lang="en-US" sz="800" dirty="0">
                        <a:effectLst/>
                        <a:latin typeface="Calibri"/>
                        <a:ea typeface="Calibri"/>
                        <a:cs typeface="Times New Roman"/>
                      </a:endParaRPr>
                    </a:p>
                  </a:txBody>
                  <a:tcPr marL="19721" marR="19721" marT="0" marB="0"/>
                </a:tc>
              </a:tr>
              <a:tr h="261470">
                <a:tc>
                  <a:txBody>
                    <a:bodyPr/>
                    <a:lstStyle/>
                    <a:p>
                      <a:pPr marL="0" marR="0">
                        <a:lnSpc>
                          <a:spcPct val="115000"/>
                        </a:lnSpc>
                        <a:spcBef>
                          <a:spcPts val="0"/>
                        </a:spcBef>
                        <a:spcAft>
                          <a:spcPts val="0"/>
                        </a:spcAft>
                      </a:pPr>
                      <a:r>
                        <a:rPr lang="en-US" sz="800">
                          <a:effectLst/>
                        </a:rPr>
                        <a:t>1:38-2:07</a:t>
                      </a:r>
                      <a:endParaRPr lang="en-US" sz="800">
                        <a:effectLst/>
                        <a:latin typeface="Calibri"/>
                        <a:ea typeface="Calibri"/>
                        <a:cs typeface="Times New Roman"/>
                      </a:endParaRPr>
                    </a:p>
                  </a:txBody>
                  <a:tcPr marL="19721" marR="19721" marT="0" marB="0"/>
                </a:tc>
                <a:tc>
                  <a:txBody>
                    <a:bodyPr/>
                    <a:lstStyle/>
                    <a:p>
                      <a:pPr marL="0" marR="0">
                        <a:lnSpc>
                          <a:spcPct val="115000"/>
                        </a:lnSpc>
                        <a:spcBef>
                          <a:spcPts val="0"/>
                        </a:spcBef>
                        <a:spcAft>
                          <a:spcPts val="0"/>
                        </a:spcAft>
                      </a:pPr>
                      <a:r>
                        <a:rPr lang="en-US" sz="800">
                          <a:effectLst/>
                        </a:rPr>
                        <a:t>Instrumental verse, 8 mm.</a:t>
                      </a:r>
                      <a:endParaRPr lang="en-US" sz="800">
                        <a:effectLst/>
                        <a:latin typeface="Calibri"/>
                        <a:ea typeface="Calibri"/>
                        <a:cs typeface="Times New Roman"/>
                      </a:endParaRPr>
                    </a:p>
                  </a:txBody>
                  <a:tcPr marL="19721" marR="19721" marT="0" marB="0"/>
                </a:tc>
                <a:tc>
                  <a:txBody>
                    <a:bodyPr/>
                    <a:lstStyle/>
                    <a:p>
                      <a:pPr marL="0" marR="0">
                        <a:lnSpc>
                          <a:spcPct val="115000"/>
                        </a:lnSpc>
                        <a:spcBef>
                          <a:spcPts val="0"/>
                        </a:spcBef>
                        <a:spcAft>
                          <a:spcPts val="0"/>
                        </a:spcAft>
                      </a:pPr>
                      <a:r>
                        <a:rPr lang="en-US" sz="800" dirty="0">
                          <a:effectLst/>
                        </a:rPr>
                        <a:t>Guitar solo over the first 8 bars of the verse.</a:t>
                      </a:r>
                      <a:endParaRPr lang="en-US" sz="800" dirty="0">
                        <a:effectLst/>
                        <a:latin typeface="Calibri"/>
                        <a:ea typeface="Calibri"/>
                        <a:cs typeface="Times New Roman"/>
                      </a:endParaRPr>
                    </a:p>
                  </a:txBody>
                  <a:tcPr marL="19721" marR="19721" marT="0" marB="0"/>
                </a:tc>
              </a:tr>
              <a:tr h="216649">
                <a:tc>
                  <a:txBody>
                    <a:bodyPr/>
                    <a:lstStyle/>
                    <a:p>
                      <a:pPr marL="0" marR="0">
                        <a:lnSpc>
                          <a:spcPct val="115000"/>
                        </a:lnSpc>
                        <a:spcBef>
                          <a:spcPts val="0"/>
                        </a:spcBef>
                        <a:spcAft>
                          <a:spcPts val="0"/>
                        </a:spcAft>
                      </a:pPr>
                      <a:r>
                        <a:rPr lang="en-US" sz="800">
                          <a:effectLst/>
                        </a:rPr>
                        <a:t>2:07-2:45</a:t>
                      </a:r>
                      <a:endParaRPr lang="en-US" sz="800">
                        <a:effectLst/>
                        <a:latin typeface="Calibri"/>
                        <a:ea typeface="Calibri"/>
                        <a:cs typeface="Times New Roman"/>
                      </a:endParaRPr>
                    </a:p>
                  </a:txBody>
                  <a:tcPr marL="19721" marR="19721" marT="0" marB="0"/>
                </a:tc>
                <a:tc>
                  <a:txBody>
                    <a:bodyPr/>
                    <a:lstStyle/>
                    <a:p>
                      <a:pPr marL="0" marR="0">
                        <a:lnSpc>
                          <a:spcPct val="115000"/>
                        </a:lnSpc>
                        <a:spcBef>
                          <a:spcPts val="0"/>
                        </a:spcBef>
                        <a:spcAft>
                          <a:spcPts val="0"/>
                        </a:spcAft>
                      </a:pPr>
                      <a:r>
                        <a:rPr lang="en-US" sz="800">
                          <a:effectLst/>
                        </a:rPr>
                        <a:t>Verse 2, 10 mm.</a:t>
                      </a:r>
                      <a:endParaRPr lang="en-US" sz="800">
                        <a:effectLst/>
                        <a:latin typeface="Calibri"/>
                        <a:ea typeface="Calibri"/>
                        <a:cs typeface="Times New Roman"/>
                      </a:endParaRPr>
                    </a:p>
                  </a:txBody>
                  <a:tcPr marL="19721" marR="19721" marT="0" marB="0"/>
                </a:tc>
                <a:tc>
                  <a:txBody>
                    <a:bodyPr/>
                    <a:lstStyle/>
                    <a:p>
                      <a:pPr marL="0" marR="0">
                        <a:lnSpc>
                          <a:spcPct val="115000"/>
                        </a:lnSpc>
                        <a:spcBef>
                          <a:spcPts val="0"/>
                        </a:spcBef>
                        <a:spcAft>
                          <a:spcPts val="0"/>
                        </a:spcAft>
                      </a:pPr>
                      <a:r>
                        <a:rPr lang="en-US" sz="800" dirty="0">
                          <a:effectLst/>
                        </a:rPr>
                        <a:t>As in verse 1. "My friends tell me . . ."</a:t>
                      </a:r>
                      <a:endParaRPr lang="en-US" sz="800" dirty="0">
                        <a:effectLst/>
                        <a:latin typeface="Calibri"/>
                        <a:ea typeface="Calibri"/>
                        <a:cs typeface="Times New Roman"/>
                      </a:endParaRPr>
                    </a:p>
                  </a:txBody>
                  <a:tcPr marL="19721" marR="19721" marT="0" marB="0"/>
                </a:tc>
              </a:tr>
              <a:tr h="373529">
                <a:tc>
                  <a:txBody>
                    <a:bodyPr/>
                    <a:lstStyle/>
                    <a:p>
                      <a:pPr marL="0" marR="0">
                        <a:lnSpc>
                          <a:spcPct val="115000"/>
                        </a:lnSpc>
                        <a:spcBef>
                          <a:spcPts val="0"/>
                        </a:spcBef>
                        <a:spcAft>
                          <a:spcPts val="0"/>
                        </a:spcAft>
                      </a:pPr>
                      <a:r>
                        <a:rPr lang="en-US" sz="800">
                          <a:effectLst/>
                        </a:rPr>
                        <a:t>2:45-3:19</a:t>
                      </a:r>
                      <a:endParaRPr lang="en-US" sz="800">
                        <a:effectLst/>
                        <a:latin typeface="Calibri"/>
                        <a:ea typeface="Calibri"/>
                        <a:cs typeface="Times New Roman"/>
                      </a:endParaRPr>
                    </a:p>
                  </a:txBody>
                  <a:tcPr marL="19721" marR="19721" marT="0" marB="0"/>
                </a:tc>
                <a:tc>
                  <a:txBody>
                    <a:bodyPr/>
                    <a:lstStyle/>
                    <a:p>
                      <a:pPr marL="0" marR="0">
                        <a:lnSpc>
                          <a:spcPct val="115000"/>
                        </a:lnSpc>
                        <a:spcBef>
                          <a:spcPts val="0"/>
                        </a:spcBef>
                        <a:spcAft>
                          <a:spcPts val="0"/>
                        </a:spcAft>
                      </a:pPr>
                      <a:r>
                        <a:rPr lang="en-US" sz="800">
                          <a:effectLst/>
                        </a:rPr>
                        <a:t>Chorus, 9 mm.</a:t>
                      </a:r>
                      <a:endParaRPr lang="en-US" sz="800">
                        <a:effectLst/>
                        <a:latin typeface="Calibri"/>
                        <a:ea typeface="Calibri"/>
                        <a:cs typeface="Times New Roman"/>
                      </a:endParaRPr>
                    </a:p>
                  </a:txBody>
                  <a:tcPr marL="19721" marR="19721" marT="0" marB="0"/>
                </a:tc>
                <a:tc>
                  <a:txBody>
                    <a:bodyPr/>
                    <a:lstStyle/>
                    <a:p>
                      <a:pPr marL="0" marR="0">
                        <a:lnSpc>
                          <a:spcPct val="115000"/>
                        </a:lnSpc>
                        <a:spcBef>
                          <a:spcPts val="0"/>
                        </a:spcBef>
                        <a:spcAft>
                          <a:spcPts val="0"/>
                        </a:spcAft>
                      </a:pPr>
                      <a:r>
                        <a:rPr lang="en-US" sz="800" dirty="0">
                          <a:effectLst/>
                        </a:rPr>
                        <a:t>As before, once again leading to a guitar solo.   ., tied to the whip­ping post. . ."</a:t>
                      </a:r>
                      <a:endParaRPr lang="en-US" sz="800" dirty="0">
                        <a:effectLst/>
                        <a:latin typeface="Calibri"/>
                        <a:ea typeface="Calibri"/>
                        <a:cs typeface="Times New Roman"/>
                      </a:endParaRPr>
                    </a:p>
                  </a:txBody>
                  <a:tcPr marL="19721" marR="19721" marT="0" marB="0"/>
                </a:tc>
              </a:tr>
              <a:tr h="261470">
                <a:tc>
                  <a:txBody>
                    <a:bodyPr/>
                    <a:lstStyle/>
                    <a:p>
                      <a:pPr marL="0" marR="0">
                        <a:lnSpc>
                          <a:spcPct val="115000"/>
                        </a:lnSpc>
                        <a:spcBef>
                          <a:spcPts val="0"/>
                        </a:spcBef>
                        <a:spcAft>
                          <a:spcPts val="0"/>
                        </a:spcAft>
                      </a:pPr>
                      <a:r>
                        <a:rPr lang="en-US" sz="800">
                          <a:effectLst/>
                        </a:rPr>
                        <a:t>3:19-3:49</a:t>
                      </a:r>
                      <a:endParaRPr lang="en-US" sz="800">
                        <a:effectLst/>
                        <a:latin typeface="Calibri"/>
                        <a:ea typeface="Calibri"/>
                        <a:cs typeface="Times New Roman"/>
                      </a:endParaRPr>
                    </a:p>
                  </a:txBody>
                  <a:tcPr marL="19721" marR="19721" marT="0" marB="0"/>
                </a:tc>
                <a:tc>
                  <a:txBody>
                    <a:bodyPr/>
                    <a:lstStyle/>
                    <a:p>
                      <a:pPr marL="0" marR="0">
                        <a:lnSpc>
                          <a:spcPct val="115000"/>
                        </a:lnSpc>
                        <a:spcBef>
                          <a:spcPts val="0"/>
                        </a:spcBef>
                        <a:spcAft>
                          <a:spcPts val="0"/>
                        </a:spcAft>
                      </a:pPr>
                      <a:r>
                        <a:rPr lang="en-US" sz="800">
                          <a:effectLst/>
                        </a:rPr>
                        <a:t>Instrumental verse, 8 mm.</a:t>
                      </a:r>
                      <a:endParaRPr lang="en-US" sz="800">
                        <a:effectLst/>
                        <a:latin typeface="Calibri"/>
                        <a:ea typeface="Calibri"/>
                        <a:cs typeface="Times New Roman"/>
                      </a:endParaRPr>
                    </a:p>
                  </a:txBody>
                  <a:tcPr marL="19721" marR="19721" marT="0" marB="0"/>
                </a:tc>
                <a:tc>
                  <a:txBody>
                    <a:bodyPr/>
                    <a:lstStyle/>
                    <a:p>
                      <a:pPr marL="0" marR="0">
                        <a:lnSpc>
                          <a:spcPct val="115000"/>
                        </a:lnSpc>
                        <a:spcBef>
                          <a:spcPts val="0"/>
                        </a:spcBef>
                        <a:spcAft>
                          <a:spcPts val="0"/>
                        </a:spcAft>
                      </a:pPr>
                      <a:r>
                        <a:rPr lang="en-US" sz="800" dirty="0">
                          <a:effectLst/>
                        </a:rPr>
                        <a:t>A second guitar solo, structured just like the first one.</a:t>
                      </a:r>
                      <a:endParaRPr lang="en-US" sz="800" dirty="0">
                        <a:effectLst/>
                        <a:latin typeface="Calibri"/>
                        <a:ea typeface="Calibri"/>
                        <a:cs typeface="Times New Roman"/>
                      </a:endParaRPr>
                    </a:p>
                  </a:txBody>
                  <a:tcPr marL="19721" marR="19721" marT="0" marB="0"/>
                </a:tc>
              </a:tr>
              <a:tr h="844176">
                <a:tc>
                  <a:txBody>
                    <a:bodyPr/>
                    <a:lstStyle/>
                    <a:p>
                      <a:pPr marL="0" marR="0">
                        <a:lnSpc>
                          <a:spcPct val="115000"/>
                        </a:lnSpc>
                        <a:spcBef>
                          <a:spcPts val="0"/>
                        </a:spcBef>
                        <a:spcAft>
                          <a:spcPts val="0"/>
                        </a:spcAft>
                      </a:pPr>
                      <a:r>
                        <a:rPr lang="en-US" sz="800">
                          <a:effectLst/>
                        </a:rPr>
                        <a:t>3:49-4:31</a:t>
                      </a:r>
                      <a:endParaRPr lang="en-US" sz="800">
                        <a:effectLst/>
                        <a:latin typeface="Calibri"/>
                        <a:ea typeface="Calibri"/>
                        <a:cs typeface="Times New Roman"/>
                      </a:endParaRPr>
                    </a:p>
                  </a:txBody>
                  <a:tcPr marL="19721" marR="19721" marT="0" marB="0"/>
                </a:tc>
                <a:tc>
                  <a:txBody>
                    <a:bodyPr/>
                    <a:lstStyle/>
                    <a:p>
                      <a:pPr marL="0" marR="0">
                        <a:lnSpc>
                          <a:spcPct val="115000"/>
                        </a:lnSpc>
                        <a:spcBef>
                          <a:spcPts val="0"/>
                        </a:spcBef>
                        <a:spcAft>
                          <a:spcPts val="0"/>
                        </a:spcAft>
                      </a:pPr>
                      <a:r>
                        <a:rPr lang="en-US" sz="800">
                          <a:effectLst/>
                        </a:rPr>
                        <a:t>Interlude, 10 mm.</a:t>
                      </a:r>
                      <a:endParaRPr lang="en-US" sz="800">
                        <a:effectLst/>
                        <a:latin typeface="Calibri"/>
                        <a:ea typeface="Calibri"/>
                        <a:cs typeface="Times New Roman"/>
                      </a:endParaRPr>
                    </a:p>
                  </a:txBody>
                  <a:tcPr marL="19721" marR="19721" marT="0" marB="0"/>
                </a:tc>
                <a:tc>
                  <a:txBody>
                    <a:bodyPr/>
                    <a:lstStyle/>
                    <a:p>
                      <a:pPr marL="0" marR="0">
                        <a:lnSpc>
                          <a:spcPct val="115000"/>
                        </a:lnSpc>
                        <a:spcBef>
                          <a:spcPts val="0"/>
                        </a:spcBef>
                        <a:spcAft>
                          <a:spcPts val="0"/>
                        </a:spcAft>
                      </a:pPr>
                      <a:r>
                        <a:rPr lang="en-US" sz="800" dirty="0">
                          <a:effectLst/>
                        </a:rPr>
                        <a:t>This instrumental buildup consists of 4 bars of an ascending scale that leads to 4 bars of dramatic stop-time. The music then stops, as Allman introduces the 2-bar buildup to the chorus found in the previ­ous verses ("Sometimes I feel"), which drives headlong into the final statement of the chorus.</a:t>
                      </a:r>
                      <a:endParaRPr lang="en-US" sz="800" dirty="0">
                        <a:effectLst/>
                        <a:latin typeface="Calibri"/>
                        <a:ea typeface="Calibri"/>
                        <a:cs typeface="Times New Roman"/>
                      </a:endParaRPr>
                    </a:p>
                  </a:txBody>
                  <a:tcPr marL="19721" marR="19721" marT="0" marB="0"/>
                </a:tc>
              </a:tr>
              <a:tr h="776942">
                <a:tc>
                  <a:txBody>
                    <a:bodyPr/>
                    <a:lstStyle/>
                    <a:p>
                      <a:pPr marL="0" marR="0">
                        <a:lnSpc>
                          <a:spcPct val="115000"/>
                        </a:lnSpc>
                        <a:spcBef>
                          <a:spcPts val="0"/>
                        </a:spcBef>
                        <a:spcAft>
                          <a:spcPts val="0"/>
                        </a:spcAft>
                      </a:pPr>
                      <a:r>
                        <a:rPr lang="en-US" sz="800">
                          <a:effectLst/>
                        </a:rPr>
                        <a:t>4:31-5:18</a:t>
                      </a:r>
                      <a:endParaRPr lang="en-US" sz="800">
                        <a:effectLst/>
                        <a:latin typeface="Calibri"/>
                        <a:ea typeface="Calibri"/>
                        <a:cs typeface="Times New Roman"/>
                      </a:endParaRPr>
                    </a:p>
                  </a:txBody>
                  <a:tcPr marL="19721" marR="19721" marT="0" marB="0"/>
                </a:tc>
                <a:tc>
                  <a:txBody>
                    <a:bodyPr/>
                    <a:lstStyle/>
                    <a:p>
                      <a:pPr marL="0" marR="0">
                        <a:lnSpc>
                          <a:spcPct val="115000"/>
                        </a:lnSpc>
                        <a:spcBef>
                          <a:spcPts val="0"/>
                        </a:spcBef>
                        <a:spcAft>
                          <a:spcPts val="0"/>
                        </a:spcAft>
                      </a:pPr>
                      <a:r>
                        <a:rPr lang="en-US" sz="800">
                          <a:effectLst/>
                        </a:rPr>
                        <a:t>Chorus, 5 mm.</a:t>
                      </a:r>
                      <a:endParaRPr lang="en-US" sz="800">
                        <a:effectLst/>
                        <a:latin typeface="Calibri"/>
                        <a:ea typeface="Calibri"/>
                        <a:cs typeface="Times New Roman"/>
                      </a:endParaRPr>
                    </a:p>
                  </a:txBody>
                  <a:tcPr marL="19721" marR="19721" marT="0" marB="0"/>
                </a:tc>
                <a:tc>
                  <a:txBody>
                    <a:bodyPr/>
                    <a:lstStyle/>
                    <a:p>
                      <a:pPr marL="0" marR="0">
                        <a:lnSpc>
                          <a:spcPct val="115000"/>
                        </a:lnSpc>
                        <a:spcBef>
                          <a:spcPts val="0"/>
                        </a:spcBef>
                        <a:spcAft>
                          <a:spcPts val="0"/>
                        </a:spcAft>
                      </a:pPr>
                      <a:r>
                        <a:rPr lang="en-US" sz="800" dirty="0">
                          <a:effectLst/>
                        </a:rPr>
                        <a:t>As before, but with more energy and a tremendous sense of arrival. The final echo of the vocal presented previously by the guitars is replaced with a gentle and mysterious jazz-influenced ending.   . . tied to the whipping post..."</a:t>
                      </a:r>
                      <a:endParaRPr lang="en-US" sz="800" dirty="0">
                        <a:effectLst/>
                        <a:latin typeface="Calibri"/>
                        <a:ea typeface="Calibri"/>
                        <a:cs typeface="Times New Roman"/>
                      </a:endParaRPr>
                    </a:p>
                  </a:txBody>
                  <a:tcPr marL="19721" marR="19721" marT="0" marB="0"/>
                </a:tc>
              </a:tr>
            </a:tbl>
          </a:graphicData>
        </a:graphic>
      </p:graphicFrame>
      <p:pic>
        <p:nvPicPr>
          <p:cNvPr id="2" name="Picture 1" descr="Listening Guide titled: The Allman Brothers Band, “Whipping Post.” Described are the Form, Time Signature, and Instrumentatio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92400" y="863600"/>
            <a:ext cx="3757613" cy="5143500"/>
          </a:xfrm>
          <a:prstGeom prst="rect">
            <a:avLst/>
          </a:prstGeom>
        </p:spPr>
      </p:pic>
    </p:spTree>
    <p:extLst>
      <p:ext uri="{BB962C8B-B14F-4D97-AF65-F5344CB8AC3E}">
        <p14:creationId xmlns:p14="http://schemas.microsoft.com/office/powerpoint/2010/main" val="722179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man passionately playing an electric guitar. The caption reads: Led by virtuoso guitarist Carlos Santana (pictured here), Santana took influences from psychedelia (their performance at Woodstock is legendary) and combined them with Latin rhythms and percussion. Carlos Santana’s improvisations put him in the same league as guitar greats Duane Allman, Jimi Hendrix, Eric Clapton, and Jimmy Page."/>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49600" y="863600"/>
            <a:ext cx="2838450" cy="5143500"/>
          </a:xfrm>
          <a:prstGeom prst="rect">
            <a:avLst/>
          </a:prstGeom>
        </p:spPr>
      </p:pic>
    </p:spTree>
    <p:extLst>
      <p:ext uri="{BB962C8B-B14F-4D97-AF65-F5344CB8AC3E}">
        <p14:creationId xmlns:p14="http://schemas.microsoft.com/office/powerpoint/2010/main" val="6191049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descr="A table consists of 3 columns and 8 rows. The column headers are Time Frame, Parts, and Description."/>
          <p:cNvGraphicFramePr>
            <a:graphicFrameLocks noGrp="1"/>
          </p:cNvGraphicFramePr>
          <p:nvPr>
            <p:extLst>
              <p:ext uri="{D42A27DB-BD31-4B8C-83A1-F6EECF244321}">
                <p14:modId xmlns:p14="http://schemas.microsoft.com/office/powerpoint/2010/main" val="21078532"/>
              </p:ext>
            </p:extLst>
          </p:nvPr>
        </p:nvGraphicFramePr>
        <p:xfrm>
          <a:off x="2514601" y="1219202"/>
          <a:ext cx="4038599" cy="4495798"/>
        </p:xfrm>
        <a:graphic>
          <a:graphicData uri="http://schemas.openxmlformats.org/drawingml/2006/table">
            <a:tbl>
              <a:tblPr firstRow="1">
                <a:tableStyleId>{5940675A-B579-460E-94D1-54222C63F5DA}</a:tableStyleId>
              </a:tblPr>
              <a:tblGrid>
                <a:gridCol w="470868"/>
                <a:gridCol w="1086619"/>
                <a:gridCol w="2481112"/>
              </a:tblGrid>
              <a:tr h="411556">
                <a:tc>
                  <a:txBody>
                    <a:bodyPr/>
                    <a:lstStyle/>
                    <a:p>
                      <a:pPr marL="0" marR="0">
                        <a:lnSpc>
                          <a:spcPct val="115000"/>
                        </a:lnSpc>
                        <a:spcBef>
                          <a:spcPts val="0"/>
                        </a:spcBef>
                        <a:spcAft>
                          <a:spcPts val="0"/>
                        </a:spcAft>
                      </a:pPr>
                      <a:r>
                        <a:rPr lang="en-US" sz="800" dirty="0">
                          <a:effectLst/>
                        </a:rPr>
                        <a:t>Time Frame</a:t>
                      </a:r>
                      <a:endParaRPr lang="en-US" sz="600" dirty="0">
                        <a:effectLst/>
                        <a:latin typeface="Calibri"/>
                        <a:ea typeface="Calibri"/>
                        <a:cs typeface="Times New Roman"/>
                      </a:endParaRPr>
                    </a:p>
                  </a:txBody>
                  <a:tcPr marL="22392" marR="22392" marT="0" marB="0"/>
                </a:tc>
                <a:tc>
                  <a:txBody>
                    <a:bodyPr/>
                    <a:lstStyle/>
                    <a:p>
                      <a:pPr marL="0" marR="0">
                        <a:lnSpc>
                          <a:spcPct val="115000"/>
                        </a:lnSpc>
                        <a:spcBef>
                          <a:spcPts val="0"/>
                        </a:spcBef>
                        <a:spcAft>
                          <a:spcPts val="0"/>
                        </a:spcAft>
                      </a:pPr>
                      <a:r>
                        <a:rPr lang="en-US" sz="800">
                          <a:effectLst/>
                        </a:rPr>
                        <a:t>Parts</a:t>
                      </a:r>
                      <a:endParaRPr lang="en-US" sz="600">
                        <a:effectLst/>
                        <a:latin typeface="Calibri"/>
                        <a:ea typeface="Calibri"/>
                        <a:cs typeface="Times New Roman"/>
                      </a:endParaRPr>
                    </a:p>
                  </a:txBody>
                  <a:tcPr marL="22392" marR="22392" marT="0" marB="0"/>
                </a:tc>
                <a:tc>
                  <a:txBody>
                    <a:bodyPr/>
                    <a:lstStyle/>
                    <a:p>
                      <a:pPr marL="0" marR="0">
                        <a:lnSpc>
                          <a:spcPct val="115000"/>
                        </a:lnSpc>
                        <a:spcBef>
                          <a:spcPts val="0"/>
                        </a:spcBef>
                        <a:spcAft>
                          <a:spcPts val="0"/>
                        </a:spcAft>
                      </a:pPr>
                      <a:r>
                        <a:rPr lang="en-US" sz="800" dirty="0">
                          <a:effectLst/>
                        </a:rPr>
                        <a:t>Description</a:t>
                      </a:r>
                      <a:endParaRPr lang="en-US" sz="600" dirty="0">
                        <a:effectLst/>
                        <a:latin typeface="Calibri"/>
                        <a:ea typeface="Calibri"/>
                        <a:cs typeface="Times New Roman"/>
                      </a:endParaRPr>
                    </a:p>
                  </a:txBody>
                  <a:tcPr marL="22392" marR="22392" marT="0" marB="0"/>
                </a:tc>
              </a:tr>
              <a:tr h="596732">
                <a:tc>
                  <a:txBody>
                    <a:bodyPr/>
                    <a:lstStyle/>
                    <a:p>
                      <a:pPr marL="0" marR="0">
                        <a:lnSpc>
                          <a:spcPct val="115000"/>
                        </a:lnSpc>
                        <a:spcBef>
                          <a:spcPts val="0"/>
                        </a:spcBef>
                        <a:spcAft>
                          <a:spcPts val="0"/>
                        </a:spcAft>
                      </a:pPr>
                      <a:r>
                        <a:rPr lang="en-US" sz="800" dirty="0">
                          <a:effectLst/>
                        </a:rPr>
                        <a:t>0:00-0:18</a:t>
                      </a:r>
                      <a:endParaRPr lang="en-US" sz="600" dirty="0">
                        <a:effectLst/>
                        <a:latin typeface="Calibri"/>
                        <a:ea typeface="Calibri"/>
                        <a:cs typeface="Times New Roman"/>
                      </a:endParaRPr>
                    </a:p>
                  </a:txBody>
                  <a:tcPr marL="22392" marR="22392" marT="0" marB="0"/>
                </a:tc>
                <a:tc>
                  <a:txBody>
                    <a:bodyPr/>
                    <a:lstStyle/>
                    <a:p>
                      <a:pPr marL="0" marR="0">
                        <a:lnSpc>
                          <a:spcPct val="115000"/>
                        </a:lnSpc>
                        <a:spcBef>
                          <a:spcPts val="0"/>
                        </a:spcBef>
                        <a:spcAft>
                          <a:spcPts val="0"/>
                        </a:spcAft>
                      </a:pPr>
                      <a:r>
                        <a:rPr lang="en-US" sz="800" dirty="0">
                          <a:effectLst/>
                        </a:rPr>
                        <a:t>Introduction, 8 mm.</a:t>
                      </a:r>
                      <a:endParaRPr lang="en-US" sz="600" dirty="0">
                        <a:effectLst/>
                        <a:latin typeface="Calibri"/>
                        <a:ea typeface="Calibri"/>
                        <a:cs typeface="Times New Roman"/>
                      </a:endParaRPr>
                    </a:p>
                  </a:txBody>
                  <a:tcPr marL="22392" marR="22392" marT="0" marB="0"/>
                </a:tc>
                <a:tc>
                  <a:txBody>
                    <a:bodyPr/>
                    <a:lstStyle/>
                    <a:p>
                      <a:pPr marL="0" marR="0">
                        <a:lnSpc>
                          <a:spcPct val="115000"/>
                        </a:lnSpc>
                        <a:spcBef>
                          <a:spcPts val="0"/>
                        </a:spcBef>
                        <a:spcAft>
                          <a:spcPts val="0"/>
                        </a:spcAft>
                      </a:pPr>
                      <a:r>
                        <a:rPr lang="en-US" sz="800">
                          <a:effectLst/>
                        </a:rPr>
                        <a:t>After a brief lead-in from the drums, the entire band enters with the two-chord vamp that forms the basis for the song.</a:t>
                      </a:r>
                      <a:endParaRPr lang="en-US" sz="600">
                        <a:effectLst/>
                        <a:latin typeface="Calibri"/>
                        <a:ea typeface="Calibri"/>
                        <a:cs typeface="Times New Roman"/>
                      </a:endParaRPr>
                    </a:p>
                  </a:txBody>
                  <a:tcPr marL="22392" marR="22392" marT="0" marB="0"/>
                </a:tc>
              </a:tr>
              <a:tr h="693548">
                <a:tc>
                  <a:txBody>
                    <a:bodyPr/>
                    <a:lstStyle/>
                    <a:p>
                      <a:pPr marL="0" marR="0">
                        <a:lnSpc>
                          <a:spcPct val="115000"/>
                        </a:lnSpc>
                        <a:spcBef>
                          <a:spcPts val="0"/>
                        </a:spcBef>
                        <a:spcAft>
                          <a:spcPts val="0"/>
                        </a:spcAft>
                      </a:pPr>
                      <a:r>
                        <a:rPr lang="en-US" sz="800">
                          <a:effectLst/>
                        </a:rPr>
                        <a:t>0:18-0:54</a:t>
                      </a:r>
                      <a:endParaRPr lang="en-US" sz="600">
                        <a:effectLst/>
                        <a:latin typeface="Calibri"/>
                        <a:ea typeface="Calibri"/>
                        <a:cs typeface="Times New Roman"/>
                      </a:endParaRPr>
                    </a:p>
                  </a:txBody>
                  <a:tcPr marL="22392" marR="22392" marT="0" marB="0"/>
                </a:tc>
                <a:tc>
                  <a:txBody>
                    <a:bodyPr/>
                    <a:lstStyle/>
                    <a:p>
                      <a:pPr marL="0" marR="0">
                        <a:lnSpc>
                          <a:spcPct val="115000"/>
                        </a:lnSpc>
                        <a:spcBef>
                          <a:spcPts val="0"/>
                        </a:spcBef>
                        <a:spcAft>
                          <a:spcPts val="0"/>
                        </a:spcAft>
                      </a:pPr>
                      <a:r>
                        <a:rPr lang="en-US" sz="800" dirty="0">
                          <a:effectLst/>
                        </a:rPr>
                        <a:t>Verse 1, 18 mm.</a:t>
                      </a:r>
                      <a:endParaRPr lang="en-US" sz="600" dirty="0">
                        <a:effectLst/>
                        <a:latin typeface="Calibri"/>
                        <a:ea typeface="Calibri"/>
                        <a:cs typeface="Times New Roman"/>
                      </a:endParaRPr>
                    </a:p>
                  </a:txBody>
                  <a:tcPr marL="22392" marR="22392" marT="0" marB="0"/>
                </a:tc>
                <a:tc>
                  <a:txBody>
                    <a:bodyPr/>
                    <a:lstStyle/>
                    <a:p>
                      <a:pPr marL="0" marR="0">
                        <a:lnSpc>
                          <a:spcPct val="115000"/>
                        </a:lnSpc>
                        <a:spcBef>
                          <a:spcPts val="0"/>
                        </a:spcBef>
                        <a:spcAft>
                          <a:spcPts val="0"/>
                        </a:spcAft>
                      </a:pPr>
                      <a:r>
                        <a:rPr lang="en-US" sz="800" dirty="0">
                          <a:effectLst/>
                        </a:rPr>
                        <a:t>Vocals enter, sung mostly in unison by multiple voices. The 16-bar structure is extended by two measures to create an 18-bar section. "You got to change .. ."</a:t>
                      </a:r>
                      <a:endParaRPr lang="en-US" sz="600" dirty="0">
                        <a:effectLst/>
                        <a:latin typeface="Calibri"/>
                        <a:ea typeface="Calibri"/>
                        <a:cs typeface="Times New Roman"/>
                      </a:endParaRPr>
                    </a:p>
                  </a:txBody>
                  <a:tcPr marL="22392" marR="22392" marT="0" marB="0"/>
                </a:tc>
              </a:tr>
              <a:tr h="596732">
                <a:tc>
                  <a:txBody>
                    <a:bodyPr/>
                    <a:lstStyle/>
                    <a:p>
                      <a:pPr marL="0" marR="0">
                        <a:lnSpc>
                          <a:spcPct val="115000"/>
                        </a:lnSpc>
                        <a:spcBef>
                          <a:spcPts val="0"/>
                        </a:spcBef>
                        <a:spcAft>
                          <a:spcPts val="0"/>
                        </a:spcAft>
                      </a:pPr>
                      <a:r>
                        <a:rPr lang="en-US" sz="800">
                          <a:effectLst/>
                        </a:rPr>
                        <a:t>0:54-1:27</a:t>
                      </a:r>
                      <a:endParaRPr lang="en-US" sz="600">
                        <a:effectLst/>
                        <a:latin typeface="Calibri"/>
                        <a:ea typeface="Calibri"/>
                        <a:cs typeface="Times New Roman"/>
                      </a:endParaRPr>
                    </a:p>
                  </a:txBody>
                  <a:tcPr marL="22392" marR="22392" marT="0" marB="0"/>
                </a:tc>
                <a:tc>
                  <a:txBody>
                    <a:bodyPr/>
                    <a:lstStyle/>
                    <a:p>
                      <a:pPr marL="0" marR="0">
                        <a:lnSpc>
                          <a:spcPct val="115000"/>
                        </a:lnSpc>
                        <a:spcBef>
                          <a:spcPts val="0"/>
                        </a:spcBef>
                        <a:spcAft>
                          <a:spcPts val="0"/>
                        </a:spcAft>
                      </a:pPr>
                      <a:r>
                        <a:rPr lang="en-US" sz="800">
                          <a:effectLst/>
                        </a:rPr>
                        <a:t>Verse 2, 16 mm.</a:t>
                      </a:r>
                      <a:endParaRPr lang="en-US" sz="600">
                        <a:effectLst/>
                        <a:latin typeface="Calibri"/>
                        <a:ea typeface="Calibri"/>
                        <a:cs typeface="Times New Roman"/>
                      </a:endParaRPr>
                    </a:p>
                  </a:txBody>
                  <a:tcPr marL="22392" marR="22392" marT="0" marB="0"/>
                </a:tc>
                <a:tc>
                  <a:txBody>
                    <a:bodyPr/>
                    <a:lstStyle/>
                    <a:p>
                      <a:pPr marL="0" marR="0">
                        <a:lnSpc>
                          <a:spcPct val="115000"/>
                        </a:lnSpc>
                        <a:spcBef>
                          <a:spcPts val="0"/>
                        </a:spcBef>
                        <a:spcAft>
                          <a:spcPts val="0"/>
                        </a:spcAft>
                      </a:pPr>
                      <a:r>
                        <a:rPr lang="en-US" sz="800" dirty="0">
                          <a:effectLst/>
                        </a:rPr>
                        <a:t>Very similar to verse 1, except that the section is not extended by 2 bars and is thus 16 bars in length. "When I come home . . ."</a:t>
                      </a:r>
                      <a:endParaRPr lang="en-US" sz="600" dirty="0">
                        <a:effectLst/>
                        <a:latin typeface="Calibri"/>
                        <a:ea typeface="Calibri"/>
                        <a:cs typeface="Times New Roman"/>
                      </a:endParaRPr>
                    </a:p>
                  </a:txBody>
                  <a:tcPr marL="22392" marR="22392" marT="0" marB="0"/>
                </a:tc>
              </a:tr>
              <a:tr h="495393">
                <a:tc>
                  <a:txBody>
                    <a:bodyPr/>
                    <a:lstStyle/>
                    <a:p>
                      <a:pPr marL="0" marR="0">
                        <a:lnSpc>
                          <a:spcPct val="115000"/>
                        </a:lnSpc>
                        <a:spcBef>
                          <a:spcPts val="0"/>
                        </a:spcBef>
                        <a:spcAft>
                          <a:spcPts val="0"/>
                        </a:spcAft>
                      </a:pPr>
                      <a:r>
                        <a:rPr lang="en-US" sz="800">
                          <a:effectLst/>
                        </a:rPr>
                        <a:t>1:27-2:17</a:t>
                      </a:r>
                      <a:endParaRPr lang="en-US" sz="600">
                        <a:effectLst/>
                        <a:latin typeface="Calibri"/>
                        <a:ea typeface="Calibri"/>
                        <a:cs typeface="Times New Roman"/>
                      </a:endParaRPr>
                    </a:p>
                  </a:txBody>
                  <a:tcPr marL="22392" marR="22392" marT="0" marB="0"/>
                </a:tc>
                <a:tc>
                  <a:txBody>
                    <a:bodyPr/>
                    <a:lstStyle/>
                    <a:p>
                      <a:pPr marL="0" marR="0">
                        <a:lnSpc>
                          <a:spcPct val="115000"/>
                        </a:lnSpc>
                        <a:spcBef>
                          <a:spcPts val="0"/>
                        </a:spcBef>
                        <a:spcAft>
                          <a:spcPts val="0"/>
                        </a:spcAft>
                      </a:pPr>
                      <a:r>
                        <a:rPr lang="en-US" sz="800">
                          <a:effectLst/>
                        </a:rPr>
                        <a:t>Organ solo, 24 mm.</a:t>
                      </a:r>
                      <a:endParaRPr lang="en-US" sz="600">
                        <a:effectLst/>
                        <a:latin typeface="Calibri"/>
                        <a:ea typeface="Calibri"/>
                        <a:cs typeface="Times New Roman"/>
                      </a:endParaRPr>
                    </a:p>
                  </a:txBody>
                  <a:tcPr marL="22392" marR="22392" marT="0" marB="0"/>
                </a:tc>
                <a:tc>
                  <a:txBody>
                    <a:bodyPr/>
                    <a:lstStyle/>
                    <a:p>
                      <a:pPr marL="0" marR="0">
                        <a:lnSpc>
                          <a:spcPct val="115000"/>
                        </a:lnSpc>
                        <a:spcBef>
                          <a:spcPts val="0"/>
                        </a:spcBef>
                        <a:spcAft>
                          <a:spcPts val="0"/>
                        </a:spcAft>
                      </a:pPr>
                      <a:r>
                        <a:rPr lang="en-US" sz="800" dirty="0">
                          <a:effectLst/>
                        </a:rPr>
                        <a:t>Solo begins slowly, developing more activity and energy as it unfolds, leading to a climax in the closing measures.</a:t>
                      </a:r>
                      <a:endParaRPr lang="en-US" sz="600" dirty="0">
                        <a:effectLst/>
                        <a:latin typeface="Calibri"/>
                        <a:ea typeface="Calibri"/>
                        <a:cs typeface="Times New Roman"/>
                      </a:endParaRPr>
                    </a:p>
                  </a:txBody>
                  <a:tcPr marL="22392" marR="22392" marT="0" marB="0"/>
                </a:tc>
              </a:tr>
              <a:tr h="495393">
                <a:tc>
                  <a:txBody>
                    <a:bodyPr/>
                    <a:lstStyle/>
                    <a:p>
                      <a:pPr marL="0" marR="0">
                        <a:lnSpc>
                          <a:spcPct val="115000"/>
                        </a:lnSpc>
                        <a:spcBef>
                          <a:spcPts val="0"/>
                        </a:spcBef>
                        <a:spcAft>
                          <a:spcPts val="0"/>
                        </a:spcAft>
                      </a:pPr>
                      <a:r>
                        <a:rPr lang="en-US" sz="800">
                          <a:effectLst/>
                        </a:rPr>
                        <a:t>2:17-2:25</a:t>
                      </a:r>
                      <a:endParaRPr lang="en-US" sz="600">
                        <a:effectLst/>
                        <a:latin typeface="Calibri"/>
                        <a:ea typeface="Calibri"/>
                        <a:cs typeface="Times New Roman"/>
                      </a:endParaRPr>
                    </a:p>
                  </a:txBody>
                  <a:tcPr marL="22392" marR="22392" marT="0" marB="0"/>
                </a:tc>
                <a:tc>
                  <a:txBody>
                    <a:bodyPr/>
                    <a:lstStyle/>
                    <a:p>
                      <a:pPr marL="0" marR="0">
                        <a:lnSpc>
                          <a:spcPct val="115000"/>
                        </a:lnSpc>
                        <a:spcBef>
                          <a:spcPts val="0"/>
                        </a:spcBef>
                        <a:spcAft>
                          <a:spcPts val="0"/>
                        </a:spcAft>
                      </a:pPr>
                      <a:r>
                        <a:rPr lang="en-US" sz="800">
                          <a:effectLst/>
                        </a:rPr>
                        <a:t>Interlude, 4 mm.</a:t>
                      </a:r>
                      <a:endParaRPr lang="en-US" sz="600">
                        <a:effectLst/>
                        <a:latin typeface="Calibri"/>
                        <a:ea typeface="Calibri"/>
                        <a:cs typeface="Times New Roman"/>
                      </a:endParaRPr>
                    </a:p>
                  </a:txBody>
                  <a:tcPr marL="22392" marR="22392" marT="0" marB="0"/>
                </a:tc>
                <a:tc>
                  <a:txBody>
                    <a:bodyPr/>
                    <a:lstStyle/>
                    <a:p>
                      <a:pPr marL="0" marR="0">
                        <a:lnSpc>
                          <a:spcPct val="115000"/>
                        </a:lnSpc>
                        <a:spcBef>
                          <a:spcPts val="0"/>
                        </a:spcBef>
                        <a:spcAft>
                          <a:spcPts val="0"/>
                        </a:spcAft>
                      </a:pPr>
                      <a:r>
                        <a:rPr lang="en-US" sz="800" dirty="0">
                          <a:effectLst/>
                        </a:rPr>
                        <a:t>Band comes together on the two-chord vamp to mark the end of the organ solo and the beginning of verse 3.</a:t>
                      </a:r>
                      <a:endParaRPr lang="en-US" sz="600" dirty="0">
                        <a:effectLst/>
                        <a:latin typeface="Calibri"/>
                        <a:ea typeface="Calibri"/>
                        <a:cs typeface="Times New Roman"/>
                      </a:endParaRPr>
                    </a:p>
                  </a:txBody>
                  <a:tcPr marL="22392" marR="22392" marT="0" marB="0"/>
                </a:tc>
              </a:tr>
              <a:tr h="596732">
                <a:tc>
                  <a:txBody>
                    <a:bodyPr/>
                    <a:lstStyle/>
                    <a:p>
                      <a:pPr marL="0" marR="0">
                        <a:lnSpc>
                          <a:spcPct val="115000"/>
                        </a:lnSpc>
                        <a:spcBef>
                          <a:spcPts val="0"/>
                        </a:spcBef>
                        <a:spcAft>
                          <a:spcPts val="0"/>
                        </a:spcAft>
                      </a:pPr>
                      <a:r>
                        <a:rPr lang="en-US" sz="800">
                          <a:effectLst/>
                        </a:rPr>
                        <a:t>2:25-3:01</a:t>
                      </a:r>
                      <a:endParaRPr lang="en-US" sz="600">
                        <a:effectLst/>
                        <a:latin typeface="Calibri"/>
                        <a:ea typeface="Calibri"/>
                        <a:cs typeface="Times New Roman"/>
                      </a:endParaRPr>
                    </a:p>
                  </a:txBody>
                  <a:tcPr marL="22392" marR="22392" marT="0" marB="0"/>
                </a:tc>
                <a:tc>
                  <a:txBody>
                    <a:bodyPr/>
                    <a:lstStyle/>
                    <a:p>
                      <a:pPr marL="0" marR="0">
                        <a:lnSpc>
                          <a:spcPct val="115000"/>
                        </a:lnSpc>
                        <a:spcBef>
                          <a:spcPts val="0"/>
                        </a:spcBef>
                        <a:spcAft>
                          <a:spcPts val="0"/>
                        </a:spcAft>
                      </a:pPr>
                      <a:r>
                        <a:rPr lang="en-US" sz="800">
                          <a:effectLst/>
                        </a:rPr>
                        <a:t>Verse 3, 18 mm.</a:t>
                      </a:r>
                      <a:endParaRPr lang="en-US" sz="600">
                        <a:effectLst/>
                        <a:latin typeface="Calibri"/>
                        <a:ea typeface="Calibri"/>
                        <a:cs typeface="Times New Roman"/>
                      </a:endParaRPr>
                    </a:p>
                  </a:txBody>
                  <a:tcPr marL="22392" marR="22392" marT="0" marB="0"/>
                </a:tc>
                <a:tc>
                  <a:txBody>
                    <a:bodyPr/>
                    <a:lstStyle/>
                    <a:p>
                      <a:pPr marL="0" marR="0">
                        <a:lnSpc>
                          <a:spcPct val="115000"/>
                        </a:lnSpc>
                        <a:spcBef>
                          <a:spcPts val="0"/>
                        </a:spcBef>
                        <a:spcAft>
                          <a:spcPts val="0"/>
                        </a:spcAft>
                      </a:pPr>
                      <a:r>
                        <a:rPr lang="en-US" sz="800" dirty="0">
                          <a:effectLst/>
                        </a:rPr>
                        <a:t>Similar to verse 2, except that the 2-bar extension at the end serves to launch the guitar solo. "When I come home . . ."</a:t>
                      </a:r>
                      <a:endParaRPr lang="en-US" sz="600" dirty="0">
                        <a:effectLst/>
                        <a:latin typeface="Calibri"/>
                        <a:ea typeface="Calibri"/>
                        <a:cs typeface="Times New Roman"/>
                      </a:endParaRPr>
                    </a:p>
                  </a:txBody>
                  <a:tcPr marL="22392" marR="22392" marT="0" marB="0"/>
                </a:tc>
              </a:tr>
              <a:tr h="609712">
                <a:tc>
                  <a:txBody>
                    <a:bodyPr/>
                    <a:lstStyle/>
                    <a:p>
                      <a:pPr marL="0" marR="0">
                        <a:lnSpc>
                          <a:spcPct val="115000"/>
                        </a:lnSpc>
                        <a:spcBef>
                          <a:spcPts val="0"/>
                        </a:spcBef>
                        <a:spcAft>
                          <a:spcPts val="0"/>
                        </a:spcAft>
                      </a:pPr>
                      <a:r>
                        <a:rPr lang="en-US" sz="800">
                          <a:effectLst/>
                        </a:rPr>
                        <a:t>3:01-3:54</a:t>
                      </a:r>
                      <a:endParaRPr lang="en-US" sz="600">
                        <a:effectLst/>
                        <a:latin typeface="Calibri"/>
                        <a:ea typeface="Calibri"/>
                        <a:cs typeface="Times New Roman"/>
                      </a:endParaRPr>
                    </a:p>
                  </a:txBody>
                  <a:tcPr marL="22392" marR="22392" marT="0" marB="0"/>
                </a:tc>
                <a:tc>
                  <a:txBody>
                    <a:bodyPr/>
                    <a:lstStyle/>
                    <a:p>
                      <a:pPr marL="0" marR="0">
                        <a:lnSpc>
                          <a:spcPct val="115000"/>
                        </a:lnSpc>
                        <a:spcBef>
                          <a:spcPts val="0"/>
                        </a:spcBef>
                        <a:spcAft>
                          <a:spcPts val="0"/>
                        </a:spcAft>
                      </a:pPr>
                      <a:r>
                        <a:rPr lang="en-US" sz="800">
                          <a:effectLst/>
                        </a:rPr>
                        <a:t>Guitar solo, 24 mm. + fade</a:t>
                      </a:r>
                      <a:endParaRPr lang="en-US" sz="600">
                        <a:effectLst/>
                        <a:latin typeface="Calibri"/>
                        <a:ea typeface="Calibri"/>
                        <a:cs typeface="Times New Roman"/>
                      </a:endParaRPr>
                    </a:p>
                  </a:txBody>
                  <a:tcPr marL="22392" marR="22392" marT="0" marB="0"/>
                </a:tc>
                <a:tc>
                  <a:txBody>
                    <a:bodyPr/>
                    <a:lstStyle/>
                    <a:p>
                      <a:pPr marL="0" marR="0">
                        <a:lnSpc>
                          <a:spcPct val="115000"/>
                        </a:lnSpc>
                        <a:spcBef>
                          <a:spcPts val="0"/>
                        </a:spcBef>
                        <a:spcAft>
                          <a:spcPts val="0"/>
                        </a:spcAft>
                      </a:pPr>
                      <a:r>
                        <a:rPr lang="en-US" sz="800" dirty="0">
                          <a:effectLst/>
                        </a:rPr>
                        <a:t>High-energy guitar solo, as the rhythm section becomes much more active and drives the music forward before the song eventually fades out.</a:t>
                      </a:r>
                      <a:endParaRPr lang="en-US" sz="600" dirty="0">
                        <a:effectLst/>
                        <a:latin typeface="Calibri"/>
                        <a:ea typeface="Calibri"/>
                        <a:cs typeface="Times New Roman"/>
                      </a:endParaRPr>
                    </a:p>
                  </a:txBody>
                  <a:tcPr marL="22392" marR="22392" marT="0" marB="0"/>
                </a:tc>
              </a:tr>
            </a:tbl>
          </a:graphicData>
        </a:graphic>
      </p:graphicFrame>
      <p:pic>
        <p:nvPicPr>
          <p:cNvPr id="2" name="Picture 1" descr="Listening Guide titled: Santana, “Evil Ways.” Described are the Form, Time Signature, and Instrumentation.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73300" y="863600"/>
            <a:ext cx="4610100" cy="5143500"/>
          </a:xfrm>
          <a:prstGeom prst="rect">
            <a:avLst/>
          </a:prstGeom>
        </p:spPr>
      </p:pic>
    </p:spTree>
    <p:extLst>
      <p:ext uri="{BB962C8B-B14F-4D97-AF65-F5344CB8AC3E}">
        <p14:creationId xmlns:p14="http://schemas.microsoft.com/office/powerpoint/2010/main" val="7007258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band playing on stage in a concert hall. The caption reads: During the 1970s, the Who’s music resisted classification into any one of the many styles that developed early in the decade. Led by Pete Townshend’s ambitious ideas and songwriting along with John Entwistle’s virtuosic bass playing, the group might be viewed as progressive rock. But the manic drumming of Keith Moon and the energetic vocal and performance style of Roger Daltrey—not to mention Townshend’s on-stage leaping and sliding—made the band seem much more visceral than cerebral at time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87700" y="736600"/>
            <a:ext cx="2771775" cy="5400675"/>
          </a:xfrm>
          <a:prstGeom prst="rect">
            <a:avLst/>
          </a:prstGeom>
        </p:spPr>
      </p:pic>
    </p:spTree>
    <p:extLst>
      <p:ext uri="{BB962C8B-B14F-4D97-AF65-F5344CB8AC3E}">
        <p14:creationId xmlns:p14="http://schemas.microsoft.com/office/powerpoint/2010/main" val="354557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man playing a flute into a microphone. The caption reads: Led by singer and flautist Ian Anderson (shown here), Jethro Tull emerged as one of the top progressive rock bands of the early 1970s. The group had formed as a blues outfit, and those influences can be heard in their later music, especially the long instrumental solos on Thick as a Brick (1972) and A Passion Play (197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28900" y="863600"/>
            <a:ext cx="3900488" cy="5143500"/>
          </a:xfrm>
          <a:prstGeom prst="rect">
            <a:avLst/>
          </a:prstGeom>
        </p:spPr>
      </p:pic>
    </p:spTree>
    <p:extLst>
      <p:ext uri="{BB962C8B-B14F-4D97-AF65-F5344CB8AC3E}">
        <p14:creationId xmlns:p14="http://schemas.microsoft.com/office/powerpoint/2010/main" val="25575330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four person band performing on stage with various electronic instruments. The caption reads: Yes were perhaps the most virtuosic of the early-’70s progressive rock bands. In 1977 keyboardist Rick Wakeman rejoined Yes, and by 1978 the band were touring “in the round,” employing a rotating stage that was positioned in the center of the venue to allow more fans to be closer to the group. Shown here are (left to right) Steve Howe, Jon Anderson, Chris Squire, and Wakeman.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 y="1206500"/>
            <a:ext cx="8686800" cy="4458017"/>
          </a:xfrm>
          <a:prstGeom prst="rect">
            <a:avLst/>
          </a:prstGeom>
        </p:spPr>
      </p:pic>
    </p:spTree>
    <p:extLst>
      <p:ext uri="{BB962C8B-B14F-4D97-AF65-F5344CB8AC3E}">
        <p14:creationId xmlns:p14="http://schemas.microsoft.com/office/powerpoint/2010/main" val="34984016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descr="A table consists of 3 columns and 9 rows. The column headers are Time Frame, Parts, and Description."/>
          <p:cNvGraphicFramePr>
            <a:graphicFrameLocks noGrp="1"/>
          </p:cNvGraphicFramePr>
          <p:nvPr>
            <p:extLst>
              <p:ext uri="{D42A27DB-BD31-4B8C-83A1-F6EECF244321}">
                <p14:modId xmlns:p14="http://schemas.microsoft.com/office/powerpoint/2010/main" val="4011927341"/>
              </p:ext>
            </p:extLst>
          </p:nvPr>
        </p:nvGraphicFramePr>
        <p:xfrm>
          <a:off x="2971801" y="685799"/>
          <a:ext cx="3200400" cy="5224147"/>
        </p:xfrm>
        <a:graphic>
          <a:graphicData uri="http://schemas.openxmlformats.org/drawingml/2006/table">
            <a:tbl>
              <a:tblPr firstRow="1">
                <a:tableStyleId>{5940675A-B579-460E-94D1-54222C63F5DA}</a:tableStyleId>
              </a:tblPr>
              <a:tblGrid>
                <a:gridCol w="534827"/>
                <a:gridCol w="757315"/>
                <a:gridCol w="1908258"/>
              </a:tblGrid>
              <a:tr h="316867">
                <a:tc>
                  <a:txBody>
                    <a:bodyPr/>
                    <a:lstStyle/>
                    <a:p>
                      <a:pPr marL="0" marR="0">
                        <a:lnSpc>
                          <a:spcPct val="115000"/>
                        </a:lnSpc>
                        <a:spcBef>
                          <a:spcPts val="0"/>
                        </a:spcBef>
                        <a:spcAft>
                          <a:spcPts val="0"/>
                        </a:spcAft>
                      </a:pPr>
                      <a:r>
                        <a:rPr lang="en-US" sz="800" dirty="0">
                          <a:effectLst/>
                        </a:rPr>
                        <a:t>Time Frame</a:t>
                      </a:r>
                      <a:endParaRPr lang="en-US" sz="800" dirty="0">
                        <a:effectLst/>
                        <a:latin typeface="Calibri"/>
                        <a:ea typeface="Calibri"/>
                        <a:cs typeface="Times New Roman"/>
                      </a:endParaRPr>
                    </a:p>
                  </a:txBody>
                  <a:tcPr marL="17697" marR="17697" marT="0" marB="0"/>
                </a:tc>
                <a:tc>
                  <a:txBody>
                    <a:bodyPr/>
                    <a:lstStyle/>
                    <a:p>
                      <a:pPr marL="0" marR="0">
                        <a:lnSpc>
                          <a:spcPct val="115000"/>
                        </a:lnSpc>
                        <a:spcBef>
                          <a:spcPts val="0"/>
                        </a:spcBef>
                        <a:spcAft>
                          <a:spcPts val="0"/>
                        </a:spcAft>
                      </a:pPr>
                      <a:r>
                        <a:rPr lang="en-US" sz="800" dirty="0">
                          <a:effectLst/>
                        </a:rPr>
                        <a:t>Parts</a:t>
                      </a:r>
                      <a:endParaRPr lang="en-US" sz="800" dirty="0">
                        <a:effectLst/>
                        <a:latin typeface="Calibri"/>
                        <a:ea typeface="Calibri"/>
                        <a:cs typeface="Times New Roman"/>
                      </a:endParaRPr>
                    </a:p>
                  </a:txBody>
                  <a:tcPr marL="17697" marR="17697" marT="0" marB="0"/>
                </a:tc>
                <a:tc>
                  <a:txBody>
                    <a:bodyPr/>
                    <a:lstStyle/>
                    <a:p>
                      <a:pPr marL="0" marR="0">
                        <a:lnSpc>
                          <a:spcPct val="115000"/>
                        </a:lnSpc>
                        <a:spcBef>
                          <a:spcPts val="0"/>
                        </a:spcBef>
                        <a:spcAft>
                          <a:spcPts val="0"/>
                        </a:spcAft>
                      </a:pPr>
                      <a:r>
                        <a:rPr lang="en-US" sz="800" dirty="0">
                          <a:effectLst/>
                        </a:rPr>
                        <a:t>Description</a:t>
                      </a:r>
                      <a:endParaRPr lang="en-US" sz="800" dirty="0">
                        <a:effectLst/>
                        <a:latin typeface="Calibri"/>
                        <a:ea typeface="Calibri"/>
                        <a:cs typeface="Times New Roman"/>
                      </a:endParaRPr>
                    </a:p>
                  </a:txBody>
                  <a:tcPr marL="17697" marR="17697" marT="0" marB="0"/>
                </a:tc>
              </a:tr>
              <a:tr h="469267">
                <a:tc>
                  <a:txBody>
                    <a:bodyPr/>
                    <a:lstStyle/>
                    <a:p>
                      <a:pPr marL="0" marR="0">
                        <a:lnSpc>
                          <a:spcPct val="115000"/>
                        </a:lnSpc>
                        <a:spcBef>
                          <a:spcPts val="0"/>
                        </a:spcBef>
                        <a:spcAft>
                          <a:spcPts val="0"/>
                        </a:spcAft>
                      </a:pPr>
                      <a:r>
                        <a:rPr lang="en-US" sz="800" dirty="0">
                          <a:effectLst/>
                        </a:rPr>
                        <a:t>0:00-0:44</a:t>
                      </a:r>
                      <a:endParaRPr lang="en-US" sz="800" dirty="0">
                        <a:effectLst/>
                        <a:latin typeface="Calibri"/>
                        <a:ea typeface="Calibri"/>
                        <a:cs typeface="Times New Roman"/>
                      </a:endParaRPr>
                    </a:p>
                  </a:txBody>
                  <a:tcPr marL="17697" marR="17697" marT="0" marB="0"/>
                </a:tc>
                <a:tc>
                  <a:txBody>
                    <a:bodyPr/>
                    <a:lstStyle/>
                    <a:p>
                      <a:pPr marL="0" marR="0">
                        <a:lnSpc>
                          <a:spcPct val="115000"/>
                        </a:lnSpc>
                        <a:spcBef>
                          <a:spcPts val="0"/>
                        </a:spcBef>
                        <a:spcAft>
                          <a:spcPts val="0"/>
                        </a:spcAft>
                      </a:pPr>
                      <a:r>
                        <a:rPr lang="en-US" sz="800" dirty="0">
                          <a:effectLst/>
                        </a:rPr>
                        <a:t>* Introduction</a:t>
                      </a:r>
                      <a:endParaRPr lang="en-US" sz="800" dirty="0">
                        <a:effectLst/>
                        <a:latin typeface="Calibri"/>
                        <a:ea typeface="Calibri"/>
                        <a:cs typeface="Times New Roman"/>
                      </a:endParaRPr>
                    </a:p>
                  </a:txBody>
                  <a:tcPr marL="17697" marR="17697" marT="0" marB="0"/>
                </a:tc>
                <a:tc>
                  <a:txBody>
                    <a:bodyPr/>
                    <a:lstStyle/>
                    <a:p>
                      <a:pPr marL="0" marR="0">
                        <a:lnSpc>
                          <a:spcPct val="115000"/>
                        </a:lnSpc>
                        <a:spcBef>
                          <a:spcPts val="0"/>
                        </a:spcBef>
                        <a:spcAft>
                          <a:spcPts val="0"/>
                        </a:spcAft>
                      </a:pPr>
                      <a:r>
                        <a:rPr lang="en-US" sz="800">
                          <a:effectLst/>
                        </a:rPr>
                        <a:t>Rubato, acoustic guitar free rhythm, punctuated by tape effect created by playing tape-recorded grand-piano bass notes backward.</a:t>
                      </a:r>
                      <a:endParaRPr lang="en-US" sz="800">
                        <a:effectLst/>
                        <a:latin typeface="Calibri"/>
                        <a:ea typeface="Calibri"/>
                        <a:cs typeface="Times New Roman"/>
                      </a:endParaRPr>
                    </a:p>
                  </a:txBody>
                  <a:tcPr marL="17697" marR="17697" marT="0" marB="0"/>
                </a:tc>
              </a:tr>
              <a:tr h="395524">
                <a:tc>
                  <a:txBody>
                    <a:bodyPr/>
                    <a:lstStyle/>
                    <a:p>
                      <a:pPr marL="0" marR="0">
                        <a:lnSpc>
                          <a:spcPct val="115000"/>
                        </a:lnSpc>
                        <a:spcBef>
                          <a:spcPts val="0"/>
                        </a:spcBef>
                        <a:spcAft>
                          <a:spcPts val="0"/>
                        </a:spcAft>
                      </a:pPr>
                      <a:r>
                        <a:rPr lang="en-US" sz="800">
                          <a:effectLst/>
                        </a:rPr>
                        <a:t>0:44-1:18</a:t>
                      </a:r>
                      <a:endParaRPr lang="en-US" sz="800">
                        <a:effectLst/>
                        <a:latin typeface="Calibri"/>
                        <a:ea typeface="Calibri"/>
                        <a:cs typeface="Times New Roman"/>
                      </a:endParaRPr>
                    </a:p>
                  </a:txBody>
                  <a:tcPr marL="17697" marR="17697" marT="0" marB="0"/>
                </a:tc>
                <a:tc>
                  <a:txBody>
                    <a:bodyPr/>
                    <a:lstStyle/>
                    <a:p>
                      <a:pPr marL="0" marR="0">
                        <a:lnSpc>
                          <a:spcPct val="115000"/>
                        </a:lnSpc>
                        <a:spcBef>
                          <a:spcPts val="0"/>
                        </a:spcBef>
                        <a:spcAft>
                          <a:spcPts val="0"/>
                        </a:spcAft>
                      </a:pPr>
                      <a:r>
                        <a:rPr lang="en-US" sz="800" dirty="0">
                          <a:effectLst/>
                        </a:rPr>
                        <a:t>A-Verse 1, 20 mm.</a:t>
                      </a:r>
                      <a:endParaRPr lang="en-US" sz="800" dirty="0">
                        <a:effectLst/>
                        <a:latin typeface="Calibri"/>
                        <a:ea typeface="Calibri"/>
                        <a:cs typeface="Times New Roman"/>
                      </a:endParaRPr>
                    </a:p>
                  </a:txBody>
                  <a:tcPr marL="17697" marR="17697" marT="0" marB="0"/>
                </a:tc>
                <a:tc>
                  <a:txBody>
                    <a:bodyPr/>
                    <a:lstStyle/>
                    <a:p>
                      <a:pPr marL="0" marR="0">
                        <a:lnSpc>
                          <a:spcPct val="115000"/>
                        </a:lnSpc>
                        <a:spcBef>
                          <a:spcPts val="0"/>
                        </a:spcBef>
                        <a:spcAft>
                          <a:spcPts val="0"/>
                        </a:spcAft>
                      </a:pPr>
                      <a:r>
                        <a:rPr lang="en-US" sz="800">
                          <a:effectLst/>
                        </a:rPr>
                        <a:t>Entire band plays 8 bars to prepare for the entrance of lead vocals, which then present a 2-bar verse. "I'll be the roundabout. . ."</a:t>
                      </a:r>
                      <a:endParaRPr lang="en-US" sz="800">
                        <a:effectLst/>
                        <a:latin typeface="Calibri"/>
                        <a:ea typeface="Calibri"/>
                        <a:cs typeface="Times New Roman"/>
                      </a:endParaRPr>
                    </a:p>
                  </a:txBody>
                  <a:tcPr marL="17697" marR="17697" marT="0" marB="0"/>
                </a:tc>
              </a:tr>
              <a:tr h="502785">
                <a:tc>
                  <a:txBody>
                    <a:bodyPr/>
                    <a:lstStyle/>
                    <a:p>
                      <a:pPr marL="0" marR="0">
                        <a:lnSpc>
                          <a:spcPct val="115000"/>
                        </a:lnSpc>
                        <a:spcBef>
                          <a:spcPts val="0"/>
                        </a:spcBef>
                        <a:spcAft>
                          <a:spcPts val="0"/>
                        </a:spcAft>
                      </a:pPr>
                      <a:r>
                        <a:rPr lang="en-US" sz="800">
                          <a:effectLst/>
                        </a:rPr>
                        <a:t>1:18-1:45</a:t>
                      </a:r>
                      <a:endParaRPr lang="en-US" sz="800">
                        <a:effectLst/>
                        <a:latin typeface="Calibri"/>
                        <a:ea typeface="Calibri"/>
                        <a:cs typeface="Times New Roman"/>
                      </a:endParaRPr>
                    </a:p>
                  </a:txBody>
                  <a:tcPr marL="17697" marR="17697" marT="0" marB="0"/>
                </a:tc>
                <a:tc>
                  <a:txBody>
                    <a:bodyPr/>
                    <a:lstStyle/>
                    <a:p>
                      <a:pPr marL="0" marR="0">
                        <a:lnSpc>
                          <a:spcPct val="115000"/>
                        </a:lnSpc>
                        <a:spcBef>
                          <a:spcPts val="0"/>
                        </a:spcBef>
                        <a:spcAft>
                          <a:spcPts val="0"/>
                        </a:spcAft>
                      </a:pPr>
                      <a:r>
                        <a:rPr lang="en-US" sz="800" dirty="0">
                          <a:effectLst/>
                        </a:rPr>
                        <a:t>Verse 2, 16 mm.</a:t>
                      </a:r>
                      <a:endParaRPr lang="en-US" sz="800" dirty="0">
                        <a:effectLst/>
                        <a:latin typeface="Calibri"/>
                        <a:ea typeface="Calibri"/>
                        <a:cs typeface="Times New Roman"/>
                      </a:endParaRPr>
                    </a:p>
                  </a:txBody>
                  <a:tcPr marL="17697" marR="17697" marT="0" marB="0"/>
                </a:tc>
                <a:tc>
                  <a:txBody>
                    <a:bodyPr/>
                    <a:lstStyle/>
                    <a:p>
                      <a:pPr marL="0" marR="0">
                        <a:lnSpc>
                          <a:spcPct val="115000"/>
                        </a:lnSpc>
                        <a:spcBef>
                          <a:spcPts val="0"/>
                        </a:spcBef>
                        <a:spcAft>
                          <a:spcPts val="0"/>
                        </a:spcAft>
                      </a:pPr>
                      <a:r>
                        <a:rPr lang="en-US" sz="800" dirty="0">
                          <a:effectLst/>
                        </a:rPr>
                        <a:t>4 bars now prepare the return of the vocals, which present the 12-bar verse as before, but with backup vocals added and leading to the bridge. "The music dance .. ."</a:t>
                      </a:r>
                      <a:endParaRPr lang="en-US" sz="800" dirty="0">
                        <a:effectLst/>
                        <a:latin typeface="Calibri"/>
                        <a:ea typeface="Calibri"/>
                        <a:cs typeface="Times New Roman"/>
                      </a:endParaRPr>
                    </a:p>
                  </a:txBody>
                  <a:tcPr marL="17697" marR="17697" marT="0" marB="0"/>
                </a:tc>
              </a:tr>
              <a:tr h="382117">
                <a:tc>
                  <a:txBody>
                    <a:bodyPr/>
                    <a:lstStyle/>
                    <a:p>
                      <a:pPr marL="0" marR="0">
                        <a:lnSpc>
                          <a:spcPct val="115000"/>
                        </a:lnSpc>
                        <a:spcBef>
                          <a:spcPts val="0"/>
                        </a:spcBef>
                        <a:spcAft>
                          <a:spcPts val="0"/>
                        </a:spcAft>
                      </a:pPr>
                      <a:r>
                        <a:rPr lang="en-US" sz="800">
                          <a:effectLst/>
                        </a:rPr>
                        <a:t>1:45-2:15</a:t>
                      </a:r>
                      <a:endParaRPr lang="en-US" sz="800">
                        <a:effectLst/>
                        <a:latin typeface="Calibri"/>
                        <a:ea typeface="Calibri"/>
                        <a:cs typeface="Times New Roman"/>
                      </a:endParaRPr>
                    </a:p>
                  </a:txBody>
                  <a:tcPr marL="17697" marR="17697" marT="0" marB="0"/>
                </a:tc>
                <a:tc>
                  <a:txBody>
                    <a:bodyPr/>
                    <a:lstStyle/>
                    <a:p>
                      <a:pPr marL="0" marR="0">
                        <a:lnSpc>
                          <a:spcPct val="115000"/>
                        </a:lnSpc>
                        <a:spcBef>
                          <a:spcPts val="0"/>
                        </a:spcBef>
                        <a:spcAft>
                          <a:spcPts val="0"/>
                        </a:spcAft>
                      </a:pPr>
                      <a:r>
                        <a:rPr lang="en-US" sz="800">
                          <a:effectLst/>
                        </a:rPr>
                        <a:t>Bridge. 18 mm.</a:t>
                      </a:r>
                      <a:endParaRPr lang="en-US" sz="800">
                        <a:effectLst/>
                        <a:latin typeface="Calibri"/>
                        <a:ea typeface="Calibri"/>
                        <a:cs typeface="Times New Roman"/>
                      </a:endParaRPr>
                    </a:p>
                  </a:txBody>
                  <a:tcPr marL="17697" marR="17697" marT="0" marB="0"/>
                </a:tc>
                <a:tc>
                  <a:txBody>
                    <a:bodyPr/>
                    <a:lstStyle/>
                    <a:p>
                      <a:pPr marL="0" marR="0">
                        <a:lnSpc>
                          <a:spcPct val="115000"/>
                        </a:lnSpc>
                        <a:spcBef>
                          <a:spcPts val="0"/>
                        </a:spcBef>
                        <a:spcAft>
                          <a:spcPts val="0"/>
                        </a:spcAft>
                      </a:pPr>
                      <a:r>
                        <a:rPr lang="en-US" sz="800" dirty="0">
                          <a:effectLst/>
                        </a:rPr>
                        <a:t>Starts with guitar, high hat, and vocal only, then organ and finally bass enter. "In and around the lake . . ."</a:t>
                      </a:r>
                      <a:endParaRPr lang="en-US" sz="800" dirty="0">
                        <a:effectLst/>
                        <a:latin typeface="Calibri"/>
                        <a:ea typeface="Calibri"/>
                        <a:cs typeface="Times New Roman"/>
                      </a:endParaRPr>
                    </a:p>
                  </a:txBody>
                  <a:tcPr marL="17697" marR="17697" marT="0" marB="0"/>
                </a:tc>
              </a:tr>
              <a:tr h="683789">
                <a:tc>
                  <a:txBody>
                    <a:bodyPr/>
                    <a:lstStyle/>
                    <a:p>
                      <a:pPr marL="0" marR="0">
                        <a:lnSpc>
                          <a:spcPct val="115000"/>
                        </a:lnSpc>
                        <a:spcBef>
                          <a:spcPts val="0"/>
                        </a:spcBef>
                        <a:spcAft>
                          <a:spcPts val="0"/>
                        </a:spcAft>
                      </a:pPr>
                      <a:r>
                        <a:rPr lang="en-US" sz="800">
                          <a:effectLst/>
                        </a:rPr>
                        <a:t>2:15-2:49</a:t>
                      </a:r>
                      <a:endParaRPr lang="en-US" sz="800">
                        <a:effectLst/>
                        <a:latin typeface="Calibri"/>
                        <a:ea typeface="Calibri"/>
                        <a:cs typeface="Times New Roman"/>
                      </a:endParaRPr>
                    </a:p>
                  </a:txBody>
                  <a:tcPr marL="17697" marR="17697" marT="0" marB="0"/>
                </a:tc>
                <a:tc>
                  <a:txBody>
                    <a:bodyPr/>
                    <a:lstStyle/>
                    <a:p>
                      <a:pPr marL="0" marR="0">
                        <a:lnSpc>
                          <a:spcPct val="115000"/>
                        </a:lnSpc>
                        <a:spcBef>
                          <a:spcPts val="0"/>
                        </a:spcBef>
                        <a:spcAft>
                          <a:spcPts val="0"/>
                        </a:spcAft>
                      </a:pPr>
                      <a:r>
                        <a:rPr lang="en-US" sz="800">
                          <a:effectLst/>
                        </a:rPr>
                        <a:t>A-Verse 3, 20 mm.</a:t>
                      </a:r>
                      <a:endParaRPr lang="en-US" sz="800">
                        <a:effectLst/>
                        <a:latin typeface="Calibri"/>
                        <a:ea typeface="Calibri"/>
                        <a:cs typeface="Times New Roman"/>
                      </a:endParaRPr>
                    </a:p>
                  </a:txBody>
                  <a:tcPr marL="17697" marR="17697" marT="0" marB="0"/>
                </a:tc>
                <a:tc>
                  <a:txBody>
                    <a:bodyPr/>
                    <a:lstStyle/>
                    <a:p>
                      <a:pPr marL="0" marR="0">
                        <a:lnSpc>
                          <a:spcPct val="115000"/>
                        </a:lnSpc>
                        <a:spcBef>
                          <a:spcPts val="0"/>
                        </a:spcBef>
                        <a:spcAft>
                          <a:spcPts val="0"/>
                        </a:spcAft>
                      </a:pPr>
                      <a:r>
                        <a:rPr lang="en-US" sz="800" dirty="0">
                          <a:effectLst/>
                        </a:rPr>
                        <a:t>8 bars prepare vocal return, then the 12 mm. verse as before with slight changes in instrumentation. Note the use of synthesizer here, as well as the new fast melodic figure that occurs just before the singing returns. "I will remember. . ."</a:t>
                      </a:r>
                      <a:endParaRPr lang="en-US" sz="800" dirty="0">
                        <a:effectLst/>
                        <a:latin typeface="Calibri"/>
                        <a:ea typeface="Calibri"/>
                        <a:cs typeface="Times New Roman"/>
                      </a:endParaRPr>
                    </a:p>
                  </a:txBody>
                  <a:tcPr marL="17697" marR="17697" marT="0" marB="0"/>
                </a:tc>
              </a:tr>
              <a:tr h="529601">
                <a:tc>
                  <a:txBody>
                    <a:bodyPr/>
                    <a:lstStyle/>
                    <a:p>
                      <a:pPr marL="0" marR="0">
                        <a:lnSpc>
                          <a:spcPct val="115000"/>
                        </a:lnSpc>
                        <a:spcBef>
                          <a:spcPts val="0"/>
                        </a:spcBef>
                        <a:spcAft>
                          <a:spcPts val="0"/>
                        </a:spcAft>
                      </a:pPr>
                      <a:r>
                        <a:rPr lang="en-US" sz="800">
                          <a:effectLst/>
                        </a:rPr>
                        <a:t>2:49-3:25</a:t>
                      </a:r>
                      <a:endParaRPr lang="en-US" sz="800">
                        <a:effectLst/>
                        <a:latin typeface="Calibri"/>
                        <a:ea typeface="Calibri"/>
                        <a:cs typeface="Times New Roman"/>
                      </a:endParaRPr>
                    </a:p>
                  </a:txBody>
                  <a:tcPr marL="17697" marR="17697" marT="0" marB="0"/>
                </a:tc>
                <a:tc>
                  <a:txBody>
                    <a:bodyPr/>
                    <a:lstStyle/>
                    <a:p>
                      <a:pPr marL="0" marR="0">
                        <a:lnSpc>
                          <a:spcPct val="115000"/>
                        </a:lnSpc>
                        <a:spcBef>
                          <a:spcPts val="0"/>
                        </a:spcBef>
                        <a:spcAft>
                          <a:spcPts val="0"/>
                        </a:spcAft>
                      </a:pPr>
                      <a:r>
                        <a:rPr lang="en-US" sz="800">
                          <a:effectLst/>
                        </a:rPr>
                        <a:t>Bridge, 21 mm.</a:t>
                      </a:r>
                      <a:endParaRPr lang="en-US" sz="800">
                        <a:effectLst/>
                        <a:latin typeface="Calibri"/>
                        <a:ea typeface="Calibri"/>
                        <a:cs typeface="Times New Roman"/>
                      </a:endParaRPr>
                    </a:p>
                  </a:txBody>
                  <a:tcPr marL="17697" marR="17697" marT="0" marB="0"/>
                </a:tc>
                <a:tc>
                  <a:txBody>
                    <a:bodyPr/>
                    <a:lstStyle/>
                    <a:p>
                      <a:pPr marL="0" marR="0">
                        <a:lnSpc>
                          <a:spcPct val="115000"/>
                        </a:lnSpc>
                        <a:spcBef>
                          <a:spcPts val="0"/>
                        </a:spcBef>
                        <a:spcAft>
                          <a:spcPts val="0"/>
                        </a:spcAft>
                      </a:pPr>
                      <a:r>
                        <a:rPr lang="en-US" sz="800" dirty="0">
                          <a:effectLst/>
                        </a:rPr>
                        <a:t>As before, without staggered entrance in bass and drums, but adds new backup vocal part. Fast melodic figure returns to create transition to middle section. "In and around the lake . .."</a:t>
                      </a:r>
                      <a:endParaRPr lang="en-US" sz="800" dirty="0">
                        <a:effectLst/>
                        <a:latin typeface="Calibri"/>
                        <a:ea typeface="Calibri"/>
                        <a:cs typeface="Times New Roman"/>
                      </a:endParaRPr>
                    </a:p>
                  </a:txBody>
                  <a:tcPr marL="17697" marR="17697" marT="0" marB="0"/>
                </a:tc>
              </a:tr>
              <a:tr h="824571">
                <a:tc>
                  <a:txBody>
                    <a:bodyPr/>
                    <a:lstStyle/>
                    <a:p>
                      <a:pPr marL="0" marR="0">
                        <a:lnSpc>
                          <a:spcPct val="115000"/>
                        </a:lnSpc>
                        <a:spcBef>
                          <a:spcPts val="0"/>
                        </a:spcBef>
                        <a:spcAft>
                          <a:spcPts val="0"/>
                        </a:spcAft>
                      </a:pPr>
                      <a:r>
                        <a:rPr lang="en-US" sz="800">
                          <a:effectLst/>
                        </a:rPr>
                        <a:t>3:25-4:57</a:t>
                      </a:r>
                      <a:endParaRPr lang="en-US" sz="800">
                        <a:effectLst/>
                        <a:latin typeface="Calibri"/>
                        <a:ea typeface="Calibri"/>
                        <a:cs typeface="Times New Roman"/>
                      </a:endParaRPr>
                    </a:p>
                  </a:txBody>
                  <a:tcPr marL="17697" marR="17697" marT="0" marB="0"/>
                </a:tc>
                <a:tc>
                  <a:txBody>
                    <a:bodyPr/>
                    <a:lstStyle/>
                    <a:p>
                      <a:pPr marL="0" marR="0">
                        <a:lnSpc>
                          <a:spcPct val="115000"/>
                        </a:lnSpc>
                        <a:spcBef>
                          <a:spcPts val="0"/>
                        </a:spcBef>
                        <a:spcAft>
                          <a:spcPts val="0"/>
                        </a:spcAft>
                      </a:pPr>
                      <a:r>
                        <a:rPr lang="en-US" sz="800">
                          <a:effectLst/>
                        </a:rPr>
                        <a:t>B-Middle section, 50 mm.</a:t>
                      </a:r>
                      <a:endParaRPr lang="en-US" sz="800">
                        <a:effectLst/>
                        <a:latin typeface="Calibri"/>
                        <a:ea typeface="Calibri"/>
                        <a:cs typeface="Times New Roman"/>
                      </a:endParaRPr>
                    </a:p>
                  </a:txBody>
                  <a:tcPr marL="17697" marR="17697" marT="0" marB="0"/>
                </a:tc>
                <a:tc>
                  <a:txBody>
                    <a:bodyPr/>
                    <a:lstStyle/>
                    <a:p>
                      <a:pPr marL="0" marR="0">
                        <a:lnSpc>
                          <a:spcPct val="115000"/>
                        </a:lnSpc>
                        <a:spcBef>
                          <a:spcPts val="0"/>
                        </a:spcBef>
                        <a:spcAft>
                          <a:spcPts val="0"/>
                        </a:spcAft>
                      </a:pPr>
                      <a:r>
                        <a:rPr lang="en-US" sz="800" dirty="0">
                          <a:effectLst/>
                        </a:rPr>
                        <a:t>Twelve times through a 4-bar phrase based on a riff in the bass and guitar. Choral vocals present melody, with some instrumental interludes along the way. The end of the section reintroduces the verse melody to transition back to the introduction. "Along the drifting cloud . .."</a:t>
                      </a:r>
                      <a:endParaRPr lang="en-US" sz="800" dirty="0">
                        <a:effectLst/>
                        <a:latin typeface="Calibri"/>
                        <a:ea typeface="Calibri"/>
                        <a:cs typeface="Times New Roman"/>
                      </a:endParaRPr>
                    </a:p>
                  </a:txBody>
                  <a:tcPr marL="17697" marR="17697" marT="0" marB="0"/>
                </a:tc>
              </a:tr>
              <a:tr h="315079">
                <a:tc>
                  <a:txBody>
                    <a:bodyPr/>
                    <a:lstStyle/>
                    <a:p>
                      <a:pPr marL="0" marR="0">
                        <a:lnSpc>
                          <a:spcPct val="115000"/>
                        </a:lnSpc>
                        <a:spcBef>
                          <a:spcPts val="0"/>
                        </a:spcBef>
                        <a:spcAft>
                          <a:spcPts val="0"/>
                        </a:spcAft>
                      </a:pPr>
                      <a:r>
                        <a:rPr lang="en-US" sz="800">
                          <a:effectLst/>
                        </a:rPr>
                        <a:t>4:57-5:50</a:t>
                      </a:r>
                      <a:endParaRPr lang="en-US" sz="800">
                        <a:effectLst/>
                        <a:latin typeface="Calibri"/>
                        <a:ea typeface="Calibri"/>
                        <a:cs typeface="Times New Roman"/>
                      </a:endParaRPr>
                    </a:p>
                  </a:txBody>
                  <a:tcPr marL="17697" marR="17697" marT="0" marB="0"/>
                </a:tc>
                <a:tc>
                  <a:txBody>
                    <a:bodyPr/>
                    <a:lstStyle/>
                    <a:p>
                      <a:pPr marL="0" marR="0">
                        <a:lnSpc>
                          <a:spcPct val="115000"/>
                        </a:lnSpc>
                        <a:spcBef>
                          <a:spcPts val="0"/>
                        </a:spcBef>
                        <a:spcAft>
                          <a:spcPts val="0"/>
                        </a:spcAft>
                      </a:pPr>
                      <a:r>
                        <a:rPr lang="en-US" sz="800">
                          <a:effectLst/>
                        </a:rPr>
                        <a:t>* Reprise of introduction and bridge</a:t>
                      </a:r>
                      <a:endParaRPr lang="en-US" sz="800">
                        <a:effectLst/>
                        <a:latin typeface="Calibri"/>
                        <a:ea typeface="Calibri"/>
                        <a:cs typeface="Times New Roman"/>
                      </a:endParaRPr>
                    </a:p>
                  </a:txBody>
                  <a:tcPr marL="17697" marR="17697" marT="0" marB="0"/>
                </a:tc>
                <a:tc>
                  <a:txBody>
                    <a:bodyPr/>
                    <a:lstStyle/>
                    <a:p>
                      <a:pPr marL="0" marR="0">
                        <a:lnSpc>
                          <a:spcPct val="115000"/>
                        </a:lnSpc>
                        <a:spcBef>
                          <a:spcPts val="0"/>
                        </a:spcBef>
                        <a:spcAft>
                          <a:spcPts val="0"/>
                        </a:spcAft>
                      </a:pPr>
                      <a:r>
                        <a:rPr lang="en-US" sz="800" dirty="0">
                          <a:effectLst/>
                        </a:rPr>
                        <a:t>Rubato during intro and then 9 bars that reinterpret the music from the bridge. "In and around the lake . . ."</a:t>
                      </a:r>
                      <a:endParaRPr lang="en-US" sz="800" dirty="0">
                        <a:effectLst/>
                        <a:latin typeface="Calibri"/>
                        <a:ea typeface="Calibri"/>
                        <a:cs typeface="Times New Roman"/>
                      </a:endParaRPr>
                    </a:p>
                  </a:txBody>
                  <a:tcPr marL="17697" marR="17697" marT="0" marB="0"/>
                </a:tc>
              </a:tr>
            </a:tbl>
          </a:graphicData>
        </a:graphic>
      </p:graphicFrame>
      <p:pic>
        <p:nvPicPr>
          <p:cNvPr id="2" name="Picture 1" descr="Listening Guide titled: Yes, “Roundabout.” Described are the Form, Time Signature, and Instrumentation.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1185" y="482600"/>
            <a:ext cx="4101630" cy="5537200"/>
          </a:xfrm>
          <a:prstGeom prst="rect">
            <a:avLst/>
          </a:prstGeom>
        </p:spPr>
      </p:pic>
    </p:spTree>
    <p:extLst>
      <p:ext uri="{BB962C8B-B14F-4D97-AF65-F5344CB8AC3E}">
        <p14:creationId xmlns:p14="http://schemas.microsoft.com/office/powerpoint/2010/main" val="8373707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descr="A table consists of 3 columns and 5 rows. The column headers are Time Frame, Parts, and Description."/>
          <p:cNvGraphicFramePr>
            <a:graphicFrameLocks noGrp="1"/>
          </p:cNvGraphicFramePr>
          <p:nvPr>
            <p:extLst>
              <p:ext uri="{D42A27DB-BD31-4B8C-83A1-F6EECF244321}">
                <p14:modId xmlns:p14="http://schemas.microsoft.com/office/powerpoint/2010/main" val="3963425881"/>
              </p:ext>
            </p:extLst>
          </p:nvPr>
        </p:nvGraphicFramePr>
        <p:xfrm>
          <a:off x="990600" y="2154892"/>
          <a:ext cx="6858000" cy="2558691"/>
        </p:xfrm>
        <a:graphic>
          <a:graphicData uri="http://schemas.openxmlformats.org/drawingml/2006/table">
            <a:tbl>
              <a:tblPr firstRow="1">
                <a:tableStyleId>{5940675A-B579-460E-94D1-54222C63F5DA}</a:tableStyleId>
              </a:tblPr>
              <a:tblGrid>
                <a:gridCol w="1150696"/>
                <a:gridCol w="1464050"/>
                <a:gridCol w="4243254"/>
              </a:tblGrid>
              <a:tr h="581692">
                <a:tc>
                  <a:txBody>
                    <a:bodyPr/>
                    <a:lstStyle/>
                    <a:p>
                      <a:pPr marL="0" marR="0">
                        <a:lnSpc>
                          <a:spcPct val="115000"/>
                        </a:lnSpc>
                        <a:spcBef>
                          <a:spcPts val="0"/>
                        </a:spcBef>
                        <a:spcAft>
                          <a:spcPts val="0"/>
                        </a:spcAft>
                      </a:pPr>
                      <a:r>
                        <a:rPr lang="en-US" sz="1050" dirty="0">
                          <a:effectLst/>
                        </a:rPr>
                        <a:t>Time Frame</a:t>
                      </a:r>
                      <a:endParaRPr lang="en-US" sz="900" dirty="0">
                        <a:effectLst/>
                        <a:latin typeface="Calibri"/>
                        <a:ea typeface="Calibri"/>
                        <a:cs typeface="Times New Roman"/>
                      </a:endParaRPr>
                    </a:p>
                  </a:txBody>
                  <a:tcPr marL="24902" marR="24902" marT="0" marB="0"/>
                </a:tc>
                <a:tc>
                  <a:txBody>
                    <a:bodyPr/>
                    <a:lstStyle/>
                    <a:p>
                      <a:pPr marL="0" marR="0">
                        <a:lnSpc>
                          <a:spcPct val="115000"/>
                        </a:lnSpc>
                        <a:spcBef>
                          <a:spcPts val="0"/>
                        </a:spcBef>
                        <a:spcAft>
                          <a:spcPts val="0"/>
                        </a:spcAft>
                      </a:pPr>
                      <a:r>
                        <a:rPr lang="en-US" sz="1050" dirty="0">
                          <a:effectLst/>
                        </a:rPr>
                        <a:t>Parts</a:t>
                      </a:r>
                      <a:endParaRPr lang="en-US" sz="900" dirty="0">
                        <a:effectLst/>
                        <a:latin typeface="Calibri"/>
                        <a:ea typeface="Calibri"/>
                        <a:cs typeface="Times New Roman"/>
                      </a:endParaRPr>
                    </a:p>
                  </a:txBody>
                  <a:tcPr marL="24902" marR="24902" marT="0" marB="0"/>
                </a:tc>
                <a:tc>
                  <a:txBody>
                    <a:bodyPr/>
                    <a:lstStyle/>
                    <a:p>
                      <a:pPr marL="0" marR="0">
                        <a:lnSpc>
                          <a:spcPct val="115000"/>
                        </a:lnSpc>
                        <a:spcBef>
                          <a:spcPts val="0"/>
                        </a:spcBef>
                        <a:spcAft>
                          <a:spcPts val="0"/>
                        </a:spcAft>
                      </a:pPr>
                      <a:r>
                        <a:rPr lang="en-US" sz="1050" dirty="0">
                          <a:effectLst/>
                        </a:rPr>
                        <a:t>Description</a:t>
                      </a:r>
                      <a:endParaRPr lang="en-US" sz="900" dirty="0">
                        <a:effectLst/>
                        <a:latin typeface="Calibri"/>
                        <a:ea typeface="Calibri"/>
                        <a:cs typeface="Times New Roman"/>
                      </a:endParaRPr>
                    </a:p>
                  </a:txBody>
                  <a:tcPr marL="24902" marR="24902" marT="0" marB="0"/>
                </a:tc>
              </a:tr>
              <a:tr h="581692">
                <a:tc>
                  <a:txBody>
                    <a:bodyPr/>
                    <a:lstStyle/>
                    <a:p>
                      <a:pPr marL="0" marR="0">
                        <a:lnSpc>
                          <a:spcPct val="115000"/>
                        </a:lnSpc>
                        <a:spcBef>
                          <a:spcPts val="0"/>
                        </a:spcBef>
                        <a:spcAft>
                          <a:spcPts val="0"/>
                        </a:spcAft>
                      </a:pPr>
                      <a:r>
                        <a:rPr lang="en-US" sz="1050" dirty="0">
                          <a:effectLst/>
                        </a:rPr>
                        <a:t>5:50-7:05</a:t>
                      </a:r>
                      <a:endParaRPr lang="en-US" sz="900" dirty="0">
                        <a:effectLst/>
                        <a:latin typeface="Calibri"/>
                        <a:ea typeface="Calibri"/>
                        <a:cs typeface="Times New Roman"/>
                      </a:endParaRPr>
                    </a:p>
                  </a:txBody>
                  <a:tcPr marL="24902" marR="24902" marT="0" marB="0"/>
                </a:tc>
                <a:tc>
                  <a:txBody>
                    <a:bodyPr/>
                    <a:lstStyle/>
                    <a:p>
                      <a:pPr marL="0" marR="0">
                        <a:lnSpc>
                          <a:spcPct val="115000"/>
                        </a:lnSpc>
                        <a:spcBef>
                          <a:spcPts val="0"/>
                        </a:spcBef>
                        <a:spcAft>
                          <a:spcPts val="0"/>
                        </a:spcAft>
                      </a:pPr>
                      <a:r>
                        <a:rPr lang="en-US" sz="1050" dirty="0">
                          <a:effectLst/>
                        </a:rPr>
                        <a:t>Instrumental solos,</a:t>
                      </a:r>
                      <a:endParaRPr lang="en-US" sz="900" dirty="0">
                        <a:effectLst/>
                      </a:endParaRPr>
                    </a:p>
                    <a:p>
                      <a:pPr marL="0" marR="0">
                        <a:lnSpc>
                          <a:spcPct val="115000"/>
                        </a:lnSpc>
                        <a:spcBef>
                          <a:spcPts val="0"/>
                        </a:spcBef>
                        <a:spcAft>
                          <a:spcPts val="0"/>
                        </a:spcAft>
                      </a:pPr>
                      <a:r>
                        <a:rPr lang="en-US" sz="1050" dirty="0">
                          <a:effectLst/>
                        </a:rPr>
                        <a:t>45 mm.</a:t>
                      </a:r>
                      <a:endParaRPr lang="en-US" sz="900" dirty="0">
                        <a:effectLst/>
                        <a:latin typeface="Calibri"/>
                        <a:ea typeface="Calibri"/>
                        <a:cs typeface="Times New Roman"/>
                      </a:endParaRPr>
                    </a:p>
                  </a:txBody>
                  <a:tcPr marL="24902" marR="24902" marT="0" marB="0"/>
                </a:tc>
                <a:tc>
                  <a:txBody>
                    <a:bodyPr/>
                    <a:lstStyle/>
                    <a:p>
                      <a:pPr marL="0" marR="0">
                        <a:lnSpc>
                          <a:spcPct val="115000"/>
                        </a:lnSpc>
                        <a:spcBef>
                          <a:spcPts val="0"/>
                        </a:spcBef>
                        <a:spcAft>
                          <a:spcPts val="0"/>
                        </a:spcAft>
                      </a:pPr>
                      <a:r>
                        <a:rPr lang="en-US" sz="1050">
                          <a:effectLst/>
                        </a:rPr>
                        <a:t>The organ and guitar alternate solos based on music drawn from the bridge. An ascending scale passage creates a transition to the return of the verse.</a:t>
                      </a:r>
                      <a:endParaRPr lang="en-US" sz="900">
                        <a:effectLst/>
                        <a:latin typeface="Calibri"/>
                        <a:ea typeface="Calibri"/>
                        <a:cs typeface="Times New Roman"/>
                      </a:endParaRPr>
                    </a:p>
                  </a:txBody>
                  <a:tcPr marL="24902" marR="24902" marT="0" marB="0"/>
                </a:tc>
              </a:tr>
              <a:tr h="397637">
                <a:tc>
                  <a:txBody>
                    <a:bodyPr/>
                    <a:lstStyle/>
                    <a:p>
                      <a:pPr marL="0" marR="0">
                        <a:lnSpc>
                          <a:spcPct val="115000"/>
                        </a:lnSpc>
                        <a:spcBef>
                          <a:spcPts val="0"/>
                        </a:spcBef>
                        <a:spcAft>
                          <a:spcPts val="0"/>
                        </a:spcAft>
                      </a:pPr>
                      <a:r>
                        <a:rPr lang="en-US" sz="1050" dirty="0">
                          <a:effectLst/>
                        </a:rPr>
                        <a:t>7:05-7:26</a:t>
                      </a:r>
                      <a:endParaRPr lang="en-US" sz="900" dirty="0">
                        <a:effectLst/>
                        <a:latin typeface="Calibri"/>
                        <a:ea typeface="Calibri"/>
                        <a:cs typeface="Times New Roman"/>
                      </a:endParaRPr>
                    </a:p>
                  </a:txBody>
                  <a:tcPr marL="24902" marR="24902" marT="0" marB="0"/>
                </a:tc>
                <a:tc>
                  <a:txBody>
                    <a:bodyPr/>
                    <a:lstStyle/>
                    <a:p>
                      <a:pPr marL="0" marR="0">
                        <a:lnSpc>
                          <a:spcPct val="115000"/>
                        </a:lnSpc>
                        <a:spcBef>
                          <a:spcPts val="0"/>
                        </a:spcBef>
                        <a:spcAft>
                          <a:spcPts val="0"/>
                        </a:spcAft>
                      </a:pPr>
                      <a:r>
                        <a:rPr lang="en-US" sz="1050">
                          <a:effectLst/>
                        </a:rPr>
                        <a:t>A-Verse 4, 12 mm.</a:t>
                      </a:r>
                      <a:endParaRPr lang="en-US" sz="900">
                        <a:effectLst/>
                        <a:latin typeface="Calibri"/>
                        <a:ea typeface="Calibri"/>
                        <a:cs typeface="Times New Roman"/>
                      </a:endParaRPr>
                    </a:p>
                  </a:txBody>
                  <a:tcPr marL="24902" marR="24902" marT="0" marB="0"/>
                </a:tc>
                <a:tc>
                  <a:txBody>
                    <a:bodyPr/>
                    <a:lstStyle/>
                    <a:p>
                      <a:pPr marL="0" marR="0">
                        <a:lnSpc>
                          <a:spcPct val="115000"/>
                        </a:lnSpc>
                        <a:spcBef>
                          <a:spcPts val="0"/>
                        </a:spcBef>
                        <a:spcAft>
                          <a:spcPts val="0"/>
                        </a:spcAft>
                      </a:pPr>
                      <a:r>
                        <a:rPr lang="en-US" sz="1050">
                          <a:effectLst/>
                        </a:rPr>
                        <a:t>The verse returns varied somewhat, but using the lyrics from verse 1. "I'll be the roundabout. . ."</a:t>
                      </a:r>
                      <a:endParaRPr lang="en-US" sz="900">
                        <a:effectLst/>
                        <a:latin typeface="Calibri"/>
                        <a:ea typeface="Calibri"/>
                        <a:cs typeface="Times New Roman"/>
                      </a:endParaRPr>
                    </a:p>
                  </a:txBody>
                  <a:tcPr marL="24902" marR="24902" marT="0" marB="0"/>
                </a:tc>
              </a:tr>
              <a:tr h="360825">
                <a:tc>
                  <a:txBody>
                    <a:bodyPr/>
                    <a:lstStyle/>
                    <a:p>
                      <a:pPr marL="0" marR="0">
                        <a:lnSpc>
                          <a:spcPct val="115000"/>
                        </a:lnSpc>
                        <a:spcBef>
                          <a:spcPts val="0"/>
                        </a:spcBef>
                        <a:spcAft>
                          <a:spcPts val="0"/>
                        </a:spcAft>
                      </a:pPr>
                      <a:r>
                        <a:rPr lang="en-US" sz="1050">
                          <a:effectLst/>
                        </a:rPr>
                        <a:t>7:26-7:53</a:t>
                      </a:r>
                      <a:endParaRPr lang="en-US" sz="900">
                        <a:effectLst/>
                        <a:latin typeface="Calibri"/>
                        <a:ea typeface="Calibri"/>
                        <a:cs typeface="Times New Roman"/>
                      </a:endParaRPr>
                    </a:p>
                  </a:txBody>
                  <a:tcPr marL="24902" marR="24902" marT="0" marB="0"/>
                </a:tc>
                <a:tc>
                  <a:txBody>
                    <a:bodyPr/>
                    <a:lstStyle/>
                    <a:p>
                      <a:pPr marL="0" marR="0">
                        <a:lnSpc>
                          <a:spcPct val="115000"/>
                        </a:lnSpc>
                        <a:spcBef>
                          <a:spcPts val="0"/>
                        </a:spcBef>
                        <a:spcAft>
                          <a:spcPts val="0"/>
                        </a:spcAft>
                      </a:pPr>
                      <a:r>
                        <a:rPr lang="en-US" sz="1050">
                          <a:effectLst/>
                        </a:rPr>
                        <a:t>Bridge, 17 mm.</a:t>
                      </a:r>
                      <a:endParaRPr lang="en-US" sz="900">
                        <a:effectLst/>
                        <a:latin typeface="Calibri"/>
                        <a:ea typeface="Calibri"/>
                        <a:cs typeface="Times New Roman"/>
                      </a:endParaRPr>
                    </a:p>
                  </a:txBody>
                  <a:tcPr marL="24902" marR="24902" marT="0" marB="0"/>
                </a:tc>
                <a:tc>
                  <a:txBody>
                    <a:bodyPr/>
                    <a:lstStyle/>
                    <a:p>
                      <a:pPr marL="0" marR="0">
                        <a:lnSpc>
                          <a:spcPct val="115000"/>
                        </a:lnSpc>
                        <a:spcBef>
                          <a:spcPts val="0"/>
                        </a:spcBef>
                        <a:spcAft>
                          <a:spcPts val="0"/>
                        </a:spcAft>
                      </a:pPr>
                      <a:r>
                        <a:rPr lang="en-US" sz="1050">
                          <a:effectLst/>
                        </a:rPr>
                        <a:t>The fullest presentation of the bridge so far, leading directly into the coda. "In and around the lake . . ."</a:t>
                      </a:r>
                      <a:endParaRPr lang="en-US" sz="900">
                        <a:effectLst/>
                        <a:latin typeface="Calibri"/>
                        <a:ea typeface="Calibri"/>
                        <a:cs typeface="Times New Roman"/>
                      </a:endParaRPr>
                    </a:p>
                  </a:txBody>
                  <a:tcPr marL="24902" marR="24902" marT="0" marB="0"/>
                </a:tc>
              </a:tr>
              <a:tr h="629624">
                <a:tc>
                  <a:txBody>
                    <a:bodyPr/>
                    <a:lstStyle/>
                    <a:p>
                      <a:pPr marL="0" marR="0">
                        <a:lnSpc>
                          <a:spcPct val="115000"/>
                        </a:lnSpc>
                        <a:spcBef>
                          <a:spcPts val="0"/>
                        </a:spcBef>
                        <a:spcAft>
                          <a:spcPts val="0"/>
                        </a:spcAft>
                      </a:pPr>
                      <a:r>
                        <a:rPr lang="en-US" sz="1050" dirty="0">
                          <a:effectLst/>
                        </a:rPr>
                        <a:t>7:53-8:30</a:t>
                      </a:r>
                      <a:endParaRPr lang="en-US" sz="900" dirty="0">
                        <a:effectLst/>
                        <a:latin typeface="Calibri"/>
                        <a:ea typeface="Calibri"/>
                        <a:cs typeface="Times New Roman"/>
                      </a:endParaRPr>
                    </a:p>
                  </a:txBody>
                  <a:tcPr marL="24902" marR="24902" marT="0" marB="0"/>
                </a:tc>
                <a:tc>
                  <a:txBody>
                    <a:bodyPr/>
                    <a:lstStyle/>
                    <a:p>
                      <a:pPr marL="0" marR="0">
                        <a:lnSpc>
                          <a:spcPct val="115000"/>
                        </a:lnSpc>
                        <a:spcBef>
                          <a:spcPts val="0"/>
                        </a:spcBef>
                        <a:spcAft>
                          <a:spcPts val="0"/>
                        </a:spcAft>
                      </a:pPr>
                      <a:r>
                        <a:rPr lang="en-US" sz="1050" dirty="0">
                          <a:effectLst/>
                        </a:rPr>
                        <a:t>Coda, 20 mm.</a:t>
                      </a:r>
                      <a:endParaRPr lang="en-US" sz="900" dirty="0">
                        <a:effectLst/>
                        <a:latin typeface="Calibri"/>
                        <a:ea typeface="Calibri"/>
                        <a:cs typeface="Times New Roman"/>
                      </a:endParaRPr>
                    </a:p>
                  </a:txBody>
                  <a:tcPr marL="24902" marR="24902" marT="0" marB="0"/>
                </a:tc>
                <a:tc>
                  <a:txBody>
                    <a:bodyPr/>
                    <a:lstStyle/>
                    <a:p>
                      <a:pPr marL="0" marR="0">
                        <a:lnSpc>
                          <a:spcPct val="115000"/>
                        </a:lnSpc>
                        <a:spcBef>
                          <a:spcPts val="0"/>
                        </a:spcBef>
                        <a:spcAft>
                          <a:spcPts val="0"/>
                        </a:spcAft>
                      </a:pPr>
                      <a:r>
                        <a:rPr lang="en-US" sz="1050" dirty="0">
                          <a:effectLst/>
                        </a:rPr>
                        <a:t>Layered harmony vocals over a strummed acoustic guitar, as the song ends with a guitar phrase drawn from the end of the introduction.</a:t>
                      </a:r>
                      <a:endParaRPr lang="en-US" sz="900" dirty="0">
                        <a:effectLst/>
                        <a:latin typeface="Calibri"/>
                        <a:ea typeface="Calibri"/>
                        <a:cs typeface="Times New Roman"/>
                      </a:endParaRPr>
                    </a:p>
                  </a:txBody>
                  <a:tcPr marL="24902" marR="24902" marT="0" marB="0"/>
                </a:tc>
              </a:tr>
            </a:tbl>
          </a:graphicData>
        </a:graphic>
      </p:graphicFrame>
      <p:pic>
        <p:nvPicPr>
          <p:cNvPr id="2" name="Picture 1" descr="A continuation of the song structure table from Yes, &quot;Roundabout.&quot;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 y="1663700"/>
            <a:ext cx="8686800" cy="3541077"/>
          </a:xfrm>
          <a:prstGeom prst="rect">
            <a:avLst/>
          </a:prstGeom>
        </p:spPr>
      </p:pic>
    </p:spTree>
    <p:extLst>
      <p:ext uri="{BB962C8B-B14F-4D97-AF65-F5344CB8AC3E}">
        <p14:creationId xmlns:p14="http://schemas.microsoft.com/office/powerpoint/2010/main" val="11647606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two person band playing on stage in a dimly lit room. The caption reads: In the early days of Genesis, lead singer Peter Gabriel hit on the idea of donning costumes for performances of the band’s lengthy numbers. Here Gabriel is shown performing the “Willow Farm” section from the ambitious “Supper’s Ready,” an epic that engages in sexuality and surrealistic images, and ends with the Second Coming. It is one of the group’s signature tracks from the early 1970s and was often the climax of their live show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 y="1244600"/>
            <a:ext cx="8686800" cy="4379595"/>
          </a:xfrm>
          <a:prstGeom prst="rect">
            <a:avLst/>
          </a:prstGeom>
        </p:spPr>
      </p:pic>
    </p:spTree>
    <p:extLst>
      <p:ext uri="{BB962C8B-B14F-4D97-AF65-F5344CB8AC3E}">
        <p14:creationId xmlns:p14="http://schemas.microsoft.com/office/powerpoint/2010/main" val="1797815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three person band playing various electronic instruments in a recording studio. The caption reads: Roger Waters (left) and David Gilmour (right) were key to the ’70s version of Pink Floyd. Waters was responsible for the big ideas that dominated the band’s albums over the decade, while Gilmour’s emphasis on the music (along with keyboardist Rick Wright) helped produce some of the most atmospheric music in rock. Waters and Gilmour are shown here in 1972, with drummer Nick Mason in the background.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 y="1282700"/>
            <a:ext cx="8686800" cy="4307205"/>
          </a:xfrm>
          <a:prstGeom prst="rect">
            <a:avLst/>
          </a:prstGeom>
        </p:spPr>
      </p:pic>
    </p:spTree>
    <p:extLst>
      <p:ext uri="{BB962C8B-B14F-4D97-AF65-F5344CB8AC3E}">
        <p14:creationId xmlns:p14="http://schemas.microsoft.com/office/powerpoint/2010/main" val="6038254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band playing on stage in a large concert setting. The caption reads: Among the Italian progressive rock bands of the ’70s, Premiata Forneria Marconi (PFM) was probably best known in the UK and the United States, partly owing to the support of members of ELP, who helped the band get signed to English and American labels. The band’s 1975 album, Chocolate Kings, was the first to feature lyrics in English and lead singer Bernardo Lanzetti, who had lived in Austin, Texas as a college student and spoke fluent English. Pictured here in a 1976 performance are (left to right) Mauro Pagani, Patrick Djivas, Lanzetti, Franco Mussida, and Flavio Premoli.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 y="1206500"/>
            <a:ext cx="8686800" cy="4445952"/>
          </a:xfrm>
          <a:prstGeom prst="rect">
            <a:avLst/>
          </a:prstGeom>
        </p:spPr>
      </p:pic>
    </p:spTree>
    <p:extLst>
      <p:ext uri="{BB962C8B-B14F-4D97-AF65-F5344CB8AC3E}">
        <p14:creationId xmlns:p14="http://schemas.microsoft.com/office/powerpoint/2010/main" val="5132613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man dancing while playing a muted trumpet. The caption reads: Pictured here during a 1973 concert in Copenhagen, Miles Davis was the most influential artist of the jazz-rock style. Although Davis was a key player in jazz from the late 1940s, in the late 1960s he began to incorporate funk and rock influences, drawing inspiration from the music of Jimi Hendrix, James Brown, and Sly and the Family Stone. Davis’s album Bitches Brew (1970) was very influential in jazz-rock fusion and included many artists who formed important fusion groups. Among these were Chick Corea of Return to Forever, John McLaughlin of the Mahavishnu Orchestra, and Joseph Zawinul and Wayne Shorter of Weather Report."/>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81400" y="863600"/>
            <a:ext cx="1985963" cy="5143500"/>
          </a:xfrm>
          <a:prstGeom prst="rect">
            <a:avLst/>
          </a:prstGeom>
        </p:spPr>
      </p:pic>
    </p:spTree>
    <p:extLst>
      <p:ext uri="{BB962C8B-B14F-4D97-AF65-F5344CB8AC3E}">
        <p14:creationId xmlns:p14="http://schemas.microsoft.com/office/powerpoint/2010/main" val="14824930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five person band posing around recording equipment in a studio. The caption reads: Featuring Walter Becker (bass and guitar, second from left) and Donald Fagen (vocals and piano, right), Steely Dan used jazz elements and virtuoso studio musicians to create a winning jazz- rock sound. Every one of their seven albums in the 1970s charted in the Billboard Top 40. Although they did perform concerts, Becker and Fagan focused their attention on the studio, where they wrote carefully organized arrangements punctuated with improvised solo section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 y="1206500"/>
            <a:ext cx="8686800" cy="4451985"/>
          </a:xfrm>
          <a:prstGeom prst="rect">
            <a:avLst/>
          </a:prstGeom>
        </p:spPr>
      </p:pic>
    </p:spTree>
    <p:extLst>
      <p:ext uri="{BB962C8B-B14F-4D97-AF65-F5344CB8AC3E}">
        <p14:creationId xmlns:p14="http://schemas.microsoft.com/office/powerpoint/2010/main" val="15643712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large band playing on stage with various electronic and acoustic instruments. The caption reads: Blood, Sweat &amp; Tears employed a horn section to further develop the blending of rock and jazz. The group was formed by Al Kooper in the late 1960s, although he soon left the band and was replaced by singer David Clayton- Thomas, who sang hits like “Spinning Wheel” and “You’ve Made Me So Very Happy.” The band is shown performing here in the early 1970s.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 y="1536700"/>
            <a:ext cx="8686800" cy="3782377"/>
          </a:xfrm>
          <a:prstGeom prst="rect">
            <a:avLst/>
          </a:prstGeom>
        </p:spPr>
      </p:pic>
    </p:spTree>
    <p:extLst>
      <p:ext uri="{BB962C8B-B14F-4D97-AF65-F5344CB8AC3E}">
        <p14:creationId xmlns:p14="http://schemas.microsoft.com/office/powerpoint/2010/main" val="12506838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man in a short kimono and matching leggings singing into a microphone at a concert and pointing into the crowd. The caption reads: David Bowie performing in 1973 as his alter ego, Ziggy Stardust. Like Alice Cooper and Peter Gabriel, Bowie pushed the boundaries of sexual and gender identity, although in a more mysterious, fashion-conscious manner. Ziggy Stardust emerged on the album The Rise and Fall of Ziggy Stardust and the Spiders from Mars (1972), and Bowie continued to reinvent the character throughout the decade."/>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27400" y="863600"/>
            <a:ext cx="2505075" cy="5143500"/>
          </a:xfrm>
          <a:prstGeom prst="rect">
            <a:avLst/>
          </a:prstGeom>
        </p:spPr>
      </p:pic>
    </p:spTree>
    <p:extLst>
      <p:ext uri="{BB962C8B-B14F-4D97-AF65-F5344CB8AC3E}">
        <p14:creationId xmlns:p14="http://schemas.microsoft.com/office/powerpoint/2010/main" val="23366650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he band Kiss posing for a photo. The caption reads: Kiss took the idea of onstage personae further than any band before them, creating four distinct characters (prompting the sale of action figures) and never being seen (at least in the 1970s) without their makeup. The band’s show was bombastic, setting a new standard for live production. Years earlier, bands had simply stood and played, but a Kiss show was theater, extending the approaches developed by Genesis, Alice Cooper, and David Bowie.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02000" y="863600"/>
            <a:ext cx="2533650" cy="5143500"/>
          </a:xfrm>
          <a:prstGeom prst="rect">
            <a:avLst/>
          </a:prstGeom>
        </p:spPr>
      </p:pic>
    </p:spTree>
    <p:extLst>
      <p:ext uri="{BB962C8B-B14F-4D97-AF65-F5344CB8AC3E}">
        <p14:creationId xmlns:p14="http://schemas.microsoft.com/office/powerpoint/2010/main" val="16148464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oman playing a keyboard while singing into a microphone. The caption reads: After a productive decade as a top songwriter in the 1960s, Carole King stepped into the spotlight to become one of the most important singer-songwriters of the ’70s and eventually one of the most successful female songwriters of the twentieth century. Her 1970 album Tapestry sat at the top of the album charts for more than three months and remained on those charts for almost six years. She is shown here in a performance for the BBC in 197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51200" y="863600"/>
            <a:ext cx="2638425" cy="5143500"/>
          </a:xfrm>
          <a:prstGeom prst="rect">
            <a:avLst/>
          </a:prstGeom>
        </p:spPr>
      </p:pic>
    </p:spTree>
    <p:extLst>
      <p:ext uri="{BB962C8B-B14F-4D97-AF65-F5344CB8AC3E}">
        <p14:creationId xmlns:p14="http://schemas.microsoft.com/office/powerpoint/2010/main" val="9362518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descr="A table consists of 3 columns and 9 rows. The column headers are Time Frame, Parts, and Description."/>
          <p:cNvGraphicFramePr>
            <a:graphicFrameLocks noGrp="1"/>
          </p:cNvGraphicFramePr>
          <p:nvPr>
            <p:extLst>
              <p:ext uri="{D42A27DB-BD31-4B8C-83A1-F6EECF244321}">
                <p14:modId xmlns:p14="http://schemas.microsoft.com/office/powerpoint/2010/main" val="2413427081"/>
              </p:ext>
            </p:extLst>
          </p:nvPr>
        </p:nvGraphicFramePr>
        <p:xfrm>
          <a:off x="2514601" y="1219199"/>
          <a:ext cx="4190998" cy="4537478"/>
        </p:xfrm>
        <a:graphic>
          <a:graphicData uri="http://schemas.openxmlformats.org/drawingml/2006/table">
            <a:tbl>
              <a:tblPr firstRow="1">
                <a:tableStyleId>{5940675A-B579-460E-94D1-54222C63F5DA}</a:tableStyleId>
              </a:tblPr>
              <a:tblGrid>
                <a:gridCol w="725619"/>
                <a:gridCol w="804777"/>
                <a:gridCol w="2660602"/>
              </a:tblGrid>
              <a:tr h="350876">
                <a:tc>
                  <a:txBody>
                    <a:bodyPr/>
                    <a:lstStyle/>
                    <a:p>
                      <a:pPr marL="0" marR="0">
                        <a:lnSpc>
                          <a:spcPct val="115000"/>
                        </a:lnSpc>
                        <a:spcBef>
                          <a:spcPts val="0"/>
                        </a:spcBef>
                        <a:spcAft>
                          <a:spcPts val="0"/>
                        </a:spcAft>
                      </a:pPr>
                      <a:r>
                        <a:rPr lang="en-US" sz="800" dirty="0">
                          <a:effectLst/>
                        </a:rPr>
                        <a:t>Time Frame</a:t>
                      </a:r>
                      <a:endParaRPr lang="en-US" sz="800" dirty="0">
                        <a:effectLst/>
                        <a:latin typeface="Calibri"/>
                        <a:ea typeface="Calibri"/>
                        <a:cs typeface="Times New Roman"/>
                      </a:endParaRPr>
                    </a:p>
                  </a:txBody>
                  <a:tcPr marL="18888" marR="18888" marT="0" marB="0"/>
                </a:tc>
                <a:tc>
                  <a:txBody>
                    <a:bodyPr/>
                    <a:lstStyle/>
                    <a:p>
                      <a:pPr marL="0" marR="0">
                        <a:lnSpc>
                          <a:spcPct val="115000"/>
                        </a:lnSpc>
                        <a:spcBef>
                          <a:spcPts val="0"/>
                        </a:spcBef>
                        <a:spcAft>
                          <a:spcPts val="0"/>
                        </a:spcAft>
                      </a:pPr>
                      <a:r>
                        <a:rPr lang="en-US" sz="800" dirty="0">
                          <a:effectLst/>
                        </a:rPr>
                        <a:t>Parts</a:t>
                      </a:r>
                      <a:endParaRPr lang="en-US" sz="800" dirty="0">
                        <a:effectLst/>
                        <a:latin typeface="Calibri"/>
                        <a:ea typeface="Calibri"/>
                        <a:cs typeface="Times New Roman"/>
                      </a:endParaRPr>
                    </a:p>
                  </a:txBody>
                  <a:tcPr marL="18888" marR="18888" marT="0" marB="0"/>
                </a:tc>
                <a:tc>
                  <a:txBody>
                    <a:bodyPr/>
                    <a:lstStyle/>
                    <a:p>
                      <a:pPr marL="0" marR="0">
                        <a:lnSpc>
                          <a:spcPct val="115000"/>
                        </a:lnSpc>
                        <a:spcBef>
                          <a:spcPts val="0"/>
                        </a:spcBef>
                        <a:spcAft>
                          <a:spcPts val="0"/>
                        </a:spcAft>
                      </a:pPr>
                      <a:r>
                        <a:rPr lang="en-US" sz="800" dirty="0">
                          <a:effectLst/>
                        </a:rPr>
                        <a:t>Description</a:t>
                      </a:r>
                      <a:endParaRPr lang="en-US" sz="800" dirty="0">
                        <a:effectLst/>
                        <a:latin typeface="Calibri"/>
                        <a:ea typeface="Calibri"/>
                        <a:cs typeface="Times New Roman"/>
                      </a:endParaRPr>
                    </a:p>
                  </a:txBody>
                  <a:tcPr marL="18888" marR="18888" marT="0" marB="0"/>
                </a:tc>
              </a:tr>
              <a:tr h="355516">
                <a:tc>
                  <a:txBody>
                    <a:bodyPr/>
                    <a:lstStyle/>
                    <a:p>
                      <a:pPr marL="0" marR="0">
                        <a:lnSpc>
                          <a:spcPct val="115000"/>
                        </a:lnSpc>
                        <a:spcBef>
                          <a:spcPts val="0"/>
                        </a:spcBef>
                        <a:spcAft>
                          <a:spcPts val="0"/>
                        </a:spcAft>
                      </a:pPr>
                      <a:r>
                        <a:rPr lang="en-US" sz="800" dirty="0">
                          <a:effectLst/>
                        </a:rPr>
                        <a:t>0:00-0:12</a:t>
                      </a:r>
                      <a:endParaRPr lang="en-US" sz="800" dirty="0">
                        <a:effectLst/>
                        <a:latin typeface="Calibri"/>
                        <a:ea typeface="Calibri"/>
                        <a:cs typeface="Times New Roman"/>
                      </a:endParaRPr>
                    </a:p>
                  </a:txBody>
                  <a:tcPr marL="18888" marR="18888" marT="0" marB="0"/>
                </a:tc>
                <a:tc>
                  <a:txBody>
                    <a:bodyPr/>
                    <a:lstStyle/>
                    <a:p>
                      <a:pPr marL="0" marR="0">
                        <a:lnSpc>
                          <a:spcPct val="115000"/>
                        </a:lnSpc>
                        <a:spcBef>
                          <a:spcPts val="0"/>
                        </a:spcBef>
                        <a:spcAft>
                          <a:spcPts val="0"/>
                        </a:spcAft>
                      </a:pPr>
                      <a:r>
                        <a:rPr lang="en-US" sz="800" dirty="0">
                          <a:effectLst/>
                        </a:rPr>
                        <a:t>Introduction, 4 mm.</a:t>
                      </a:r>
                      <a:endParaRPr lang="en-US" sz="800" dirty="0">
                        <a:effectLst/>
                        <a:latin typeface="Calibri"/>
                        <a:ea typeface="Calibri"/>
                        <a:cs typeface="Times New Roman"/>
                      </a:endParaRPr>
                    </a:p>
                  </a:txBody>
                  <a:tcPr marL="18888" marR="18888" marT="0" marB="0"/>
                </a:tc>
                <a:tc>
                  <a:txBody>
                    <a:bodyPr/>
                    <a:lstStyle/>
                    <a:p>
                      <a:pPr marL="0" marR="0">
                        <a:lnSpc>
                          <a:spcPct val="115000"/>
                        </a:lnSpc>
                        <a:spcBef>
                          <a:spcPts val="0"/>
                        </a:spcBef>
                        <a:spcAft>
                          <a:spcPts val="0"/>
                        </a:spcAft>
                      </a:pPr>
                      <a:r>
                        <a:rPr lang="en-US" sz="800">
                          <a:effectLst/>
                        </a:rPr>
                        <a:t>Solo acoustic piano sets the intimate tone of the song.</a:t>
                      </a:r>
                      <a:endParaRPr lang="en-US" sz="800">
                        <a:effectLst/>
                        <a:latin typeface="Calibri"/>
                        <a:ea typeface="Calibri"/>
                        <a:cs typeface="Times New Roman"/>
                      </a:endParaRPr>
                    </a:p>
                  </a:txBody>
                  <a:tcPr marL="18888" marR="18888" marT="0" marB="0"/>
                </a:tc>
              </a:tr>
              <a:tr h="526314">
                <a:tc>
                  <a:txBody>
                    <a:bodyPr/>
                    <a:lstStyle/>
                    <a:p>
                      <a:pPr marL="0" marR="0">
                        <a:lnSpc>
                          <a:spcPct val="115000"/>
                        </a:lnSpc>
                        <a:spcBef>
                          <a:spcPts val="0"/>
                        </a:spcBef>
                        <a:spcAft>
                          <a:spcPts val="0"/>
                        </a:spcAft>
                      </a:pPr>
                      <a:r>
                        <a:rPr lang="en-US" sz="800">
                          <a:effectLst/>
                        </a:rPr>
                        <a:t>0:12-0:58</a:t>
                      </a:r>
                      <a:endParaRPr lang="en-US" sz="800">
                        <a:effectLst/>
                        <a:latin typeface="Calibri"/>
                        <a:ea typeface="Calibri"/>
                        <a:cs typeface="Times New Roman"/>
                      </a:endParaRPr>
                    </a:p>
                  </a:txBody>
                  <a:tcPr marL="18888" marR="18888" marT="0" marB="0"/>
                </a:tc>
                <a:tc>
                  <a:txBody>
                    <a:bodyPr/>
                    <a:lstStyle/>
                    <a:p>
                      <a:pPr marL="0" marR="0">
                        <a:lnSpc>
                          <a:spcPct val="115000"/>
                        </a:lnSpc>
                        <a:spcBef>
                          <a:spcPts val="0"/>
                        </a:spcBef>
                        <a:spcAft>
                          <a:spcPts val="0"/>
                        </a:spcAft>
                      </a:pPr>
                      <a:r>
                        <a:rPr lang="en-US" sz="800" dirty="0">
                          <a:effectLst/>
                        </a:rPr>
                        <a:t>A-Verse 1, 16 mm.</a:t>
                      </a:r>
                      <a:endParaRPr lang="en-US" sz="800" dirty="0">
                        <a:effectLst/>
                        <a:latin typeface="Calibri"/>
                        <a:ea typeface="Calibri"/>
                        <a:cs typeface="Times New Roman"/>
                      </a:endParaRPr>
                    </a:p>
                  </a:txBody>
                  <a:tcPr marL="18888" marR="18888" marT="0" marB="0"/>
                </a:tc>
                <a:tc>
                  <a:txBody>
                    <a:bodyPr/>
                    <a:lstStyle/>
                    <a:p>
                      <a:pPr marL="0" marR="0">
                        <a:lnSpc>
                          <a:spcPct val="115000"/>
                        </a:lnSpc>
                        <a:spcBef>
                          <a:spcPts val="0"/>
                        </a:spcBef>
                        <a:spcAft>
                          <a:spcPts val="0"/>
                        </a:spcAft>
                      </a:pPr>
                      <a:r>
                        <a:rPr lang="en-US" sz="800" dirty="0">
                          <a:effectLst/>
                        </a:rPr>
                        <a:t>Vocal enters, as piano continues but with the support of the acoustic bass. "When you're down . . ."</a:t>
                      </a:r>
                      <a:endParaRPr lang="en-US" sz="800" dirty="0">
                        <a:effectLst/>
                        <a:latin typeface="Calibri"/>
                        <a:ea typeface="Calibri"/>
                        <a:cs typeface="Times New Roman"/>
                      </a:endParaRPr>
                    </a:p>
                  </a:txBody>
                  <a:tcPr marL="18888" marR="18888" marT="0" marB="0"/>
                </a:tc>
              </a:tr>
              <a:tr h="891226">
                <a:tc>
                  <a:txBody>
                    <a:bodyPr/>
                    <a:lstStyle/>
                    <a:p>
                      <a:pPr marL="0" marR="0">
                        <a:lnSpc>
                          <a:spcPct val="115000"/>
                        </a:lnSpc>
                        <a:spcBef>
                          <a:spcPts val="0"/>
                        </a:spcBef>
                        <a:spcAft>
                          <a:spcPts val="0"/>
                        </a:spcAft>
                      </a:pPr>
                      <a:r>
                        <a:rPr lang="en-US" sz="800">
                          <a:effectLst/>
                        </a:rPr>
                        <a:t>0:58-1:49</a:t>
                      </a:r>
                      <a:endParaRPr lang="en-US" sz="800">
                        <a:effectLst/>
                        <a:latin typeface="Calibri"/>
                        <a:ea typeface="Calibri"/>
                        <a:cs typeface="Times New Roman"/>
                      </a:endParaRPr>
                    </a:p>
                  </a:txBody>
                  <a:tcPr marL="18888" marR="18888" marT="0" marB="0"/>
                </a:tc>
                <a:tc>
                  <a:txBody>
                    <a:bodyPr/>
                    <a:lstStyle/>
                    <a:p>
                      <a:pPr marL="0" marR="0">
                        <a:lnSpc>
                          <a:spcPct val="115000"/>
                        </a:lnSpc>
                        <a:spcBef>
                          <a:spcPts val="0"/>
                        </a:spcBef>
                        <a:spcAft>
                          <a:spcPts val="0"/>
                        </a:spcAft>
                      </a:pPr>
                      <a:r>
                        <a:rPr lang="en-US" sz="800">
                          <a:effectLst/>
                        </a:rPr>
                        <a:t>Chorus, 18 mm.</a:t>
                      </a:r>
                      <a:endParaRPr lang="en-US" sz="800">
                        <a:effectLst/>
                        <a:latin typeface="Calibri"/>
                        <a:ea typeface="Calibri"/>
                        <a:cs typeface="Times New Roman"/>
                      </a:endParaRPr>
                    </a:p>
                  </a:txBody>
                  <a:tcPr marL="18888" marR="18888" marT="0" marB="0"/>
                </a:tc>
                <a:tc>
                  <a:txBody>
                    <a:bodyPr/>
                    <a:lstStyle/>
                    <a:p>
                      <a:pPr marL="0" marR="0">
                        <a:lnSpc>
                          <a:spcPct val="115000"/>
                        </a:lnSpc>
                        <a:spcBef>
                          <a:spcPts val="0"/>
                        </a:spcBef>
                        <a:spcAft>
                          <a:spcPts val="0"/>
                        </a:spcAft>
                      </a:pPr>
                      <a:r>
                        <a:rPr lang="en-US" sz="800" dirty="0">
                          <a:effectLst/>
                        </a:rPr>
                        <a:t>Congas and harmony vocal are added. James Taylor's acoustic gui­tar playing can just barely be heard in the background. The chorus consists of 14 bars, to which 4 bars are added, drawn directly from the additional introduction. "You just call . . ."</a:t>
                      </a:r>
                      <a:endParaRPr lang="en-US" sz="800" dirty="0">
                        <a:effectLst/>
                        <a:latin typeface="Calibri"/>
                        <a:ea typeface="Calibri"/>
                        <a:cs typeface="Times New Roman"/>
                      </a:endParaRPr>
                    </a:p>
                  </a:txBody>
                  <a:tcPr marL="18888" marR="18888" marT="0" marB="0"/>
                </a:tc>
              </a:tr>
              <a:tr h="533274">
                <a:tc>
                  <a:txBody>
                    <a:bodyPr/>
                    <a:lstStyle/>
                    <a:p>
                      <a:pPr marL="0" marR="0">
                        <a:lnSpc>
                          <a:spcPct val="115000"/>
                        </a:lnSpc>
                        <a:spcBef>
                          <a:spcPts val="0"/>
                        </a:spcBef>
                        <a:spcAft>
                          <a:spcPts val="0"/>
                        </a:spcAft>
                      </a:pPr>
                      <a:r>
                        <a:rPr lang="en-US" sz="800">
                          <a:effectLst/>
                        </a:rPr>
                        <a:t>1:49-2:34</a:t>
                      </a:r>
                      <a:endParaRPr lang="en-US" sz="800">
                        <a:effectLst/>
                        <a:latin typeface="Calibri"/>
                        <a:ea typeface="Calibri"/>
                        <a:cs typeface="Times New Roman"/>
                      </a:endParaRPr>
                    </a:p>
                  </a:txBody>
                  <a:tcPr marL="18888" marR="18888" marT="0" marB="0"/>
                </a:tc>
                <a:tc>
                  <a:txBody>
                    <a:bodyPr/>
                    <a:lstStyle/>
                    <a:p>
                      <a:pPr marL="0" marR="0">
                        <a:lnSpc>
                          <a:spcPct val="115000"/>
                        </a:lnSpc>
                        <a:spcBef>
                          <a:spcPts val="0"/>
                        </a:spcBef>
                        <a:spcAft>
                          <a:spcPts val="0"/>
                        </a:spcAft>
                      </a:pPr>
                      <a:r>
                        <a:rPr lang="en-US" sz="800">
                          <a:effectLst/>
                        </a:rPr>
                        <a:t>A-Verse 2, 16 mm.</a:t>
                      </a:r>
                      <a:endParaRPr lang="en-US" sz="800">
                        <a:effectLst/>
                        <a:latin typeface="Calibri"/>
                        <a:ea typeface="Calibri"/>
                        <a:cs typeface="Times New Roman"/>
                      </a:endParaRPr>
                    </a:p>
                  </a:txBody>
                  <a:tcPr marL="18888" marR="18888" marT="0" marB="0"/>
                </a:tc>
                <a:tc>
                  <a:txBody>
                    <a:bodyPr/>
                    <a:lstStyle/>
                    <a:p>
                      <a:pPr marL="0" marR="0">
                        <a:lnSpc>
                          <a:spcPct val="115000"/>
                        </a:lnSpc>
                        <a:spcBef>
                          <a:spcPts val="0"/>
                        </a:spcBef>
                        <a:spcAft>
                          <a:spcPts val="0"/>
                        </a:spcAft>
                      </a:pPr>
                      <a:r>
                        <a:rPr lang="en-US" sz="800" dirty="0">
                          <a:effectLst/>
                        </a:rPr>
                        <a:t>As before, but now with acoustic guitar continuing and string quartet</a:t>
                      </a:r>
                    </a:p>
                    <a:p>
                      <a:pPr marL="0" marR="0">
                        <a:lnSpc>
                          <a:spcPct val="115000"/>
                        </a:lnSpc>
                        <a:spcBef>
                          <a:spcPts val="0"/>
                        </a:spcBef>
                        <a:spcAft>
                          <a:spcPts val="0"/>
                        </a:spcAft>
                      </a:pPr>
                      <a:r>
                        <a:rPr lang="en-US" sz="800" dirty="0">
                          <a:effectLst/>
                        </a:rPr>
                        <a:t>added. "If the sky ..."</a:t>
                      </a:r>
                      <a:endParaRPr lang="en-US" sz="800" dirty="0">
                        <a:effectLst/>
                        <a:latin typeface="Calibri"/>
                        <a:ea typeface="Calibri"/>
                        <a:cs typeface="Times New Roman"/>
                      </a:endParaRPr>
                    </a:p>
                  </a:txBody>
                  <a:tcPr marL="18888" marR="18888" marT="0" marB="0"/>
                </a:tc>
              </a:tr>
              <a:tr h="512280">
                <a:tc>
                  <a:txBody>
                    <a:bodyPr/>
                    <a:lstStyle/>
                    <a:p>
                      <a:pPr marL="0" marR="0">
                        <a:lnSpc>
                          <a:spcPct val="115000"/>
                        </a:lnSpc>
                        <a:spcBef>
                          <a:spcPts val="0"/>
                        </a:spcBef>
                        <a:spcAft>
                          <a:spcPts val="0"/>
                        </a:spcAft>
                      </a:pPr>
                      <a:r>
                        <a:rPr lang="en-US" sz="800">
                          <a:effectLst/>
                        </a:rPr>
                        <a:t>2:34-3:13</a:t>
                      </a:r>
                      <a:endParaRPr lang="en-US" sz="800">
                        <a:effectLst/>
                        <a:latin typeface="Calibri"/>
                        <a:ea typeface="Calibri"/>
                        <a:cs typeface="Times New Roman"/>
                      </a:endParaRPr>
                    </a:p>
                  </a:txBody>
                  <a:tcPr marL="18888" marR="18888" marT="0" marB="0"/>
                </a:tc>
                <a:tc>
                  <a:txBody>
                    <a:bodyPr/>
                    <a:lstStyle/>
                    <a:p>
                      <a:pPr marL="0" marR="0">
                        <a:lnSpc>
                          <a:spcPct val="115000"/>
                        </a:lnSpc>
                        <a:spcBef>
                          <a:spcPts val="0"/>
                        </a:spcBef>
                        <a:spcAft>
                          <a:spcPts val="0"/>
                        </a:spcAft>
                      </a:pPr>
                      <a:r>
                        <a:rPr lang="en-US" sz="800">
                          <a:effectLst/>
                        </a:rPr>
                        <a:t>Chorus, 14 mm.</a:t>
                      </a:r>
                      <a:endParaRPr lang="en-US" sz="800">
                        <a:effectLst/>
                        <a:latin typeface="Calibri"/>
                        <a:ea typeface="Calibri"/>
                        <a:cs typeface="Times New Roman"/>
                      </a:endParaRPr>
                    </a:p>
                  </a:txBody>
                  <a:tcPr marL="18888" marR="18888" marT="0" marB="0"/>
                </a:tc>
                <a:tc>
                  <a:txBody>
                    <a:bodyPr/>
                    <a:lstStyle/>
                    <a:p>
                      <a:pPr marL="0" marR="0">
                        <a:lnSpc>
                          <a:spcPct val="115000"/>
                        </a:lnSpc>
                        <a:spcBef>
                          <a:spcPts val="0"/>
                        </a:spcBef>
                        <a:spcAft>
                          <a:spcPts val="0"/>
                        </a:spcAft>
                      </a:pPr>
                      <a:r>
                        <a:rPr lang="en-US" sz="800" dirty="0">
                          <a:effectLst/>
                        </a:rPr>
                        <a:t>All instruments continue, as harmony vocal and congas return. "You just call . . ."</a:t>
                      </a:r>
                      <a:endParaRPr lang="en-US" sz="800" dirty="0">
                        <a:effectLst/>
                        <a:latin typeface="Calibri"/>
                        <a:ea typeface="Calibri"/>
                        <a:cs typeface="Times New Roman"/>
                      </a:endParaRPr>
                    </a:p>
                  </a:txBody>
                  <a:tcPr marL="18888" marR="18888" marT="0" marB="0"/>
                </a:tc>
              </a:tr>
              <a:tr h="378947">
                <a:tc>
                  <a:txBody>
                    <a:bodyPr/>
                    <a:lstStyle/>
                    <a:p>
                      <a:pPr marL="0" marR="0">
                        <a:lnSpc>
                          <a:spcPct val="115000"/>
                        </a:lnSpc>
                        <a:spcBef>
                          <a:spcPts val="0"/>
                        </a:spcBef>
                        <a:spcAft>
                          <a:spcPts val="0"/>
                        </a:spcAft>
                      </a:pPr>
                      <a:r>
                        <a:rPr lang="en-US" sz="800">
                          <a:effectLst/>
                        </a:rPr>
                        <a:t>3:13-3:42</a:t>
                      </a:r>
                      <a:endParaRPr lang="en-US" sz="800">
                        <a:effectLst/>
                        <a:latin typeface="Calibri"/>
                        <a:ea typeface="Calibri"/>
                        <a:cs typeface="Times New Roman"/>
                      </a:endParaRPr>
                    </a:p>
                  </a:txBody>
                  <a:tcPr marL="18888" marR="18888" marT="0" marB="0"/>
                </a:tc>
                <a:tc>
                  <a:txBody>
                    <a:bodyPr/>
                    <a:lstStyle/>
                    <a:p>
                      <a:pPr marL="0" marR="0">
                        <a:lnSpc>
                          <a:spcPct val="115000"/>
                        </a:lnSpc>
                        <a:spcBef>
                          <a:spcPts val="0"/>
                        </a:spcBef>
                        <a:spcAft>
                          <a:spcPts val="0"/>
                        </a:spcAft>
                      </a:pPr>
                      <a:r>
                        <a:rPr lang="en-US" sz="800">
                          <a:effectLst/>
                        </a:rPr>
                        <a:t>B-Bridge, 10 mm.</a:t>
                      </a:r>
                      <a:endParaRPr lang="en-US" sz="800">
                        <a:effectLst/>
                        <a:latin typeface="Calibri"/>
                        <a:ea typeface="Calibri"/>
                        <a:cs typeface="Times New Roman"/>
                      </a:endParaRPr>
                    </a:p>
                  </a:txBody>
                  <a:tcPr marL="18888" marR="18888" marT="0" marB="0"/>
                </a:tc>
                <a:tc>
                  <a:txBody>
                    <a:bodyPr/>
                    <a:lstStyle/>
                    <a:p>
                      <a:pPr marL="0" marR="0">
                        <a:lnSpc>
                          <a:spcPct val="115000"/>
                        </a:lnSpc>
                        <a:spcBef>
                          <a:spcPts val="0"/>
                        </a:spcBef>
                        <a:spcAft>
                          <a:spcPts val="0"/>
                        </a:spcAft>
                      </a:pPr>
                      <a:r>
                        <a:rPr lang="en-US" sz="800" dirty="0">
                          <a:effectLst/>
                        </a:rPr>
                        <a:t>Same instrumentation as verse 2, "Now </a:t>
                      </a:r>
                      <a:r>
                        <a:rPr lang="en-US" sz="800" dirty="0" err="1">
                          <a:effectLst/>
                        </a:rPr>
                        <a:t>ain't</a:t>
                      </a:r>
                      <a:r>
                        <a:rPr lang="en-US" sz="800" dirty="0">
                          <a:effectLst/>
                        </a:rPr>
                        <a:t> it good . . ."</a:t>
                      </a:r>
                      <a:endParaRPr lang="en-US" sz="800" dirty="0">
                        <a:effectLst/>
                        <a:latin typeface="Calibri"/>
                        <a:ea typeface="Calibri"/>
                        <a:cs typeface="Times New Roman"/>
                      </a:endParaRPr>
                    </a:p>
                  </a:txBody>
                  <a:tcPr marL="18888" marR="18888" marT="0" marB="0"/>
                </a:tc>
              </a:tr>
              <a:tr h="568421">
                <a:tc>
                  <a:txBody>
                    <a:bodyPr/>
                    <a:lstStyle/>
                    <a:p>
                      <a:pPr marL="0" marR="0">
                        <a:lnSpc>
                          <a:spcPct val="115000"/>
                        </a:lnSpc>
                        <a:spcBef>
                          <a:spcPts val="0"/>
                        </a:spcBef>
                        <a:spcAft>
                          <a:spcPts val="0"/>
                        </a:spcAft>
                      </a:pPr>
                      <a:r>
                        <a:rPr lang="en-US" sz="800">
                          <a:effectLst/>
                        </a:rPr>
                        <a:t>3:42-4:21</a:t>
                      </a:r>
                      <a:endParaRPr lang="en-US" sz="800">
                        <a:effectLst/>
                        <a:latin typeface="Calibri"/>
                        <a:ea typeface="Calibri"/>
                        <a:cs typeface="Times New Roman"/>
                      </a:endParaRPr>
                    </a:p>
                  </a:txBody>
                  <a:tcPr marL="18888" marR="18888" marT="0" marB="0"/>
                </a:tc>
                <a:tc>
                  <a:txBody>
                    <a:bodyPr/>
                    <a:lstStyle/>
                    <a:p>
                      <a:pPr marL="0" marR="0">
                        <a:lnSpc>
                          <a:spcPct val="115000"/>
                        </a:lnSpc>
                        <a:spcBef>
                          <a:spcPts val="0"/>
                        </a:spcBef>
                        <a:spcAft>
                          <a:spcPts val="0"/>
                        </a:spcAft>
                      </a:pPr>
                      <a:r>
                        <a:rPr lang="en-US" sz="800">
                          <a:effectLst/>
                        </a:rPr>
                        <a:t>A'-Chorus, 14 mm.</a:t>
                      </a:r>
                      <a:endParaRPr lang="en-US" sz="800">
                        <a:effectLst/>
                        <a:latin typeface="Calibri"/>
                        <a:ea typeface="Calibri"/>
                        <a:cs typeface="Times New Roman"/>
                      </a:endParaRPr>
                    </a:p>
                  </a:txBody>
                  <a:tcPr marL="18888" marR="18888" marT="0" marB="0"/>
                </a:tc>
                <a:tc>
                  <a:txBody>
                    <a:bodyPr/>
                    <a:lstStyle/>
                    <a:p>
                      <a:pPr marL="0" marR="0">
                        <a:lnSpc>
                          <a:spcPct val="115000"/>
                        </a:lnSpc>
                        <a:spcBef>
                          <a:spcPts val="0"/>
                        </a:spcBef>
                        <a:spcAft>
                          <a:spcPts val="0"/>
                        </a:spcAft>
                      </a:pPr>
                      <a:r>
                        <a:rPr lang="en-US" sz="800" dirty="0">
                          <a:effectLst/>
                        </a:rPr>
                        <a:t>As in the first chorus, string quartet drops out until the very end. Note how the guitar gets busy toward the end. "You just call . . ."</a:t>
                      </a:r>
                      <a:endParaRPr lang="en-US" sz="800" dirty="0">
                        <a:effectLst/>
                        <a:latin typeface="Calibri"/>
                        <a:ea typeface="Calibri"/>
                        <a:cs typeface="Times New Roman"/>
                      </a:endParaRPr>
                    </a:p>
                  </a:txBody>
                  <a:tcPr marL="18888" marR="18888" marT="0" marB="0"/>
                </a:tc>
              </a:tr>
              <a:tr h="378947">
                <a:tc>
                  <a:txBody>
                    <a:bodyPr/>
                    <a:lstStyle/>
                    <a:p>
                      <a:pPr marL="0" marR="0">
                        <a:lnSpc>
                          <a:spcPct val="115000"/>
                        </a:lnSpc>
                        <a:spcBef>
                          <a:spcPts val="0"/>
                        </a:spcBef>
                        <a:spcAft>
                          <a:spcPts val="0"/>
                        </a:spcAft>
                      </a:pPr>
                      <a:r>
                        <a:rPr lang="en-US" sz="800">
                          <a:effectLst/>
                        </a:rPr>
                        <a:t>4:21-5:05</a:t>
                      </a:r>
                      <a:endParaRPr lang="en-US" sz="800">
                        <a:effectLst/>
                        <a:latin typeface="Calibri"/>
                        <a:ea typeface="Calibri"/>
                        <a:cs typeface="Times New Roman"/>
                      </a:endParaRPr>
                    </a:p>
                  </a:txBody>
                  <a:tcPr marL="18888" marR="18888" marT="0" marB="0"/>
                </a:tc>
                <a:tc>
                  <a:txBody>
                    <a:bodyPr/>
                    <a:lstStyle/>
                    <a:p>
                      <a:pPr marL="0" marR="0">
                        <a:lnSpc>
                          <a:spcPct val="115000"/>
                        </a:lnSpc>
                        <a:spcBef>
                          <a:spcPts val="0"/>
                        </a:spcBef>
                        <a:spcAft>
                          <a:spcPts val="0"/>
                        </a:spcAft>
                      </a:pPr>
                      <a:r>
                        <a:rPr lang="en-US" sz="800">
                          <a:effectLst/>
                        </a:rPr>
                        <a:t>Coda, 15 mm.</a:t>
                      </a:r>
                      <a:endParaRPr lang="en-US" sz="800">
                        <a:effectLst/>
                        <a:latin typeface="Calibri"/>
                        <a:ea typeface="Calibri"/>
                        <a:cs typeface="Times New Roman"/>
                      </a:endParaRPr>
                    </a:p>
                  </a:txBody>
                  <a:tcPr marL="18888" marR="18888" marT="0" marB="0"/>
                </a:tc>
                <a:tc>
                  <a:txBody>
                    <a:bodyPr/>
                    <a:lstStyle/>
                    <a:p>
                      <a:pPr marL="0" marR="0">
                        <a:lnSpc>
                          <a:spcPct val="115000"/>
                        </a:lnSpc>
                        <a:spcBef>
                          <a:spcPts val="0"/>
                        </a:spcBef>
                        <a:spcAft>
                          <a:spcPts val="0"/>
                        </a:spcAft>
                      </a:pPr>
                      <a:r>
                        <a:rPr lang="en-US" sz="800" dirty="0">
                          <a:effectLst/>
                        </a:rPr>
                        <a:t>Repeat of vamp drawn from first 2 bars of the introduction, with King improvising vocal lines on top. "You've got a friend . . ."</a:t>
                      </a:r>
                      <a:endParaRPr lang="en-US" sz="800" dirty="0">
                        <a:effectLst/>
                        <a:latin typeface="Calibri"/>
                        <a:ea typeface="Calibri"/>
                        <a:cs typeface="Times New Roman"/>
                      </a:endParaRPr>
                    </a:p>
                  </a:txBody>
                  <a:tcPr marL="18888" marR="18888" marT="0" marB="0"/>
                </a:tc>
              </a:tr>
            </a:tbl>
          </a:graphicData>
        </a:graphic>
      </p:graphicFrame>
      <p:pic>
        <p:nvPicPr>
          <p:cNvPr id="2" name="Picture 1" descr="Listening Guide titled: Carole King, “You’ve Got a Friend.” Described are the Form, Time Signature, and Instrumentation.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84400" y="863600"/>
            <a:ext cx="4776788" cy="5143500"/>
          </a:xfrm>
          <a:prstGeom prst="rect">
            <a:avLst/>
          </a:prstGeom>
        </p:spPr>
      </p:pic>
    </p:spTree>
    <p:extLst>
      <p:ext uri="{BB962C8B-B14F-4D97-AF65-F5344CB8AC3E}">
        <p14:creationId xmlns:p14="http://schemas.microsoft.com/office/powerpoint/2010/main" val="40359335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man wearing sunglasses and a sport coat with numerous patches playing a piano while singing into a microphone. The caption reads: Elton John, pictured here in a 1975 concert, was the most successful singer- songwriter of the early 1970s. He blended folk and rhythm and blues influences (he performed on the black dance show Soul Train) with some of David Bowie’s glam- rock sensibility. John’s worldwide popularity continues to this day.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8500" y="863600"/>
            <a:ext cx="2667000" cy="5143500"/>
          </a:xfrm>
          <a:prstGeom prst="rect">
            <a:avLst/>
          </a:prstGeom>
        </p:spPr>
      </p:pic>
    </p:spTree>
    <p:extLst>
      <p:ext uri="{BB962C8B-B14F-4D97-AF65-F5344CB8AC3E}">
        <p14:creationId xmlns:p14="http://schemas.microsoft.com/office/powerpoint/2010/main" val="141219331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oman singing into a microphone while playing an acoustic guitar. The caption reads: With music ranging from folk to avant-garde rock to jazz, Joni Mitchell (pictured here in a 1974 concert) is probably the most musically eclectic and experimental singer-songwriter of the decade. She combined her own strong songwriting skills with a unique style of acoustic guitar performance and several very talented backup band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1200" y="863600"/>
            <a:ext cx="5191125" cy="5143500"/>
          </a:xfrm>
          <a:prstGeom prst="rect">
            <a:avLst/>
          </a:prstGeom>
        </p:spPr>
      </p:pic>
    </p:spTree>
    <p:extLst>
      <p:ext uri="{BB962C8B-B14F-4D97-AF65-F5344CB8AC3E}">
        <p14:creationId xmlns:p14="http://schemas.microsoft.com/office/powerpoint/2010/main" val="210817953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our men sit playing guitars in front of microphones. The caption reads: The Eagles were the leaders of the California country-rock scene, placing eight singles in the U.S. Top 40 by 1975 by blending a strong pop sensibility with often rich vocal harmonies and driving guitars with a country twang. Shown here in a 1973 performance in the Netherlands are (left to right) Randy Meisner, Don Henley, Glenn Frey, and Bernie Leadon.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 y="1460500"/>
            <a:ext cx="8686800" cy="3945255"/>
          </a:xfrm>
          <a:prstGeom prst="rect">
            <a:avLst/>
          </a:prstGeom>
        </p:spPr>
      </p:pic>
    </p:spTree>
    <p:extLst>
      <p:ext uri="{BB962C8B-B14F-4D97-AF65-F5344CB8AC3E}">
        <p14:creationId xmlns:p14="http://schemas.microsoft.com/office/powerpoint/2010/main" val="4644024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descr="A table consists of 3 columns and 7 rows. The column headers are Time Frame, Parts, and Description."/>
          <p:cNvGraphicFramePr>
            <a:graphicFrameLocks noGrp="1"/>
          </p:cNvGraphicFramePr>
          <p:nvPr>
            <p:extLst>
              <p:ext uri="{D42A27DB-BD31-4B8C-83A1-F6EECF244321}">
                <p14:modId xmlns:p14="http://schemas.microsoft.com/office/powerpoint/2010/main" val="1921095365"/>
              </p:ext>
            </p:extLst>
          </p:nvPr>
        </p:nvGraphicFramePr>
        <p:xfrm>
          <a:off x="2285998" y="1143001"/>
          <a:ext cx="4572001" cy="4571998"/>
        </p:xfrm>
        <a:graphic>
          <a:graphicData uri="http://schemas.openxmlformats.org/drawingml/2006/table">
            <a:tbl>
              <a:tblPr firstRow="1">
                <a:tableStyleId>{5940675A-B579-460E-94D1-54222C63F5DA}</a:tableStyleId>
              </a:tblPr>
              <a:tblGrid>
                <a:gridCol w="608121"/>
                <a:gridCol w="1287262"/>
                <a:gridCol w="2676618"/>
              </a:tblGrid>
              <a:tr h="509690">
                <a:tc>
                  <a:txBody>
                    <a:bodyPr/>
                    <a:lstStyle/>
                    <a:p>
                      <a:pPr marL="0" marR="0">
                        <a:lnSpc>
                          <a:spcPct val="115000"/>
                        </a:lnSpc>
                        <a:spcBef>
                          <a:spcPts val="0"/>
                        </a:spcBef>
                        <a:spcAft>
                          <a:spcPts val="0"/>
                        </a:spcAft>
                      </a:pPr>
                      <a:r>
                        <a:rPr lang="en-US" sz="900" dirty="0">
                          <a:effectLst/>
                        </a:rPr>
                        <a:t>Time Frame</a:t>
                      </a:r>
                      <a:endParaRPr lang="en-US" sz="900" dirty="0">
                        <a:effectLst/>
                        <a:latin typeface="Calibri"/>
                        <a:ea typeface="Calibri"/>
                        <a:cs typeface="Times New Roman"/>
                      </a:endParaRPr>
                    </a:p>
                  </a:txBody>
                  <a:tcPr marL="20082" marR="20082" marT="0" marB="0"/>
                </a:tc>
                <a:tc>
                  <a:txBody>
                    <a:bodyPr/>
                    <a:lstStyle/>
                    <a:p>
                      <a:pPr marL="0" marR="0">
                        <a:lnSpc>
                          <a:spcPct val="115000"/>
                        </a:lnSpc>
                        <a:spcBef>
                          <a:spcPts val="0"/>
                        </a:spcBef>
                        <a:spcAft>
                          <a:spcPts val="0"/>
                        </a:spcAft>
                      </a:pPr>
                      <a:r>
                        <a:rPr lang="en-US" sz="900" dirty="0">
                          <a:effectLst/>
                        </a:rPr>
                        <a:t>Parts</a:t>
                      </a:r>
                      <a:endParaRPr lang="en-US" sz="900" dirty="0">
                        <a:effectLst/>
                        <a:latin typeface="Calibri"/>
                        <a:ea typeface="Calibri"/>
                        <a:cs typeface="Times New Roman"/>
                      </a:endParaRPr>
                    </a:p>
                  </a:txBody>
                  <a:tcPr marL="20082" marR="20082" marT="0" marB="0"/>
                </a:tc>
                <a:tc>
                  <a:txBody>
                    <a:bodyPr/>
                    <a:lstStyle/>
                    <a:p>
                      <a:pPr marL="0" marR="0">
                        <a:lnSpc>
                          <a:spcPct val="115000"/>
                        </a:lnSpc>
                        <a:spcBef>
                          <a:spcPts val="0"/>
                        </a:spcBef>
                        <a:spcAft>
                          <a:spcPts val="0"/>
                        </a:spcAft>
                      </a:pPr>
                      <a:r>
                        <a:rPr lang="en-US" sz="900" dirty="0">
                          <a:effectLst/>
                        </a:rPr>
                        <a:t>Description</a:t>
                      </a:r>
                      <a:endParaRPr lang="en-US" sz="900" dirty="0">
                        <a:effectLst/>
                        <a:latin typeface="Calibri"/>
                        <a:ea typeface="Calibri"/>
                        <a:cs typeface="Times New Roman"/>
                      </a:endParaRPr>
                    </a:p>
                  </a:txBody>
                  <a:tcPr marL="20082" marR="20082" marT="0" marB="0"/>
                </a:tc>
              </a:tr>
              <a:tr h="509690">
                <a:tc>
                  <a:txBody>
                    <a:bodyPr/>
                    <a:lstStyle/>
                    <a:p>
                      <a:pPr marL="0" marR="0">
                        <a:lnSpc>
                          <a:spcPct val="115000"/>
                        </a:lnSpc>
                        <a:spcBef>
                          <a:spcPts val="0"/>
                        </a:spcBef>
                        <a:spcAft>
                          <a:spcPts val="0"/>
                        </a:spcAft>
                      </a:pPr>
                      <a:r>
                        <a:rPr lang="en-US" sz="900" dirty="0">
                          <a:effectLst/>
                        </a:rPr>
                        <a:t>0:00-0:17</a:t>
                      </a:r>
                      <a:endParaRPr lang="en-US" sz="900" dirty="0">
                        <a:effectLst/>
                        <a:latin typeface="Calibri"/>
                        <a:ea typeface="Calibri"/>
                        <a:cs typeface="Times New Roman"/>
                      </a:endParaRPr>
                    </a:p>
                  </a:txBody>
                  <a:tcPr marL="20082" marR="20082" marT="0" marB="0"/>
                </a:tc>
                <a:tc>
                  <a:txBody>
                    <a:bodyPr/>
                    <a:lstStyle/>
                    <a:p>
                      <a:pPr marL="0" marR="0">
                        <a:lnSpc>
                          <a:spcPct val="115000"/>
                        </a:lnSpc>
                        <a:spcBef>
                          <a:spcPts val="0"/>
                        </a:spcBef>
                        <a:spcAft>
                          <a:spcPts val="0"/>
                        </a:spcAft>
                      </a:pPr>
                      <a:r>
                        <a:rPr lang="en-US" sz="900" dirty="0">
                          <a:effectLst/>
                        </a:rPr>
                        <a:t>Introduction, 10 mm.</a:t>
                      </a:r>
                      <a:endParaRPr lang="en-US" sz="900" dirty="0">
                        <a:effectLst/>
                        <a:latin typeface="Calibri"/>
                        <a:ea typeface="Calibri"/>
                        <a:cs typeface="Times New Roman"/>
                      </a:endParaRPr>
                    </a:p>
                  </a:txBody>
                  <a:tcPr marL="20082" marR="20082" marT="0" marB="0"/>
                </a:tc>
                <a:tc>
                  <a:txBody>
                    <a:bodyPr/>
                    <a:lstStyle/>
                    <a:p>
                      <a:pPr marL="0" marR="0">
                        <a:lnSpc>
                          <a:spcPct val="115000"/>
                        </a:lnSpc>
                        <a:spcBef>
                          <a:spcPts val="0"/>
                        </a:spcBef>
                        <a:spcAft>
                          <a:spcPts val="0"/>
                        </a:spcAft>
                      </a:pPr>
                      <a:r>
                        <a:rPr lang="en-US" sz="900" dirty="0">
                          <a:effectLst/>
                        </a:rPr>
                        <a:t>8 bars of big-sounding guitars, then 2 bars with the entire band, setting the country-flavored mood of the song.</a:t>
                      </a:r>
                      <a:endParaRPr lang="en-US" sz="900" dirty="0">
                        <a:effectLst/>
                        <a:latin typeface="Calibri"/>
                        <a:ea typeface="Calibri"/>
                        <a:cs typeface="Times New Roman"/>
                      </a:endParaRPr>
                    </a:p>
                  </a:txBody>
                  <a:tcPr marL="20082" marR="20082" marT="0" marB="0"/>
                </a:tc>
              </a:tr>
              <a:tr h="623799">
                <a:tc>
                  <a:txBody>
                    <a:bodyPr/>
                    <a:lstStyle/>
                    <a:p>
                      <a:pPr marL="0" marR="0">
                        <a:lnSpc>
                          <a:spcPct val="115000"/>
                        </a:lnSpc>
                        <a:spcBef>
                          <a:spcPts val="0"/>
                        </a:spcBef>
                        <a:spcAft>
                          <a:spcPts val="0"/>
                        </a:spcAft>
                      </a:pPr>
                      <a:r>
                        <a:rPr lang="en-US" sz="900">
                          <a:effectLst/>
                        </a:rPr>
                        <a:t>0:17-0:58</a:t>
                      </a:r>
                      <a:endParaRPr lang="en-US" sz="900">
                        <a:effectLst/>
                        <a:latin typeface="Calibri"/>
                        <a:ea typeface="Calibri"/>
                        <a:cs typeface="Times New Roman"/>
                      </a:endParaRPr>
                    </a:p>
                  </a:txBody>
                  <a:tcPr marL="20082" marR="20082" marT="0" marB="0"/>
                </a:tc>
                <a:tc>
                  <a:txBody>
                    <a:bodyPr/>
                    <a:lstStyle/>
                    <a:p>
                      <a:pPr marL="0" marR="0">
                        <a:lnSpc>
                          <a:spcPct val="115000"/>
                        </a:lnSpc>
                        <a:spcBef>
                          <a:spcPts val="0"/>
                        </a:spcBef>
                        <a:spcAft>
                          <a:spcPts val="0"/>
                        </a:spcAft>
                      </a:pPr>
                      <a:r>
                        <a:rPr lang="en-US" sz="900" dirty="0">
                          <a:effectLst/>
                        </a:rPr>
                        <a:t>Verse 1, 24 mm. (8 + 8 + 8)</a:t>
                      </a:r>
                      <a:endParaRPr lang="en-US" sz="900" dirty="0">
                        <a:effectLst/>
                        <a:latin typeface="Calibri"/>
                        <a:ea typeface="Calibri"/>
                        <a:cs typeface="Times New Roman"/>
                      </a:endParaRPr>
                    </a:p>
                  </a:txBody>
                  <a:tcPr marL="20082" marR="20082" marT="0" marB="0"/>
                </a:tc>
                <a:tc>
                  <a:txBody>
                    <a:bodyPr/>
                    <a:lstStyle/>
                    <a:p>
                      <a:pPr marL="0" marR="0">
                        <a:lnSpc>
                          <a:spcPct val="115000"/>
                        </a:lnSpc>
                        <a:spcBef>
                          <a:spcPts val="0"/>
                        </a:spcBef>
                        <a:spcAft>
                          <a:spcPts val="0"/>
                        </a:spcAft>
                      </a:pPr>
                      <a:r>
                        <a:rPr lang="en-US" sz="900" dirty="0">
                          <a:effectLst/>
                        </a:rPr>
                        <a:t>Lead vocal enters, joined by rich vocal harmonies in the second 8-bar phrase. "Well I'm </a:t>
                      </a:r>
                      <a:r>
                        <a:rPr lang="en-US" sz="900" dirty="0" err="1">
                          <a:effectLst/>
                        </a:rPr>
                        <a:t>runnin</a:t>
                      </a:r>
                      <a:r>
                        <a:rPr lang="en-US" sz="900" dirty="0">
                          <a:effectLst/>
                        </a:rPr>
                        <a:t>' . . ."</a:t>
                      </a:r>
                      <a:endParaRPr lang="en-US" sz="900" dirty="0">
                        <a:effectLst/>
                        <a:latin typeface="Calibri"/>
                        <a:ea typeface="Calibri"/>
                        <a:cs typeface="Times New Roman"/>
                      </a:endParaRPr>
                    </a:p>
                  </a:txBody>
                  <a:tcPr marL="20082" marR="20082" marT="0" marB="0"/>
                </a:tc>
              </a:tr>
              <a:tr h="996559">
                <a:tc>
                  <a:txBody>
                    <a:bodyPr/>
                    <a:lstStyle/>
                    <a:p>
                      <a:pPr marL="0" marR="0">
                        <a:lnSpc>
                          <a:spcPct val="115000"/>
                        </a:lnSpc>
                        <a:spcBef>
                          <a:spcPts val="0"/>
                        </a:spcBef>
                        <a:spcAft>
                          <a:spcPts val="0"/>
                        </a:spcAft>
                      </a:pPr>
                      <a:r>
                        <a:rPr lang="en-US" sz="900">
                          <a:effectLst/>
                        </a:rPr>
                        <a:t>0:58-1:44</a:t>
                      </a:r>
                      <a:endParaRPr lang="en-US" sz="900">
                        <a:effectLst/>
                        <a:latin typeface="Calibri"/>
                        <a:ea typeface="Calibri"/>
                        <a:cs typeface="Times New Roman"/>
                      </a:endParaRPr>
                    </a:p>
                  </a:txBody>
                  <a:tcPr marL="20082" marR="20082" marT="0" marB="0"/>
                </a:tc>
                <a:tc>
                  <a:txBody>
                    <a:bodyPr/>
                    <a:lstStyle/>
                    <a:p>
                      <a:pPr marL="0" marR="0">
                        <a:lnSpc>
                          <a:spcPct val="115000"/>
                        </a:lnSpc>
                        <a:spcBef>
                          <a:spcPts val="0"/>
                        </a:spcBef>
                        <a:spcAft>
                          <a:spcPts val="0"/>
                        </a:spcAft>
                      </a:pPr>
                      <a:r>
                        <a:rPr lang="en-US" sz="900" dirty="0">
                          <a:effectLst/>
                        </a:rPr>
                        <a:t>Verse 2, 26 mm.</a:t>
                      </a:r>
                      <a:endParaRPr lang="en-US" sz="900" dirty="0">
                        <a:effectLst/>
                        <a:latin typeface="Calibri"/>
                        <a:ea typeface="Calibri"/>
                        <a:cs typeface="Times New Roman"/>
                      </a:endParaRPr>
                    </a:p>
                  </a:txBody>
                  <a:tcPr marL="20082" marR="20082" marT="0" marB="0"/>
                </a:tc>
                <a:tc>
                  <a:txBody>
                    <a:bodyPr/>
                    <a:lstStyle/>
                    <a:p>
                      <a:pPr marL="0" marR="0">
                        <a:lnSpc>
                          <a:spcPct val="115000"/>
                        </a:lnSpc>
                        <a:spcBef>
                          <a:spcPts val="0"/>
                        </a:spcBef>
                        <a:spcAft>
                          <a:spcPts val="0"/>
                        </a:spcAft>
                      </a:pPr>
                      <a:r>
                        <a:rPr lang="en-US" sz="900" dirty="0">
                          <a:effectLst/>
                        </a:rPr>
                        <a:t>2-bar country guitar riff from introduction is followed by the 24-bar verse, performed mostly as in verse 1, with the addi­tion of a second backup vocal part in the first and third 8-bar phrases. "Well I'm </a:t>
                      </a:r>
                      <a:r>
                        <a:rPr lang="en-US" sz="900" dirty="0" err="1">
                          <a:effectLst/>
                        </a:rPr>
                        <a:t>standin</a:t>
                      </a:r>
                      <a:r>
                        <a:rPr lang="en-US" sz="900" dirty="0">
                          <a:effectLst/>
                        </a:rPr>
                        <a:t>' . . ."</a:t>
                      </a:r>
                      <a:endParaRPr lang="en-US" sz="900" dirty="0">
                        <a:effectLst/>
                        <a:latin typeface="Calibri"/>
                        <a:ea typeface="Calibri"/>
                        <a:cs typeface="Times New Roman"/>
                      </a:endParaRPr>
                    </a:p>
                  </a:txBody>
                  <a:tcPr marL="20082" marR="20082" marT="0" marB="0"/>
                </a:tc>
              </a:tr>
              <a:tr h="562942">
                <a:tc>
                  <a:txBody>
                    <a:bodyPr/>
                    <a:lstStyle/>
                    <a:p>
                      <a:pPr marL="0" marR="0">
                        <a:lnSpc>
                          <a:spcPct val="115000"/>
                        </a:lnSpc>
                        <a:spcBef>
                          <a:spcPts val="0"/>
                        </a:spcBef>
                        <a:spcAft>
                          <a:spcPts val="0"/>
                        </a:spcAft>
                      </a:pPr>
                      <a:r>
                        <a:rPr lang="en-US" sz="900">
                          <a:effectLst/>
                        </a:rPr>
                        <a:t>1:44-2:13</a:t>
                      </a:r>
                      <a:endParaRPr lang="en-US" sz="900">
                        <a:effectLst/>
                        <a:latin typeface="Calibri"/>
                        <a:ea typeface="Calibri"/>
                        <a:cs typeface="Times New Roman"/>
                      </a:endParaRPr>
                    </a:p>
                  </a:txBody>
                  <a:tcPr marL="20082" marR="20082" marT="0" marB="0"/>
                </a:tc>
                <a:tc>
                  <a:txBody>
                    <a:bodyPr/>
                    <a:lstStyle/>
                    <a:p>
                      <a:pPr marL="0" marR="0">
                        <a:lnSpc>
                          <a:spcPct val="115000"/>
                        </a:lnSpc>
                        <a:spcBef>
                          <a:spcPts val="0"/>
                        </a:spcBef>
                        <a:spcAft>
                          <a:spcPts val="0"/>
                        </a:spcAft>
                      </a:pPr>
                      <a:r>
                        <a:rPr lang="en-US" sz="900">
                          <a:effectLst/>
                        </a:rPr>
                        <a:t>Instrumental verse, 16 mm.</a:t>
                      </a:r>
                      <a:endParaRPr lang="en-US" sz="900">
                        <a:effectLst/>
                        <a:latin typeface="Calibri"/>
                        <a:ea typeface="Calibri"/>
                        <a:cs typeface="Times New Roman"/>
                      </a:endParaRPr>
                    </a:p>
                  </a:txBody>
                  <a:tcPr marL="20082" marR="20082" marT="0" marB="0"/>
                </a:tc>
                <a:tc>
                  <a:txBody>
                    <a:bodyPr/>
                    <a:lstStyle/>
                    <a:p>
                      <a:pPr marL="0" marR="0">
                        <a:lnSpc>
                          <a:spcPct val="115000"/>
                        </a:lnSpc>
                        <a:spcBef>
                          <a:spcPts val="0"/>
                        </a:spcBef>
                        <a:spcAft>
                          <a:spcPts val="0"/>
                        </a:spcAft>
                      </a:pPr>
                      <a:r>
                        <a:rPr lang="en-US" sz="900" dirty="0">
                          <a:effectLst/>
                        </a:rPr>
                        <a:t>Guitar solo based on first two phrases of the verse. Note the addition of banjo to the accompaniment.</a:t>
                      </a:r>
                      <a:endParaRPr lang="en-US" sz="900" dirty="0">
                        <a:effectLst/>
                        <a:latin typeface="Calibri"/>
                        <a:ea typeface="Calibri"/>
                        <a:cs typeface="Times New Roman"/>
                      </a:endParaRPr>
                    </a:p>
                  </a:txBody>
                  <a:tcPr marL="20082" marR="20082" marT="0" marB="0"/>
                </a:tc>
              </a:tr>
              <a:tr h="593371">
                <a:tc>
                  <a:txBody>
                    <a:bodyPr/>
                    <a:lstStyle/>
                    <a:p>
                      <a:pPr marL="0" marR="0">
                        <a:lnSpc>
                          <a:spcPct val="115000"/>
                        </a:lnSpc>
                        <a:spcBef>
                          <a:spcPts val="0"/>
                        </a:spcBef>
                        <a:spcAft>
                          <a:spcPts val="0"/>
                        </a:spcAft>
                      </a:pPr>
                      <a:r>
                        <a:rPr lang="en-US" sz="900">
                          <a:effectLst/>
                        </a:rPr>
                        <a:t>2:13-2:55</a:t>
                      </a:r>
                      <a:endParaRPr lang="en-US" sz="900">
                        <a:effectLst/>
                        <a:latin typeface="Calibri"/>
                        <a:ea typeface="Calibri"/>
                        <a:cs typeface="Times New Roman"/>
                      </a:endParaRPr>
                    </a:p>
                  </a:txBody>
                  <a:tcPr marL="20082" marR="20082" marT="0" marB="0"/>
                </a:tc>
                <a:tc>
                  <a:txBody>
                    <a:bodyPr/>
                    <a:lstStyle/>
                    <a:p>
                      <a:pPr marL="0" marR="0">
                        <a:lnSpc>
                          <a:spcPct val="115000"/>
                        </a:lnSpc>
                        <a:spcBef>
                          <a:spcPts val="0"/>
                        </a:spcBef>
                        <a:spcAft>
                          <a:spcPts val="0"/>
                        </a:spcAft>
                      </a:pPr>
                      <a:r>
                        <a:rPr lang="en-US" sz="900">
                          <a:effectLst/>
                        </a:rPr>
                        <a:t>Verse 3, 24 mm.</a:t>
                      </a:r>
                      <a:endParaRPr lang="en-US" sz="900">
                        <a:effectLst/>
                        <a:latin typeface="Calibri"/>
                        <a:ea typeface="Calibri"/>
                        <a:cs typeface="Times New Roman"/>
                      </a:endParaRPr>
                    </a:p>
                  </a:txBody>
                  <a:tcPr marL="20082" marR="20082" marT="0" marB="0"/>
                </a:tc>
                <a:tc>
                  <a:txBody>
                    <a:bodyPr/>
                    <a:lstStyle/>
                    <a:p>
                      <a:pPr marL="0" marR="0">
                        <a:lnSpc>
                          <a:spcPct val="115000"/>
                        </a:lnSpc>
                        <a:spcBef>
                          <a:spcPts val="0"/>
                        </a:spcBef>
                        <a:spcAft>
                          <a:spcPts val="0"/>
                        </a:spcAft>
                      </a:pPr>
                      <a:r>
                        <a:rPr lang="en-US" sz="900" dirty="0">
                          <a:effectLst/>
                        </a:rPr>
                        <a:t>As before, but with the addition of even more backup vocals. The banjo continues in the background. "Well I'm </a:t>
                      </a:r>
                      <a:r>
                        <a:rPr lang="en-US" sz="900" dirty="0" err="1">
                          <a:effectLst/>
                        </a:rPr>
                        <a:t>runnin</a:t>
                      </a:r>
                      <a:r>
                        <a:rPr lang="en-US" sz="900" dirty="0">
                          <a:effectLst/>
                        </a:rPr>
                        <a:t>' . . ."</a:t>
                      </a:r>
                      <a:endParaRPr lang="en-US" sz="900" dirty="0">
                        <a:effectLst/>
                        <a:latin typeface="Calibri"/>
                        <a:ea typeface="Calibri"/>
                        <a:cs typeface="Times New Roman"/>
                      </a:endParaRPr>
                    </a:p>
                  </a:txBody>
                  <a:tcPr marL="20082" marR="20082" marT="0" marB="0"/>
                </a:tc>
              </a:tr>
              <a:tr h="775947">
                <a:tc>
                  <a:txBody>
                    <a:bodyPr/>
                    <a:lstStyle/>
                    <a:p>
                      <a:pPr marL="0" marR="0">
                        <a:lnSpc>
                          <a:spcPct val="115000"/>
                        </a:lnSpc>
                        <a:spcBef>
                          <a:spcPts val="0"/>
                        </a:spcBef>
                        <a:spcAft>
                          <a:spcPts val="0"/>
                        </a:spcAft>
                      </a:pPr>
                      <a:r>
                        <a:rPr lang="en-US" sz="900">
                          <a:effectLst/>
                        </a:rPr>
                        <a:t>2:55-3:31</a:t>
                      </a:r>
                      <a:endParaRPr lang="en-US" sz="900">
                        <a:effectLst/>
                        <a:latin typeface="Calibri"/>
                        <a:ea typeface="Calibri"/>
                        <a:cs typeface="Times New Roman"/>
                      </a:endParaRPr>
                    </a:p>
                  </a:txBody>
                  <a:tcPr marL="20082" marR="20082" marT="0" marB="0"/>
                </a:tc>
                <a:tc>
                  <a:txBody>
                    <a:bodyPr/>
                    <a:lstStyle/>
                    <a:p>
                      <a:pPr marL="0" marR="0">
                        <a:lnSpc>
                          <a:spcPct val="115000"/>
                        </a:lnSpc>
                        <a:spcBef>
                          <a:spcPts val="0"/>
                        </a:spcBef>
                        <a:spcAft>
                          <a:spcPts val="0"/>
                        </a:spcAft>
                      </a:pPr>
                      <a:r>
                        <a:rPr lang="en-US" sz="900">
                          <a:effectLst/>
                        </a:rPr>
                        <a:t>Coda, 19 mm.</a:t>
                      </a:r>
                      <a:endParaRPr lang="en-US" sz="900">
                        <a:effectLst/>
                        <a:latin typeface="Calibri"/>
                        <a:ea typeface="Calibri"/>
                        <a:cs typeface="Times New Roman"/>
                      </a:endParaRPr>
                    </a:p>
                  </a:txBody>
                  <a:tcPr marL="20082" marR="20082" marT="0" marB="0"/>
                </a:tc>
                <a:tc>
                  <a:txBody>
                    <a:bodyPr/>
                    <a:lstStyle/>
                    <a:p>
                      <a:pPr marL="0" marR="0">
                        <a:lnSpc>
                          <a:spcPct val="115000"/>
                        </a:lnSpc>
                        <a:spcBef>
                          <a:spcPts val="0"/>
                        </a:spcBef>
                        <a:spcAft>
                          <a:spcPts val="0"/>
                        </a:spcAft>
                      </a:pPr>
                      <a:r>
                        <a:rPr lang="en-US" sz="900" dirty="0">
                          <a:effectLst/>
                        </a:rPr>
                        <a:t>10 bars of vamp with choral vocals on top and the banjo moving to the front of the mix, then a new 9-bar melody based on the verse that ends with a surprise chord.</a:t>
                      </a:r>
                      <a:endParaRPr lang="en-US" sz="900" dirty="0">
                        <a:effectLst/>
                        <a:latin typeface="Calibri"/>
                        <a:ea typeface="Calibri"/>
                        <a:cs typeface="Times New Roman"/>
                      </a:endParaRPr>
                    </a:p>
                  </a:txBody>
                  <a:tcPr marL="20082" marR="20082" marT="0" marB="0"/>
                </a:tc>
              </a:tr>
            </a:tbl>
          </a:graphicData>
        </a:graphic>
      </p:graphicFrame>
      <p:pic>
        <p:nvPicPr>
          <p:cNvPr id="2" name="Picture 1" descr="Listening Guide titled: The Eagles, “Take It Easy.” Described are the Form, Time Signature, and Instrumentation.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93900" y="863600"/>
            <a:ext cx="5153025" cy="5143500"/>
          </a:xfrm>
          <a:prstGeom prst="rect">
            <a:avLst/>
          </a:prstGeom>
        </p:spPr>
      </p:pic>
    </p:spTree>
    <p:extLst>
      <p:ext uri="{BB962C8B-B14F-4D97-AF65-F5344CB8AC3E}">
        <p14:creationId xmlns:p14="http://schemas.microsoft.com/office/powerpoint/2010/main" val="331448715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descr="A  table with 3 columns and 7 rows. The column headers are Artist, Song, and Sound."/>
          <p:cNvGraphicFramePr>
            <a:graphicFrameLocks noGrp="1"/>
          </p:cNvGraphicFramePr>
          <p:nvPr>
            <p:extLst>
              <p:ext uri="{D42A27DB-BD31-4B8C-83A1-F6EECF244321}">
                <p14:modId xmlns:p14="http://schemas.microsoft.com/office/powerpoint/2010/main" val="1181887804"/>
              </p:ext>
            </p:extLst>
          </p:nvPr>
        </p:nvGraphicFramePr>
        <p:xfrm>
          <a:off x="2754061" y="1676400"/>
          <a:ext cx="3650166" cy="4068762"/>
        </p:xfrm>
        <a:graphic>
          <a:graphicData uri="http://schemas.openxmlformats.org/drawingml/2006/table">
            <a:tbl>
              <a:tblPr firstRow="1">
                <a:tableStyleId>{5940675A-B579-460E-94D1-54222C63F5DA}</a:tableStyleId>
              </a:tblPr>
              <a:tblGrid>
                <a:gridCol w="806210"/>
                <a:gridCol w="933173"/>
                <a:gridCol w="1910783"/>
              </a:tblGrid>
              <a:tr h="245987">
                <a:tc>
                  <a:txBody>
                    <a:bodyPr/>
                    <a:lstStyle/>
                    <a:p>
                      <a:pPr marL="0" marR="0">
                        <a:lnSpc>
                          <a:spcPct val="115000"/>
                        </a:lnSpc>
                        <a:spcBef>
                          <a:spcPts val="0"/>
                        </a:spcBef>
                        <a:spcAft>
                          <a:spcPts val="0"/>
                        </a:spcAft>
                      </a:pPr>
                      <a:r>
                        <a:rPr lang="en-US" sz="900" dirty="0">
                          <a:effectLst/>
                        </a:rPr>
                        <a:t>Artist</a:t>
                      </a:r>
                      <a:endParaRPr lang="en-US" sz="900" dirty="0">
                        <a:effectLst/>
                        <a:latin typeface="Calibri"/>
                        <a:ea typeface="Calibri"/>
                        <a:cs typeface="Times New Roman"/>
                      </a:endParaRPr>
                    </a:p>
                  </a:txBody>
                  <a:tcPr marL="19721" marR="19721" marT="0" marB="0"/>
                </a:tc>
                <a:tc>
                  <a:txBody>
                    <a:bodyPr/>
                    <a:lstStyle/>
                    <a:p>
                      <a:pPr marL="0" marR="0">
                        <a:lnSpc>
                          <a:spcPct val="115000"/>
                        </a:lnSpc>
                        <a:spcBef>
                          <a:spcPts val="0"/>
                        </a:spcBef>
                        <a:spcAft>
                          <a:spcPts val="0"/>
                        </a:spcAft>
                      </a:pPr>
                      <a:r>
                        <a:rPr lang="en-US" sz="900" dirty="0">
                          <a:effectLst/>
                        </a:rPr>
                        <a:t>Song</a:t>
                      </a:r>
                      <a:endParaRPr lang="en-US" sz="900" dirty="0">
                        <a:effectLst/>
                        <a:latin typeface="Calibri"/>
                        <a:ea typeface="Calibri"/>
                        <a:cs typeface="Times New Roman"/>
                      </a:endParaRPr>
                    </a:p>
                  </a:txBody>
                  <a:tcPr marL="19721" marR="19721" marT="0" marB="0"/>
                </a:tc>
                <a:tc>
                  <a:txBody>
                    <a:bodyPr/>
                    <a:lstStyle/>
                    <a:p>
                      <a:pPr marL="0" marR="0">
                        <a:lnSpc>
                          <a:spcPct val="115000"/>
                        </a:lnSpc>
                        <a:spcBef>
                          <a:spcPts val="0"/>
                        </a:spcBef>
                        <a:spcAft>
                          <a:spcPts val="0"/>
                        </a:spcAft>
                      </a:pPr>
                      <a:r>
                        <a:rPr lang="en-US" sz="900" dirty="0">
                          <a:effectLst/>
                        </a:rPr>
                        <a:t>Sound</a:t>
                      </a:r>
                      <a:endParaRPr lang="en-US" sz="900" dirty="0">
                        <a:effectLst/>
                        <a:latin typeface="Calibri"/>
                        <a:ea typeface="Calibri"/>
                        <a:cs typeface="Times New Roman"/>
                      </a:endParaRPr>
                    </a:p>
                  </a:txBody>
                  <a:tcPr marL="19721" marR="19721" marT="0" marB="0"/>
                </a:tc>
              </a:tr>
              <a:tr h="598348">
                <a:tc>
                  <a:txBody>
                    <a:bodyPr/>
                    <a:lstStyle/>
                    <a:p>
                      <a:pPr marL="0" marR="0">
                        <a:lnSpc>
                          <a:spcPct val="115000"/>
                        </a:lnSpc>
                        <a:spcBef>
                          <a:spcPts val="0"/>
                        </a:spcBef>
                        <a:spcAft>
                          <a:spcPts val="0"/>
                        </a:spcAft>
                      </a:pPr>
                      <a:r>
                        <a:rPr lang="en-US" sz="900" dirty="0">
                          <a:effectLst/>
                        </a:rPr>
                        <a:t>Led Zeppelin</a:t>
                      </a:r>
                      <a:endParaRPr lang="en-US" sz="900" dirty="0">
                        <a:effectLst/>
                        <a:latin typeface="Calibri"/>
                        <a:ea typeface="Calibri"/>
                        <a:cs typeface="Times New Roman"/>
                      </a:endParaRPr>
                    </a:p>
                  </a:txBody>
                  <a:tcPr marL="19721" marR="19721" marT="0" marB="0"/>
                </a:tc>
                <a:tc>
                  <a:txBody>
                    <a:bodyPr/>
                    <a:lstStyle/>
                    <a:p>
                      <a:pPr marL="0" marR="0">
                        <a:lnSpc>
                          <a:spcPct val="115000"/>
                        </a:lnSpc>
                        <a:spcBef>
                          <a:spcPts val="0"/>
                        </a:spcBef>
                        <a:spcAft>
                          <a:spcPts val="0"/>
                        </a:spcAft>
                      </a:pPr>
                      <a:r>
                        <a:rPr lang="en-US" sz="900" dirty="0">
                          <a:effectLst/>
                        </a:rPr>
                        <a:t>Whole </a:t>
                      </a:r>
                      <a:r>
                        <a:rPr lang="en-US" sz="900" dirty="0" err="1">
                          <a:effectLst/>
                        </a:rPr>
                        <a:t>Lotta</a:t>
                      </a:r>
                      <a:r>
                        <a:rPr lang="en-US" sz="900" dirty="0">
                          <a:effectLst/>
                        </a:rPr>
                        <a:t> Love (1969)</a:t>
                      </a:r>
                      <a:endParaRPr lang="en-US" sz="900" dirty="0">
                        <a:effectLst/>
                        <a:latin typeface="Calibri"/>
                        <a:ea typeface="Calibri"/>
                        <a:cs typeface="Times New Roman"/>
                      </a:endParaRPr>
                    </a:p>
                  </a:txBody>
                  <a:tcPr marL="19721" marR="19721" marT="0" marB="0"/>
                </a:tc>
                <a:tc>
                  <a:txBody>
                    <a:bodyPr/>
                    <a:lstStyle/>
                    <a:p>
                      <a:pPr marL="0" marR="0">
                        <a:lnSpc>
                          <a:spcPct val="115000"/>
                        </a:lnSpc>
                        <a:spcBef>
                          <a:spcPts val="0"/>
                        </a:spcBef>
                        <a:spcAft>
                          <a:spcPts val="0"/>
                        </a:spcAft>
                      </a:pPr>
                      <a:r>
                        <a:rPr lang="en-US" sz="900" dirty="0">
                          <a:effectLst/>
                        </a:rPr>
                        <a:t>Form: compound AABA Rift-based</a:t>
                      </a:r>
                    </a:p>
                    <a:p>
                      <a:pPr marL="0" marR="0">
                        <a:lnSpc>
                          <a:spcPct val="115000"/>
                        </a:lnSpc>
                        <a:spcBef>
                          <a:spcPts val="0"/>
                        </a:spcBef>
                        <a:spcAft>
                          <a:spcPts val="0"/>
                        </a:spcAft>
                      </a:pPr>
                      <a:r>
                        <a:rPr lang="en-US" sz="900" dirty="0">
                          <a:effectLst/>
                        </a:rPr>
                        <a:t>Psychedelic central section Vocal cadenza</a:t>
                      </a:r>
                      <a:endParaRPr lang="en-US" sz="900" dirty="0">
                        <a:effectLst/>
                        <a:latin typeface="Calibri"/>
                        <a:ea typeface="Calibri"/>
                        <a:cs typeface="Times New Roman"/>
                      </a:endParaRPr>
                    </a:p>
                  </a:txBody>
                  <a:tcPr marL="19721" marR="19721" marT="0" marB="0"/>
                </a:tc>
              </a:tr>
              <a:tr h="644885">
                <a:tc>
                  <a:txBody>
                    <a:bodyPr/>
                    <a:lstStyle/>
                    <a:p>
                      <a:pPr marL="0" marR="0">
                        <a:lnSpc>
                          <a:spcPct val="115000"/>
                        </a:lnSpc>
                        <a:spcBef>
                          <a:spcPts val="0"/>
                        </a:spcBef>
                        <a:spcAft>
                          <a:spcPts val="0"/>
                        </a:spcAft>
                      </a:pPr>
                      <a:r>
                        <a:rPr lang="en-US" sz="900" dirty="0">
                          <a:effectLst/>
                        </a:rPr>
                        <a:t>The Allman Brothers Band</a:t>
                      </a:r>
                      <a:endParaRPr lang="en-US" sz="900" dirty="0">
                        <a:effectLst/>
                        <a:latin typeface="Calibri"/>
                        <a:ea typeface="Calibri"/>
                        <a:cs typeface="Times New Roman"/>
                      </a:endParaRPr>
                    </a:p>
                  </a:txBody>
                  <a:tcPr marL="19721" marR="19721" marT="0" marB="0"/>
                </a:tc>
                <a:tc>
                  <a:txBody>
                    <a:bodyPr/>
                    <a:lstStyle/>
                    <a:p>
                      <a:pPr marL="0" marR="0">
                        <a:lnSpc>
                          <a:spcPct val="115000"/>
                        </a:lnSpc>
                        <a:spcBef>
                          <a:spcPts val="0"/>
                        </a:spcBef>
                        <a:spcAft>
                          <a:spcPts val="0"/>
                        </a:spcAft>
                      </a:pPr>
                      <a:r>
                        <a:rPr lang="en-US" sz="900">
                          <a:effectLst/>
                        </a:rPr>
                        <a:t>Whipping Post (1969)</a:t>
                      </a:r>
                      <a:endParaRPr lang="en-US" sz="900">
                        <a:effectLst/>
                        <a:latin typeface="Calibri"/>
                        <a:ea typeface="Calibri"/>
                        <a:cs typeface="Times New Roman"/>
                      </a:endParaRPr>
                    </a:p>
                  </a:txBody>
                  <a:tcPr marL="19721" marR="19721" marT="0" marB="0"/>
                </a:tc>
                <a:tc>
                  <a:txBody>
                    <a:bodyPr/>
                    <a:lstStyle/>
                    <a:p>
                      <a:pPr marL="0" marR="0">
                        <a:lnSpc>
                          <a:spcPct val="115000"/>
                        </a:lnSpc>
                        <a:spcBef>
                          <a:spcPts val="0"/>
                        </a:spcBef>
                        <a:spcAft>
                          <a:spcPts val="0"/>
                        </a:spcAft>
                      </a:pPr>
                      <a:r>
                        <a:rPr lang="en-US" sz="900" dirty="0">
                          <a:effectLst/>
                        </a:rPr>
                        <a:t>Form: contrasting verse-chorus Jazz influence Rhythmic fluctuation Dramatic build to final chorus</a:t>
                      </a:r>
                      <a:endParaRPr lang="en-US" sz="900" dirty="0">
                        <a:effectLst/>
                        <a:latin typeface="Calibri"/>
                        <a:ea typeface="Calibri"/>
                        <a:cs typeface="Times New Roman"/>
                      </a:endParaRPr>
                    </a:p>
                  </a:txBody>
                  <a:tcPr marL="19721" marR="19721" marT="0" marB="0"/>
                </a:tc>
              </a:tr>
              <a:tr h="651534">
                <a:tc>
                  <a:txBody>
                    <a:bodyPr/>
                    <a:lstStyle/>
                    <a:p>
                      <a:pPr marL="0" marR="0">
                        <a:lnSpc>
                          <a:spcPct val="115000"/>
                        </a:lnSpc>
                        <a:spcBef>
                          <a:spcPts val="0"/>
                        </a:spcBef>
                        <a:spcAft>
                          <a:spcPts val="0"/>
                        </a:spcAft>
                      </a:pPr>
                      <a:r>
                        <a:rPr lang="en-US" sz="900">
                          <a:effectLst/>
                        </a:rPr>
                        <a:t>Santana</a:t>
                      </a:r>
                      <a:endParaRPr lang="en-US" sz="900">
                        <a:effectLst/>
                        <a:latin typeface="Calibri"/>
                        <a:ea typeface="Calibri"/>
                        <a:cs typeface="Times New Roman"/>
                      </a:endParaRPr>
                    </a:p>
                  </a:txBody>
                  <a:tcPr marL="19721" marR="19721" marT="0" marB="0"/>
                </a:tc>
                <a:tc>
                  <a:txBody>
                    <a:bodyPr/>
                    <a:lstStyle/>
                    <a:p>
                      <a:pPr marL="0" marR="0">
                        <a:lnSpc>
                          <a:spcPct val="115000"/>
                        </a:lnSpc>
                        <a:spcBef>
                          <a:spcPts val="0"/>
                        </a:spcBef>
                        <a:spcAft>
                          <a:spcPts val="0"/>
                        </a:spcAft>
                      </a:pPr>
                      <a:r>
                        <a:rPr lang="en-US" sz="900">
                          <a:effectLst/>
                        </a:rPr>
                        <a:t>Evil Ways (1970)</a:t>
                      </a:r>
                      <a:endParaRPr lang="en-US" sz="900">
                        <a:effectLst/>
                        <a:latin typeface="Calibri"/>
                        <a:ea typeface="Calibri"/>
                        <a:cs typeface="Times New Roman"/>
                      </a:endParaRPr>
                    </a:p>
                  </a:txBody>
                  <a:tcPr marL="19721" marR="19721" marT="0" marB="0"/>
                </a:tc>
                <a:tc>
                  <a:txBody>
                    <a:bodyPr/>
                    <a:lstStyle/>
                    <a:p>
                      <a:pPr marL="0" marR="0">
                        <a:lnSpc>
                          <a:spcPct val="115000"/>
                        </a:lnSpc>
                        <a:spcBef>
                          <a:spcPts val="0"/>
                        </a:spcBef>
                        <a:spcAft>
                          <a:spcPts val="0"/>
                        </a:spcAft>
                      </a:pPr>
                      <a:r>
                        <a:rPr lang="en-US" sz="900">
                          <a:effectLst/>
                        </a:rPr>
                        <a:t>Form: simple verse Two-chord vamp Emphasis on Latin rhythms Lengthy organ and guitar solos</a:t>
                      </a:r>
                      <a:endParaRPr lang="en-US" sz="900">
                        <a:effectLst/>
                        <a:latin typeface="Calibri"/>
                        <a:ea typeface="Calibri"/>
                        <a:cs typeface="Times New Roman"/>
                      </a:endParaRPr>
                    </a:p>
                  </a:txBody>
                  <a:tcPr marL="19721" marR="19721" marT="0" marB="0"/>
                </a:tc>
              </a:tr>
              <a:tr h="651534">
                <a:tc>
                  <a:txBody>
                    <a:bodyPr/>
                    <a:lstStyle/>
                    <a:p>
                      <a:pPr marL="0" marR="0">
                        <a:lnSpc>
                          <a:spcPct val="115000"/>
                        </a:lnSpc>
                        <a:spcBef>
                          <a:spcPts val="0"/>
                        </a:spcBef>
                        <a:spcAft>
                          <a:spcPts val="0"/>
                        </a:spcAft>
                      </a:pPr>
                      <a:r>
                        <a:rPr lang="en-US" sz="900">
                          <a:effectLst/>
                        </a:rPr>
                        <a:t>Yes</a:t>
                      </a:r>
                      <a:endParaRPr lang="en-US" sz="900">
                        <a:effectLst/>
                        <a:latin typeface="Calibri"/>
                        <a:ea typeface="Calibri"/>
                        <a:cs typeface="Times New Roman"/>
                      </a:endParaRPr>
                    </a:p>
                  </a:txBody>
                  <a:tcPr marL="19721" marR="19721" marT="0" marB="0"/>
                </a:tc>
                <a:tc>
                  <a:txBody>
                    <a:bodyPr/>
                    <a:lstStyle/>
                    <a:p>
                      <a:pPr marL="0" marR="0">
                        <a:lnSpc>
                          <a:spcPct val="115000"/>
                        </a:lnSpc>
                        <a:spcBef>
                          <a:spcPts val="0"/>
                        </a:spcBef>
                        <a:spcAft>
                          <a:spcPts val="0"/>
                        </a:spcAft>
                      </a:pPr>
                      <a:r>
                        <a:rPr lang="en-US" sz="900">
                          <a:effectLst/>
                        </a:rPr>
                        <a:t>Roundabout (1972)</a:t>
                      </a:r>
                      <a:endParaRPr lang="en-US" sz="900">
                        <a:effectLst/>
                        <a:latin typeface="Calibri"/>
                        <a:ea typeface="Calibri"/>
                        <a:cs typeface="Times New Roman"/>
                      </a:endParaRPr>
                    </a:p>
                  </a:txBody>
                  <a:tcPr marL="19721" marR="19721" marT="0" marB="0"/>
                </a:tc>
                <a:tc>
                  <a:txBody>
                    <a:bodyPr/>
                    <a:lstStyle/>
                    <a:p>
                      <a:pPr marL="0" marR="0">
                        <a:lnSpc>
                          <a:spcPct val="115000"/>
                        </a:lnSpc>
                        <a:spcBef>
                          <a:spcPts val="0"/>
                        </a:spcBef>
                        <a:spcAft>
                          <a:spcPts val="0"/>
                        </a:spcAft>
                      </a:pPr>
                      <a:r>
                        <a:rPr lang="en-US" sz="900">
                          <a:effectLst/>
                        </a:rPr>
                        <a:t>Form: compound AABA Extended B section Extended instrumental solos Layered harmony vocals</a:t>
                      </a:r>
                      <a:endParaRPr lang="en-US" sz="900">
                        <a:effectLst/>
                        <a:latin typeface="Calibri"/>
                        <a:ea typeface="Calibri"/>
                        <a:cs typeface="Times New Roman"/>
                      </a:endParaRPr>
                    </a:p>
                  </a:txBody>
                  <a:tcPr marL="19721" marR="19721" marT="0" marB="0"/>
                </a:tc>
              </a:tr>
              <a:tr h="644885">
                <a:tc>
                  <a:txBody>
                    <a:bodyPr/>
                    <a:lstStyle/>
                    <a:p>
                      <a:pPr marL="0" marR="0">
                        <a:lnSpc>
                          <a:spcPct val="115000"/>
                        </a:lnSpc>
                        <a:spcBef>
                          <a:spcPts val="0"/>
                        </a:spcBef>
                        <a:spcAft>
                          <a:spcPts val="0"/>
                        </a:spcAft>
                      </a:pPr>
                      <a:r>
                        <a:rPr lang="en-US" sz="900">
                          <a:effectLst/>
                        </a:rPr>
                        <a:t>Carole King</a:t>
                      </a:r>
                      <a:endParaRPr lang="en-US" sz="900">
                        <a:effectLst/>
                        <a:latin typeface="Calibri"/>
                        <a:ea typeface="Calibri"/>
                        <a:cs typeface="Times New Roman"/>
                      </a:endParaRPr>
                    </a:p>
                  </a:txBody>
                  <a:tcPr marL="19721" marR="19721" marT="0" marB="0"/>
                </a:tc>
                <a:tc>
                  <a:txBody>
                    <a:bodyPr/>
                    <a:lstStyle/>
                    <a:p>
                      <a:pPr marL="0" marR="0">
                        <a:lnSpc>
                          <a:spcPct val="115000"/>
                        </a:lnSpc>
                        <a:spcBef>
                          <a:spcPts val="0"/>
                        </a:spcBef>
                        <a:spcAft>
                          <a:spcPts val="0"/>
                        </a:spcAft>
                      </a:pPr>
                      <a:r>
                        <a:rPr lang="en-US" sz="900">
                          <a:effectLst/>
                        </a:rPr>
                        <a:t>You've Got a Friend (1970)</a:t>
                      </a:r>
                      <a:endParaRPr lang="en-US" sz="900">
                        <a:effectLst/>
                        <a:latin typeface="Calibri"/>
                        <a:ea typeface="Calibri"/>
                        <a:cs typeface="Times New Roman"/>
                      </a:endParaRPr>
                    </a:p>
                  </a:txBody>
                  <a:tcPr marL="19721" marR="19721" marT="0" marB="0"/>
                </a:tc>
                <a:tc>
                  <a:txBody>
                    <a:bodyPr/>
                    <a:lstStyle/>
                    <a:p>
                      <a:pPr marL="0" marR="0">
                        <a:lnSpc>
                          <a:spcPct val="115000"/>
                        </a:lnSpc>
                        <a:spcBef>
                          <a:spcPts val="0"/>
                        </a:spcBef>
                        <a:spcAft>
                          <a:spcPts val="0"/>
                        </a:spcAft>
                      </a:pPr>
                      <a:r>
                        <a:rPr lang="en-US" sz="900">
                          <a:effectLst/>
                        </a:rPr>
                        <a:t>Form: compound AABA</a:t>
                      </a:r>
                    </a:p>
                    <a:p>
                      <a:pPr marL="0" marR="0">
                        <a:lnSpc>
                          <a:spcPct val="115000"/>
                        </a:lnSpc>
                        <a:spcBef>
                          <a:spcPts val="0"/>
                        </a:spcBef>
                        <a:spcAft>
                          <a:spcPts val="0"/>
                        </a:spcAft>
                      </a:pPr>
                      <a:r>
                        <a:rPr lang="en-US" sz="900">
                          <a:effectLst/>
                        </a:rPr>
                        <a:t>No drum kit or electric instruments</a:t>
                      </a:r>
                    </a:p>
                    <a:p>
                      <a:pPr marL="0" marR="0">
                        <a:lnSpc>
                          <a:spcPct val="115000"/>
                        </a:lnSpc>
                        <a:spcBef>
                          <a:spcPts val="0"/>
                        </a:spcBef>
                        <a:spcAft>
                          <a:spcPts val="0"/>
                        </a:spcAft>
                      </a:pPr>
                      <a:r>
                        <a:rPr lang="en-US" sz="900">
                          <a:effectLst/>
                        </a:rPr>
                        <a:t>Intimate tone</a:t>
                      </a:r>
                    </a:p>
                    <a:p>
                      <a:pPr marL="0" marR="0">
                        <a:lnSpc>
                          <a:spcPct val="115000"/>
                        </a:lnSpc>
                        <a:spcBef>
                          <a:spcPts val="0"/>
                        </a:spcBef>
                        <a:spcAft>
                          <a:spcPts val="0"/>
                        </a:spcAft>
                      </a:pPr>
                      <a:r>
                        <a:rPr lang="en-US" sz="900">
                          <a:effectLst/>
                        </a:rPr>
                        <a:t>Close vocal harmony</a:t>
                      </a:r>
                      <a:endParaRPr lang="en-US" sz="900">
                        <a:effectLst/>
                        <a:latin typeface="Calibri"/>
                        <a:ea typeface="Calibri"/>
                        <a:cs typeface="Times New Roman"/>
                      </a:endParaRPr>
                    </a:p>
                  </a:txBody>
                  <a:tcPr marL="19721" marR="19721" marT="0" marB="0"/>
                </a:tc>
              </a:tr>
              <a:tr h="631589">
                <a:tc>
                  <a:txBody>
                    <a:bodyPr/>
                    <a:lstStyle/>
                    <a:p>
                      <a:pPr marL="0" marR="0">
                        <a:lnSpc>
                          <a:spcPct val="115000"/>
                        </a:lnSpc>
                        <a:spcBef>
                          <a:spcPts val="0"/>
                        </a:spcBef>
                        <a:spcAft>
                          <a:spcPts val="0"/>
                        </a:spcAft>
                      </a:pPr>
                      <a:r>
                        <a:rPr lang="en-US" sz="900">
                          <a:effectLst/>
                        </a:rPr>
                        <a:t>The Eagles</a:t>
                      </a:r>
                      <a:endParaRPr lang="en-US" sz="900">
                        <a:effectLst/>
                        <a:latin typeface="Calibri"/>
                        <a:ea typeface="Calibri"/>
                        <a:cs typeface="Times New Roman"/>
                      </a:endParaRPr>
                    </a:p>
                  </a:txBody>
                  <a:tcPr marL="19721" marR="19721" marT="0" marB="0"/>
                </a:tc>
                <a:tc>
                  <a:txBody>
                    <a:bodyPr/>
                    <a:lstStyle/>
                    <a:p>
                      <a:pPr marL="0" marR="0">
                        <a:lnSpc>
                          <a:spcPct val="115000"/>
                        </a:lnSpc>
                        <a:spcBef>
                          <a:spcPts val="0"/>
                        </a:spcBef>
                        <a:spcAft>
                          <a:spcPts val="0"/>
                        </a:spcAft>
                      </a:pPr>
                      <a:r>
                        <a:rPr lang="en-US" sz="900">
                          <a:effectLst/>
                        </a:rPr>
                        <a:t>Take It Easy (1972)</a:t>
                      </a:r>
                      <a:endParaRPr lang="en-US" sz="900">
                        <a:effectLst/>
                        <a:latin typeface="Calibri"/>
                        <a:ea typeface="Calibri"/>
                        <a:cs typeface="Times New Roman"/>
                      </a:endParaRPr>
                    </a:p>
                  </a:txBody>
                  <a:tcPr marL="19721" marR="19721" marT="0" marB="0"/>
                </a:tc>
                <a:tc>
                  <a:txBody>
                    <a:bodyPr/>
                    <a:lstStyle/>
                    <a:p>
                      <a:pPr marL="0" marR="0">
                        <a:lnSpc>
                          <a:spcPct val="115000"/>
                        </a:lnSpc>
                        <a:spcBef>
                          <a:spcPts val="0"/>
                        </a:spcBef>
                        <a:spcAft>
                          <a:spcPts val="0"/>
                        </a:spcAft>
                      </a:pPr>
                      <a:r>
                        <a:rPr lang="en-US" sz="900" dirty="0">
                          <a:effectLst/>
                        </a:rPr>
                        <a:t>Form: simple verse Country mood Active banjo</a:t>
                      </a:r>
                    </a:p>
                    <a:p>
                      <a:pPr marL="0" marR="0">
                        <a:lnSpc>
                          <a:spcPct val="115000"/>
                        </a:lnSpc>
                        <a:spcBef>
                          <a:spcPts val="0"/>
                        </a:spcBef>
                        <a:spcAft>
                          <a:spcPts val="0"/>
                        </a:spcAft>
                      </a:pPr>
                      <a:r>
                        <a:rPr lang="en-US" sz="900" dirty="0">
                          <a:effectLst/>
                        </a:rPr>
                        <a:t>Extended vamp at the end</a:t>
                      </a:r>
                      <a:endParaRPr lang="en-US" sz="900" dirty="0">
                        <a:effectLst/>
                        <a:latin typeface="Calibri"/>
                        <a:ea typeface="Calibri"/>
                        <a:cs typeface="Times New Roman"/>
                      </a:endParaRPr>
                    </a:p>
                  </a:txBody>
                  <a:tcPr marL="19721" marR="19721" marT="0" marB="0"/>
                </a:tc>
              </a:tr>
            </a:tbl>
          </a:graphicData>
        </a:graphic>
      </p:graphicFrame>
      <p:pic>
        <p:nvPicPr>
          <p:cNvPr id="2" name="Picture 1" descr="A table titled Sound Check."/>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33600" y="863600"/>
            <a:ext cx="4891088" cy="5143500"/>
          </a:xfrm>
          <a:prstGeom prst="rect">
            <a:avLst/>
          </a:prstGeom>
        </p:spPr>
      </p:pic>
    </p:spTree>
    <p:extLst>
      <p:ext uri="{BB962C8B-B14F-4D97-AF65-F5344CB8AC3E}">
        <p14:creationId xmlns:p14="http://schemas.microsoft.com/office/powerpoint/2010/main" val="33411314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446712" y="1292621"/>
            <a:ext cx="3697288" cy="3124200"/>
          </a:xfrm>
        </p:spPr>
        <p:txBody>
          <a:bodyPr>
            <a:normAutofit fontScale="90000"/>
          </a:bodyPr>
          <a:lstStyle/>
          <a:p>
            <a:pPr eaLnBrk="0" hangingPunct="0">
              <a:defRPr/>
            </a:pPr>
            <a:r>
              <a:rPr lang="en-US" b="1" dirty="0"/>
              <a:t>What’s</a:t>
            </a:r>
            <a:r>
              <a:rPr lang="en-US" b="1" dirty="0">
                <a:cs typeface="Helvetica Neue"/>
              </a:rPr>
              <a:t> That </a:t>
            </a:r>
            <a:r>
              <a:rPr lang="en-US" b="1" dirty="0" smtClean="0">
                <a:cs typeface="Helvetica Neue"/>
              </a:rPr>
              <a:t>Sound? </a:t>
            </a:r>
            <a:br>
              <a:rPr lang="en-US" b="1" dirty="0" smtClean="0">
                <a:cs typeface="Helvetica Neue"/>
              </a:rPr>
            </a:br>
            <a:r>
              <a:rPr lang="en-US" b="1" dirty="0" smtClean="0">
                <a:cs typeface="Helvetica Neue"/>
              </a:rPr>
              <a:t>An </a:t>
            </a:r>
            <a:r>
              <a:rPr lang="en-US" b="1" dirty="0">
                <a:cs typeface="Helvetica Neue"/>
              </a:rPr>
              <a:t>Introduction to Rock and Its </a:t>
            </a:r>
            <a:r>
              <a:rPr lang="en-US" b="1" dirty="0" smtClean="0">
                <a:cs typeface="Helvetica Neue"/>
              </a:rPr>
              <a:t>History</a:t>
            </a:r>
            <a:endParaRPr lang="en-US" dirty="0"/>
          </a:p>
        </p:txBody>
      </p:sp>
      <p:sp>
        <p:nvSpPr>
          <p:cNvPr id="4" name="Text Placeholder 3"/>
          <p:cNvSpPr>
            <a:spLocks noGrp="1"/>
          </p:cNvSpPr>
          <p:nvPr>
            <p:ph type="body" idx="1"/>
          </p:nvPr>
        </p:nvSpPr>
        <p:spPr>
          <a:xfrm>
            <a:off x="6101849" y="152400"/>
            <a:ext cx="2387013" cy="639762"/>
          </a:xfrm>
        </p:spPr>
        <p:txBody>
          <a:bodyPr>
            <a:noAutofit/>
          </a:bodyPr>
          <a:lstStyle/>
          <a:p>
            <a:pPr algn="ctr"/>
            <a:r>
              <a:rPr lang="en-US" sz="3600" dirty="0">
                <a:cs typeface="Helvetica Neue"/>
              </a:rPr>
              <a:t>Art </a:t>
            </a:r>
            <a:r>
              <a:rPr lang="en-US" sz="3600" dirty="0" smtClean="0">
                <a:cs typeface="Helvetica Neue"/>
              </a:rPr>
              <a:t>Slides</a:t>
            </a:r>
            <a:endParaRPr lang="en-US" sz="3600" dirty="0"/>
          </a:p>
        </p:txBody>
      </p:sp>
      <p:sp>
        <p:nvSpPr>
          <p:cNvPr id="6" name="Content Placeholder 5"/>
          <p:cNvSpPr>
            <a:spLocks noGrp="1"/>
          </p:cNvSpPr>
          <p:nvPr>
            <p:ph sz="half" idx="2"/>
          </p:nvPr>
        </p:nvSpPr>
        <p:spPr>
          <a:xfrm>
            <a:off x="6419055" y="4698602"/>
            <a:ext cx="1752600" cy="492125"/>
          </a:xfrm>
        </p:spPr>
        <p:txBody>
          <a:bodyPr/>
          <a:lstStyle/>
          <a:p>
            <a:pPr marL="0" indent="0" algn="ctr">
              <a:buNone/>
            </a:pPr>
            <a:r>
              <a:rPr lang="en-US" sz="2200" b="1" dirty="0">
                <a:solidFill>
                  <a:prstClr val="black"/>
                </a:solidFill>
                <a:cs typeface="Helvetica Neue"/>
              </a:rPr>
              <a:t>Fifth </a:t>
            </a:r>
            <a:r>
              <a:rPr lang="en-US" sz="2200" b="1" dirty="0" smtClean="0">
                <a:solidFill>
                  <a:prstClr val="black"/>
                </a:solidFill>
                <a:cs typeface="Helvetica Neue"/>
              </a:rPr>
              <a:t>Edition</a:t>
            </a:r>
            <a:endParaRPr lang="en-US" dirty="0"/>
          </a:p>
        </p:txBody>
      </p:sp>
      <p:sp>
        <p:nvSpPr>
          <p:cNvPr id="7" name="Text Placeholder 6"/>
          <p:cNvSpPr>
            <a:spLocks noGrp="1"/>
          </p:cNvSpPr>
          <p:nvPr>
            <p:ph type="body" sz="quarter" idx="3"/>
          </p:nvPr>
        </p:nvSpPr>
        <p:spPr>
          <a:xfrm>
            <a:off x="5657055" y="5257800"/>
            <a:ext cx="3334545" cy="1600200"/>
          </a:xfrm>
        </p:spPr>
        <p:txBody>
          <a:bodyPr>
            <a:noAutofit/>
          </a:bodyPr>
          <a:lstStyle/>
          <a:p>
            <a:pPr lvl="0" algn="ctr" eaLnBrk="0" hangingPunct="0">
              <a:spcBef>
                <a:spcPts val="0"/>
              </a:spcBef>
              <a:buClr>
                <a:srgbClr val="000000"/>
              </a:buClr>
              <a:buSzPct val="100000"/>
              <a:defRPr/>
            </a:pPr>
            <a:r>
              <a:rPr lang="en-US" dirty="0">
                <a:solidFill>
                  <a:prstClr val="black"/>
                </a:solidFill>
                <a:cs typeface="Helvetica Neue"/>
              </a:rPr>
              <a:t>Text By John </a:t>
            </a:r>
            <a:r>
              <a:rPr lang="en-US" dirty="0" err="1">
                <a:solidFill>
                  <a:prstClr val="black"/>
                </a:solidFill>
                <a:cs typeface="Helvetica Neue"/>
              </a:rPr>
              <a:t>Covach</a:t>
            </a:r>
            <a:r>
              <a:rPr lang="en-US" dirty="0">
                <a:solidFill>
                  <a:prstClr val="black"/>
                </a:solidFill>
                <a:cs typeface="Helvetica Neue"/>
              </a:rPr>
              <a:t> and Andrew </a:t>
            </a:r>
            <a:r>
              <a:rPr lang="en-US" dirty="0" smtClean="0">
                <a:solidFill>
                  <a:prstClr val="black"/>
                </a:solidFill>
                <a:cs typeface="Helvetica Neue"/>
              </a:rPr>
              <a:t>Flory</a:t>
            </a:r>
          </a:p>
          <a:p>
            <a:pPr algn="ctr" eaLnBrk="0" hangingPunct="0">
              <a:spcBef>
                <a:spcPts val="0"/>
              </a:spcBef>
              <a:buClr>
                <a:srgbClr val="000000"/>
              </a:buClr>
              <a:buSzPct val="100000"/>
              <a:defRPr/>
            </a:pPr>
            <a:r>
              <a:rPr lang="en-US" dirty="0" smtClean="0">
                <a:cs typeface="Helvetica Neue"/>
              </a:rPr>
              <a:t>digital.wwnorton.com /whatsthatsound5</a:t>
            </a:r>
            <a:endParaRPr lang="en-GB" dirty="0">
              <a:cs typeface="Helvetica Neue"/>
            </a:endParaRPr>
          </a:p>
        </p:txBody>
      </p:sp>
    </p:spTree>
    <p:extLst>
      <p:ext uri="{BB962C8B-B14F-4D97-AF65-F5344CB8AC3E}">
        <p14:creationId xmlns:p14="http://schemas.microsoft.com/office/powerpoint/2010/main" val="2842785263"/>
      </p:ext>
    </p:extLst>
  </p:cSld>
  <p:clrMapOvr>
    <a:masterClrMapping/>
  </p:clrMapOvr>
</p:sld>
</file>

<file path=ppt/theme/theme1.xml><?xml version="1.0" encoding="utf-8"?>
<a:theme xmlns:a="http://schemas.openxmlformats.org/drawingml/2006/main" name="Presentation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Presentation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Presentation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1626</TotalTime>
  <Words>3555</Words>
  <Application>Microsoft Office PowerPoint</Application>
  <PresentationFormat>On-screen Show (4:3)</PresentationFormat>
  <Paragraphs>310</Paragraphs>
  <Slides>32</Slides>
  <Notes>32</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32</vt:i4>
      </vt:variant>
    </vt:vector>
  </HeadingPairs>
  <TitlesOfParts>
    <vt:vector size="40" baseType="lpstr">
      <vt:lpstr>Arial</vt:lpstr>
      <vt:lpstr>Calibri</vt:lpstr>
      <vt:lpstr>Helvetica Neue</vt:lpstr>
      <vt:lpstr>MS Mincho</vt:lpstr>
      <vt:lpstr>Times New Roman</vt:lpstr>
      <vt:lpstr>Presentation1</vt:lpstr>
      <vt:lpstr>1_Presentation1</vt:lpstr>
      <vt:lpstr>2_Presentation1</vt:lpstr>
      <vt:lpstr>What’s That Sound? An Introduction to Rock and Its History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What’s That Sound?  An Introduction to Rock and Its History</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1299-Natarajasundaram G.</dc:creator>
  <cp:lastModifiedBy>Allen, Lora-Beth K</cp:lastModifiedBy>
  <cp:revision>96</cp:revision>
  <dcterms:created xsi:type="dcterms:W3CDTF">2016-11-04T06:44:37Z</dcterms:created>
  <dcterms:modified xsi:type="dcterms:W3CDTF">2018-05-21T21:25:54Z</dcterms:modified>
</cp:coreProperties>
</file>