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45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38D5295-EC0C-412D-9D66-229787E971E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1347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2281299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5198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538079-4F32-49F1-BBA7-29453A33D7A2}"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3921809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538079-4F32-49F1-BBA7-29453A33D7A2}" type="datetimeFigureOut">
              <a:rPr lang="en-US" smtClean="0"/>
              <a:t>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5295-EC0C-412D-9D66-229787E971E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472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538079-4F32-49F1-BBA7-29453A33D7A2}" type="datetimeFigureOut">
              <a:rPr lang="en-US" smtClean="0"/>
              <a:t>11/9/2020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5295-EC0C-412D-9D66-229787E971E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722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8079-4F32-49F1-BBA7-29453A33D7A2}" type="datetimeFigureOut">
              <a:rPr lang="en-US" smtClean="0"/>
              <a:t>11/9/2020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19083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538079-4F32-49F1-BBA7-29453A33D7A2}"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5295-EC0C-412D-9D66-229787E971E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1745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538079-4F32-49F1-BBA7-29453A33D7A2}"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4207898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538079-4F32-49F1-BBA7-29453A33D7A2}"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508247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3659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6344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spTree>
    <p:extLst>
      <p:ext uri="{BB962C8B-B14F-4D97-AF65-F5344CB8AC3E}">
        <p14:creationId xmlns:p14="http://schemas.microsoft.com/office/powerpoint/2010/main" val="3711311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4569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2007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0506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38079-4F32-49F1-BBA7-29453A33D7A2}"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5295-EC0C-412D-9D66-229787E971E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1123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C538079-4F32-49F1-BBA7-29453A33D7A2}" type="datetimeFigureOut">
              <a:rPr lang="en-US" smtClean="0"/>
              <a:t>11/9/2020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38D5295-EC0C-412D-9D66-229787E971EC}" type="slidenum">
              <a:rPr lang="en-US" smtClean="0"/>
              <a:t>‹#›</a:t>
            </a:fld>
            <a:endParaRPr lang="en-US"/>
          </a:p>
        </p:txBody>
      </p:sp>
    </p:spTree>
    <p:extLst>
      <p:ext uri="{BB962C8B-B14F-4D97-AF65-F5344CB8AC3E}">
        <p14:creationId xmlns:p14="http://schemas.microsoft.com/office/powerpoint/2010/main" val="1947677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Newark </a:t>
            </a:r>
            <a:r>
              <a:rPr lang="en-US" dirty="0" smtClean="0"/>
              <a:t>NJ </a:t>
            </a:r>
            <a:r>
              <a:rPr lang="en-US" dirty="0" err="1" smtClean="0"/>
              <a:t>SDoHs</a:t>
            </a:r>
            <a:endParaRPr lang="en-US" dirty="0"/>
          </a:p>
        </p:txBody>
      </p:sp>
      <p:sp>
        <p:nvSpPr>
          <p:cNvPr id="3" name="Content Placeholder 2"/>
          <p:cNvSpPr>
            <a:spLocks noGrp="1"/>
          </p:cNvSpPr>
          <p:nvPr>
            <p:ph idx="1"/>
          </p:nvPr>
        </p:nvSpPr>
        <p:spPr/>
        <p:txBody>
          <a:bodyPr/>
          <a:lstStyle/>
          <a:p>
            <a:r>
              <a:rPr lang="en-US" dirty="0"/>
              <a:t>To improve population health, research has found it important to address the social, economic, and environmental factors that are deemed to influence health. </a:t>
            </a:r>
            <a:endParaRPr lang="en-US" dirty="0" smtClean="0"/>
          </a:p>
          <a:p>
            <a:r>
              <a:rPr lang="en-US" dirty="0" smtClean="0"/>
              <a:t>The </a:t>
            </a:r>
            <a:r>
              <a:rPr lang="en-US" dirty="0"/>
              <a:t>factors are known as social determinants of health (</a:t>
            </a:r>
            <a:r>
              <a:rPr lang="en-US" dirty="0" err="1"/>
              <a:t>SDoHs</a:t>
            </a:r>
            <a:r>
              <a:rPr lang="en-US" dirty="0" smtClean="0"/>
              <a:t>).</a:t>
            </a:r>
          </a:p>
          <a:p>
            <a:r>
              <a:rPr lang="en-US" dirty="0" smtClean="0"/>
              <a:t>Although there lacks consensus on which factors comprise these“ social determinants” </a:t>
            </a:r>
          </a:p>
          <a:p>
            <a:r>
              <a:rPr lang="en-US" dirty="0" smtClean="0"/>
              <a:t>This section offers data for Newark on some of these determinants. </a:t>
            </a:r>
          </a:p>
        </p:txBody>
      </p:sp>
    </p:spTree>
    <p:extLst>
      <p:ext uri="{BB962C8B-B14F-4D97-AF65-F5344CB8AC3E}">
        <p14:creationId xmlns:p14="http://schemas.microsoft.com/office/powerpoint/2010/main" val="4139894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Determinants of Health</a:t>
            </a:r>
            <a:endParaRPr lang="en-US" dirty="0"/>
          </a:p>
        </p:txBody>
      </p:sp>
      <p:pic>
        <p:nvPicPr>
          <p:cNvPr id="4" name="Content Placeholder 3"/>
          <p:cNvPicPr>
            <a:picLocks noGrp="1"/>
          </p:cNvPicPr>
          <p:nvPr>
            <p:ph idx="1"/>
          </p:nvPr>
        </p:nvPicPr>
        <p:blipFill>
          <a:blip r:embed="rId2"/>
          <a:stretch>
            <a:fillRect/>
          </a:stretch>
        </p:blipFill>
        <p:spPr>
          <a:xfrm>
            <a:off x="1524000" y="2197100"/>
            <a:ext cx="8724899" cy="3619500"/>
          </a:xfrm>
          <a:prstGeom prst="rect">
            <a:avLst/>
          </a:prstGeom>
        </p:spPr>
      </p:pic>
    </p:spTree>
    <p:extLst>
      <p:ext uri="{BB962C8B-B14F-4D97-AF65-F5344CB8AC3E}">
        <p14:creationId xmlns:p14="http://schemas.microsoft.com/office/powerpoint/2010/main" val="3101298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a:t>
            </a:r>
            <a:r>
              <a:rPr lang="en-US" dirty="0" smtClean="0"/>
              <a:t>stability</a:t>
            </a:r>
            <a:endParaRPr lang="en-US" dirty="0"/>
          </a:p>
        </p:txBody>
      </p:sp>
      <p:sp>
        <p:nvSpPr>
          <p:cNvPr id="3" name="Content Placeholder 2"/>
          <p:cNvSpPr>
            <a:spLocks noGrp="1"/>
          </p:cNvSpPr>
          <p:nvPr>
            <p:ph idx="1"/>
          </p:nvPr>
        </p:nvSpPr>
        <p:spPr>
          <a:xfrm>
            <a:off x="838200" y="1825625"/>
            <a:ext cx="10515600" cy="3863975"/>
          </a:xfrm>
        </p:spPr>
        <p:txBody>
          <a:bodyPr/>
          <a:lstStyle/>
          <a:p>
            <a:r>
              <a:rPr lang="en-US" dirty="0"/>
              <a:t>This address issues like income, employment expenses, debt, medical bills and support. </a:t>
            </a:r>
            <a:endParaRPr lang="en-US" dirty="0" smtClean="0"/>
          </a:p>
          <a:p>
            <a:pPr lvl="1"/>
            <a:r>
              <a:rPr lang="en-US" dirty="0"/>
              <a:t>Income</a:t>
            </a:r>
            <a:r>
              <a:rPr lang="en-US" dirty="0" smtClean="0"/>
              <a:t>;</a:t>
            </a:r>
            <a:endParaRPr lang="en-US" dirty="0"/>
          </a:p>
          <a:p>
            <a:r>
              <a:rPr lang="en-US" dirty="0"/>
              <a:t>There are a number of income factors that are considered for this case, e.g. median household income and per capita. A summary of this is depicted by the figure below. </a:t>
            </a:r>
          </a:p>
          <a:p>
            <a:pPr marL="0" indent="0">
              <a:buNone/>
            </a:pPr>
            <a:endParaRPr lang="en-US" dirty="0" smtClean="0"/>
          </a:p>
        </p:txBody>
      </p:sp>
    </p:spTree>
    <p:extLst>
      <p:ext uri="{BB962C8B-B14F-4D97-AF65-F5344CB8AC3E}">
        <p14:creationId xmlns:p14="http://schemas.microsoft.com/office/powerpoint/2010/main" val="2458587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1701800" y="1333500"/>
            <a:ext cx="8115300" cy="3936999"/>
          </a:xfrm>
          <a:prstGeom prst="rect">
            <a:avLst/>
          </a:prstGeom>
        </p:spPr>
      </p:pic>
    </p:spTree>
    <p:extLst>
      <p:ext uri="{BB962C8B-B14F-4D97-AF65-F5344CB8AC3E}">
        <p14:creationId xmlns:p14="http://schemas.microsoft.com/office/powerpoint/2010/main" val="381996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35000"/>
            <a:ext cx="10515600" cy="5541963"/>
          </a:xfrm>
        </p:spPr>
        <p:txBody>
          <a:bodyPr>
            <a:normAutofit fontScale="92500" lnSpcReduction="10000"/>
          </a:bodyPr>
          <a:lstStyle/>
          <a:p>
            <a:pPr lvl="1"/>
            <a:r>
              <a:rPr lang="en-US" dirty="0"/>
              <a:t>Employment;</a:t>
            </a:r>
          </a:p>
          <a:p>
            <a:r>
              <a:rPr lang="en-US" dirty="0"/>
              <a:t>Employment relates to the socioeconomic factors that determine income. </a:t>
            </a:r>
          </a:p>
          <a:p>
            <a:r>
              <a:rPr lang="en-US" dirty="0"/>
              <a:t>2015, Newark civilian labor force ranged from 116,697 to 134,542. The same year, a range of 8,321- 20,447 was unemployed. Unemployment in Newark were higher than New Jersey and the United States. </a:t>
            </a:r>
            <a:endParaRPr lang="en-US" dirty="0" smtClean="0"/>
          </a:p>
          <a:p>
            <a:r>
              <a:rPr lang="en-US" dirty="0" smtClean="0"/>
              <a:t>This </a:t>
            </a:r>
            <a:r>
              <a:rPr lang="en-US" dirty="0"/>
              <a:t>factor is important for health planning because employment is the chief source of health insurance. </a:t>
            </a:r>
            <a:endParaRPr lang="en-US" dirty="0" smtClean="0"/>
          </a:p>
          <a:p>
            <a:r>
              <a:rPr lang="en-US" dirty="0" smtClean="0"/>
              <a:t>Higher </a:t>
            </a:r>
            <a:r>
              <a:rPr lang="en-US" dirty="0"/>
              <a:t>rates of unemployment (lower rates of employment) mean relatively less employer-provided health insurance. </a:t>
            </a:r>
            <a:endParaRPr lang="en-US" dirty="0" smtClean="0"/>
          </a:p>
          <a:p>
            <a:r>
              <a:rPr lang="en-US" dirty="0" smtClean="0"/>
              <a:t>Families </a:t>
            </a:r>
            <a:r>
              <a:rPr lang="en-US" dirty="0"/>
              <a:t>and individuals who face unemployment issues are forced to rely on other sources like government insurance programs or get along without health insurance. Accessing healthcare is directly affected by this. </a:t>
            </a:r>
            <a:endParaRPr lang="en-US" dirty="0" smtClean="0"/>
          </a:p>
          <a:p>
            <a:r>
              <a:rPr lang="en-US" dirty="0" smtClean="0"/>
              <a:t>Affordable </a:t>
            </a:r>
            <a:r>
              <a:rPr lang="en-US" dirty="0"/>
              <a:t>Care Act of 2010 and Medic aid Expansion in New Jersey helped offset the lack of employer provided health insurance. </a:t>
            </a:r>
          </a:p>
          <a:p>
            <a:pPr marL="0" indent="0">
              <a:buNone/>
            </a:pPr>
            <a:endParaRPr lang="en-US" dirty="0"/>
          </a:p>
        </p:txBody>
      </p:sp>
    </p:spTree>
    <p:extLst>
      <p:ext uri="{BB962C8B-B14F-4D97-AF65-F5344CB8AC3E}">
        <p14:creationId xmlns:p14="http://schemas.microsoft.com/office/powerpoint/2010/main" val="1544570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1765300" y="1701800"/>
            <a:ext cx="8559800" cy="3136900"/>
          </a:xfrm>
          <a:prstGeom prst="rect">
            <a:avLst/>
          </a:prstGeom>
        </p:spPr>
      </p:pic>
    </p:spTree>
    <p:extLst>
      <p:ext uri="{BB962C8B-B14F-4D97-AF65-F5344CB8AC3E}">
        <p14:creationId xmlns:p14="http://schemas.microsoft.com/office/powerpoint/2010/main" val="3372937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a:t>
            </a:r>
            <a:endParaRPr lang="en-US" dirty="0"/>
          </a:p>
        </p:txBody>
      </p:sp>
      <p:sp>
        <p:nvSpPr>
          <p:cNvPr id="3" name="Content Placeholder 2"/>
          <p:cNvSpPr>
            <a:spLocks noGrp="1"/>
          </p:cNvSpPr>
          <p:nvPr>
            <p:ph idx="1"/>
          </p:nvPr>
        </p:nvSpPr>
        <p:spPr/>
        <p:txBody>
          <a:bodyPr/>
          <a:lstStyle/>
          <a:p>
            <a:r>
              <a:rPr lang="en-US" dirty="0"/>
              <a:t>75% of Newark residents of &gt;25 years are higher school graduates or higher. </a:t>
            </a:r>
          </a:p>
          <a:p>
            <a:r>
              <a:rPr lang="en-US" dirty="0"/>
              <a:t>16% have bachelor’s degrees or higher </a:t>
            </a:r>
          </a:p>
          <a:p>
            <a:r>
              <a:rPr lang="en-US" dirty="0"/>
              <a:t>The percent with higher education is half of the New Jersey and U.S. rates. </a:t>
            </a:r>
          </a:p>
          <a:p>
            <a:r>
              <a:rPr lang="en-US" dirty="0"/>
              <a:t>See the </a:t>
            </a:r>
            <a:r>
              <a:rPr lang="en-US" dirty="0" smtClean="0"/>
              <a:t>figure below </a:t>
            </a:r>
            <a:endParaRPr lang="en-US" dirty="0"/>
          </a:p>
        </p:txBody>
      </p:sp>
    </p:spTree>
    <p:extLst>
      <p:ext uri="{BB962C8B-B14F-4D97-AF65-F5344CB8AC3E}">
        <p14:creationId xmlns:p14="http://schemas.microsoft.com/office/powerpoint/2010/main" val="2081482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2222500" y="1358900"/>
            <a:ext cx="8013700" cy="4318000"/>
          </a:xfrm>
          <a:prstGeom prst="rect">
            <a:avLst/>
          </a:prstGeom>
        </p:spPr>
      </p:pic>
    </p:spTree>
    <p:extLst>
      <p:ext uri="{BB962C8B-B14F-4D97-AF65-F5344CB8AC3E}">
        <p14:creationId xmlns:p14="http://schemas.microsoft.com/office/powerpoint/2010/main" val="2062533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3025775"/>
          </a:xfrm>
        </p:spPr>
        <p:txBody>
          <a:bodyPr/>
          <a:lstStyle/>
          <a:p>
            <a:r>
              <a:rPr lang="en-US" b="1" dirty="0"/>
              <a:t>What does this mean? </a:t>
            </a:r>
          </a:p>
          <a:p>
            <a:r>
              <a:rPr lang="en-US" dirty="0"/>
              <a:t>Education leads to more accurate health beliefs and knowledge. This means better lifestyle choices, but also to better skills and greater self-advocacy. Education improves skills such as literacy, develops effective habits, and may improve cognitive ability.</a:t>
            </a:r>
          </a:p>
        </p:txBody>
      </p:sp>
    </p:spTree>
    <p:extLst>
      <p:ext uri="{BB962C8B-B14F-4D97-AF65-F5344CB8AC3E}">
        <p14:creationId xmlns:p14="http://schemas.microsoft.com/office/powerpoint/2010/main" val="4169277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System </a:t>
            </a:r>
          </a:p>
        </p:txBody>
      </p:sp>
      <p:sp>
        <p:nvSpPr>
          <p:cNvPr id="3" name="Content Placeholder 2"/>
          <p:cNvSpPr>
            <a:spLocks noGrp="1"/>
          </p:cNvSpPr>
          <p:nvPr>
            <p:ph idx="1"/>
          </p:nvPr>
        </p:nvSpPr>
        <p:spPr/>
        <p:txBody>
          <a:bodyPr/>
          <a:lstStyle/>
          <a:p>
            <a:r>
              <a:rPr lang="en-US" dirty="0"/>
              <a:t>There seems to be adequate supply of health resources within the 26 sq. miles of Newark City. </a:t>
            </a:r>
          </a:p>
          <a:p>
            <a:r>
              <a:rPr lang="en-US" dirty="0"/>
              <a:t>Lack of health insurance: </a:t>
            </a:r>
          </a:p>
          <a:p>
            <a:r>
              <a:rPr lang="en-US" dirty="0"/>
              <a:t>In2014, nearly 30% of Newark adults’ age18-64 reported lack of health insurance– twice as high as NJ and US. In 2014 New Jersey implemented Medicaid Expansion to insure low income adults, adoption available in the Affordable Care Act (ACA). The uninsured percentage in Newark may decline in 2015</a:t>
            </a:r>
            <a:r>
              <a:rPr lang="en-US" dirty="0" smtClean="0"/>
              <a:t>.</a:t>
            </a:r>
            <a:endParaRPr lang="en-US" dirty="0"/>
          </a:p>
        </p:txBody>
      </p:sp>
    </p:spTree>
    <p:extLst>
      <p:ext uri="{BB962C8B-B14F-4D97-AF65-F5344CB8AC3E}">
        <p14:creationId xmlns:p14="http://schemas.microsoft.com/office/powerpoint/2010/main" val="141992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tretch>
            <a:fillRect/>
          </a:stretch>
        </p:blipFill>
        <p:spPr>
          <a:xfrm>
            <a:off x="2476500" y="1473200"/>
            <a:ext cx="6883400" cy="4118769"/>
          </a:xfrm>
          <a:prstGeom prst="rect">
            <a:avLst/>
          </a:prstGeom>
        </p:spPr>
      </p:pic>
    </p:spTree>
    <p:extLst>
      <p:ext uri="{BB962C8B-B14F-4D97-AF65-F5344CB8AC3E}">
        <p14:creationId xmlns:p14="http://schemas.microsoft.com/office/powerpoint/2010/main" val="2681111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a:t>
            </a:r>
            <a:endParaRPr lang="en-US" dirty="0"/>
          </a:p>
        </p:txBody>
      </p:sp>
      <p:sp>
        <p:nvSpPr>
          <p:cNvPr id="3" name="Content Placeholder 2"/>
          <p:cNvSpPr>
            <a:spLocks noGrp="1"/>
          </p:cNvSpPr>
          <p:nvPr>
            <p:ph idx="1"/>
          </p:nvPr>
        </p:nvSpPr>
        <p:spPr/>
        <p:txBody>
          <a:bodyPr>
            <a:normAutofit fontScale="77500" lnSpcReduction="20000"/>
          </a:bodyPr>
          <a:lstStyle/>
          <a:p>
            <a:r>
              <a:rPr lang="en-US" dirty="0"/>
              <a:t>An action plan should be customized to fit the prevailing circumstances. This three-point action plan is purposed to address the unemployment issue as an </a:t>
            </a:r>
            <a:r>
              <a:rPr lang="en-US" dirty="0" err="1"/>
              <a:t>SDoH</a:t>
            </a:r>
            <a:r>
              <a:rPr lang="en-US" dirty="0"/>
              <a:t>. </a:t>
            </a:r>
          </a:p>
          <a:p>
            <a:pPr marL="0" indent="0">
              <a:buNone/>
            </a:pPr>
            <a:r>
              <a:rPr lang="en-US" dirty="0" smtClean="0"/>
              <a:t>Point 1: </a:t>
            </a:r>
            <a:r>
              <a:rPr lang="en-US" b="1" dirty="0"/>
              <a:t>Set and keep a regular schedule</a:t>
            </a:r>
            <a:endParaRPr lang="en-US" dirty="0"/>
          </a:p>
          <a:p>
            <a:r>
              <a:rPr lang="en-US" dirty="0"/>
              <a:t>Unemployment is many cases is unexpectedly complicated by nothingness. </a:t>
            </a:r>
          </a:p>
          <a:p>
            <a:r>
              <a:rPr lang="en-US" dirty="0"/>
              <a:t>Employment wraps people into fixations and schedules that last as long as the employment does. </a:t>
            </a:r>
          </a:p>
          <a:p>
            <a:r>
              <a:rPr lang="en-US" dirty="0"/>
              <a:t>Unemployment brings about idleness and lack of direction in life. Employment tables a structure that enable people move on with life. </a:t>
            </a:r>
            <a:endParaRPr lang="en-US" dirty="0" smtClean="0"/>
          </a:p>
          <a:p>
            <a:r>
              <a:rPr lang="en-US" dirty="0"/>
              <a:t>This idea is basically to create and maintain a momentum (especially for people that have lost jobs) that keeps you moving forward. This point seeks to create a new form of </a:t>
            </a:r>
            <a:r>
              <a:rPr lang="en-US" dirty="0" smtClean="0"/>
              <a:t>regimentation.</a:t>
            </a:r>
            <a:endParaRPr lang="en-US" dirty="0"/>
          </a:p>
          <a:p>
            <a:endParaRPr lang="en-US" dirty="0" smtClean="0"/>
          </a:p>
          <a:p>
            <a:endParaRPr lang="en-US" dirty="0"/>
          </a:p>
        </p:txBody>
      </p:sp>
    </p:spTree>
    <p:extLst>
      <p:ext uri="{BB962C8B-B14F-4D97-AF65-F5344CB8AC3E}">
        <p14:creationId xmlns:p14="http://schemas.microsoft.com/office/powerpoint/2010/main" val="87345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Point 2: </a:t>
            </a:r>
            <a:r>
              <a:rPr lang="en-US" b="1" dirty="0"/>
              <a:t>Reposition yourself as a Problem </a:t>
            </a:r>
            <a:r>
              <a:rPr lang="en-US" b="1" dirty="0" smtClean="0"/>
              <a:t>Solver</a:t>
            </a:r>
            <a:endParaRPr lang="en-US" dirty="0" smtClean="0"/>
          </a:p>
          <a:p>
            <a:r>
              <a:rPr lang="en-US" dirty="0"/>
              <a:t>You need a job, right? But your need won’t impress an employer.</a:t>
            </a:r>
          </a:p>
          <a:p>
            <a:r>
              <a:rPr lang="en-US" dirty="0"/>
              <a:t>With so many prospects seeking out every job, the only way to get noticed is to position yourself as an answer to the employer’s biggest problems. Few employers are looking for generalists anymore.</a:t>
            </a:r>
          </a:p>
          <a:p>
            <a:r>
              <a:rPr lang="en-US" dirty="0"/>
              <a:t>Start by asking yourself these questions</a:t>
            </a:r>
            <a:r>
              <a:rPr lang="en-US" dirty="0" smtClean="0"/>
              <a:t>:</a:t>
            </a:r>
            <a:endParaRPr lang="en-US" dirty="0"/>
          </a:p>
          <a:p>
            <a:pPr lvl="1"/>
            <a:r>
              <a:rPr lang="en-US" i="1" dirty="0"/>
              <a:t>What are the biggest problems common to most businesses?</a:t>
            </a:r>
          </a:p>
          <a:p>
            <a:pPr lvl="1"/>
            <a:r>
              <a:rPr lang="en-US" i="1" dirty="0"/>
              <a:t>What are the biggest problems in your industry?</a:t>
            </a:r>
          </a:p>
          <a:p>
            <a:pPr lvl="1"/>
            <a:r>
              <a:rPr lang="en-US" i="1" dirty="0"/>
              <a:t>What are the biggest problems for a specific employer</a:t>
            </a:r>
            <a:r>
              <a:rPr lang="en-US" dirty="0"/>
              <a:t>?</a:t>
            </a:r>
          </a:p>
          <a:p>
            <a:endParaRPr lang="en-US" dirty="0"/>
          </a:p>
        </p:txBody>
      </p:sp>
    </p:spTree>
    <p:extLst>
      <p:ext uri="{BB962C8B-B14F-4D97-AF65-F5344CB8AC3E}">
        <p14:creationId xmlns:p14="http://schemas.microsoft.com/office/powerpoint/2010/main" val="38190224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Point 3: </a:t>
            </a:r>
            <a:r>
              <a:rPr lang="en-US" b="1" dirty="0" smtClean="0"/>
              <a:t>Do </a:t>
            </a:r>
            <a:r>
              <a:rPr lang="en-US" b="1" dirty="0"/>
              <a:t>something new </a:t>
            </a:r>
            <a:r>
              <a:rPr lang="en-US" b="1" dirty="0" smtClean="0"/>
              <a:t>everyday</a:t>
            </a:r>
            <a:endParaRPr lang="en-US" dirty="0" smtClean="0"/>
          </a:p>
          <a:p>
            <a:r>
              <a:rPr lang="en-US" dirty="0"/>
              <a:t>Unemployment is a time to experiment, to try things you didn’t have time for when you were working. </a:t>
            </a:r>
            <a:endParaRPr lang="en-US" dirty="0" smtClean="0"/>
          </a:p>
          <a:p>
            <a:r>
              <a:rPr lang="en-US" dirty="0" smtClean="0"/>
              <a:t>Think of self-discovery.</a:t>
            </a:r>
          </a:p>
          <a:p>
            <a:r>
              <a:rPr lang="en-US" dirty="0" smtClean="0"/>
              <a:t>This </a:t>
            </a:r>
            <a:r>
              <a:rPr lang="en-US" dirty="0"/>
              <a:t>isn’t a flight of fancy either, but part of the attempt to reinvent yourself for another charge up the mountain of life. </a:t>
            </a:r>
            <a:endParaRPr lang="en-US" dirty="0" smtClean="0"/>
          </a:p>
          <a:p>
            <a:r>
              <a:rPr lang="en-US" dirty="0" smtClean="0"/>
              <a:t>It’s </a:t>
            </a:r>
            <a:r>
              <a:rPr lang="en-US" dirty="0"/>
              <a:t>often during these free periods that we find that we have hidden talents and interests that can take us in entirely different directions.</a:t>
            </a:r>
          </a:p>
          <a:p>
            <a:pPr marL="0" indent="0">
              <a:buNone/>
            </a:pPr>
            <a:endParaRPr lang="en-US" dirty="0"/>
          </a:p>
        </p:txBody>
      </p:sp>
    </p:spTree>
    <p:extLst>
      <p:ext uri="{BB962C8B-B14F-4D97-AF65-F5344CB8AC3E}">
        <p14:creationId xmlns:p14="http://schemas.microsoft.com/office/powerpoint/2010/main" val="173540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000" dirty="0"/>
              <a:t>V</a:t>
            </a:r>
            <a:r>
              <a:rPr lang="en-US" sz="4000" dirty="0" smtClean="0"/>
              <a:t>isually </a:t>
            </a:r>
            <a:r>
              <a:rPr lang="en-US" sz="4000" dirty="0"/>
              <a:t>document </a:t>
            </a:r>
            <a:r>
              <a:rPr lang="en-US" sz="4000" dirty="0" smtClean="0"/>
              <a:t>photographs on unemployment </a:t>
            </a:r>
            <a:endParaRPr lang="en-US" sz="4000" dirty="0"/>
          </a:p>
        </p:txBody>
      </p:sp>
      <p:pic>
        <p:nvPicPr>
          <p:cNvPr id="7" name="Content Placeholder 6"/>
          <p:cNvPicPr>
            <a:picLocks noGrp="1"/>
          </p:cNvPicPr>
          <p:nvPr>
            <p:ph sz="half" idx="1"/>
          </p:nvPr>
        </p:nvPicPr>
        <p:blipFill>
          <a:blip r:embed="rId2"/>
          <a:stretch>
            <a:fillRect/>
          </a:stretch>
        </p:blipFill>
        <p:spPr>
          <a:xfrm>
            <a:off x="838200" y="2413000"/>
            <a:ext cx="5181600" cy="2568147"/>
          </a:xfrm>
          <a:prstGeom prst="rect">
            <a:avLst/>
          </a:prstGeom>
        </p:spPr>
      </p:pic>
      <p:pic>
        <p:nvPicPr>
          <p:cNvPr id="8" name="Content Placeholder 7"/>
          <p:cNvPicPr>
            <a:picLocks noGrp="1"/>
          </p:cNvPicPr>
          <p:nvPr>
            <p:ph sz="half" idx="2"/>
          </p:nvPr>
        </p:nvPicPr>
        <p:blipFill>
          <a:blip r:embed="rId3"/>
          <a:stretch>
            <a:fillRect/>
          </a:stretch>
        </p:blipFill>
        <p:spPr>
          <a:xfrm>
            <a:off x="6172200" y="2413000"/>
            <a:ext cx="5181600" cy="2400300"/>
          </a:xfrm>
          <a:prstGeom prst="rect">
            <a:avLst/>
          </a:prstGeom>
        </p:spPr>
      </p:pic>
    </p:spTree>
    <p:extLst>
      <p:ext uri="{BB962C8B-B14F-4D97-AF65-F5344CB8AC3E}">
        <p14:creationId xmlns:p14="http://schemas.microsoft.com/office/powerpoint/2010/main" val="4162149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5" name="Content Placeholder 4"/>
          <p:cNvPicPr>
            <a:picLocks noGrp="1"/>
          </p:cNvPicPr>
          <p:nvPr>
            <p:ph sz="half" idx="1"/>
          </p:nvPr>
        </p:nvPicPr>
        <p:blipFill>
          <a:blip r:embed="rId2"/>
          <a:stretch>
            <a:fillRect/>
          </a:stretch>
        </p:blipFill>
        <p:spPr>
          <a:xfrm>
            <a:off x="1298575" y="2732791"/>
            <a:ext cx="4718050" cy="2965631"/>
          </a:xfrm>
          <a:prstGeom prst="rect">
            <a:avLst/>
          </a:prstGeom>
        </p:spPr>
      </p:pic>
      <p:sp>
        <p:nvSpPr>
          <p:cNvPr id="4" name="Content Placeholder 3"/>
          <p:cNvSpPr>
            <a:spLocks noGrp="1"/>
          </p:cNvSpPr>
          <p:nvPr>
            <p:ph sz="half" idx="2"/>
          </p:nvPr>
        </p:nvSpPr>
        <p:spPr/>
        <p:txBody>
          <a:bodyPr>
            <a:normAutofit fontScale="92500" lnSpcReduction="10000"/>
          </a:bodyPr>
          <a:lstStyle/>
          <a:p>
            <a:r>
              <a:rPr lang="en-US" dirty="0"/>
              <a:t>Employment and unemployment rates are related to the socioeconomic factors of income and education above. </a:t>
            </a:r>
            <a:endParaRPr lang="en-US" dirty="0" smtClean="0"/>
          </a:p>
          <a:p>
            <a:r>
              <a:rPr lang="en-US" dirty="0" smtClean="0"/>
              <a:t>In </a:t>
            </a:r>
            <a:r>
              <a:rPr lang="en-US" dirty="0"/>
              <a:t>2015, the civilian labor force in Newark ranged from 116,697 to 134,542. A range of 8,321 to 20,447 Newark residents in the labor force were unemployed in2 015.</a:t>
            </a:r>
          </a:p>
          <a:p>
            <a:endParaRPr lang="en-US" dirty="0"/>
          </a:p>
        </p:txBody>
      </p:sp>
    </p:spTree>
    <p:extLst>
      <p:ext uri="{BB962C8B-B14F-4D97-AF65-F5344CB8AC3E}">
        <p14:creationId xmlns:p14="http://schemas.microsoft.com/office/powerpoint/2010/main" val="18284475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pic>
        <p:nvPicPr>
          <p:cNvPr id="5" name="Content Placeholder 4"/>
          <p:cNvPicPr>
            <a:picLocks noGrp="1"/>
          </p:cNvPicPr>
          <p:nvPr>
            <p:ph sz="half" idx="1"/>
          </p:nvPr>
        </p:nvPicPr>
        <p:blipFill>
          <a:blip r:embed="rId2"/>
          <a:stretch>
            <a:fillRect/>
          </a:stretch>
        </p:blipFill>
        <p:spPr>
          <a:xfrm>
            <a:off x="838200" y="2235200"/>
            <a:ext cx="5181600" cy="3366393"/>
          </a:xfrm>
          <a:prstGeom prst="rect">
            <a:avLst/>
          </a:prstGeom>
        </p:spPr>
      </p:pic>
      <p:pic>
        <p:nvPicPr>
          <p:cNvPr id="6" name="Content Placeholder 5"/>
          <p:cNvPicPr>
            <a:picLocks noGrp="1"/>
          </p:cNvPicPr>
          <p:nvPr>
            <p:ph sz="half" idx="2"/>
          </p:nvPr>
        </p:nvPicPr>
        <p:blipFill>
          <a:blip r:embed="rId3"/>
          <a:stretch>
            <a:fillRect/>
          </a:stretch>
        </p:blipFill>
        <p:spPr>
          <a:xfrm>
            <a:off x="6172200" y="2235200"/>
            <a:ext cx="5181600" cy="3169443"/>
          </a:xfrm>
          <a:prstGeom prst="rect">
            <a:avLst/>
          </a:prstGeom>
        </p:spPr>
      </p:pic>
    </p:spTree>
    <p:extLst>
      <p:ext uri="{BB962C8B-B14F-4D97-AF65-F5344CB8AC3E}">
        <p14:creationId xmlns:p14="http://schemas.microsoft.com/office/powerpoint/2010/main" val="3252977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10375900" cy="4351338"/>
          </a:xfrm>
        </p:spPr>
        <p:txBody>
          <a:bodyPr/>
          <a:lstStyle/>
          <a:p>
            <a:r>
              <a:rPr lang="en-US" dirty="0"/>
              <a:t>New Jersey Summary </a:t>
            </a:r>
            <a:r>
              <a:rPr lang="en-US" dirty="0" smtClean="0"/>
              <a:t>Information</a:t>
            </a:r>
          </a:p>
          <a:p>
            <a:r>
              <a:rPr lang="en-US" dirty="0"/>
              <a:t>Unemployment is the percentage of the county’s civilian labor force, ages 16 and older that is unemployed but seeking work.</a:t>
            </a:r>
          </a:p>
          <a:p>
            <a:endParaRPr lang="en-US" dirty="0" smtClean="0"/>
          </a:p>
          <a:p>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2774943041"/>
              </p:ext>
            </p:extLst>
          </p:nvPr>
        </p:nvGraphicFramePr>
        <p:xfrm>
          <a:off x="962819" y="3674777"/>
          <a:ext cx="4551362" cy="2103722"/>
        </p:xfrm>
        <a:graphic>
          <a:graphicData uri="http://schemas.openxmlformats.org/drawingml/2006/table">
            <a:tbl>
              <a:tblPr firstRow="1" firstCol="1" bandRow="1">
                <a:tableStyleId>{5C22544A-7EE6-4342-B048-85BDC9FD1C3A}</a:tableStyleId>
              </a:tblPr>
              <a:tblGrid>
                <a:gridCol w="2284820"/>
                <a:gridCol w="2266542"/>
              </a:tblGrid>
              <a:tr h="582430">
                <a:tc>
                  <a:txBody>
                    <a:bodyPr/>
                    <a:lstStyle/>
                    <a:p>
                      <a:pPr marL="0" marR="0" indent="0">
                        <a:lnSpc>
                          <a:spcPct val="115000"/>
                        </a:lnSpc>
                        <a:spcBef>
                          <a:spcPts val="0"/>
                        </a:spcBef>
                        <a:spcAft>
                          <a:spcPts val="0"/>
                        </a:spcAft>
                      </a:pPr>
                      <a:r>
                        <a:rPr lang="en-US" sz="1200" dirty="0">
                          <a:effectLst/>
                        </a:rPr>
                        <a:t>Top U.S. Performers: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c>
                  <a:txBody>
                    <a:bodyPr/>
                    <a:lstStyle/>
                    <a:p>
                      <a:pPr marL="0" marR="0" indent="0">
                        <a:lnSpc>
                          <a:spcPct val="115000"/>
                        </a:lnSpc>
                        <a:spcBef>
                          <a:spcPts val="0"/>
                        </a:spcBef>
                        <a:spcAft>
                          <a:spcPts val="0"/>
                        </a:spcAft>
                      </a:pPr>
                      <a:r>
                        <a:rPr lang="en-US" sz="1200">
                          <a:effectLst/>
                        </a:rPr>
                        <a:t>2.6% (10th percentile)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r>
              <a:tr h="938862">
                <a:tc>
                  <a:txBody>
                    <a:bodyPr/>
                    <a:lstStyle/>
                    <a:p>
                      <a:pPr marL="0" marR="0" indent="0">
                        <a:lnSpc>
                          <a:spcPct val="115000"/>
                        </a:lnSpc>
                        <a:spcBef>
                          <a:spcPts val="0"/>
                        </a:spcBef>
                        <a:spcAft>
                          <a:spcPts val="0"/>
                        </a:spcAft>
                      </a:pPr>
                      <a:r>
                        <a:rPr lang="en-US" sz="1200">
                          <a:effectLst/>
                        </a:rPr>
                        <a:t>Range in New Jersey</a:t>
                      </a:r>
                      <a:br>
                        <a:rPr lang="en-US" sz="1200">
                          <a:effectLst/>
                        </a:rPr>
                      </a:br>
                      <a:r>
                        <a:rPr lang="en-US" sz="1200">
                          <a:effectLst/>
                        </a:rPr>
                        <a:t>(Min-Max):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c>
                  <a:txBody>
                    <a:bodyPr/>
                    <a:lstStyle/>
                    <a:p>
                      <a:pPr marL="0" marR="0" indent="0">
                        <a:lnSpc>
                          <a:spcPct val="115000"/>
                        </a:lnSpc>
                        <a:spcBef>
                          <a:spcPts val="0"/>
                        </a:spcBef>
                        <a:spcAft>
                          <a:spcPts val="0"/>
                        </a:spcAft>
                      </a:pPr>
                      <a:r>
                        <a:rPr lang="en-US" sz="1200" dirty="0">
                          <a:effectLst/>
                        </a:rPr>
                        <a:t>3.3-8.4%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r>
              <a:tr h="582430">
                <a:tc>
                  <a:txBody>
                    <a:bodyPr/>
                    <a:lstStyle/>
                    <a:p>
                      <a:pPr marL="0" marR="0" indent="0">
                        <a:lnSpc>
                          <a:spcPct val="115000"/>
                        </a:lnSpc>
                        <a:spcBef>
                          <a:spcPts val="0"/>
                        </a:spcBef>
                        <a:spcAft>
                          <a:spcPts val="0"/>
                        </a:spcAft>
                      </a:pPr>
                      <a:r>
                        <a:rPr lang="en-US" sz="1200">
                          <a:effectLst/>
                        </a:rPr>
                        <a:t>Overall in New Jersey: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c>
                  <a:txBody>
                    <a:bodyPr/>
                    <a:lstStyle/>
                    <a:p>
                      <a:pPr marL="0" marR="0" indent="0">
                        <a:lnSpc>
                          <a:spcPct val="115000"/>
                        </a:lnSpc>
                        <a:spcBef>
                          <a:spcPts val="0"/>
                        </a:spcBef>
                        <a:spcAft>
                          <a:spcPts val="0"/>
                        </a:spcAft>
                      </a:pPr>
                      <a:r>
                        <a:rPr lang="en-US" sz="1200" dirty="0">
                          <a:effectLst/>
                        </a:rPr>
                        <a:t>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675" marR="66675" marT="66675" marB="66675" anchor="ctr"/>
                </a:tc>
              </a:tr>
            </a:tbl>
          </a:graphicData>
        </a:graphic>
      </p:graphicFrame>
    </p:spTree>
    <p:extLst>
      <p:ext uri="{BB962C8B-B14F-4D97-AF65-F5344CB8AC3E}">
        <p14:creationId xmlns:p14="http://schemas.microsoft.com/office/powerpoint/2010/main" val="4293332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smtClean="0"/>
              <a:t>There </a:t>
            </a:r>
            <a:r>
              <a:rPr lang="en-US" dirty="0"/>
              <a:t>are numerous community partners and healthcare providers which are available to Newark residents. These are summarized below. </a:t>
            </a:r>
          </a:p>
          <a:p>
            <a:r>
              <a:rPr lang="en-US" dirty="0">
                <a:sym typeface="Symbol" panose="05050102010706020507" pitchFamily="18" charset="2"/>
              </a:rPr>
              <a:t></a:t>
            </a:r>
            <a:r>
              <a:rPr lang="en-US" dirty="0"/>
              <a:t> Hospitals/healthcare systems. There are three acute care hospitals in Newark, within three major state healthcare systems. These system shave inpatient and outpatient clinic services, including family healthcare services. </a:t>
            </a:r>
          </a:p>
          <a:p>
            <a:endParaRPr lang="en-US" dirty="0"/>
          </a:p>
        </p:txBody>
      </p:sp>
    </p:spTree>
    <p:extLst>
      <p:ext uri="{BB962C8B-B14F-4D97-AF65-F5344CB8AC3E}">
        <p14:creationId xmlns:p14="http://schemas.microsoft.com/office/powerpoint/2010/main" val="3709314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Indexes, C. P. (2014). US Bureau of labor statistics.</a:t>
            </a:r>
          </a:p>
          <a:p>
            <a:r>
              <a:rPr lang="en-US" dirty="0"/>
              <a:t>Labor, U. D. (2017). US Bureau of Labor Statistics. </a:t>
            </a:r>
            <a:r>
              <a:rPr lang="en-US" i="1" dirty="0"/>
              <a:t>Retrieved from</a:t>
            </a:r>
            <a:r>
              <a:rPr lang="en-US" dirty="0"/>
              <a:t>.</a:t>
            </a:r>
          </a:p>
          <a:p>
            <a:r>
              <a:rPr lang="en-US" dirty="0"/>
              <a:t> Community health assessment 2017. (2020). Retrieved 3 November 2020, from https://www.naccho.org/uploads/downloadable-resources/Newark-CHA-2017-FINAL.pdf.</a:t>
            </a:r>
          </a:p>
        </p:txBody>
      </p:sp>
    </p:spTree>
    <p:extLst>
      <p:ext uri="{BB962C8B-B14F-4D97-AF65-F5344CB8AC3E}">
        <p14:creationId xmlns:p14="http://schemas.microsoft.com/office/powerpoint/2010/main" val="26768476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21</TotalTime>
  <Words>898</Words>
  <Application>Microsoft Office PowerPoint</Application>
  <PresentationFormat>Widescreen</PresentationFormat>
  <Paragraphs>69</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Garamond</vt:lpstr>
      <vt:lpstr>Symbol</vt:lpstr>
      <vt:lpstr>Times New Roman</vt:lpstr>
      <vt:lpstr>Organic</vt:lpstr>
      <vt:lpstr>Newark NJ SDoHs</vt:lpstr>
      <vt:lpstr>Social Determinants of Health</vt:lpstr>
      <vt:lpstr>Economic stability</vt:lpstr>
      <vt:lpstr>PowerPoint Presentation</vt:lpstr>
      <vt:lpstr>PowerPoint Presentation</vt:lpstr>
      <vt:lpstr>PowerPoint Presentation</vt:lpstr>
      <vt:lpstr>Education</vt:lpstr>
      <vt:lpstr>PowerPoint Presentation</vt:lpstr>
      <vt:lpstr>PowerPoint Presentation</vt:lpstr>
      <vt:lpstr>Health Care System </vt:lpstr>
      <vt:lpstr>PowerPoint Presentation</vt:lpstr>
      <vt:lpstr>Action Plan</vt:lpstr>
      <vt:lpstr>Cont…</vt:lpstr>
      <vt:lpstr>Conti…</vt:lpstr>
      <vt:lpstr>Visually document photographs on unemployment </vt:lpstr>
      <vt:lpstr>Cont…</vt:lpstr>
      <vt:lpstr>Cont…</vt:lpstr>
      <vt:lpstr>PowerPoint Presentation</vt:lpstr>
      <vt:lpstr>Conclusion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5</cp:revision>
  <dcterms:created xsi:type="dcterms:W3CDTF">2020-11-09T12:26:23Z</dcterms:created>
  <dcterms:modified xsi:type="dcterms:W3CDTF">2020-11-09T12:47:53Z</dcterms:modified>
</cp:coreProperties>
</file>