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74"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70" r:id="rId16"/>
    <p:sldId id="271" r:id="rId17"/>
    <p:sldId id="272" r:id="rId18"/>
    <p:sldId id="273" r:id="rId19"/>
    <p:sldId id="269"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32" autoAdjust="0"/>
    <p:restoredTop sz="94660"/>
  </p:normalViewPr>
  <p:slideViewPr>
    <p:cSldViewPr snapToGrid="0">
      <p:cViewPr varScale="1">
        <p:scale>
          <a:sx n="86" d="100"/>
          <a:sy n="86" d="100"/>
        </p:scale>
        <p:origin x="9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7CA07CE-70E3-4BA6-9012-69326BB9A060}" type="datetimeFigureOut">
              <a:rPr lang="en-US" smtClean="0"/>
              <a:t>3/5/2021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07B24-381A-4D71-A7E1-361C1938A6CD}" type="slidenum">
              <a:rPr lang="en-US" smtClean="0"/>
              <a:t>‹#›</a:t>
            </a:fld>
            <a:endParaRPr lang="en-US"/>
          </a:p>
        </p:txBody>
      </p:sp>
    </p:spTree>
    <p:extLst>
      <p:ext uri="{BB962C8B-B14F-4D97-AF65-F5344CB8AC3E}">
        <p14:creationId xmlns:p14="http://schemas.microsoft.com/office/powerpoint/2010/main" val="6460148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CA07CE-70E3-4BA6-9012-69326BB9A060}" type="datetimeFigureOut">
              <a:rPr lang="en-US" smtClean="0"/>
              <a:t>3/5/2021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07B24-381A-4D71-A7E1-361C1938A6CD}" type="slidenum">
              <a:rPr lang="en-US" smtClean="0"/>
              <a:t>‹#›</a:t>
            </a:fld>
            <a:endParaRPr lang="en-US"/>
          </a:p>
        </p:txBody>
      </p:sp>
    </p:spTree>
    <p:extLst>
      <p:ext uri="{BB962C8B-B14F-4D97-AF65-F5344CB8AC3E}">
        <p14:creationId xmlns:p14="http://schemas.microsoft.com/office/powerpoint/2010/main" val="3612263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CA07CE-70E3-4BA6-9012-69326BB9A060}" type="datetimeFigureOut">
              <a:rPr lang="en-US" smtClean="0"/>
              <a:t>3/5/2021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07B24-381A-4D71-A7E1-361C1938A6C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346987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CA07CE-70E3-4BA6-9012-69326BB9A060}" type="datetimeFigureOut">
              <a:rPr lang="en-US" smtClean="0"/>
              <a:t>3/5/2021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07B24-381A-4D71-A7E1-361C1938A6CD}" type="slidenum">
              <a:rPr lang="en-US" smtClean="0"/>
              <a:t>‹#›</a:t>
            </a:fld>
            <a:endParaRPr lang="en-US"/>
          </a:p>
        </p:txBody>
      </p:sp>
    </p:spTree>
    <p:extLst>
      <p:ext uri="{BB962C8B-B14F-4D97-AF65-F5344CB8AC3E}">
        <p14:creationId xmlns:p14="http://schemas.microsoft.com/office/powerpoint/2010/main" val="12049167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CA07CE-70E3-4BA6-9012-69326BB9A060}" type="datetimeFigureOut">
              <a:rPr lang="en-US" smtClean="0"/>
              <a:t>3/5/2021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07B24-381A-4D71-A7E1-361C1938A6C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363224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CA07CE-70E3-4BA6-9012-69326BB9A060}" type="datetimeFigureOut">
              <a:rPr lang="en-US" smtClean="0"/>
              <a:t>3/5/2021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07B24-381A-4D71-A7E1-361C1938A6CD}" type="slidenum">
              <a:rPr lang="en-US" smtClean="0"/>
              <a:t>‹#›</a:t>
            </a:fld>
            <a:endParaRPr lang="en-US"/>
          </a:p>
        </p:txBody>
      </p:sp>
    </p:spTree>
    <p:extLst>
      <p:ext uri="{BB962C8B-B14F-4D97-AF65-F5344CB8AC3E}">
        <p14:creationId xmlns:p14="http://schemas.microsoft.com/office/powerpoint/2010/main" val="942870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7CA07CE-70E3-4BA6-9012-69326BB9A060}" type="datetimeFigureOut">
              <a:rPr lang="en-US" smtClean="0"/>
              <a:t>3/5/2021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07B24-381A-4D71-A7E1-361C1938A6CD}" type="slidenum">
              <a:rPr lang="en-US" smtClean="0"/>
              <a:t>‹#›</a:t>
            </a:fld>
            <a:endParaRPr lang="en-US"/>
          </a:p>
        </p:txBody>
      </p:sp>
    </p:spTree>
    <p:extLst>
      <p:ext uri="{BB962C8B-B14F-4D97-AF65-F5344CB8AC3E}">
        <p14:creationId xmlns:p14="http://schemas.microsoft.com/office/powerpoint/2010/main" val="18058516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7CA07CE-70E3-4BA6-9012-69326BB9A060}" type="datetimeFigureOut">
              <a:rPr lang="en-US" smtClean="0"/>
              <a:t>3/5/2021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07B24-381A-4D71-A7E1-361C1938A6CD}" type="slidenum">
              <a:rPr lang="en-US" smtClean="0"/>
              <a:t>‹#›</a:t>
            </a:fld>
            <a:endParaRPr lang="en-US"/>
          </a:p>
        </p:txBody>
      </p:sp>
    </p:spTree>
    <p:extLst>
      <p:ext uri="{BB962C8B-B14F-4D97-AF65-F5344CB8AC3E}">
        <p14:creationId xmlns:p14="http://schemas.microsoft.com/office/powerpoint/2010/main" val="2747889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7CA07CE-70E3-4BA6-9012-69326BB9A060}" type="datetimeFigureOut">
              <a:rPr lang="en-US" smtClean="0"/>
              <a:t>3/5/2021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07B24-381A-4D71-A7E1-361C1938A6CD}" type="slidenum">
              <a:rPr lang="en-US" smtClean="0"/>
              <a:t>‹#›</a:t>
            </a:fld>
            <a:endParaRPr lang="en-US"/>
          </a:p>
        </p:txBody>
      </p:sp>
    </p:spTree>
    <p:extLst>
      <p:ext uri="{BB962C8B-B14F-4D97-AF65-F5344CB8AC3E}">
        <p14:creationId xmlns:p14="http://schemas.microsoft.com/office/powerpoint/2010/main" val="3467411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CA07CE-70E3-4BA6-9012-69326BB9A060}" type="datetimeFigureOut">
              <a:rPr lang="en-US" smtClean="0"/>
              <a:t>3/5/2021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07B24-381A-4D71-A7E1-361C1938A6CD}" type="slidenum">
              <a:rPr lang="en-US" smtClean="0"/>
              <a:t>‹#›</a:t>
            </a:fld>
            <a:endParaRPr lang="en-US"/>
          </a:p>
        </p:txBody>
      </p:sp>
    </p:spTree>
    <p:extLst>
      <p:ext uri="{BB962C8B-B14F-4D97-AF65-F5344CB8AC3E}">
        <p14:creationId xmlns:p14="http://schemas.microsoft.com/office/powerpoint/2010/main" val="2446260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7CA07CE-70E3-4BA6-9012-69326BB9A060}" type="datetimeFigureOut">
              <a:rPr lang="en-US" smtClean="0"/>
              <a:t>3/5/2021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B07B24-381A-4D71-A7E1-361C1938A6CD}" type="slidenum">
              <a:rPr lang="en-US" smtClean="0"/>
              <a:t>‹#›</a:t>
            </a:fld>
            <a:endParaRPr lang="en-US"/>
          </a:p>
        </p:txBody>
      </p:sp>
    </p:spTree>
    <p:extLst>
      <p:ext uri="{BB962C8B-B14F-4D97-AF65-F5344CB8AC3E}">
        <p14:creationId xmlns:p14="http://schemas.microsoft.com/office/powerpoint/2010/main" val="3336017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7CA07CE-70E3-4BA6-9012-69326BB9A060}" type="datetimeFigureOut">
              <a:rPr lang="en-US" smtClean="0"/>
              <a:t>3/5/2021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B07B24-381A-4D71-A7E1-361C1938A6CD}" type="slidenum">
              <a:rPr lang="en-US" smtClean="0"/>
              <a:t>‹#›</a:t>
            </a:fld>
            <a:endParaRPr lang="en-US"/>
          </a:p>
        </p:txBody>
      </p:sp>
    </p:spTree>
    <p:extLst>
      <p:ext uri="{BB962C8B-B14F-4D97-AF65-F5344CB8AC3E}">
        <p14:creationId xmlns:p14="http://schemas.microsoft.com/office/powerpoint/2010/main" val="3527716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7CA07CE-70E3-4BA6-9012-69326BB9A060}" type="datetimeFigureOut">
              <a:rPr lang="en-US" smtClean="0"/>
              <a:t>3/5/2021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B07B24-381A-4D71-A7E1-361C1938A6CD}" type="slidenum">
              <a:rPr lang="en-US" smtClean="0"/>
              <a:t>‹#›</a:t>
            </a:fld>
            <a:endParaRPr lang="en-US"/>
          </a:p>
        </p:txBody>
      </p:sp>
    </p:spTree>
    <p:extLst>
      <p:ext uri="{BB962C8B-B14F-4D97-AF65-F5344CB8AC3E}">
        <p14:creationId xmlns:p14="http://schemas.microsoft.com/office/powerpoint/2010/main" val="1539414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CA07CE-70E3-4BA6-9012-69326BB9A060}" type="datetimeFigureOut">
              <a:rPr lang="en-US" smtClean="0"/>
              <a:t>3/5/2021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B07B24-381A-4D71-A7E1-361C1938A6CD}" type="slidenum">
              <a:rPr lang="en-US" smtClean="0"/>
              <a:t>‹#›</a:t>
            </a:fld>
            <a:endParaRPr lang="en-US"/>
          </a:p>
        </p:txBody>
      </p:sp>
    </p:spTree>
    <p:extLst>
      <p:ext uri="{BB962C8B-B14F-4D97-AF65-F5344CB8AC3E}">
        <p14:creationId xmlns:p14="http://schemas.microsoft.com/office/powerpoint/2010/main" val="2998323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CA07CE-70E3-4BA6-9012-69326BB9A060}" type="datetimeFigureOut">
              <a:rPr lang="en-US" smtClean="0"/>
              <a:t>3/5/2021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B07B24-381A-4D71-A7E1-361C1938A6CD}" type="slidenum">
              <a:rPr lang="en-US" smtClean="0"/>
              <a:t>‹#›</a:t>
            </a:fld>
            <a:endParaRPr lang="en-US"/>
          </a:p>
        </p:txBody>
      </p:sp>
    </p:spTree>
    <p:extLst>
      <p:ext uri="{BB962C8B-B14F-4D97-AF65-F5344CB8AC3E}">
        <p14:creationId xmlns:p14="http://schemas.microsoft.com/office/powerpoint/2010/main" val="1514676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CA07CE-70E3-4BA6-9012-69326BB9A060}" type="datetimeFigureOut">
              <a:rPr lang="en-US" smtClean="0"/>
              <a:t>3/5/2021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B07B24-381A-4D71-A7E1-361C1938A6CD}" type="slidenum">
              <a:rPr lang="en-US" smtClean="0"/>
              <a:t>‹#›</a:t>
            </a:fld>
            <a:endParaRPr lang="en-US"/>
          </a:p>
        </p:txBody>
      </p:sp>
    </p:spTree>
    <p:extLst>
      <p:ext uri="{BB962C8B-B14F-4D97-AF65-F5344CB8AC3E}">
        <p14:creationId xmlns:p14="http://schemas.microsoft.com/office/powerpoint/2010/main" val="100311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7CA07CE-70E3-4BA6-9012-69326BB9A060}" type="datetimeFigureOut">
              <a:rPr lang="en-US" smtClean="0"/>
              <a:t>3/5/2021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04B07B24-381A-4D71-A7E1-361C1938A6CD}" type="slidenum">
              <a:rPr lang="en-US" smtClean="0"/>
              <a:t>‹#›</a:t>
            </a:fld>
            <a:endParaRPr lang="en-US"/>
          </a:p>
        </p:txBody>
      </p:sp>
    </p:spTree>
    <p:extLst>
      <p:ext uri="{BB962C8B-B14F-4D97-AF65-F5344CB8AC3E}">
        <p14:creationId xmlns:p14="http://schemas.microsoft.com/office/powerpoint/2010/main" val="205436788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ctr"/>
            <a:r>
              <a:rPr lang="en-US" dirty="0" smtClean="0"/>
              <a:t>Name</a:t>
            </a:r>
          </a:p>
          <a:p>
            <a:pPr algn="ctr"/>
            <a:r>
              <a:rPr lang="en-US" dirty="0" smtClean="0"/>
              <a:t>Course</a:t>
            </a:r>
          </a:p>
          <a:p>
            <a:pPr algn="ctr"/>
            <a:r>
              <a:rPr lang="en-US" dirty="0" smtClean="0"/>
              <a:t>Institution</a:t>
            </a:r>
          </a:p>
          <a:p>
            <a:pPr algn="ctr"/>
            <a:r>
              <a:rPr lang="en-US" dirty="0" smtClean="0"/>
              <a:t>Date</a:t>
            </a:r>
            <a:endParaRPr lang="en-US" dirty="0"/>
          </a:p>
        </p:txBody>
      </p:sp>
    </p:spTree>
    <p:extLst>
      <p:ext uri="{BB962C8B-B14F-4D97-AF65-F5344CB8AC3E}">
        <p14:creationId xmlns:p14="http://schemas.microsoft.com/office/powerpoint/2010/main" val="13632511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Company Ownership</a:t>
            </a:r>
            <a:endParaRPr lang="en-US" dirty="0"/>
          </a:p>
        </p:txBody>
      </p:sp>
      <p:sp>
        <p:nvSpPr>
          <p:cNvPr id="3" name="Content Placeholder 2"/>
          <p:cNvSpPr>
            <a:spLocks noGrp="1"/>
          </p:cNvSpPr>
          <p:nvPr>
            <p:ph idx="1"/>
          </p:nvPr>
        </p:nvSpPr>
        <p:spPr/>
        <p:txBody>
          <a:bodyPr/>
          <a:lstStyle/>
          <a:p>
            <a:r>
              <a:rPr lang="en-US" dirty="0" smtClean="0"/>
              <a:t>Walmart </a:t>
            </a:r>
            <a:r>
              <a:rPr lang="en-US" dirty="0"/>
              <a:t>is a public business that Walton's family owns. </a:t>
            </a:r>
            <a:endParaRPr lang="en-US" dirty="0" smtClean="0"/>
          </a:p>
          <a:p>
            <a:r>
              <a:rPr lang="en-US" dirty="0" smtClean="0"/>
              <a:t>The </a:t>
            </a:r>
            <a:r>
              <a:rPr lang="en-US" dirty="0"/>
              <a:t>heirs own more than 50% via individual holdings and Walton Enterprises (a holding company). </a:t>
            </a:r>
            <a:endParaRPr lang="en-US" dirty="0" smtClean="0"/>
          </a:p>
          <a:p>
            <a:r>
              <a:rPr lang="en-US" dirty="0" smtClean="0"/>
              <a:t>The </a:t>
            </a:r>
            <a:r>
              <a:rPr lang="en-US" dirty="0"/>
              <a:t>top shareholders include Robson Walton (2,615,809 shares-0.09%, Marc Lore (1,953,742 shares-0.07%), Walton Enterprises (1.01 billion shares-35%), Douglas McMillon (1,274,756 shares-0.05%), Vanguard Group (138.7 million sharwes-4.9%) and Walton Family Holdings (420 million shares-15%) (Mishra, </a:t>
            </a:r>
            <a:r>
              <a:rPr lang="en-US" dirty="0" err="1"/>
              <a:t>Doellgast</a:t>
            </a:r>
            <a:r>
              <a:rPr lang="en-US" dirty="0"/>
              <a:t> &amp; </a:t>
            </a:r>
            <a:r>
              <a:rPr lang="en-US" dirty="0" err="1"/>
              <a:t>Baccaro</a:t>
            </a:r>
            <a:r>
              <a:rPr lang="en-US" dirty="0"/>
              <a:t>, 2018).</a:t>
            </a:r>
          </a:p>
          <a:p>
            <a:endParaRPr lang="en-US" dirty="0"/>
          </a:p>
        </p:txBody>
      </p:sp>
    </p:spTree>
    <p:extLst>
      <p:ext uri="{BB962C8B-B14F-4D97-AF65-F5344CB8AC3E}">
        <p14:creationId xmlns:p14="http://schemas.microsoft.com/office/powerpoint/2010/main" val="35766890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Product mix</a:t>
            </a:r>
            <a:endParaRPr lang="en-US" dirty="0"/>
          </a:p>
        </p:txBody>
      </p:sp>
      <p:sp>
        <p:nvSpPr>
          <p:cNvPr id="3" name="Content Placeholder 2"/>
          <p:cNvSpPr>
            <a:spLocks noGrp="1"/>
          </p:cNvSpPr>
          <p:nvPr>
            <p:ph idx="1"/>
          </p:nvPr>
        </p:nvSpPr>
        <p:spPr/>
        <p:txBody>
          <a:bodyPr/>
          <a:lstStyle/>
          <a:p>
            <a:r>
              <a:rPr lang="en-US" dirty="0" smtClean="0"/>
              <a:t>Walmart </a:t>
            </a:r>
            <a:r>
              <a:rPr lang="en-US" dirty="0"/>
              <a:t>sells many brands under its roof. </a:t>
            </a:r>
            <a:endParaRPr lang="en-US" dirty="0" smtClean="0"/>
          </a:p>
          <a:p>
            <a:r>
              <a:rPr lang="en-US" dirty="0" smtClean="0"/>
              <a:t>It </a:t>
            </a:r>
            <a:r>
              <a:rPr lang="en-US" dirty="0"/>
              <a:t>has various departments that include Clothing, Pharmacy, Fitness &amp; Outdoors, Showes7Jewelry, Furniture, Toys&amp; Videos, Households &amp;Pets, Food, Music&amp; Books, Electronics, Health &amp; Beauty, Home improvement, among others. </a:t>
            </a:r>
            <a:endParaRPr lang="en-US" dirty="0" smtClean="0"/>
          </a:p>
          <a:p>
            <a:r>
              <a:rPr lang="en-US" dirty="0" smtClean="0"/>
              <a:t>Each </a:t>
            </a:r>
            <a:r>
              <a:rPr lang="en-US" dirty="0"/>
              <a:t>department specializes in selling products that fall under its area of jurisdiction (Keller, 2012). </a:t>
            </a:r>
            <a:endParaRPr lang="en-US" dirty="0" smtClean="0"/>
          </a:p>
          <a:p>
            <a:r>
              <a:rPr lang="en-US" dirty="0" smtClean="0"/>
              <a:t>For </a:t>
            </a:r>
            <a:r>
              <a:rPr lang="en-US" dirty="0"/>
              <a:t>example, the Electronics department is tasked with ensuring phones, televisions, computers, and tablets.</a:t>
            </a:r>
          </a:p>
          <a:p>
            <a:endParaRPr lang="en-US" dirty="0"/>
          </a:p>
        </p:txBody>
      </p:sp>
    </p:spTree>
    <p:extLst>
      <p:ext uri="{BB962C8B-B14F-4D97-AF65-F5344CB8AC3E}">
        <p14:creationId xmlns:p14="http://schemas.microsoft.com/office/powerpoint/2010/main" val="7753368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B: </a:t>
            </a:r>
            <a:r>
              <a:rPr lang="en-US" b="1" dirty="0"/>
              <a:t>Human Resource </a:t>
            </a:r>
            <a:r>
              <a:rPr lang="en-US" b="1" dirty="0" smtClean="0"/>
              <a:t>Practice-</a:t>
            </a:r>
            <a:r>
              <a:rPr lang="en-US" b="1" dirty="0"/>
              <a:t>Training at Walmart</a:t>
            </a:r>
            <a:endParaRPr lang="en-US" dirty="0"/>
          </a:p>
        </p:txBody>
      </p:sp>
      <p:sp>
        <p:nvSpPr>
          <p:cNvPr id="3" name="Content Placeholder 2"/>
          <p:cNvSpPr>
            <a:spLocks noGrp="1"/>
          </p:cNvSpPr>
          <p:nvPr>
            <p:ph idx="1"/>
          </p:nvPr>
        </p:nvSpPr>
        <p:spPr/>
        <p:txBody>
          <a:bodyPr>
            <a:normAutofit fontScale="92500"/>
          </a:bodyPr>
          <a:lstStyle/>
          <a:p>
            <a:r>
              <a:rPr lang="en-US" dirty="0"/>
              <a:t>Walmart has several programs and initiatives that help employees to part of the success story of the company. </a:t>
            </a:r>
            <a:endParaRPr lang="en-US" dirty="0" smtClean="0"/>
          </a:p>
          <a:p>
            <a:r>
              <a:rPr lang="en-US" dirty="0" smtClean="0"/>
              <a:t>The </a:t>
            </a:r>
            <a:r>
              <a:rPr lang="en-US" dirty="0"/>
              <a:t>training helps the employees to grow both personally and also professionally. </a:t>
            </a:r>
            <a:endParaRPr lang="en-US" dirty="0" smtClean="0"/>
          </a:p>
          <a:p>
            <a:r>
              <a:rPr lang="en-US" dirty="0" smtClean="0"/>
              <a:t>Walmart </a:t>
            </a:r>
            <a:r>
              <a:rPr lang="en-US" dirty="0"/>
              <a:t>Academies is one of the programs that the company uses to train associates on the sales floor and soft skills classes (for instance, change management, better communication and leadership), and retail </a:t>
            </a:r>
            <a:r>
              <a:rPr lang="en-US" dirty="0" smtClean="0"/>
              <a:t>skills.</a:t>
            </a:r>
          </a:p>
          <a:p>
            <a:r>
              <a:rPr lang="en-US" dirty="0" smtClean="0"/>
              <a:t>Associates </a:t>
            </a:r>
            <a:r>
              <a:rPr lang="en-US" dirty="0"/>
              <a:t>enroll through the game to learn similar skills and techniques, including processes that help them on the sales floor. </a:t>
            </a:r>
            <a:endParaRPr lang="en-US" dirty="0" smtClean="0"/>
          </a:p>
          <a:p>
            <a:r>
              <a:rPr lang="en-US" dirty="0" smtClean="0"/>
              <a:t>In </a:t>
            </a:r>
            <a:r>
              <a:rPr lang="en-US" dirty="0"/>
              <a:t>2019, the company promoted over 216,000 employees to higher-paying roles. </a:t>
            </a:r>
            <a:endParaRPr lang="en-US" dirty="0" smtClean="0"/>
          </a:p>
          <a:p>
            <a:r>
              <a:rPr lang="en-US" dirty="0" smtClean="0"/>
              <a:t>Store </a:t>
            </a:r>
            <a:r>
              <a:rPr lang="en-US" dirty="0"/>
              <a:t>managers advanced to earning $175,500 yearly. </a:t>
            </a:r>
            <a:endParaRPr lang="en-US" dirty="0" smtClean="0"/>
          </a:p>
          <a:p>
            <a:r>
              <a:rPr lang="en-US" dirty="0" smtClean="0"/>
              <a:t>To </a:t>
            </a:r>
            <a:r>
              <a:rPr lang="en-US" dirty="0"/>
              <a:t>add, Walmart offers other educational benefits. </a:t>
            </a:r>
          </a:p>
        </p:txBody>
      </p:sp>
    </p:spTree>
    <p:extLst>
      <p:ext uri="{BB962C8B-B14F-4D97-AF65-F5344CB8AC3E}">
        <p14:creationId xmlns:p14="http://schemas.microsoft.com/office/powerpoint/2010/main" val="7168829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Labor Relations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a:t>
            </a:r>
            <a:r>
              <a:rPr lang="en-US" dirty="0"/>
              <a:t>company describes its </a:t>
            </a:r>
            <a:r>
              <a:rPr lang="en-US" dirty="0" err="1"/>
              <a:t>labour</a:t>
            </a:r>
            <a:r>
              <a:rPr lang="en-US" dirty="0"/>
              <a:t> relations as mutually beneficial and cooperative. </a:t>
            </a:r>
            <a:endParaRPr lang="en-US" dirty="0" smtClean="0"/>
          </a:p>
          <a:p>
            <a:r>
              <a:rPr lang="en-US" dirty="0" smtClean="0"/>
              <a:t>The </a:t>
            </a:r>
            <a:r>
              <a:rPr lang="en-US" dirty="0"/>
              <a:t>links have a sense of empathy and a need to improve the working conditions and their associates' living standards. </a:t>
            </a:r>
            <a:endParaRPr lang="en-US" dirty="0" smtClean="0"/>
          </a:p>
          <a:p>
            <a:r>
              <a:rPr lang="en-US" dirty="0" smtClean="0"/>
              <a:t>It </a:t>
            </a:r>
            <a:r>
              <a:rPr lang="en-US" dirty="0"/>
              <a:t>also strives to improve the low working environment of its supplies. </a:t>
            </a:r>
            <a:endParaRPr lang="en-US" dirty="0" smtClean="0"/>
          </a:p>
          <a:p>
            <a:r>
              <a:rPr lang="en-US" dirty="0" smtClean="0"/>
              <a:t>Moreover, </a:t>
            </a:r>
            <a:r>
              <a:rPr lang="en-US" dirty="0"/>
              <a:t>it has been criticized for gender </a:t>
            </a:r>
            <a:r>
              <a:rPr lang="en-US" dirty="0" smtClean="0"/>
              <a:t>disparity, with "Two-thirds </a:t>
            </a:r>
            <a:r>
              <a:rPr lang="en-US" dirty="0"/>
              <a:t>of Walmart's hourly employees are women, but they hold only one-third of management slots." (Kaplan, 2017</a:t>
            </a:r>
            <a:r>
              <a:rPr lang="en-US" dirty="0" smtClean="0"/>
              <a:t>).</a:t>
            </a:r>
          </a:p>
          <a:p>
            <a:r>
              <a:rPr lang="en-US" dirty="0" smtClean="0"/>
              <a:t>Other </a:t>
            </a:r>
            <a:r>
              <a:rPr lang="en-US" dirty="0"/>
              <a:t>positions are in the hands of men. Also, Walmart has been accused severally of violating the Fair Labor Standards Act.  </a:t>
            </a:r>
            <a:endParaRPr lang="en-US" dirty="0" smtClean="0"/>
          </a:p>
          <a:p>
            <a:r>
              <a:rPr lang="en-US" dirty="0" smtClean="0"/>
              <a:t>Walmart </a:t>
            </a:r>
            <a:r>
              <a:rPr lang="en-US" dirty="0"/>
              <a:t>has, on several occasions, been accused of refusing to pay its employee's overtime (</a:t>
            </a:r>
            <a:r>
              <a:rPr lang="en-US" dirty="0" err="1"/>
              <a:t>Izadpanali</a:t>
            </a:r>
            <a:r>
              <a:rPr lang="en-US" dirty="0"/>
              <a:t>, 2020). </a:t>
            </a:r>
            <a:endParaRPr lang="en-US" dirty="0" smtClean="0"/>
          </a:p>
          <a:p>
            <a:r>
              <a:rPr lang="en-US" dirty="0" smtClean="0"/>
              <a:t>The </a:t>
            </a:r>
            <a:r>
              <a:rPr lang="en-US" dirty="0"/>
              <a:t>company has incurred over $80,000 million in about 60 lawsuits over the same</a:t>
            </a:r>
            <a:r>
              <a:rPr lang="en-US" dirty="0" smtClean="0"/>
              <a:t>.</a:t>
            </a:r>
          </a:p>
        </p:txBody>
      </p:sp>
    </p:spTree>
    <p:extLst>
      <p:ext uri="{BB962C8B-B14F-4D97-AF65-F5344CB8AC3E}">
        <p14:creationId xmlns:p14="http://schemas.microsoft.com/office/powerpoint/2010/main" val="41605897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Compensation and Staffing</a:t>
            </a:r>
            <a:endParaRPr lang="en-US" dirty="0"/>
          </a:p>
        </p:txBody>
      </p:sp>
      <p:sp>
        <p:nvSpPr>
          <p:cNvPr id="3" name="Content Placeholder 2"/>
          <p:cNvSpPr>
            <a:spLocks noGrp="1"/>
          </p:cNvSpPr>
          <p:nvPr>
            <p:ph idx="1"/>
          </p:nvPr>
        </p:nvSpPr>
        <p:spPr/>
        <p:txBody>
          <a:bodyPr>
            <a:normAutofit fontScale="92500" lnSpcReduction="20000"/>
          </a:bodyPr>
          <a:lstStyle/>
          <a:p>
            <a:r>
              <a:rPr lang="en-US" b="1" dirty="0"/>
              <a:t>Compensation</a:t>
            </a:r>
            <a:r>
              <a:rPr lang="en-US" dirty="0"/>
              <a:t> </a:t>
            </a:r>
          </a:p>
          <a:p>
            <a:r>
              <a:rPr lang="en-US" dirty="0"/>
              <a:t>Walmart has a rich history of offering benefits and healthcare to its associates</a:t>
            </a:r>
            <a:r>
              <a:rPr lang="en-US" dirty="0" smtClean="0"/>
              <a:t>.</a:t>
            </a:r>
          </a:p>
          <a:p>
            <a:r>
              <a:rPr lang="en-US" dirty="0" smtClean="0"/>
              <a:t> </a:t>
            </a:r>
            <a:r>
              <a:rPr lang="en-US" dirty="0"/>
              <a:t>Both the part-time and full-time associates qualify for the quarterly bonuses calculated based on store performance. </a:t>
            </a:r>
            <a:endParaRPr lang="en-US" dirty="0" smtClean="0"/>
          </a:p>
          <a:p>
            <a:r>
              <a:rPr lang="en-US" dirty="0" smtClean="0"/>
              <a:t>All </a:t>
            </a:r>
            <a:r>
              <a:rPr lang="en-US" dirty="0"/>
              <a:t>associates (both part-time and full-time) that are eligible get affordable options, including preventive care at 100%. The company offers vision and dental plans, including medical plans of $26 per day </a:t>
            </a:r>
            <a:r>
              <a:rPr lang="en-US" dirty="0" smtClean="0"/>
              <a:t>period</a:t>
            </a:r>
          </a:p>
          <a:p>
            <a:r>
              <a:rPr lang="en-US" b="1" dirty="0" smtClean="0"/>
              <a:t>Staffing</a:t>
            </a:r>
            <a:endParaRPr lang="en-US" dirty="0" smtClean="0"/>
          </a:p>
          <a:p>
            <a:r>
              <a:rPr lang="en-US" dirty="0" smtClean="0"/>
              <a:t>The company's human resource management meets recruitment requirements using recruitment methods and resources that meet the different positions. </a:t>
            </a:r>
          </a:p>
          <a:p>
            <a:r>
              <a:rPr lang="en-US" dirty="0" smtClean="0"/>
              <a:t>It also employs the retail-industry procedures in selecting employees. </a:t>
            </a:r>
          </a:p>
          <a:p>
            <a:r>
              <a:rPr lang="en-US" dirty="0" smtClean="0"/>
              <a:t>The company also optimizes employee retention via career development through training programs, compensation programs, and employee relations management. </a:t>
            </a:r>
          </a:p>
        </p:txBody>
      </p:sp>
    </p:spTree>
    <p:extLst>
      <p:ext uri="{BB962C8B-B14F-4D97-AF65-F5344CB8AC3E}">
        <p14:creationId xmlns:p14="http://schemas.microsoft.com/office/powerpoint/2010/main" val="2641472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Performance management</a:t>
            </a:r>
            <a:endParaRPr lang="en-US" dirty="0"/>
          </a:p>
        </p:txBody>
      </p:sp>
      <p:sp>
        <p:nvSpPr>
          <p:cNvPr id="3" name="Content Placeholder 2"/>
          <p:cNvSpPr>
            <a:spLocks noGrp="1"/>
          </p:cNvSpPr>
          <p:nvPr>
            <p:ph idx="1"/>
          </p:nvPr>
        </p:nvSpPr>
        <p:spPr/>
        <p:txBody>
          <a:bodyPr>
            <a:normAutofit/>
          </a:bodyPr>
          <a:lstStyle/>
          <a:p>
            <a:r>
              <a:rPr lang="en-US" dirty="0" smtClean="0"/>
              <a:t>The performance management practices of the company are based on three key pillars. </a:t>
            </a:r>
          </a:p>
          <a:p>
            <a:r>
              <a:rPr lang="en-US" dirty="0" smtClean="0"/>
              <a:t>They include customer service orientation, analysis of problem-solving and decision-making, and results from exposure. </a:t>
            </a:r>
          </a:p>
          <a:p>
            <a:r>
              <a:rPr lang="en-US" dirty="0" smtClean="0"/>
              <a:t>The decision-making component applies to all positions, especially the supervisory and managerial wings.</a:t>
            </a:r>
          </a:p>
          <a:p>
            <a:r>
              <a:rPr lang="en-US" dirty="0"/>
              <a:t>Customer service orientation addresses concerns in human resource management in retail stores. </a:t>
            </a:r>
            <a:endParaRPr lang="en-US" dirty="0" smtClean="0"/>
          </a:p>
          <a:p>
            <a:r>
              <a:rPr lang="en-US" dirty="0" smtClean="0"/>
              <a:t>The </a:t>
            </a:r>
            <a:r>
              <a:rPr lang="en-US" dirty="0"/>
              <a:t>key aim is to ensure that customers are satisfied. </a:t>
            </a:r>
            <a:endParaRPr lang="en-US" dirty="0" smtClean="0"/>
          </a:p>
          <a:p>
            <a:r>
              <a:rPr lang="en-US" dirty="0" smtClean="0"/>
              <a:t>Analysis </a:t>
            </a:r>
            <a:r>
              <a:rPr lang="en-US" dirty="0"/>
              <a:t>of problem-solving is employed in performance planning, especially in managerial positions, to solve work-related issues.</a:t>
            </a:r>
          </a:p>
        </p:txBody>
      </p:sp>
    </p:spTree>
    <p:extLst>
      <p:ext uri="{BB962C8B-B14F-4D97-AF65-F5344CB8AC3E}">
        <p14:creationId xmlns:p14="http://schemas.microsoft.com/office/powerpoint/2010/main" val="15835124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C -</a:t>
            </a:r>
            <a:r>
              <a:rPr lang="en-US" b="1" dirty="0" smtClean="0"/>
              <a:t>Key </a:t>
            </a:r>
            <a:r>
              <a:rPr lang="en-US" b="1" dirty="0"/>
              <a:t>recommendations</a:t>
            </a:r>
            <a:endParaRPr lang="en-US" dirty="0"/>
          </a:p>
        </p:txBody>
      </p:sp>
      <p:sp>
        <p:nvSpPr>
          <p:cNvPr id="3" name="Content Placeholder 2"/>
          <p:cNvSpPr>
            <a:spLocks noGrp="1"/>
          </p:cNvSpPr>
          <p:nvPr>
            <p:ph idx="1"/>
          </p:nvPr>
        </p:nvSpPr>
        <p:spPr/>
        <p:txBody>
          <a:bodyPr>
            <a:normAutofit fontScale="77500" lnSpcReduction="20000"/>
          </a:bodyPr>
          <a:lstStyle/>
          <a:p>
            <a:r>
              <a:rPr lang="en-US" dirty="0"/>
              <a:t>One of the critical areas that Walmart needs to work on entails labor relations. </a:t>
            </a:r>
            <a:endParaRPr lang="en-US" dirty="0" smtClean="0"/>
          </a:p>
          <a:p>
            <a:r>
              <a:rPr lang="en-US" dirty="0" smtClean="0"/>
              <a:t>It </a:t>
            </a:r>
            <a:r>
              <a:rPr lang="en-US" dirty="0"/>
              <a:t>will be wise if the company stops limiting its associates from unionizing. </a:t>
            </a:r>
            <a:endParaRPr lang="en-US" dirty="0" smtClean="0"/>
          </a:p>
          <a:p>
            <a:r>
              <a:rPr lang="en-US" dirty="0" smtClean="0"/>
              <a:t>Also</a:t>
            </a:r>
            <a:r>
              <a:rPr lang="en-US" dirty="0"/>
              <a:t>, the company need to improve the working conditions of the employees. </a:t>
            </a:r>
            <a:endParaRPr lang="en-US" dirty="0" smtClean="0"/>
          </a:p>
          <a:p>
            <a:r>
              <a:rPr lang="en-US" dirty="0" smtClean="0"/>
              <a:t>One </a:t>
            </a:r>
            <a:r>
              <a:rPr lang="en-US" dirty="0"/>
              <a:t>such area addresses the pay discrepancy, allowing breaks and paying for overtime worked (Li &amp; Liu, 2018). </a:t>
            </a:r>
            <a:endParaRPr lang="en-US" dirty="0" smtClean="0"/>
          </a:p>
          <a:p>
            <a:r>
              <a:rPr lang="en-US" dirty="0" smtClean="0"/>
              <a:t>By </a:t>
            </a:r>
            <a:r>
              <a:rPr lang="en-US" dirty="0"/>
              <a:t>so doing, the company will save on the fines and time wastage incurred in court proceedings.  </a:t>
            </a:r>
            <a:endParaRPr lang="en-US" dirty="0" smtClean="0"/>
          </a:p>
          <a:p>
            <a:r>
              <a:rPr lang="en-US" dirty="0" smtClean="0"/>
              <a:t>To </a:t>
            </a:r>
            <a:r>
              <a:rPr lang="en-US" dirty="0"/>
              <a:t>add, the company need to gender disparity in job positions. </a:t>
            </a:r>
            <a:endParaRPr lang="en-US" dirty="0" smtClean="0"/>
          </a:p>
          <a:p>
            <a:r>
              <a:rPr lang="en-US" dirty="0" smtClean="0"/>
              <a:t>Women </a:t>
            </a:r>
            <a:r>
              <a:rPr lang="en-US" dirty="0"/>
              <a:t>need to be incorporated into top job </a:t>
            </a:r>
            <a:r>
              <a:rPr lang="en-US" dirty="0" smtClean="0"/>
              <a:t>positions in order to reduce </a:t>
            </a:r>
            <a:r>
              <a:rPr lang="en-US" dirty="0"/>
              <a:t>gender friction and motivate women to work even harder, improving teamwork and productivity (Hardy, 1990). </a:t>
            </a:r>
            <a:endParaRPr lang="en-US" dirty="0" smtClean="0"/>
          </a:p>
          <a:p>
            <a:r>
              <a:rPr lang="en-US" dirty="0" smtClean="0"/>
              <a:t>The </a:t>
            </a:r>
            <a:r>
              <a:rPr lang="en-US" dirty="0"/>
              <a:t>structure of Walmart has a small room for organizational flexibility. </a:t>
            </a:r>
            <a:endParaRPr lang="en-US" dirty="0" smtClean="0"/>
          </a:p>
          <a:p>
            <a:r>
              <a:rPr lang="en-US" dirty="0" smtClean="0"/>
              <a:t>Walmart's </a:t>
            </a:r>
            <a:r>
              <a:rPr lang="en-US" dirty="0"/>
              <a:t>lower levels take time to adjust to new strategies due to lengthy communications from the headquarters. </a:t>
            </a:r>
            <a:endParaRPr lang="en-US" dirty="0" smtClean="0"/>
          </a:p>
          <a:p>
            <a:r>
              <a:rPr lang="en-US" dirty="0" smtClean="0"/>
              <a:t>The </a:t>
            </a:r>
            <a:r>
              <a:rPr lang="en-US" dirty="0"/>
              <a:t>company should give managers some autonomy at lower levels to implement regional strategies that work best within their localities.  </a:t>
            </a:r>
          </a:p>
        </p:txBody>
      </p:sp>
    </p:spTree>
    <p:extLst>
      <p:ext uri="{BB962C8B-B14F-4D97-AF65-F5344CB8AC3E}">
        <p14:creationId xmlns:p14="http://schemas.microsoft.com/office/powerpoint/2010/main" val="25935427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normAutofit fontScale="62500" lnSpcReduction="20000"/>
          </a:bodyPr>
          <a:lstStyle/>
          <a:p>
            <a:r>
              <a:rPr lang="en-US" dirty="0" err="1"/>
              <a:t>Brexendorf</a:t>
            </a:r>
            <a:r>
              <a:rPr lang="en-US" dirty="0"/>
              <a:t>, T. O., </a:t>
            </a:r>
            <a:r>
              <a:rPr lang="en-US" dirty="0" err="1"/>
              <a:t>Bayus</a:t>
            </a:r>
            <a:r>
              <a:rPr lang="en-US" dirty="0"/>
              <a:t>, B., &amp; Keller, K. L. (2015). Understanding the interplay between brand and innovation management: findings and future research directions. </a:t>
            </a:r>
            <a:r>
              <a:rPr lang="en-US" i="1" dirty="0"/>
              <a:t>Journal of the Academy of Marketing Science</a:t>
            </a:r>
            <a:r>
              <a:rPr lang="en-US" dirty="0"/>
              <a:t>, </a:t>
            </a:r>
            <a:r>
              <a:rPr lang="en-US" i="1" dirty="0"/>
              <a:t>43</a:t>
            </a:r>
            <a:r>
              <a:rPr lang="en-US" dirty="0"/>
              <a:t>(5), 548-557.</a:t>
            </a:r>
          </a:p>
          <a:p>
            <a:r>
              <a:rPr lang="en-US" dirty="0"/>
              <a:t>Canady, V. A. (2018). Beacon opens an outpatient mental health clinic at Walmart. </a:t>
            </a:r>
            <a:r>
              <a:rPr lang="en-US" i="1" dirty="0"/>
              <a:t>Mental Health Weekly</a:t>
            </a:r>
            <a:r>
              <a:rPr lang="en-US" dirty="0"/>
              <a:t>, </a:t>
            </a:r>
            <a:r>
              <a:rPr lang="en-US" i="1" dirty="0"/>
              <a:t>28</a:t>
            </a:r>
            <a:r>
              <a:rPr lang="en-US" dirty="0"/>
              <a:t>(46), 3-4.</a:t>
            </a:r>
          </a:p>
          <a:p>
            <a:r>
              <a:rPr lang="en-US" dirty="0"/>
              <a:t>Chang, Y., &amp; Hu, J. (2020). Analysis on the Mode of Multinational Retail Enterprises Entering Chinese Market—Take Walmart, Carrefour and Metro as Examples. </a:t>
            </a:r>
            <a:r>
              <a:rPr lang="en-US" i="1" dirty="0"/>
              <a:t>Modern Economy</a:t>
            </a:r>
            <a:r>
              <a:rPr lang="en-US" dirty="0"/>
              <a:t>, </a:t>
            </a:r>
            <a:r>
              <a:rPr lang="en-US" i="1" dirty="0"/>
              <a:t>11</a:t>
            </a:r>
            <a:r>
              <a:rPr lang="en-US" dirty="0"/>
              <a:t>(01), 17.</a:t>
            </a:r>
          </a:p>
          <a:p>
            <a:r>
              <a:rPr lang="en-US" dirty="0"/>
              <a:t>Crowley, M., &amp; </a:t>
            </a:r>
            <a:r>
              <a:rPr lang="en-US" dirty="0" err="1"/>
              <a:t>Stainback</a:t>
            </a:r>
            <a:r>
              <a:rPr lang="en-US" dirty="0"/>
              <a:t>, K. (2019). Retail sector concentration, local economic structure, and community well-being. </a:t>
            </a:r>
            <a:r>
              <a:rPr lang="en-US" i="1" dirty="0"/>
              <a:t>Annual Review of Sociology</a:t>
            </a:r>
            <a:r>
              <a:rPr lang="en-US" dirty="0"/>
              <a:t>, </a:t>
            </a:r>
            <a:r>
              <a:rPr lang="en-US" i="1" dirty="0"/>
              <a:t>45</a:t>
            </a:r>
            <a:r>
              <a:rPr lang="en-US" dirty="0"/>
              <a:t>, 321-343.</a:t>
            </a:r>
          </a:p>
          <a:p>
            <a:r>
              <a:rPr lang="en-US" dirty="0"/>
              <a:t>Dong, J., &amp; Ibrahim, R. (2017). </a:t>
            </a:r>
            <a:r>
              <a:rPr lang="en-US" i="1" dirty="0"/>
              <a:t>Flexible workers or full-time employees? On staffing systems with a blended </a:t>
            </a:r>
            <a:r>
              <a:rPr lang="en-US" i="1" dirty="0" err="1"/>
              <a:t>wor</a:t>
            </a:r>
            <a:r>
              <a:rPr lang="en-US" dirty="0"/>
              <a:t> </a:t>
            </a:r>
          </a:p>
          <a:p>
            <a:r>
              <a:rPr lang="en-US" dirty="0"/>
              <a:t>Hall, S. C., Hayes, S. K., &amp; </a:t>
            </a:r>
            <a:r>
              <a:rPr lang="en-US" dirty="0" err="1"/>
              <a:t>Swinney</a:t>
            </a:r>
            <a:r>
              <a:rPr lang="en-US" dirty="0"/>
              <a:t>, L. (2020). Walmart Impact on the Finance and Insurance Industry. </a:t>
            </a:r>
            <a:r>
              <a:rPr lang="en-US" i="1" dirty="0"/>
              <a:t>Mountain Plains Journal of Business and Technology</a:t>
            </a:r>
            <a:r>
              <a:rPr lang="en-US" dirty="0"/>
              <a:t>, </a:t>
            </a:r>
            <a:r>
              <a:rPr lang="en-US" i="1" dirty="0"/>
              <a:t>21</a:t>
            </a:r>
            <a:r>
              <a:rPr lang="en-US" dirty="0"/>
              <a:t>(2), 5.</a:t>
            </a:r>
          </a:p>
          <a:p>
            <a:r>
              <a:rPr lang="en-US" dirty="0"/>
              <a:t>Hardy, L. (1990). Is self-confidence a bias factor in higher-order catastrophe models? An exploratory analysis. </a:t>
            </a:r>
            <a:r>
              <a:rPr lang="en-US" i="1" dirty="0"/>
              <a:t>Journal of Sport and Exercise Psychology</a:t>
            </a:r>
            <a:r>
              <a:rPr lang="en-US" dirty="0"/>
              <a:t>, </a:t>
            </a:r>
            <a:r>
              <a:rPr lang="en-US" i="1" dirty="0"/>
              <a:t>26</a:t>
            </a:r>
            <a:r>
              <a:rPr lang="en-US" dirty="0"/>
              <a:t>(3), 359-368.</a:t>
            </a:r>
          </a:p>
          <a:p>
            <a:r>
              <a:rPr lang="en-US" dirty="0"/>
              <a:t>Harrison, V. (2019). Legitimizing private legal systems through CSR communication: a Walmart case study. </a:t>
            </a:r>
            <a:r>
              <a:rPr lang="en-US" i="1" dirty="0"/>
              <a:t>Corporate Communications: An International Journal</a:t>
            </a:r>
            <a:r>
              <a:rPr lang="en-US" dirty="0"/>
              <a:t>.</a:t>
            </a:r>
          </a:p>
          <a:p>
            <a:r>
              <a:rPr lang="en-US" dirty="0" err="1"/>
              <a:t>Izadpanah</a:t>
            </a:r>
            <a:r>
              <a:rPr lang="en-US" dirty="0"/>
              <a:t>, N. (2020). A study of human values at Wal-Mart company. </a:t>
            </a:r>
            <a:r>
              <a:rPr lang="en-US" i="1" dirty="0"/>
              <a:t>Asian Journal of Multidimensional Research (AJMR)</a:t>
            </a:r>
            <a:r>
              <a:rPr lang="en-US" dirty="0"/>
              <a:t>, </a:t>
            </a:r>
            <a:r>
              <a:rPr lang="en-US" i="1" dirty="0"/>
              <a:t>9</a:t>
            </a:r>
            <a:r>
              <a:rPr lang="en-US" dirty="0"/>
              <a:t>(7), 61-70.</a:t>
            </a:r>
          </a:p>
          <a:p>
            <a:r>
              <a:rPr lang="en-US" dirty="0"/>
              <a:t>Jackson, G., </a:t>
            </a:r>
            <a:r>
              <a:rPr lang="en-US" dirty="0" err="1"/>
              <a:t>Doellgast</a:t>
            </a:r>
            <a:r>
              <a:rPr lang="en-US" dirty="0"/>
              <a:t>, V., &amp; </a:t>
            </a:r>
            <a:r>
              <a:rPr lang="en-US" dirty="0" err="1"/>
              <a:t>Baccaro</a:t>
            </a:r>
            <a:r>
              <a:rPr lang="en-US" dirty="0"/>
              <a:t>, L. (2018). Corporate social responsibility and </a:t>
            </a:r>
            <a:r>
              <a:rPr lang="en-US" dirty="0" err="1"/>
              <a:t>labour</a:t>
            </a:r>
            <a:r>
              <a:rPr lang="en-US" dirty="0"/>
              <a:t> standards: Bridging business management and employment relations perspectives. </a:t>
            </a:r>
            <a:r>
              <a:rPr lang="en-US" i="1" dirty="0"/>
              <a:t>British Journal of Industrial Relations</a:t>
            </a:r>
            <a:r>
              <a:rPr lang="en-US" dirty="0"/>
              <a:t>, </a:t>
            </a:r>
            <a:r>
              <a:rPr lang="en-US" i="1" dirty="0"/>
              <a:t>56</a:t>
            </a:r>
            <a:r>
              <a:rPr lang="en-US" dirty="0"/>
              <a:t>(1), 3-13.</a:t>
            </a:r>
          </a:p>
          <a:p>
            <a:endParaRPr lang="en-US" dirty="0"/>
          </a:p>
        </p:txBody>
      </p:sp>
    </p:spTree>
    <p:extLst>
      <p:ext uri="{BB962C8B-B14F-4D97-AF65-F5344CB8AC3E}">
        <p14:creationId xmlns:p14="http://schemas.microsoft.com/office/powerpoint/2010/main" val="3180688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r>
              <a:rPr lang="en-US" dirty="0" err="1" smtClean="0"/>
              <a:t>cont</a:t>
            </a:r>
            <a:r>
              <a:rPr lang="en-US" dirty="0" smtClean="0"/>
              <a: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Kaplan, S. (2017). The challenge of gender diversity. </a:t>
            </a:r>
            <a:r>
              <a:rPr lang="en-US" i="1" dirty="0" smtClean="0"/>
              <a:t>Survive and Thrive: Winning against Strategic Threats to Your Business, Dog Far Publishing, Toronto</a:t>
            </a:r>
            <a:r>
              <a:rPr lang="en-US" dirty="0" smtClean="0"/>
              <a:t>, 51-68.</a:t>
            </a:r>
          </a:p>
          <a:p>
            <a:r>
              <a:rPr lang="en-US" dirty="0" smtClean="0"/>
              <a:t>Keller, K. L. (2012). Understanding the richness of brand relationships: Research dialogue on brands as intentional agents. </a:t>
            </a:r>
            <a:r>
              <a:rPr lang="en-US" i="1" dirty="0" smtClean="0"/>
              <a:t>Journal of Consumer Psychology</a:t>
            </a:r>
            <a:r>
              <a:rPr lang="en-US" dirty="0" smtClean="0"/>
              <a:t>, </a:t>
            </a:r>
            <a:r>
              <a:rPr lang="en-US" i="1" dirty="0" smtClean="0"/>
              <a:t>22</a:t>
            </a:r>
            <a:r>
              <a:rPr lang="en-US" dirty="0" smtClean="0"/>
              <a:t>(2), 186-190.</a:t>
            </a:r>
          </a:p>
          <a:p>
            <a:r>
              <a:rPr lang="en-US" dirty="0" smtClean="0"/>
              <a:t>Keller, K. L., </a:t>
            </a:r>
            <a:r>
              <a:rPr lang="en-US" dirty="0" err="1" smtClean="0"/>
              <a:t>Parameswaran</a:t>
            </a:r>
            <a:r>
              <a:rPr lang="en-US" dirty="0" smtClean="0"/>
              <a:t>, M. G., &amp; Jacob, I. (2011). </a:t>
            </a:r>
            <a:r>
              <a:rPr lang="en-US" i="1" dirty="0" smtClean="0"/>
              <a:t>Strategic brand management: Building, measuring, and managing brand equity</a:t>
            </a:r>
            <a:r>
              <a:rPr lang="en-US" dirty="0" smtClean="0"/>
              <a:t>. Pearson Education India. </a:t>
            </a:r>
          </a:p>
          <a:p>
            <a:r>
              <a:rPr lang="en-US" dirty="0" err="1" smtClean="0"/>
              <a:t>Khandelwal</a:t>
            </a:r>
            <a:r>
              <a:rPr lang="en-US" dirty="0" smtClean="0"/>
              <a:t>, K., &amp; </a:t>
            </a:r>
            <a:r>
              <a:rPr lang="en-US" dirty="0" err="1" smtClean="0"/>
              <a:t>Upadhyay</a:t>
            </a:r>
            <a:r>
              <a:rPr lang="en-US" dirty="0" smtClean="0"/>
              <a:t>, A. K. (2019). Virtual reality interventions in developing and managing human resources. </a:t>
            </a:r>
            <a:r>
              <a:rPr lang="en-US" i="1" dirty="0" smtClean="0"/>
              <a:t>Human Resource Development International</a:t>
            </a:r>
            <a:r>
              <a:rPr lang="en-US" dirty="0" smtClean="0"/>
              <a:t>, 1-15.</a:t>
            </a:r>
          </a:p>
          <a:p>
            <a:r>
              <a:rPr lang="en-US" dirty="0" smtClean="0"/>
              <a:t>Li, C., &amp; Liu, M. (2018). Overcoming collective action problems facing Chinese workers: Lessons from four protests against Walmart. </a:t>
            </a:r>
            <a:r>
              <a:rPr lang="en-US" i="1" dirty="0" smtClean="0"/>
              <a:t>ILR Review</a:t>
            </a:r>
            <a:r>
              <a:rPr lang="en-US" dirty="0" smtClean="0"/>
              <a:t>, </a:t>
            </a:r>
            <a:r>
              <a:rPr lang="en-US" i="1" dirty="0" smtClean="0"/>
              <a:t>71</a:t>
            </a:r>
            <a:r>
              <a:rPr lang="en-US" dirty="0" smtClean="0"/>
              <a:t>(5), 1078-1105.</a:t>
            </a:r>
          </a:p>
          <a:p>
            <a:r>
              <a:rPr lang="en-US" dirty="0" smtClean="0"/>
              <a:t>Lu, M. (2020). Evaluation of Financial Situation of Walmart Company.</a:t>
            </a:r>
          </a:p>
          <a:p>
            <a:r>
              <a:rPr lang="en-US" dirty="0" err="1" smtClean="0"/>
              <a:t>Martínez</a:t>
            </a:r>
            <a:r>
              <a:rPr lang="en-US" dirty="0" smtClean="0"/>
              <a:t>, A. B., </a:t>
            </a:r>
            <a:r>
              <a:rPr lang="en-US" dirty="0" err="1" smtClean="0"/>
              <a:t>Galván</a:t>
            </a:r>
            <a:r>
              <a:rPr lang="en-US" dirty="0" smtClean="0"/>
              <a:t>, R. S., &amp; </a:t>
            </a:r>
            <a:r>
              <a:rPr lang="en-US" dirty="0" err="1" smtClean="0"/>
              <a:t>Alam</a:t>
            </a:r>
            <a:r>
              <a:rPr lang="en-US" dirty="0" smtClean="0"/>
              <a:t>, S. (2017). Financial Analysis of Retail Business Organization: A Case of Wal-Mart Stores, Inc. </a:t>
            </a:r>
            <a:r>
              <a:rPr lang="en-US" i="1" dirty="0" smtClean="0"/>
              <a:t>Nile Journal of Business and Economics</a:t>
            </a:r>
            <a:r>
              <a:rPr lang="en-US" dirty="0" smtClean="0"/>
              <a:t>, </a:t>
            </a:r>
            <a:r>
              <a:rPr lang="en-US" i="1" dirty="0" smtClean="0"/>
              <a:t>3</a:t>
            </a:r>
            <a:r>
              <a:rPr lang="en-US" dirty="0" smtClean="0"/>
              <a:t>(5), 67-89.</a:t>
            </a:r>
          </a:p>
          <a:p>
            <a:endParaRPr lang="en-US" dirty="0"/>
          </a:p>
        </p:txBody>
      </p:sp>
    </p:spTree>
    <p:extLst>
      <p:ext uri="{BB962C8B-B14F-4D97-AF65-F5344CB8AC3E}">
        <p14:creationId xmlns:p14="http://schemas.microsoft.com/office/powerpoint/2010/main" val="34099021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References…Cont</a:t>
            </a:r>
            <a:r>
              <a:rPr lang="en-US" dirty="0"/>
              <a:t>.</a:t>
            </a:r>
          </a:p>
        </p:txBody>
      </p:sp>
      <p:sp>
        <p:nvSpPr>
          <p:cNvPr id="3" name="Content Placeholder 2"/>
          <p:cNvSpPr>
            <a:spLocks noGrp="1"/>
          </p:cNvSpPr>
          <p:nvPr>
            <p:ph idx="1"/>
          </p:nvPr>
        </p:nvSpPr>
        <p:spPr/>
        <p:txBody>
          <a:bodyPr>
            <a:normAutofit fontScale="85000" lnSpcReduction="20000"/>
          </a:bodyPr>
          <a:lstStyle/>
          <a:p>
            <a:r>
              <a:rPr lang="en-US" dirty="0" smtClean="0"/>
              <a:t>Mishra, H., &amp; </a:t>
            </a:r>
            <a:r>
              <a:rPr lang="en-US" dirty="0" err="1" smtClean="0"/>
              <a:t>Venkatesan</a:t>
            </a:r>
            <a:r>
              <a:rPr lang="en-US" dirty="0" smtClean="0"/>
              <a:t>, M. (2021). </a:t>
            </a:r>
            <a:r>
              <a:rPr lang="en-US" dirty="0" err="1" smtClean="0"/>
              <a:t>Blockchain</a:t>
            </a:r>
            <a:r>
              <a:rPr lang="en-US" dirty="0" smtClean="0"/>
              <a:t> in human resource management of organizations: an empirical assessment to gauge HR and non-HR perspective. </a:t>
            </a:r>
            <a:r>
              <a:rPr lang="en-US" i="1" dirty="0" smtClean="0"/>
              <a:t>Journal of Organizational Change Management</a:t>
            </a:r>
            <a:r>
              <a:rPr lang="en-US" dirty="0" smtClean="0"/>
              <a:t>.</a:t>
            </a:r>
          </a:p>
          <a:p>
            <a:r>
              <a:rPr lang="en-US" dirty="0" err="1" smtClean="0"/>
              <a:t>Ofori-Nyarko</a:t>
            </a:r>
            <a:r>
              <a:rPr lang="en-US" dirty="0" smtClean="0"/>
              <a:t>, N. S., Wang, F., &amp; </a:t>
            </a:r>
            <a:r>
              <a:rPr lang="en-US" dirty="0" err="1" smtClean="0"/>
              <a:t>Annoh</a:t>
            </a:r>
            <a:r>
              <a:rPr lang="en-US" dirty="0" smtClean="0"/>
              <a:t>, (2019) W. O. SWOT ANALYSIS: WAL-MART STORES INC.</a:t>
            </a:r>
          </a:p>
          <a:p>
            <a:r>
              <a:rPr lang="en-US" dirty="0" err="1" smtClean="0"/>
              <a:t>Ofori-Nyarko</a:t>
            </a:r>
            <a:r>
              <a:rPr lang="en-US" dirty="0" smtClean="0"/>
              <a:t>, N. S., Wang, F., &amp; </a:t>
            </a:r>
            <a:r>
              <a:rPr lang="en-US" dirty="0" err="1" smtClean="0"/>
              <a:t>Annoh</a:t>
            </a:r>
            <a:r>
              <a:rPr lang="en-US" dirty="0" smtClean="0"/>
              <a:t>, W. O. SWOT ANALYSIS: WAL-MART STORES INC.</a:t>
            </a:r>
          </a:p>
          <a:p>
            <a:r>
              <a:rPr lang="en-US" dirty="0" smtClean="0"/>
              <a:t>Peterson, H. (2017). Walmart is developing a robot that identifies unhappy shoppers. </a:t>
            </a:r>
            <a:r>
              <a:rPr lang="en-US" i="1" dirty="0" smtClean="0"/>
              <a:t>Business Insider</a:t>
            </a:r>
            <a:r>
              <a:rPr lang="en-US" dirty="0" smtClean="0"/>
              <a:t>.</a:t>
            </a:r>
          </a:p>
          <a:p>
            <a:r>
              <a:rPr lang="en-US" dirty="0" err="1" smtClean="0"/>
              <a:t>Pingolia</a:t>
            </a:r>
            <a:r>
              <a:rPr lang="en-US" dirty="0" smtClean="0"/>
              <a:t>, S. (2020). Case Analysis of Walmart and </a:t>
            </a:r>
            <a:r>
              <a:rPr lang="en-US" dirty="0" err="1" smtClean="0"/>
              <a:t>Flipkart</a:t>
            </a:r>
            <a:r>
              <a:rPr lang="en-US" dirty="0" smtClean="0"/>
              <a:t> M&amp;A. </a:t>
            </a:r>
            <a:r>
              <a:rPr lang="en-US" i="1" dirty="0" smtClean="0"/>
              <a:t>Available at SSRN 3701098</a:t>
            </a:r>
            <a:r>
              <a:rPr lang="en-US" dirty="0" smtClean="0"/>
              <a:t>.</a:t>
            </a:r>
            <a:r>
              <a:rPr lang="en-US" i="1" dirty="0" smtClean="0"/>
              <a:t> </a:t>
            </a:r>
            <a:r>
              <a:rPr lang="en-US" i="1" dirty="0" err="1" smtClean="0"/>
              <a:t>kforce</a:t>
            </a:r>
            <a:r>
              <a:rPr lang="en-US" dirty="0" smtClean="0"/>
              <a:t>. Working paper.</a:t>
            </a:r>
          </a:p>
          <a:p>
            <a:r>
              <a:rPr lang="en-US" dirty="0" smtClean="0"/>
              <a:t>Porter, M. (2019). Supply chain integration: Does organizational culture matter?. </a:t>
            </a:r>
            <a:r>
              <a:rPr lang="en-US" i="1" dirty="0" smtClean="0"/>
              <a:t>Operations and Supply Chain Management: An International Journal</a:t>
            </a:r>
            <a:r>
              <a:rPr lang="en-US" dirty="0" smtClean="0"/>
              <a:t>, </a:t>
            </a:r>
            <a:r>
              <a:rPr lang="en-US" i="1" dirty="0" smtClean="0"/>
              <a:t>12</a:t>
            </a:r>
            <a:r>
              <a:rPr lang="en-US" dirty="0" smtClean="0"/>
              <a:t>(1), 49-59.</a:t>
            </a:r>
          </a:p>
          <a:p>
            <a:r>
              <a:rPr lang="en-US" dirty="0" smtClean="0"/>
              <a:t>Song, X. (2018, June). A study on management model of human resources in multinational companies based on cultural differences--taking </a:t>
            </a:r>
            <a:r>
              <a:rPr lang="en-US" dirty="0" err="1" smtClean="0"/>
              <a:t>walmart</a:t>
            </a:r>
            <a:r>
              <a:rPr lang="en-US" dirty="0" smtClean="0"/>
              <a:t> as an example. In </a:t>
            </a:r>
            <a:r>
              <a:rPr lang="en-US" i="1" dirty="0" smtClean="0"/>
              <a:t>2018 International Conference on Sports, Arts, Education and Management Engineering (SAEME 2018)</a:t>
            </a:r>
            <a:r>
              <a:rPr lang="en-US" dirty="0" smtClean="0"/>
              <a:t> (pp. 292-295). Atlantis Press.</a:t>
            </a:r>
          </a:p>
          <a:p>
            <a:endParaRPr lang="en-US" dirty="0"/>
          </a:p>
        </p:txBody>
      </p:sp>
    </p:spTree>
    <p:extLst>
      <p:ext uri="{BB962C8B-B14F-4D97-AF65-F5344CB8AC3E}">
        <p14:creationId xmlns:p14="http://schemas.microsoft.com/office/powerpoint/2010/main" val="3057012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Walmart</a:t>
            </a:r>
            <a:endParaRPr lang="en-US" dirty="0"/>
          </a:p>
        </p:txBody>
      </p:sp>
      <p:sp>
        <p:nvSpPr>
          <p:cNvPr id="3" name="Subtitle 2"/>
          <p:cNvSpPr>
            <a:spLocks noGrp="1"/>
          </p:cNvSpPr>
          <p:nvPr>
            <p:ph type="subTitle" idx="1"/>
          </p:nvPr>
        </p:nvSpPr>
        <p:spPr/>
        <p:txBody>
          <a:bodyPr/>
          <a:lstStyle/>
          <a:p>
            <a:endParaRPr lang="en-US"/>
          </a:p>
        </p:txBody>
      </p:sp>
      <p:pic>
        <p:nvPicPr>
          <p:cNvPr id="1026" name="Picture 2" descr="Walmart Canada accelerates investments in omnichannel shopping experien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7778" y="2745907"/>
            <a:ext cx="10696575" cy="26098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83904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A: Company’s Profile</a:t>
            </a:r>
            <a:endParaRPr lang="en-US" dirty="0"/>
          </a:p>
        </p:txBody>
      </p:sp>
      <p:sp>
        <p:nvSpPr>
          <p:cNvPr id="3" name="Content Placeholder 2"/>
          <p:cNvSpPr>
            <a:spLocks noGrp="1"/>
          </p:cNvSpPr>
          <p:nvPr>
            <p:ph idx="1"/>
          </p:nvPr>
        </p:nvSpPr>
        <p:spPr/>
        <p:txBody>
          <a:bodyPr>
            <a:normAutofit/>
          </a:bodyPr>
          <a:lstStyle/>
          <a:p>
            <a:r>
              <a:rPr lang="en-US" dirty="0"/>
              <a:t>Walmart is one of the most successful retail corporations in the world. </a:t>
            </a:r>
            <a:endParaRPr lang="en-US" dirty="0" smtClean="0"/>
          </a:p>
          <a:p>
            <a:r>
              <a:rPr lang="en-US" dirty="0" smtClean="0"/>
              <a:t>Samuel </a:t>
            </a:r>
            <a:r>
              <a:rPr lang="en-US" dirty="0"/>
              <a:t>Walton founded the company in 1962. </a:t>
            </a:r>
            <a:endParaRPr lang="en-US" dirty="0" smtClean="0"/>
          </a:p>
          <a:p>
            <a:r>
              <a:rPr lang="en-US" dirty="0" smtClean="0"/>
              <a:t>The </a:t>
            </a:r>
            <a:r>
              <a:rPr lang="en-US" dirty="0"/>
              <a:t>American company is headquartered at Bentonville in Arkansas. Currently, Walmart has over 11 500 outlets globally (Chang &amp; Hu, 2020). </a:t>
            </a:r>
            <a:endParaRPr lang="en-US" dirty="0" smtClean="0"/>
          </a:p>
          <a:p>
            <a:r>
              <a:rPr lang="en-US" dirty="0" smtClean="0"/>
              <a:t>The </a:t>
            </a:r>
            <a:r>
              <a:rPr lang="en-US" dirty="0"/>
              <a:t>store chains are a favorite shopping destination for many customers because their selling most of their goods is lower prices. </a:t>
            </a:r>
            <a:endParaRPr lang="en-US" dirty="0" smtClean="0"/>
          </a:p>
          <a:p>
            <a:r>
              <a:rPr lang="en-US" dirty="0" smtClean="0"/>
              <a:t>The </a:t>
            </a:r>
            <a:r>
              <a:rPr lang="en-US" dirty="0"/>
              <a:t>company sells a wide variety of </a:t>
            </a:r>
            <a:r>
              <a:rPr lang="en-US" dirty="0" smtClean="0"/>
              <a:t>goods such as electronics</a:t>
            </a:r>
            <a:r>
              <a:rPr lang="en-US" dirty="0"/>
              <a:t>, apparel, general merchandise, housewares and stationery</a:t>
            </a:r>
            <a:r>
              <a:rPr lang="en-US" dirty="0" smtClean="0"/>
              <a:t>.</a:t>
            </a:r>
          </a:p>
          <a:p>
            <a:r>
              <a:rPr lang="en-US" dirty="0" smtClean="0"/>
              <a:t> </a:t>
            </a:r>
            <a:r>
              <a:rPr lang="en-US" dirty="0"/>
              <a:t>Currently, the company is among the most valuable companies globally, with an outstanding revenue of 525 billion USD as of 2020.</a:t>
            </a:r>
          </a:p>
          <a:p>
            <a:endParaRPr lang="en-US" dirty="0"/>
          </a:p>
        </p:txBody>
      </p:sp>
    </p:spTree>
    <p:extLst>
      <p:ext uri="{BB962C8B-B14F-4D97-AF65-F5344CB8AC3E}">
        <p14:creationId xmlns:p14="http://schemas.microsoft.com/office/powerpoint/2010/main" val="14344057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Corporate Culture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Walmart </a:t>
            </a:r>
            <a:r>
              <a:rPr lang="en-US" dirty="0"/>
              <a:t>has a well-set internal environment that guides its operations in all its outlets globally. </a:t>
            </a:r>
            <a:endParaRPr lang="en-US" dirty="0" smtClean="0"/>
          </a:p>
          <a:p>
            <a:r>
              <a:rPr lang="en-US" dirty="0" smtClean="0"/>
              <a:t>One </a:t>
            </a:r>
            <a:r>
              <a:rPr lang="en-US" dirty="0"/>
              <a:t>of its guiding stars is corporate </a:t>
            </a:r>
            <a:r>
              <a:rPr lang="en-US" dirty="0" smtClean="0"/>
              <a:t>culture-The </a:t>
            </a:r>
            <a:r>
              <a:rPr lang="en-US" dirty="0"/>
              <a:t>organizational culture at Walmart is responsible for the visible resilience in the company's human capital</a:t>
            </a:r>
            <a:r>
              <a:rPr lang="en-US" dirty="0" smtClean="0"/>
              <a:t>.</a:t>
            </a:r>
          </a:p>
          <a:p>
            <a:r>
              <a:rPr lang="en-US" dirty="0" smtClean="0"/>
              <a:t> </a:t>
            </a:r>
            <a:r>
              <a:rPr lang="en-US" dirty="0"/>
              <a:t>The stability helps them tackle challenges related to the work environment, including the emerging global challenges on the world's business stage. </a:t>
            </a:r>
            <a:endParaRPr lang="en-US" dirty="0" smtClean="0"/>
          </a:p>
          <a:p>
            <a:r>
              <a:rPr lang="en-US" dirty="0" smtClean="0"/>
              <a:t>The </a:t>
            </a:r>
            <a:r>
              <a:rPr lang="en-US" dirty="0"/>
              <a:t>organizational culture of Walmart consists of four major elements. </a:t>
            </a:r>
            <a:endParaRPr lang="en-US" dirty="0" smtClean="0"/>
          </a:p>
          <a:p>
            <a:r>
              <a:rPr lang="en-US" dirty="0" smtClean="0"/>
              <a:t>The </a:t>
            </a:r>
            <a:r>
              <a:rPr lang="en-US" dirty="0"/>
              <a:t>elements guide the employees' behaviors that add value to their customers' services (Porter, 2019). </a:t>
            </a:r>
            <a:endParaRPr lang="en-US" dirty="0" smtClean="0"/>
          </a:p>
          <a:p>
            <a:r>
              <a:rPr lang="en-US" dirty="0" smtClean="0"/>
              <a:t>The </a:t>
            </a:r>
            <a:r>
              <a:rPr lang="en-US" dirty="0"/>
              <a:t>company prioritizes customer satisfaction in its operations. </a:t>
            </a:r>
            <a:endParaRPr lang="en-US" dirty="0" smtClean="0"/>
          </a:p>
          <a:p>
            <a:r>
              <a:rPr lang="en-US" dirty="0" smtClean="0"/>
              <a:t>They </a:t>
            </a:r>
            <a:r>
              <a:rPr lang="en-US" dirty="0"/>
              <a:t>have efficiency in service delivery and making customers feel valued. </a:t>
            </a:r>
            <a:endParaRPr lang="en-US" dirty="0" smtClean="0"/>
          </a:p>
          <a:p>
            <a:r>
              <a:rPr lang="en-US" dirty="0" smtClean="0"/>
              <a:t>The </a:t>
            </a:r>
            <a:r>
              <a:rPr lang="en-US" dirty="0"/>
              <a:t>company also recognizes the general contribution of each </a:t>
            </a:r>
            <a:r>
              <a:rPr lang="en-US" dirty="0" smtClean="0"/>
              <a:t>employee and it </a:t>
            </a:r>
            <a:r>
              <a:rPr lang="en-US" dirty="0"/>
              <a:t>offers incentives and even rewards to deserving groups and individuals. </a:t>
            </a:r>
            <a:endParaRPr lang="en-US" dirty="0" smtClean="0"/>
          </a:p>
          <a:p>
            <a:r>
              <a:rPr lang="en-US" dirty="0" smtClean="0"/>
              <a:t>On </a:t>
            </a:r>
            <a:r>
              <a:rPr lang="en-US" dirty="0"/>
              <a:t>the politic platform, the company like supporting the Republican party. </a:t>
            </a:r>
          </a:p>
        </p:txBody>
      </p:sp>
    </p:spTree>
    <p:extLst>
      <p:ext uri="{BB962C8B-B14F-4D97-AF65-F5344CB8AC3E}">
        <p14:creationId xmlns:p14="http://schemas.microsoft.com/office/powerpoint/2010/main" val="4231258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Organizational Structure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Walmart's </a:t>
            </a:r>
            <a:r>
              <a:rPr lang="en-US" dirty="0"/>
              <a:t>structure has two major components. </a:t>
            </a:r>
            <a:endParaRPr lang="en-US" dirty="0" smtClean="0"/>
          </a:p>
          <a:p>
            <a:r>
              <a:rPr lang="en-US" dirty="0" smtClean="0"/>
              <a:t>They </a:t>
            </a:r>
            <a:r>
              <a:rPr lang="en-US" dirty="0"/>
              <a:t>are hierarchy and functions. </a:t>
            </a:r>
            <a:endParaRPr lang="en-US" dirty="0" smtClean="0"/>
          </a:p>
          <a:p>
            <a:r>
              <a:rPr lang="en-US" dirty="0" smtClean="0"/>
              <a:t>The </a:t>
            </a:r>
            <a:r>
              <a:rPr lang="en-US" dirty="0"/>
              <a:t>ranking of Walmart uses vertical </a:t>
            </a:r>
            <a:r>
              <a:rPr lang="en-US" dirty="0" smtClean="0"/>
              <a:t>authority, except </a:t>
            </a:r>
            <a:r>
              <a:rPr lang="en-US" dirty="0"/>
              <a:t>for the CEO, every employee at Walmart has his/her superior. </a:t>
            </a:r>
            <a:endParaRPr lang="en-US" dirty="0" smtClean="0"/>
          </a:p>
          <a:p>
            <a:r>
              <a:rPr lang="en-US" dirty="0" smtClean="0"/>
              <a:t>Directives </a:t>
            </a:r>
            <a:r>
              <a:rPr lang="en-US" dirty="0"/>
              <a:t>from the top management are implemented via the middle managers</a:t>
            </a:r>
            <a:r>
              <a:rPr lang="en-US" dirty="0" smtClean="0"/>
              <a:t>.</a:t>
            </a:r>
          </a:p>
          <a:p>
            <a:r>
              <a:rPr lang="en-US" dirty="0" smtClean="0"/>
              <a:t> </a:t>
            </a:r>
            <a:r>
              <a:rPr lang="en-US" dirty="0"/>
              <a:t>The function-based element entails the fulfilment of specific functions by groups of employees. </a:t>
            </a:r>
            <a:endParaRPr lang="en-US" dirty="0" smtClean="0"/>
          </a:p>
          <a:p>
            <a:r>
              <a:rPr lang="en-US" dirty="0" smtClean="0"/>
              <a:t>Walmart </a:t>
            </a:r>
            <a:r>
              <a:rPr lang="en-US" dirty="0"/>
              <a:t>has various departments that accomplish their duties for the smooth running of the whole organization. </a:t>
            </a:r>
            <a:endParaRPr lang="en-US" dirty="0" smtClean="0"/>
          </a:p>
          <a:p>
            <a:r>
              <a:rPr lang="en-US" dirty="0" smtClean="0"/>
              <a:t>They </a:t>
            </a:r>
            <a:r>
              <a:rPr lang="en-US" dirty="0"/>
              <a:t>include the marketing, technology and human resource departments (Crowley &amp; </a:t>
            </a:r>
            <a:r>
              <a:rPr lang="en-US" dirty="0" err="1"/>
              <a:t>Stainback</a:t>
            </a:r>
            <a:r>
              <a:rPr lang="en-US" dirty="0"/>
              <a:t>, 2019). </a:t>
            </a:r>
            <a:endParaRPr lang="en-US" dirty="0" smtClean="0"/>
          </a:p>
          <a:p>
            <a:r>
              <a:rPr lang="en-US" dirty="0" smtClean="0"/>
              <a:t>The </a:t>
            </a:r>
            <a:r>
              <a:rPr lang="en-US" dirty="0"/>
              <a:t>structure enables corporate managers to influence the entire organization</a:t>
            </a:r>
            <a:r>
              <a:rPr lang="en-US" dirty="0" smtClean="0"/>
              <a:t>.</a:t>
            </a:r>
          </a:p>
          <a:p>
            <a:r>
              <a:rPr lang="en-US" dirty="0" smtClean="0"/>
              <a:t> </a:t>
            </a:r>
            <a:r>
              <a:rPr lang="en-US" dirty="0"/>
              <a:t>Business strategies and policies are communicated from the headquarters and trickled to the regional managers down to store managers</a:t>
            </a:r>
            <a:r>
              <a:rPr lang="en-US" dirty="0" smtClean="0"/>
              <a:t>.</a:t>
            </a:r>
          </a:p>
          <a:p>
            <a:r>
              <a:rPr lang="en-US" dirty="0" smtClean="0"/>
              <a:t> </a:t>
            </a:r>
            <a:r>
              <a:rPr lang="en-US" dirty="0"/>
              <a:t>This leads to effective control and monitoring.</a:t>
            </a:r>
            <a:r>
              <a:rPr lang="en-US" b="1" dirty="0"/>
              <a:t> </a:t>
            </a:r>
            <a:endParaRPr lang="en-US" dirty="0"/>
          </a:p>
          <a:p>
            <a:endParaRPr lang="en-US" dirty="0"/>
          </a:p>
        </p:txBody>
      </p:sp>
    </p:spTree>
    <p:extLst>
      <p:ext uri="{BB962C8B-B14F-4D97-AF65-F5344CB8AC3E}">
        <p14:creationId xmlns:p14="http://schemas.microsoft.com/office/powerpoint/2010/main" val="9047597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Competition </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a:t>
            </a:r>
            <a:r>
              <a:rPr lang="en-US" dirty="0"/>
              <a:t>retail industry that Walmart ventures also has other players with the same interests. </a:t>
            </a:r>
            <a:endParaRPr lang="en-US" dirty="0" smtClean="0"/>
          </a:p>
          <a:p>
            <a:r>
              <a:rPr lang="en-US" dirty="0" smtClean="0"/>
              <a:t>They </a:t>
            </a:r>
            <a:r>
              <a:rPr lang="en-US" dirty="0"/>
              <a:t>include Costco, Kroger, Amazon, </a:t>
            </a:r>
            <a:r>
              <a:rPr lang="en-US" dirty="0" err="1"/>
              <a:t>Alibaba</a:t>
            </a:r>
            <a:r>
              <a:rPr lang="en-US" dirty="0"/>
              <a:t>, Target, Home Depot, Best Buy, Walgreens and Lowe's. </a:t>
            </a:r>
            <a:endParaRPr lang="en-US" dirty="0" smtClean="0"/>
          </a:p>
          <a:p>
            <a:r>
              <a:rPr lang="en-US" dirty="0" smtClean="0"/>
              <a:t>The </a:t>
            </a:r>
            <a:r>
              <a:rPr lang="en-US" dirty="0"/>
              <a:t>topmost competitors are Amazon, with a revenue of $280.50, </a:t>
            </a:r>
            <a:r>
              <a:rPr lang="en-US" dirty="0" err="1"/>
              <a:t>Alibaba</a:t>
            </a:r>
            <a:r>
              <a:rPr lang="en-US" dirty="0"/>
              <a:t> (267.00), Costco ($149.50), Walgreens ($136.80) and Kroger ($123.34) (</a:t>
            </a:r>
            <a:r>
              <a:rPr lang="en-US" dirty="0" err="1"/>
              <a:t>Ofori-Nyarko</a:t>
            </a:r>
            <a:r>
              <a:rPr lang="en-US" dirty="0"/>
              <a:t>, Wang &amp; </a:t>
            </a:r>
            <a:r>
              <a:rPr lang="en-US" dirty="0" err="1"/>
              <a:t>Annoh</a:t>
            </a:r>
            <a:r>
              <a:rPr lang="en-US" dirty="0"/>
              <a:t>, 2019</a:t>
            </a:r>
            <a:r>
              <a:rPr lang="en-US" dirty="0" smtClean="0"/>
              <a:t>).</a:t>
            </a:r>
          </a:p>
          <a:p>
            <a:r>
              <a:rPr lang="en-US" dirty="0" smtClean="0"/>
              <a:t>Amazon </a:t>
            </a:r>
            <a:r>
              <a:rPr lang="en-US" dirty="0"/>
              <a:t>is one of the largest multinational retailers in the world. </a:t>
            </a:r>
            <a:endParaRPr lang="en-US" dirty="0" smtClean="0"/>
          </a:p>
          <a:p>
            <a:r>
              <a:rPr lang="en-US" dirty="0" smtClean="0"/>
              <a:t>With </a:t>
            </a:r>
            <a:r>
              <a:rPr lang="en-US" dirty="0"/>
              <a:t>its headquarters in Seattle (Washington), the company has over 350,000 employees worldwide. </a:t>
            </a:r>
            <a:endParaRPr lang="en-US" dirty="0" smtClean="0"/>
          </a:p>
          <a:p>
            <a:r>
              <a:rPr lang="en-US" dirty="0" smtClean="0"/>
              <a:t>Its </a:t>
            </a:r>
            <a:r>
              <a:rPr lang="en-US" dirty="0"/>
              <a:t>market capitalization was around $ 440 billion in 2017. </a:t>
            </a:r>
            <a:endParaRPr lang="en-US" dirty="0" smtClean="0"/>
          </a:p>
          <a:p>
            <a:r>
              <a:rPr lang="en-US" dirty="0" smtClean="0"/>
              <a:t>The </a:t>
            </a:r>
            <a:r>
              <a:rPr lang="en-US" dirty="0"/>
              <a:t>company also offers marketing and promotional services. </a:t>
            </a:r>
            <a:endParaRPr lang="en-US" dirty="0" smtClean="0"/>
          </a:p>
          <a:p>
            <a:r>
              <a:rPr lang="en-US" dirty="0" err="1" smtClean="0"/>
              <a:t>Alibaba</a:t>
            </a:r>
            <a:r>
              <a:rPr lang="en-US" dirty="0" smtClean="0"/>
              <a:t> </a:t>
            </a:r>
            <a:r>
              <a:rPr lang="en-US" dirty="0"/>
              <a:t>is also Walmart's close competitors. </a:t>
            </a:r>
            <a:endParaRPr lang="en-US" dirty="0" smtClean="0"/>
          </a:p>
          <a:p>
            <a:r>
              <a:rPr lang="en-US" dirty="0" smtClean="0"/>
              <a:t> </a:t>
            </a:r>
            <a:r>
              <a:rPr lang="en-US" dirty="0"/>
              <a:t>As e-commerce, </a:t>
            </a:r>
            <a:r>
              <a:rPr lang="en-US" dirty="0" err="1"/>
              <a:t>Alibaba</a:t>
            </a:r>
            <a:r>
              <a:rPr lang="en-US" dirty="0"/>
              <a:t> operates both wholesale and retail services on online </a:t>
            </a:r>
            <a:r>
              <a:rPr lang="en-US" dirty="0" smtClean="0"/>
              <a:t>platforms.</a:t>
            </a:r>
          </a:p>
          <a:p>
            <a:r>
              <a:rPr lang="en-US" dirty="0" smtClean="0"/>
              <a:t> </a:t>
            </a:r>
            <a:r>
              <a:rPr lang="en-US" dirty="0" err="1"/>
              <a:t>Alibaba</a:t>
            </a:r>
            <a:r>
              <a:rPr lang="en-US" dirty="0"/>
              <a:t> is a threat to both Walmart and Amazon. Others include Costco with about 220,000 employees, Lowe's with about 291,000 employees and Walgreens with 250,000 employees.</a:t>
            </a:r>
          </a:p>
          <a:p>
            <a:endParaRPr lang="en-US" dirty="0"/>
          </a:p>
        </p:txBody>
      </p:sp>
    </p:spTree>
    <p:extLst>
      <p:ext uri="{BB962C8B-B14F-4D97-AF65-F5344CB8AC3E}">
        <p14:creationId xmlns:p14="http://schemas.microsoft.com/office/powerpoint/2010/main" val="2624536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Technology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Walmart </a:t>
            </a:r>
            <a:r>
              <a:rPr lang="en-US" dirty="0"/>
              <a:t>has a better record of keeping up with technology. </a:t>
            </a:r>
            <a:endParaRPr lang="en-US" dirty="0" smtClean="0"/>
          </a:p>
          <a:p>
            <a:r>
              <a:rPr lang="en-US" dirty="0" smtClean="0"/>
              <a:t>One </a:t>
            </a:r>
            <a:r>
              <a:rPr lang="en-US" dirty="0"/>
              <a:t>of the innovations in mobile upgrades that show stores' locations, revealing in-store services and making appointments. </a:t>
            </a:r>
            <a:endParaRPr lang="en-US" dirty="0" smtClean="0"/>
          </a:p>
          <a:p>
            <a:r>
              <a:rPr lang="en-US" dirty="0" smtClean="0"/>
              <a:t>Also</a:t>
            </a:r>
            <a:r>
              <a:rPr lang="en-US" dirty="0"/>
              <a:t>, Walmart adopted the use of robots to restock shelves, track inventory levels, and find and return products that are misplaced (</a:t>
            </a:r>
            <a:r>
              <a:rPr lang="en-US" dirty="0" err="1"/>
              <a:t>Brexendorf</a:t>
            </a:r>
            <a:r>
              <a:rPr lang="en-US" dirty="0"/>
              <a:t>, </a:t>
            </a:r>
            <a:r>
              <a:rPr lang="en-US" dirty="0" err="1"/>
              <a:t>Bayus</a:t>
            </a:r>
            <a:r>
              <a:rPr lang="en-US" dirty="0"/>
              <a:t> &amp; Keller, 2015). </a:t>
            </a:r>
            <a:endParaRPr lang="en-US" dirty="0" smtClean="0"/>
          </a:p>
          <a:p>
            <a:r>
              <a:rPr lang="en-US" dirty="0" smtClean="0"/>
              <a:t>The </a:t>
            </a:r>
            <a:r>
              <a:rPr lang="en-US" dirty="0"/>
              <a:t>robot ensures that price tags are </a:t>
            </a:r>
            <a:r>
              <a:rPr lang="en-US" dirty="0" smtClean="0"/>
              <a:t>correct and also </a:t>
            </a:r>
            <a:r>
              <a:rPr lang="en-US" dirty="0"/>
              <a:t>identifies out of stocks</a:t>
            </a:r>
            <a:r>
              <a:rPr lang="en-US" dirty="0" smtClean="0"/>
              <a:t>.</a:t>
            </a:r>
          </a:p>
          <a:p>
            <a:r>
              <a:rPr lang="en-US" dirty="0" smtClean="0"/>
              <a:t> Moreover, </a:t>
            </a:r>
            <a:r>
              <a:rPr lang="en-US" dirty="0"/>
              <a:t>Walmart has automated the sorting of inventory and trucks' unloading (Peterson, 2017). </a:t>
            </a:r>
            <a:endParaRPr lang="en-US" dirty="0" smtClean="0"/>
          </a:p>
          <a:p>
            <a:r>
              <a:rPr lang="en-US" dirty="0" smtClean="0"/>
              <a:t>The </a:t>
            </a:r>
            <a:r>
              <a:rPr lang="en-US" dirty="0"/>
              <a:t>unloader is capable of moving a full trailer of merchandise on the conveyor belt within minutes. </a:t>
            </a:r>
            <a:endParaRPr lang="en-US" dirty="0" smtClean="0"/>
          </a:p>
          <a:p>
            <a:r>
              <a:rPr lang="en-US" dirty="0" smtClean="0"/>
              <a:t>It </a:t>
            </a:r>
            <a:r>
              <a:rPr lang="en-US" dirty="0"/>
              <a:t>also uses the List App to identify items on the shelves by use of natural language.</a:t>
            </a:r>
          </a:p>
          <a:p>
            <a:endParaRPr lang="en-US" dirty="0"/>
          </a:p>
        </p:txBody>
      </p:sp>
    </p:spTree>
    <p:extLst>
      <p:ext uri="{BB962C8B-B14F-4D97-AF65-F5344CB8AC3E}">
        <p14:creationId xmlns:p14="http://schemas.microsoft.com/office/powerpoint/2010/main" val="22946788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Government regulations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Walmart </a:t>
            </a:r>
            <a:r>
              <a:rPr lang="en-US" dirty="0"/>
              <a:t>operates under the legal regulations of the government, depending on the location of the store. </a:t>
            </a:r>
            <a:endParaRPr lang="en-US" dirty="0" smtClean="0"/>
          </a:p>
          <a:p>
            <a:r>
              <a:rPr lang="en-US" dirty="0" smtClean="0"/>
              <a:t>The </a:t>
            </a:r>
            <a:r>
              <a:rPr lang="en-US" dirty="0"/>
              <a:t>stores sell goods that are permitted in the area of jurisdiction. </a:t>
            </a:r>
            <a:endParaRPr lang="en-US" dirty="0" smtClean="0"/>
          </a:p>
          <a:p>
            <a:r>
              <a:rPr lang="en-US" dirty="0" smtClean="0"/>
              <a:t>Nevertheless, </a:t>
            </a:r>
            <a:r>
              <a:rPr lang="en-US" dirty="0"/>
              <a:t>Walmart takes care of the environment by minimizing pollution (</a:t>
            </a:r>
            <a:r>
              <a:rPr lang="en-US" dirty="0" err="1"/>
              <a:t>Khandelwal</a:t>
            </a:r>
            <a:r>
              <a:rPr lang="en-US" dirty="0"/>
              <a:t> &amp; </a:t>
            </a:r>
            <a:r>
              <a:rPr lang="en-US" dirty="0" err="1"/>
              <a:t>Upadhyay</a:t>
            </a:r>
            <a:r>
              <a:rPr lang="en-US" dirty="0"/>
              <a:t>, 2019). </a:t>
            </a:r>
            <a:endParaRPr lang="en-US" dirty="0" smtClean="0"/>
          </a:p>
          <a:p>
            <a:r>
              <a:rPr lang="en-US" dirty="0" smtClean="0"/>
              <a:t>The </a:t>
            </a:r>
            <a:r>
              <a:rPr lang="en-US" dirty="0"/>
              <a:t>company transports and stores products safely. </a:t>
            </a:r>
            <a:endParaRPr lang="en-US" dirty="0" smtClean="0"/>
          </a:p>
          <a:p>
            <a:r>
              <a:rPr lang="en-US" dirty="0" smtClean="0"/>
              <a:t>Apart </a:t>
            </a:r>
            <a:r>
              <a:rPr lang="en-US" dirty="0"/>
              <a:t>from creating zero wastes, it uses renewable energy and also sells sustainable products. </a:t>
            </a:r>
            <a:endParaRPr lang="en-US" dirty="0" smtClean="0"/>
          </a:p>
          <a:p>
            <a:r>
              <a:rPr lang="en-US" dirty="0" smtClean="0"/>
              <a:t>Its </a:t>
            </a:r>
            <a:r>
              <a:rPr lang="en-US" dirty="0"/>
              <a:t>shopping stores have safe facilities for use by employees and customers as per the regulations. </a:t>
            </a:r>
            <a:endParaRPr lang="en-US" dirty="0" smtClean="0"/>
          </a:p>
          <a:p>
            <a:r>
              <a:rPr lang="en-US" dirty="0" smtClean="0"/>
              <a:t>The </a:t>
            </a:r>
            <a:r>
              <a:rPr lang="en-US" dirty="0"/>
              <a:t>company also runs on legal licenses. </a:t>
            </a:r>
            <a:endParaRPr lang="en-US" dirty="0" smtClean="0"/>
          </a:p>
          <a:p>
            <a:r>
              <a:rPr lang="en-US" dirty="0" smtClean="0"/>
              <a:t>It </a:t>
            </a:r>
            <a:r>
              <a:rPr lang="en-US" dirty="0"/>
              <a:t>also pays taxes and other monetary demands in time.</a:t>
            </a:r>
          </a:p>
          <a:p>
            <a:endParaRPr lang="en-US" dirty="0"/>
          </a:p>
        </p:txBody>
      </p:sp>
    </p:spTree>
    <p:extLst>
      <p:ext uri="{BB962C8B-B14F-4D97-AF65-F5344CB8AC3E}">
        <p14:creationId xmlns:p14="http://schemas.microsoft.com/office/powerpoint/2010/main" val="39262004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Market Trends</a:t>
            </a:r>
            <a:endParaRPr lang="en-US" dirty="0"/>
          </a:p>
        </p:txBody>
      </p:sp>
      <p:sp>
        <p:nvSpPr>
          <p:cNvPr id="3" name="Content Placeholder 2"/>
          <p:cNvSpPr>
            <a:spLocks noGrp="1"/>
          </p:cNvSpPr>
          <p:nvPr>
            <p:ph idx="1"/>
          </p:nvPr>
        </p:nvSpPr>
        <p:spPr/>
        <p:txBody>
          <a:bodyPr>
            <a:normAutofit/>
          </a:bodyPr>
          <a:lstStyle/>
          <a:p>
            <a:r>
              <a:rPr lang="en-US" dirty="0" smtClean="0"/>
              <a:t>As </a:t>
            </a:r>
            <a:r>
              <a:rPr lang="en-US" dirty="0"/>
              <a:t>of August 2020, the E-Commerce of Walmart grew by 97% compared to the industry's growth rate of 27%. </a:t>
            </a:r>
            <a:endParaRPr lang="en-US" dirty="0" smtClean="0"/>
          </a:p>
          <a:p>
            <a:r>
              <a:rPr lang="en-US" dirty="0" smtClean="0"/>
              <a:t>The </a:t>
            </a:r>
            <a:r>
              <a:rPr lang="en-US" dirty="0"/>
              <a:t>non-store sales escalated by 27% in the second quarter while the total sales in retails increased by 3.7%. </a:t>
            </a:r>
            <a:endParaRPr lang="en-US" dirty="0" smtClean="0"/>
          </a:p>
          <a:p>
            <a:r>
              <a:rPr lang="en-US" dirty="0" smtClean="0"/>
              <a:t>The </a:t>
            </a:r>
            <a:r>
              <a:rPr lang="en-US" dirty="0"/>
              <a:t>deals do not include restaurants, auto and gasoline). </a:t>
            </a:r>
            <a:endParaRPr lang="en-US" dirty="0" smtClean="0"/>
          </a:p>
          <a:p>
            <a:r>
              <a:rPr lang="en-US" dirty="0" smtClean="0"/>
              <a:t>Its </a:t>
            </a:r>
            <a:r>
              <a:rPr lang="en-US" dirty="0"/>
              <a:t>general sales in warehouse clubs and discount stores went up by 9.5% compared to the industry's average of 6.2% (Martinez, Galvan &amp; </a:t>
            </a:r>
            <a:r>
              <a:rPr lang="en-US" dirty="0" err="1"/>
              <a:t>Alam</a:t>
            </a:r>
            <a:r>
              <a:rPr lang="en-US" dirty="0"/>
              <a:t>, 2017). </a:t>
            </a:r>
            <a:endParaRPr lang="en-US" dirty="0" smtClean="0"/>
          </a:p>
          <a:p>
            <a:r>
              <a:rPr lang="en-US" dirty="0" smtClean="0"/>
              <a:t>Walmart </a:t>
            </a:r>
            <a:r>
              <a:rPr lang="en-US" dirty="0"/>
              <a:t>USA was its most robust punch. </a:t>
            </a:r>
            <a:endParaRPr lang="en-US" dirty="0" smtClean="0"/>
          </a:p>
          <a:p>
            <a:r>
              <a:rPr lang="en-US" dirty="0" smtClean="0"/>
              <a:t>In </a:t>
            </a:r>
            <a:r>
              <a:rPr lang="en-US" dirty="0"/>
              <a:t>the 2020 fiscal year, it recorded about $ 342 billion in net sales.</a:t>
            </a:r>
          </a:p>
          <a:p>
            <a:endParaRPr lang="en-US" dirty="0"/>
          </a:p>
        </p:txBody>
      </p:sp>
    </p:spTree>
    <p:extLst>
      <p:ext uri="{BB962C8B-B14F-4D97-AF65-F5344CB8AC3E}">
        <p14:creationId xmlns:p14="http://schemas.microsoft.com/office/powerpoint/2010/main" val="171005012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107</TotalTime>
  <Words>1888</Words>
  <Application>Microsoft Office PowerPoint</Application>
  <PresentationFormat>Widescreen</PresentationFormat>
  <Paragraphs>147</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Trebuchet MS</vt:lpstr>
      <vt:lpstr>Wingdings 3</vt:lpstr>
      <vt:lpstr>Facet</vt:lpstr>
      <vt:lpstr>PowerPoint Presentation</vt:lpstr>
      <vt:lpstr>Walmart</vt:lpstr>
      <vt:lpstr>Part A: Company’s Profile</vt:lpstr>
      <vt:lpstr>Corporate Culture</vt:lpstr>
      <vt:lpstr>Organizational Structure</vt:lpstr>
      <vt:lpstr>Competition </vt:lpstr>
      <vt:lpstr>Technology</vt:lpstr>
      <vt:lpstr>Government regulations </vt:lpstr>
      <vt:lpstr>Market Trends</vt:lpstr>
      <vt:lpstr>Company Ownership</vt:lpstr>
      <vt:lpstr>Product mix</vt:lpstr>
      <vt:lpstr>Part B: Human Resource Practice-Training at Walmart</vt:lpstr>
      <vt:lpstr>Labor Relations</vt:lpstr>
      <vt:lpstr>Compensation and Staffing</vt:lpstr>
      <vt:lpstr>Performance management</vt:lpstr>
      <vt:lpstr>Part: C -Key recommendations</vt:lpstr>
      <vt:lpstr>References </vt:lpstr>
      <vt:lpstr>References..cont.</vt:lpstr>
      <vt:lpstr>References…Cont.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Walmart</dc:title>
  <dc:creator>HP</dc:creator>
  <cp:lastModifiedBy>HP</cp:lastModifiedBy>
  <cp:revision>7</cp:revision>
  <dcterms:created xsi:type="dcterms:W3CDTF">2021-03-05T14:08:45Z</dcterms:created>
  <dcterms:modified xsi:type="dcterms:W3CDTF">2021-03-05T15:56:35Z</dcterms:modified>
</cp:coreProperties>
</file>