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2475FE-F9B3-4310-8D97-1805788792F5}" type="datetimeFigureOut">
              <a:rPr lang="en-US" smtClean="0"/>
              <a:t>11/30/2018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D9B508-C10D-4147-A2EF-ACB3AE910A29}" type="slidenum">
              <a:rPr lang="en-US" smtClean="0"/>
              <a:t>‹#›</a:t>
            </a:fld>
            <a:endParaRPr lang="en-US" dirty="0"/>
          </a:p>
        </p:txBody>
      </p:sp>
    </p:spTree>
    <p:extLst>
      <p:ext uri="{BB962C8B-B14F-4D97-AF65-F5344CB8AC3E}">
        <p14:creationId xmlns:p14="http://schemas.microsoft.com/office/powerpoint/2010/main" val="250872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a:t>
            </a:r>
            <a:r>
              <a:rPr lang="en-US" baseline="0" dirty="0" smtClean="0">
                <a:latin typeface="Times New Roman" pitchFamily="18" charset="0"/>
                <a:cs typeface="Times New Roman" pitchFamily="18" charset="0"/>
              </a:rPr>
              <a:t> cover comprehensively Porters Five forces in regard to Walmart company.</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1</a:t>
            </a:fld>
            <a:endParaRPr lang="en-US" dirty="0"/>
          </a:p>
        </p:txBody>
      </p:sp>
    </p:spTree>
    <p:extLst>
      <p:ext uri="{BB962C8B-B14F-4D97-AF65-F5344CB8AC3E}">
        <p14:creationId xmlns:p14="http://schemas.microsoft.com/office/powerpoint/2010/main" val="2725507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Walmart in its daily operation faces stiff competition from various</a:t>
            </a:r>
            <a:r>
              <a:rPr lang="en-US" baseline="0" dirty="0" smtClean="0">
                <a:latin typeface="Times New Roman" pitchFamily="18" charset="0"/>
                <a:cs typeface="Times New Roman" pitchFamily="18" charset="0"/>
              </a:rPr>
              <a:t> companies such as eBay, Amazon, Home Depot and Costco </a:t>
            </a:r>
            <a:r>
              <a:rPr lang="en-US" dirty="0" smtClean="0">
                <a:latin typeface="Times New Roman" pitchFamily="18" charset="0"/>
                <a:cs typeface="Times New Roman" pitchFamily="18" charset="0"/>
              </a:rPr>
              <a:t>(Ghazzawi et al., 2014)</a:t>
            </a:r>
            <a:r>
              <a:rPr lang="en-US" baseline="0" dirty="0" smtClean="0">
                <a:latin typeface="Times New Roman" pitchFamily="18" charset="0"/>
                <a:cs typeface="Times New Roman" pitchFamily="18" charset="0"/>
              </a:rPr>
              <a:t>. Due to such competition, this makes the company to come up with strategies to compete in the market. In order to understand the scenario clearly, it is important to look at the Porters Five forces which include </a:t>
            </a:r>
            <a:r>
              <a:rPr lang="en-US" dirty="0" smtClean="0">
                <a:latin typeface="Times New Roman" pitchFamily="18" charset="0"/>
                <a:cs typeface="Times New Roman" pitchFamily="18" charset="0"/>
              </a:rPr>
              <a:t>Threat of new entrants</a:t>
            </a:r>
            <a:r>
              <a:rPr lang="en-US" baseline="0" dirty="0" smtClean="0">
                <a:latin typeface="Times New Roman" pitchFamily="18" charset="0"/>
                <a:cs typeface="Times New Roman" pitchFamily="18" charset="0"/>
              </a:rPr>
              <a:t> t</a:t>
            </a:r>
            <a:r>
              <a:rPr lang="en-US" dirty="0" smtClean="0">
                <a:latin typeface="Times New Roman" pitchFamily="18" charset="0"/>
                <a:cs typeface="Times New Roman" pitchFamily="18" charset="0"/>
              </a:rPr>
              <a:t>hreat of substitutes,</a:t>
            </a:r>
            <a:r>
              <a:rPr lang="en-US" baseline="0" dirty="0" smtClean="0">
                <a:latin typeface="Times New Roman" pitchFamily="18" charset="0"/>
                <a:cs typeface="Times New Roman" pitchFamily="18" charset="0"/>
              </a:rPr>
              <a:t> b</a:t>
            </a:r>
            <a:r>
              <a:rPr lang="en-US" dirty="0" smtClean="0">
                <a:latin typeface="Times New Roman" pitchFamily="18" charset="0"/>
                <a:cs typeface="Times New Roman" pitchFamily="18" charset="0"/>
              </a:rPr>
              <a:t>argaining power of buyers,</a:t>
            </a:r>
            <a:r>
              <a:rPr lang="en-US" baseline="0" dirty="0" smtClean="0">
                <a:latin typeface="Times New Roman" pitchFamily="18" charset="0"/>
                <a:cs typeface="Times New Roman" pitchFamily="18" charset="0"/>
              </a:rPr>
              <a:t> b</a:t>
            </a:r>
            <a:r>
              <a:rPr lang="en-US" dirty="0" smtClean="0">
                <a:latin typeface="Times New Roman" pitchFamily="18" charset="0"/>
                <a:cs typeface="Times New Roman" pitchFamily="18" charset="0"/>
              </a:rPr>
              <a:t>argaining power of supplies and rivalry among the existing firms.</a:t>
            </a:r>
          </a:p>
        </p:txBody>
      </p:sp>
      <p:sp>
        <p:nvSpPr>
          <p:cNvPr id="4" name="Slide Number Placeholder 3"/>
          <p:cNvSpPr>
            <a:spLocks noGrp="1"/>
          </p:cNvSpPr>
          <p:nvPr>
            <p:ph type="sldNum" sz="quarter" idx="10"/>
          </p:nvPr>
        </p:nvSpPr>
        <p:spPr/>
        <p:txBody>
          <a:bodyPr/>
          <a:lstStyle/>
          <a:p>
            <a:fld id="{2DD9B508-C10D-4147-A2EF-ACB3AE910A29}" type="slidenum">
              <a:rPr lang="en-US" smtClean="0"/>
              <a:t>2</a:t>
            </a:fld>
            <a:endParaRPr lang="en-US" dirty="0"/>
          </a:p>
        </p:txBody>
      </p:sp>
    </p:spTree>
    <p:extLst>
      <p:ext uri="{BB962C8B-B14F-4D97-AF65-F5344CB8AC3E}">
        <p14:creationId xmlns:p14="http://schemas.microsoft.com/office/powerpoint/2010/main" val="3058018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latin typeface="Times New Roman" pitchFamily="18" charset="0"/>
                <a:cs typeface="Times New Roman" pitchFamily="18" charset="0"/>
              </a:rPr>
              <a:t>Various small retailers in the industry</a:t>
            </a:r>
            <a:r>
              <a:rPr lang="en-US" baseline="0" dirty="0" smtClean="0">
                <a:latin typeface="Times New Roman" pitchFamily="18" charset="0"/>
                <a:cs typeface="Times New Roman" pitchFamily="18" charset="0"/>
              </a:rPr>
              <a:t> enter and compete in the market on the basis of </a:t>
            </a:r>
            <a:r>
              <a:rPr lang="en-US" dirty="0" smtClean="0">
                <a:latin typeface="Times New Roman" pitchFamily="18" charset="0"/>
                <a:cs typeface="Times New Roman" pitchFamily="18" charset="0"/>
              </a:rPr>
              <a:t>specialty, convenience, specialty and location (Chiu et al., 2017). For that reason, this makes the entry force to be broken in to various components.</a:t>
            </a:r>
            <a:r>
              <a:rPr lang="en-US" baseline="0" dirty="0" smtClean="0">
                <a:latin typeface="Times New Roman" pitchFamily="18" charset="0"/>
                <a:cs typeface="Times New Roman" pitchFamily="18" charset="0"/>
              </a:rPr>
              <a:t> Some of the components of the new entry strong force include </a:t>
            </a:r>
            <a:r>
              <a:rPr lang="en-US" dirty="0" smtClean="0">
                <a:latin typeface="Times New Roman" pitchFamily="18" charset="0"/>
                <a:cs typeface="Times New Roman" pitchFamily="18" charset="0"/>
              </a:rPr>
              <a:t>high cost of brand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development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low cost to undertake business</a:t>
            </a:r>
            <a:r>
              <a:rPr lang="en-US" baseline="0" dirty="0" smtClean="0">
                <a:latin typeface="Times New Roman" pitchFamily="18" charset="0"/>
                <a:cs typeface="Times New Roman" pitchFamily="18" charset="0"/>
              </a:rPr>
              <a:t> and </a:t>
            </a:r>
            <a:r>
              <a:rPr lang="en-US" dirty="0" smtClean="0">
                <a:latin typeface="Times New Roman" pitchFamily="18" charset="0"/>
                <a:cs typeface="Times New Roman" pitchFamily="18" charset="0"/>
              </a:rPr>
              <a:t>moderate capital costs. Such aspects reveal beyond doubt</a:t>
            </a:r>
            <a:r>
              <a:rPr lang="en-US" baseline="0" dirty="0" smtClean="0">
                <a:latin typeface="Times New Roman" pitchFamily="18" charset="0"/>
                <a:cs typeface="Times New Roman" pitchFamily="18" charset="0"/>
              </a:rPr>
              <a:t> that small retailers have the capability of becoming the main threats in the market.</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3</a:t>
            </a:fld>
            <a:endParaRPr lang="en-US" dirty="0"/>
          </a:p>
        </p:txBody>
      </p:sp>
    </p:spTree>
    <p:extLst>
      <p:ext uri="{BB962C8B-B14F-4D97-AF65-F5344CB8AC3E}">
        <p14:creationId xmlns:p14="http://schemas.microsoft.com/office/powerpoint/2010/main" val="3503347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Most of the Walmart goods and services do not have substitutes. </a:t>
            </a:r>
            <a:r>
              <a:rPr lang="en-US" sz="1200" dirty="0" smtClean="0">
                <a:latin typeface="Times New Roman" pitchFamily="18" charset="0"/>
                <a:cs typeface="Times New Roman" pitchFamily="18" charset="0"/>
              </a:rPr>
              <a:t>According to Chekwa et al. (2014), s</a:t>
            </a:r>
            <a:r>
              <a:rPr lang="en-US" dirty="0" smtClean="0">
                <a:latin typeface="Times New Roman" pitchFamily="18" charset="0"/>
                <a:cs typeface="Times New Roman" pitchFamily="18" charset="0"/>
              </a:rPr>
              <a:t>ome of the external factors that contribute to the same include </a:t>
            </a:r>
            <a:r>
              <a:rPr lang="en-US" sz="1200" dirty="0" smtClean="0">
                <a:latin typeface="Times New Roman" pitchFamily="18" charset="0"/>
                <a:cs typeface="Times New Roman" pitchFamily="18" charset="0"/>
              </a:rPr>
              <a:t>substitutes low moderate availability</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substitutes are very low</a:t>
            </a:r>
            <a:r>
              <a:rPr lang="en-US" sz="1200" baseline="0" dirty="0" smtClean="0">
                <a:latin typeface="Times New Roman" pitchFamily="18" charset="0"/>
                <a:cs typeface="Times New Roman" pitchFamily="18" charset="0"/>
              </a:rPr>
              <a:t> and </a:t>
            </a:r>
            <a:r>
              <a:rPr lang="en-US" sz="1200" dirty="0" smtClean="0">
                <a:latin typeface="Times New Roman" pitchFamily="18" charset="0"/>
                <a:cs typeface="Times New Roman" pitchFamily="18" charset="0"/>
              </a:rPr>
              <a:t>substitutes higher cost. On the other hand, although walmart goods substitutes exist, the aspect of low variety makes it hard for consumers to move away. Due to the aspect of substitutes being expensive in the market, this makes them to be a weak</a:t>
            </a:r>
            <a:r>
              <a:rPr lang="en-US" sz="1200" baseline="0" dirty="0" smtClean="0">
                <a:latin typeface="Times New Roman" pitchFamily="18" charset="0"/>
                <a:cs typeface="Times New Roman" pitchFamily="18" charset="0"/>
              </a:rPr>
              <a:t> threat.</a:t>
            </a:r>
            <a:endParaRPr lang="en-US" sz="1200" dirty="0" smtClean="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4</a:t>
            </a:fld>
            <a:endParaRPr lang="en-US" dirty="0"/>
          </a:p>
        </p:txBody>
      </p:sp>
    </p:spTree>
    <p:extLst>
      <p:ext uri="{BB962C8B-B14F-4D97-AF65-F5344CB8AC3E}">
        <p14:creationId xmlns:p14="http://schemas.microsoft.com/office/powerpoint/2010/main" val="1791609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latin typeface="Times New Roman" pitchFamily="18" charset="0"/>
                <a:cs typeface="Times New Roman" pitchFamily="18" charset="0"/>
              </a:rPr>
              <a:t>Walmart is somehow unfortunate since it has a weak intensity of</a:t>
            </a:r>
            <a:r>
              <a:rPr lang="en-US" baseline="0" dirty="0" smtClean="0">
                <a:latin typeface="Times New Roman" pitchFamily="18" charset="0"/>
                <a:cs typeface="Times New Roman" pitchFamily="18" charset="0"/>
              </a:rPr>
              <a:t> buyers bargaining powers (</a:t>
            </a:r>
            <a:r>
              <a:rPr lang="en-US" dirty="0" smtClean="0">
                <a:latin typeface="Times New Roman" pitchFamily="18" charset="0"/>
                <a:cs typeface="Times New Roman" pitchFamily="18" charset="0"/>
              </a:rPr>
              <a:t>Ghazzawi et al.,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2014)</a:t>
            </a:r>
            <a:r>
              <a:rPr lang="en-US" baseline="0" dirty="0" smtClean="0">
                <a:latin typeface="Times New Roman" pitchFamily="18" charset="0"/>
                <a:cs typeface="Times New Roman" pitchFamily="18" charset="0"/>
              </a:rPr>
              <a:t>. This comes from the fact that </a:t>
            </a:r>
            <a:r>
              <a:rPr lang="en-US" baseline="0" dirty="0" smtClean="0">
                <a:latin typeface="Times New Roman" pitchFamily="18" charset="0"/>
                <a:cs typeface="Times New Roman" pitchFamily="18" charset="0"/>
              </a:rPr>
              <a:t>l</a:t>
            </a:r>
            <a:r>
              <a:rPr lang="en-US" dirty="0" smtClean="0">
                <a:latin typeface="Times New Roman" pitchFamily="18" charset="0"/>
                <a:cs typeface="Times New Roman" pitchFamily="18" charset="0"/>
              </a:rPr>
              <a:t>arge buyer population protects retail companies from significant pressure. As a way to make this point clear,</a:t>
            </a:r>
            <a:r>
              <a:rPr lang="en-US" baseline="0" dirty="0" smtClean="0">
                <a:latin typeface="Times New Roman" pitchFamily="18" charset="0"/>
                <a:cs typeface="Times New Roman" pitchFamily="18" charset="0"/>
              </a:rPr>
              <a:t> some of the factors that result to the same include </a:t>
            </a:r>
            <a:r>
              <a:rPr lang="en-US" dirty="0" smtClean="0">
                <a:latin typeface="Times New Roman" pitchFamily="18" charset="0"/>
                <a:cs typeface="Times New Roman" pitchFamily="18" charset="0"/>
              </a:rPr>
              <a:t>consumers large population,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consumers high diversity</a:t>
            </a:r>
            <a:r>
              <a:rPr lang="en-US" baseline="0" dirty="0" smtClean="0">
                <a:latin typeface="Times New Roman" pitchFamily="18" charset="0"/>
                <a:cs typeface="Times New Roman" pitchFamily="18" charset="0"/>
              </a:rPr>
              <a:t> and i</a:t>
            </a:r>
            <a:r>
              <a:rPr lang="en-US" dirty="0" smtClean="0">
                <a:latin typeface="Times New Roman" pitchFamily="18" charset="0"/>
                <a:cs typeface="Times New Roman" pitchFamily="18" charset="0"/>
              </a:rPr>
              <a:t>ndividual purchases small size.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5</a:t>
            </a:fld>
            <a:endParaRPr lang="en-US" dirty="0"/>
          </a:p>
        </p:txBody>
      </p:sp>
    </p:spTree>
    <p:extLst>
      <p:ext uri="{BB962C8B-B14F-4D97-AF65-F5344CB8AC3E}">
        <p14:creationId xmlns:p14="http://schemas.microsoft.com/office/powerpoint/2010/main" val="3104971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walmart </a:t>
            </a:r>
            <a:r>
              <a:rPr lang="en-US" sz="1200" dirty="0" smtClean="0">
                <a:latin typeface="Times New Roman" pitchFamily="18" charset="0"/>
                <a:cs typeface="Times New Roman" pitchFamily="18" charset="0"/>
              </a:rPr>
              <a:t>suppliers bargaining power intensity is weak in the retail industry (Chiu et al., 2017). This is as a result of</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large numbers, Walmart easily affect the suppliers. There</a:t>
            </a:r>
            <a:r>
              <a:rPr lang="en-US" sz="1200" baseline="0" dirty="0" smtClean="0">
                <a:latin typeface="Times New Roman" pitchFamily="18" charset="0"/>
                <a:cs typeface="Times New Roman" pitchFamily="18" charset="0"/>
              </a:rPr>
              <a:t> exist various factors that contribute to the same which include </a:t>
            </a:r>
            <a:r>
              <a:rPr lang="en-US" sz="1200" dirty="0" smtClean="0">
                <a:latin typeface="Times New Roman" pitchFamily="18" charset="0"/>
                <a:cs typeface="Times New Roman" pitchFamily="18" charset="0"/>
              </a:rPr>
              <a:t>suppliers large population,</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tough competition between different suppliers</a:t>
            </a:r>
            <a:r>
              <a:rPr lang="en-US" sz="1200" baseline="0" dirty="0" smtClean="0">
                <a:latin typeface="Times New Roman" pitchFamily="18" charset="0"/>
                <a:cs typeface="Times New Roman" pitchFamily="18" charset="0"/>
              </a:rPr>
              <a:t> and </a:t>
            </a:r>
            <a:r>
              <a:rPr lang="en-US" sz="1200" dirty="0" smtClean="0">
                <a:latin typeface="Times New Roman" pitchFamily="18" charset="0"/>
                <a:cs typeface="Times New Roman" pitchFamily="18" charset="0"/>
              </a:rPr>
              <a:t>high supply availability. Therefore, due to supply high availability, it makes it difficult to affect Walmart strategic growth.</a:t>
            </a:r>
          </a:p>
          <a:p>
            <a:r>
              <a:rPr lang="en-US" sz="1200" dirty="0" smtClean="0">
                <a:latin typeface="Times New Roman" pitchFamily="18" charset="0"/>
                <a:cs typeface="Times New Roman" pitchFamily="18" charset="0"/>
              </a:rPr>
              <a:t>Also, its corporate social responsibility enables it manage suppliers influence.</a:t>
            </a:r>
          </a:p>
          <a:p>
            <a:pPr marL="0" indent="0">
              <a:buNone/>
            </a:pPr>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6</a:t>
            </a:fld>
            <a:endParaRPr lang="en-US" dirty="0"/>
          </a:p>
        </p:txBody>
      </p:sp>
    </p:spTree>
    <p:extLst>
      <p:ext uri="{BB962C8B-B14F-4D97-AF65-F5344CB8AC3E}">
        <p14:creationId xmlns:p14="http://schemas.microsoft.com/office/powerpoint/2010/main" val="29655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Walmart </a:t>
            </a:r>
            <a:r>
              <a:rPr lang="en-US" dirty="0" smtClean="0">
                <a:latin typeface="Times New Roman" pitchFamily="18" charset="0"/>
                <a:cs typeface="Times New Roman" pitchFamily="18" charset="0"/>
              </a:rPr>
              <a:t>retail industry has a strong competitive rivalry (Chekwa et al., 2014). Hence, Walmart has to consider</a:t>
            </a:r>
            <a:r>
              <a:rPr lang="en-US" baseline="0" dirty="0" smtClean="0">
                <a:latin typeface="Times New Roman" pitchFamily="18" charset="0"/>
                <a:cs typeface="Times New Roman" pitchFamily="18" charset="0"/>
              </a:rPr>
              <a:t> various factors in its strategic management. Some of the factors put into consideration include </a:t>
            </a:r>
            <a:r>
              <a:rPr lang="en-US" dirty="0" smtClean="0">
                <a:latin typeface="Times New Roman" pitchFamily="18" charset="0"/>
                <a:cs typeface="Times New Roman" pitchFamily="18" charset="0"/>
              </a:rPr>
              <a:t>higher number of firms in the market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variety of retail firms</a:t>
            </a:r>
            <a:r>
              <a:rPr lang="en-US" baseline="0" dirty="0" smtClean="0">
                <a:latin typeface="Times New Roman" pitchFamily="18" charset="0"/>
                <a:cs typeface="Times New Roman" pitchFamily="18" charset="0"/>
              </a:rPr>
              <a:t> and </a:t>
            </a:r>
            <a:r>
              <a:rPr lang="en-US" dirty="0" smtClean="0">
                <a:latin typeface="Times New Roman" pitchFamily="18" charset="0"/>
                <a:cs typeface="Times New Roman" pitchFamily="18" charset="0"/>
              </a:rPr>
              <a:t>aggressiveness of various retail firms. On the other hand, due to high variety of firms, Walmart is unable to develop its competitive advantage. In addition, Walmart must be aggressive to remain competitive.</a:t>
            </a:r>
          </a:p>
          <a:p>
            <a:pPr marL="0" indent="0">
              <a:buNone/>
            </a:pPr>
            <a:endParaRPr lang="en-US"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DD9B508-C10D-4147-A2EF-ACB3AE910A29}" type="slidenum">
              <a:rPr lang="en-US" smtClean="0"/>
              <a:t>7</a:t>
            </a:fld>
            <a:endParaRPr lang="en-US" dirty="0"/>
          </a:p>
        </p:txBody>
      </p:sp>
    </p:spTree>
    <p:extLst>
      <p:ext uri="{BB962C8B-B14F-4D97-AF65-F5344CB8AC3E}">
        <p14:creationId xmlns:p14="http://schemas.microsoft.com/office/powerpoint/2010/main" val="4075549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 summation, having looked at porters five forces of Walmart it is evident that a lot needs to be done.</a:t>
            </a:r>
            <a:r>
              <a:rPr lang="en-US" baseline="0" dirty="0" smtClean="0">
                <a:latin typeface="Times New Roman" pitchFamily="18" charset="0"/>
                <a:cs typeface="Times New Roman" pitchFamily="18" charset="0"/>
              </a:rPr>
              <a:t> Also, t</a:t>
            </a:r>
            <a:r>
              <a:rPr lang="en-US" dirty="0" smtClean="0">
                <a:latin typeface="Times New Roman" pitchFamily="18" charset="0"/>
                <a:cs typeface="Times New Roman" pitchFamily="18" charset="0"/>
              </a:rPr>
              <a:t>he company must develop a strong strategic management to acquire competitive advantage.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retail industry is growing and hence Walmart must develop tactics to mold the company strength.</a:t>
            </a:r>
          </a:p>
          <a:p>
            <a:r>
              <a:rPr lang="en-US" dirty="0" smtClean="0">
                <a:latin typeface="Times New Roman" pitchFamily="18" charset="0"/>
                <a:cs typeface="Times New Roman" pitchFamily="18" charset="0"/>
              </a:rPr>
              <a:t>In addition, in order to maintain its market position it must be aggressive enough.</a:t>
            </a:r>
          </a:p>
          <a:p>
            <a:endParaRPr lang="en-US" dirty="0"/>
          </a:p>
        </p:txBody>
      </p:sp>
      <p:sp>
        <p:nvSpPr>
          <p:cNvPr id="4" name="Slide Number Placeholder 3"/>
          <p:cNvSpPr>
            <a:spLocks noGrp="1"/>
          </p:cNvSpPr>
          <p:nvPr>
            <p:ph type="sldNum" sz="quarter" idx="10"/>
          </p:nvPr>
        </p:nvSpPr>
        <p:spPr/>
        <p:txBody>
          <a:bodyPr/>
          <a:lstStyle/>
          <a:p>
            <a:fld id="{2DD9B508-C10D-4147-A2EF-ACB3AE910A29}" type="slidenum">
              <a:rPr lang="en-US" smtClean="0"/>
              <a:t>8</a:t>
            </a:fld>
            <a:endParaRPr lang="en-US" dirty="0"/>
          </a:p>
        </p:txBody>
      </p:sp>
    </p:spTree>
    <p:extLst>
      <p:ext uri="{BB962C8B-B14F-4D97-AF65-F5344CB8AC3E}">
        <p14:creationId xmlns:p14="http://schemas.microsoft.com/office/powerpoint/2010/main" val="426811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references helped a lot in getting</a:t>
            </a:r>
            <a:r>
              <a:rPr lang="en-US" baseline="0" dirty="0" smtClean="0"/>
              <a:t> a</a:t>
            </a:r>
            <a:r>
              <a:rPr lang="en-US" dirty="0" smtClean="0"/>
              <a:t>nd analyzing Walmart Porter Five forces.</a:t>
            </a:r>
            <a:endParaRPr lang="en-US" dirty="0"/>
          </a:p>
        </p:txBody>
      </p:sp>
      <p:sp>
        <p:nvSpPr>
          <p:cNvPr id="4" name="Slide Number Placeholder 3"/>
          <p:cNvSpPr>
            <a:spLocks noGrp="1"/>
          </p:cNvSpPr>
          <p:nvPr>
            <p:ph type="sldNum" sz="quarter" idx="10"/>
          </p:nvPr>
        </p:nvSpPr>
        <p:spPr/>
        <p:txBody>
          <a:bodyPr/>
          <a:lstStyle/>
          <a:p>
            <a:fld id="{2DD9B508-C10D-4147-A2EF-ACB3AE910A29}" type="slidenum">
              <a:rPr lang="en-US" smtClean="0"/>
              <a:t>9</a:t>
            </a:fld>
            <a:endParaRPr lang="en-US" dirty="0"/>
          </a:p>
        </p:txBody>
      </p:sp>
    </p:spTree>
    <p:extLst>
      <p:ext uri="{BB962C8B-B14F-4D97-AF65-F5344CB8AC3E}">
        <p14:creationId xmlns:p14="http://schemas.microsoft.com/office/powerpoint/2010/main" val="2188852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3ADF3172-8020-4289-B46F-ADBF0C4AA5FB}" type="datetimeFigureOut">
              <a:rPr lang="en-US" smtClean="0"/>
              <a:t>11/30/2018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A4D40D-DA3A-4074-9B60-C3801CC21946}"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A4D40D-DA3A-4074-9B60-C3801CC21946}"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A4D40D-DA3A-4074-9B60-C3801CC21946}"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A4D40D-DA3A-4074-9B60-C3801CC21946}"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69A4D40D-DA3A-4074-9B60-C3801CC21946}"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69A4D40D-DA3A-4074-9B60-C3801CC21946}"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69A4D40D-DA3A-4074-9B60-C3801CC2194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3ADF3172-8020-4289-B46F-ADBF0C4AA5FB}" type="datetimeFigureOut">
              <a:rPr lang="en-US" smtClean="0"/>
              <a:t>11/30/2018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A4D40D-DA3A-4074-9B60-C3801CC21946}"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3ADF3172-8020-4289-B46F-ADBF0C4AA5FB}" type="datetimeFigureOut">
              <a:rPr lang="en-US" smtClean="0"/>
              <a:t>11/30/2018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A4D40D-DA3A-4074-9B60-C3801CC21946}"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A4D40D-DA3A-4074-9B60-C3801CC2194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ADF3172-8020-4289-B46F-ADBF0C4AA5FB}" type="datetimeFigureOut">
              <a:rPr lang="en-US" smtClean="0"/>
              <a:t>11/30/2018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A4D40D-DA3A-4074-9B60-C3801CC2194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3ADF3172-8020-4289-B46F-ADBF0C4AA5FB}" type="datetimeFigureOut">
              <a:rPr lang="en-US" smtClean="0"/>
              <a:t>11/30/2018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A4D40D-DA3A-4074-9B60-C3801CC2194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WalMart</a:t>
            </a:r>
            <a:r>
              <a:rPr lang="en-US" dirty="0" smtClean="0">
                <a:latin typeface="Times New Roman" pitchFamily="18" charset="0"/>
                <a:cs typeface="Times New Roman" pitchFamily="18" charset="0"/>
              </a:rPr>
              <a:t> Company</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Student’s Name</a:t>
            </a:r>
          </a:p>
          <a:p>
            <a:r>
              <a:rPr lang="en-US" dirty="0" smtClean="0">
                <a:latin typeface="Times New Roman" pitchFamily="18" charset="0"/>
                <a:cs typeface="Times New Roman" pitchFamily="18" charset="0"/>
              </a:rPr>
              <a:t>Institutional Affiliation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4562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Walmart</a:t>
            </a:r>
            <a:r>
              <a:rPr lang="en-US" dirty="0" smtClean="0">
                <a:latin typeface="Times New Roman" pitchFamily="18" charset="0"/>
                <a:cs typeface="Times New Roman" pitchFamily="18" charset="0"/>
              </a:rPr>
              <a:t> faces stiff competition from companies such as Costco, Amazon, eBay and Home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epot (</a:t>
            </a:r>
            <a:r>
              <a:rPr lang="en-US" dirty="0" smtClean="0">
                <a:latin typeface="Times New Roman" pitchFamily="18" charset="0"/>
                <a:cs typeface="Times New Roman" pitchFamily="18" charset="0"/>
              </a:rPr>
              <a:t>Ghazzawi</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et al., 2014).</a:t>
            </a:r>
          </a:p>
          <a:p>
            <a:r>
              <a:rPr lang="en-US" dirty="0" smtClean="0">
                <a:latin typeface="Times New Roman" pitchFamily="18" charset="0"/>
                <a:cs typeface="Times New Roman" pitchFamily="18" charset="0"/>
              </a:rPr>
              <a:t>Such competition makes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to come up with strategies to protect itself.</a:t>
            </a:r>
          </a:p>
          <a:p>
            <a:r>
              <a:rPr lang="en-US" dirty="0" smtClean="0">
                <a:latin typeface="Times New Roman" pitchFamily="18" charset="0"/>
                <a:cs typeface="Times New Roman" pitchFamily="18" charset="0"/>
              </a:rPr>
              <a:t>Porters five forces will help to understand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better.</a:t>
            </a:r>
          </a:p>
          <a:p>
            <a:r>
              <a:rPr lang="en-US" dirty="0" smtClean="0">
                <a:latin typeface="Times New Roman" pitchFamily="18" charset="0"/>
                <a:cs typeface="Times New Roman" pitchFamily="18" charset="0"/>
              </a:rPr>
              <a:t>The five forces include;</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threat of new entrants,</a:t>
            </a:r>
          </a:p>
          <a:p>
            <a:pPr marL="0" indent="0">
              <a:buNone/>
            </a:pPr>
            <a:r>
              <a:rPr lang="en-US" dirty="0" smtClean="0">
                <a:latin typeface="Times New Roman" pitchFamily="18" charset="0"/>
                <a:cs typeface="Times New Roman" pitchFamily="18" charset="0"/>
              </a:rPr>
              <a:t>	 threat of substitutes,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bargaining power of buyers,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bargaining power of supplies and </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rivalry among the existing firms.</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18796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Small retailers enter the market and compete on the basis of specialty, convenience, specialty and location (</a:t>
            </a:r>
            <a:r>
              <a:rPr lang="en-US" dirty="0" smtClean="0">
                <a:latin typeface="Times New Roman" pitchFamily="18" charset="0"/>
                <a:cs typeface="Times New Roman" pitchFamily="18" charset="0"/>
              </a:rPr>
              <a:t>Chiu et al., 2017)</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New entry strong force is broken into;</a:t>
            </a:r>
          </a:p>
          <a:p>
            <a:pPr marL="0" indent="0">
              <a:buNone/>
            </a:pPr>
            <a:r>
              <a:rPr lang="en-US" dirty="0" smtClean="0">
                <a:latin typeface="Times New Roman" pitchFamily="18" charset="0"/>
                <a:cs typeface="Times New Roman" pitchFamily="18" charset="0"/>
              </a:rPr>
              <a:t>	high cost of brand development,</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low cost to undertake business and</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moderate capital costs.</a:t>
            </a:r>
          </a:p>
          <a:p>
            <a:r>
              <a:rPr lang="en-US" dirty="0">
                <a:latin typeface="Times New Roman" pitchFamily="18" charset="0"/>
                <a:cs typeface="Times New Roman" pitchFamily="18" charset="0"/>
              </a:rPr>
              <a:t> T</a:t>
            </a:r>
            <a:r>
              <a:rPr lang="en-US" dirty="0" smtClean="0">
                <a:latin typeface="Times New Roman" pitchFamily="18" charset="0"/>
                <a:cs typeface="Times New Roman" pitchFamily="18" charset="0"/>
              </a:rPr>
              <a:t>he above aspects shows that small retailers are capable of becoming major threats.</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Threat of New Entrants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08682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a:bodyPr>
          <a:lstStyle/>
          <a:p>
            <a:r>
              <a:rPr lang="en-US" sz="2400" dirty="0" smtClean="0">
                <a:latin typeface="Times New Roman" pitchFamily="18" charset="0"/>
                <a:cs typeface="Times New Roman" pitchFamily="18" charset="0"/>
              </a:rPr>
              <a:t>Walmart</a:t>
            </a:r>
            <a:r>
              <a:rPr lang="en-US" sz="2400" dirty="0" smtClean="0">
                <a:latin typeface="Times New Roman" pitchFamily="18" charset="0"/>
                <a:cs typeface="Times New Roman" pitchFamily="18" charset="0"/>
              </a:rPr>
              <a:t> offers various goods and services that lacks substitutes.</a:t>
            </a:r>
          </a:p>
          <a:p>
            <a:r>
              <a:rPr lang="en-US" sz="2400" dirty="0" smtClean="0">
                <a:latin typeface="Times New Roman" pitchFamily="18" charset="0"/>
                <a:cs typeface="Times New Roman" pitchFamily="18" charset="0"/>
              </a:rPr>
              <a:t>According to </a:t>
            </a:r>
            <a:r>
              <a:rPr lang="en-US" sz="2400" dirty="0" smtClean="0">
                <a:latin typeface="Times New Roman" pitchFamily="18" charset="0"/>
                <a:cs typeface="Times New Roman" pitchFamily="18" charset="0"/>
              </a:rPr>
              <a:t>Chekwa</a:t>
            </a:r>
            <a:r>
              <a:rPr lang="en-US" sz="2400" dirty="0" smtClean="0">
                <a:latin typeface="Times New Roman" pitchFamily="18" charset="0"/>
                <a:cs typeface="Times New Roman" pitchFamily="18" charset="0"/>
              </a:rPr>
              <a:t> et al. (2014), </a:t>
            </a:r>
            <a:r>
              <a:rPr lang="en-US" sz="2400" dirty="0">
                <a:latin typeface="Times New Roman" pitchFamily="18" charset="0"/>
                <a:cs typeface="Times New Roman" pitchFamily="18" charset="0"/>
              </a:rPr>
              <a:t>s</a:t>
            </a:r>
            <a:r>
              <a:rPr lang="en-US" sz="2400" dirty="0" smtClean="0">
                <a:latin typeface="Times New Roman" pitchFamily="18" charset="0"/>
                <a:cs typeface="Times New Roman" pitchFamily="18" charset="0"/>
              </a:rPr>
              <a:t>ome of the external factors that bring in weak threat of substitution of </a:t>
            </a:r>
            <a:r>
              <a:rPr lang="en-US" sz="2400" dirty="0">
                <a:latin typeface="Times New Roman" pitchFamily="18" charset="0"/>
                <a:cs typeface="Times New Roman" pitchFamily="18" charset="0"/>
              </a:rPr>
              <a:t>W</a:t>
            </a:r>
            <a:r>
              <a:rPr lang="en-US" sz="2400" dirty="0" smtClean="0">
                <a:latin typeface="Times New Roman" pitchFamily="18" charset="0"/>
                <a:cs typeface="Times New Roman" pitchFamily="18" charset="0"/>
              </a:rPr>
              <a:t>almart</a:t>
            </a:r>
            <a:r>
              <a:rPr lang="en-US" sz="2400" dirty="0" smtClean="0">
                <a:latin typeface="Times New Roman" pitchFamily="18" charset="0"/>
                <a:cs typeface="Times New Roman" pitchFamily="18" charset="0"/>
              </a:rPr>
              <a:t> products are;</a:t>
            </a:r>
          </a:p>
          <a:p>
            <a:pPr marL="0" indent="0">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substitutes low moderate availability,</a:t>
            </a:r>
          </a:p>
          <a:p>
            <a:pPr marL="0" indent="0">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substitutes are very low and</a:t>
            </a:r>
          </a:p>
          <a:p>
            <a:pPr marL="0" indent="0">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substitutes higher cost.</a:t>
            </a:r>
          </a:p>
          <a:p>
            <a:r>
              <a:rPr lang="en-US" sz="2400" dirty="0" smtClean="0">
                <a:latin typeface="Times New Roman" pitchFamily="18" charset="0"/>
                <a:cs typeface="Times New Roman" pitchFamily="18" charset="0"/>
              </a:rPr>
              <a:t>Although </a:t>
            </a:r>
            <a:r>
              <a:rPr lang="en-US" sz="2400" dirty="0">
                <a:latin typeface="Times New Roman" pitchFamily="18" charset="0"/>
                <a:cs typeface="Times New Roman" pitchFamily="18" charset="0"/>
              </a:rPr>
              <a:t>W</a:t>
            </a:r>
            <a:r>
              <a:rPr lang="en-US" sz="2400" dirty="0" smtClean="0">
                <a:latin typeface="Times New Roman" pitchFamily="18" charset="0"/>
                <a:cs typeface="Times New Roman" pitchFamily="18" charset="0"/>
              </a:rPr>
              <a:t>almart</a:t>
            </a:r>
            <a:r>
              <a:rPr lang="en-US" sz="2400" dirty="0" smtClean="0">
                <a:latin typeface="Times New Roman" pitchFamily="18" charset="0"/>
                <a:cs typeface="Times New Roman" pitchFamily="18" charset="0"/>
              </a:rPr>
              <a:t> goods substitutes exist, the aspect of low variety makes it hard for consumers to move away.</a:t>
            </a:r>
          </a:p>
          <a:p>
            <a:r>
              <a:rPr lang="en-US" sz="2400" dirty="0" smtClean="0">
                <a:latin typeface="Times New Roman" pitchFamily="18" charset="0"/>
                <a:cs typeface="Times New Roman" pitchFamily="18" charset="0"/>
              </a:rPr>
              <a:t>Also, some substitutes are expensive leading to weak threat of substitutes.</a:t>
            </a:r>
          </a:p>
          <a:p>
            <a:pPr marL="0" indent="0">
              <a:buNone/>
            </a:pPr>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Threat of Substitute Products</a:t>
            </a:r>
          </a:p>
        </p:txBody>
      </p:sp>
    </p:spTree>
    <p:extLst>
      <p:ext uri="{BB962C8B-B14F-4D97-AF65-F5344CB8AC3E}">
        <p14:creationId xmlns:p14="http://schemas.microsoft.com/office/powerpoint/2010/main" val="332986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Walmart</a:t>
            </a:r>
            <a:r>
              <a:rPr lang="en-US" dirty="0" smtClean="0">
                <a:latin typeface="Times New Roman" pitchFamily="18" charset="0"/>
                <a:cs typeface="Times New Roman" pitchFamily="18" charset="0"/>
              </a:rPr>
              <a:t> has a weak intensity of buyers bargaining powers.</a:t>
            </a:r>
          </a:p>
          <a:p>
            <a:r>
              <a:rPr lang="en-US" dirty="0" smtClean="0">
                <a:latin typeface="Times New Roman" pitchFamily="18" charset="0"/>
                <a:cs typeface="Times New Roman" pitchFamily="18" charset="0"/>
              </a:rPr>
              <a:t>According to </a:t>
            </a:r>
            <a:r>
              <a:rPr lang="en-US" dirty="0" smtClean="0">
                <a:latin typeface="Times New Roman" pitchFamily="18" charset="0"/>
                <a:cs typeface="Times New Roman" pitchFamily="18" charset="0"/>
              </a:rPr>
              <a:t>Ghazzawi</a:t>
            </a:r>
            <a:r>
              <a:rPr lang="en-US" dirty="0" smtClean="0">
                <a:latin typeface="Times New Roman" pitchFamily="18" charset="0"/>
                <a:cs typeface="Times New Roman" pitchFamily="18" charset="0"/>
              </a:rPr>
              <a:t> et al. (2014), </a:t>
            </a:r>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arge buyer population protects retail companies from significant pressure.</a:t>
            </a:r>
          </a:p>
          <a:p>
            <a:r>
              <a:rPr lang="en-US" dirty="0" smtClean="0">
                <a:latin typeface="Times New Roman" pitchFamily="18" charset="0"/>
                <a:cs typeface="Times New Roman" pitchFamily="18" charset="0"/>
              </a:rPr>
              <a:t>The following factors contribute to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weak bargaining power of buyers;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consumers large population,</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consumers high diversity and</a:t>
            </a:r>
          </a:p>
          <a:p>
            <a:pPr marL="0" indent="0">
              <a:buNone/>
            </a:pPr>
            <a:r>
              <a:rPr lang="en-US" dirty="0" smtClean="0">
                <a:latin typeface="Times New Roman" pitchFamily="18" charset="0"/>
                <a:cs typeface="Times New Roman" pitchFamily="18" charset="0"/>
              </a:rPr>
              <a:t>	individual purchases small size.</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The Bargaining Power of Buyers</a:t>
            </a:r>
          </a:p>
        </p:txBody>
      </p:sp>
    </p:spTree>
    <p:extLst>
      <p:ext uri="{BB962C8B-B14F-4D97-AF65-F5344CB8AC3E}">
        <p14:creationId xmlns:p14="http://schemas.microsoft.com/office/powerpoint/2010/main" val="1620111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Suppliers bargaining power intensity is weak in the retail industry.</a:t>
            </a:r>
          </a:p>
          <a:p>
            <a:r>
              <a:rPr lang="en-US" sz="2000" dirty="0" smtClean="0">
                <a:latin typeface="Times New Roman" pitchFamily="18" charset="0"/>
                <a:cs typeface="Times New Roman" pitchFamily="18" charset="0"/>
              </a:rPr>
              <a:t>Due to large numbers, </a:t>
            </a:r>
            <a:r>
              <a:rPr lang="en-US" sz="2000" dirty="0">
                <a:latin typeface="Times New Roman" pitchFamily="18" charset="0"/>
                <a:cs typeface="Times New Roman" pitchFamily="18" charset="0"/>
              </a:rPr>
              <a:t>W</a:t>
            </a:r>
            <a:r>
              <a:rPr lang="en-US" sz="2000" dirty="0" smtClean="0">
                <a:latin typeface="Times New Roman" pitchFamily="18" charset="0"/>
                <a:cs typeface="Times New Roman" pitchFamily="18" charset="0"/>
              </a:rPr>
              <a:t>almart</a:t>
            </a:r>
            <a:r>
              <a:rPr lang="en-US" sz="2000" dirty="0" smtClean="0">
                <a:latin typeface="Times New Roman" pitchFamily="18" charset="0"/>
                <a:cs typeface="Times New Roman" pitchFamily="18" charset="0"/>
              </a:rPr>
              <a:t> easily affect the suppliers (</a:t>
            </a:r>
            <a:r>
              <a:rPr lang="en-US" sz="2000" dirty="0" smtClean="0">
                <a:latin typeface="Times New Roman" pitchFamily="18" charset="0"/>
                <a:cs typeface="Times New Roman" pitchFamily="18" charset="0"/>
              </a:rPr>
              <a:t>Chiu et al., 2017)</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As a result, </a:t>
            </a:r>
            <a:r>
              <a:rPr lang="en-US" sz="2000" dirty="0" smtClean="0">
                <a:latin typeface="Times New Roman" pitchFamily="18" charset="0"/>
                <a:cs typeface="Times New Roman" pitchFamily="18" charset="0"/>
              </a:rPr>
              <a:t>Walmart</a:t>
            </a:r>
            <a:r>
              <a:rPr lang="en-US" sz="2000" dirty="0" smtClean="0">
                <a:latin typeface="Times New Roman" pitchFamily="18" charset="0"/>
                <a:cs typeface="Times New Roman" pitchFamily="18" charset="0"/>
              </a:rPr>
              <a:t> has a weak suppliers bargaining power.</a:t>
            </a:r>
          </a:p>
          <a:p>
            <a:r>
              <a:rPr lang="en-US" sz="2000" dirty="0" smtClean="0">
                <a:latin typeface="Times New Roman" pitchFamily="18" charset="0"/>
                <a:cs typeface="Times New Roman" pitchFamily="18" charset="0"/>
              </a:rPr>
              <a:t>Some of the factors that contribute to the same include;</a:t>
            </a:r>
          </a:p>
          <a:p>
            <a:pPr marL="0" indent="0">
              <a:buNone/>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suppliers large population,</a:t>
            </a:r>
          </a:p>
          <a:p>
            <a:pPr marL="0" indent="0">
              <a:buNone/>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tough competition between different suppliers and</a:t>
            </a:r>
          </a:p>
          <a:p>
            <a:pPr marL="0" indent="0">
              <a:buNone/>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high supply availability.</a:t>
            </a:r>
          </a:p>
          <a:p>
            <a:r>
              <a:rPr lang="en-US" sz="2000" dirty="0" smtClean="0">
                <a:latin typeface="Times New Roman" pitchFamily="18" charset="0"/>
                <a:cs typeface="Times New Roman" pitchFamily="18" charset="0"/>
              </a:rPr>
              <a:t>Due to supply high availability, it makes it difficult to affect </a:t>
            </a:r>
            <a:r>
              <a:rPr lang="en-US" sz="2000" dirty="0">
                <a:latin typeface="Times New Roman" pitchFamily="18" charset="0"/>
                <a:cs typeface="Times New Roman" pitchFamily="18" charset="0"/>
              </a:rPr>
              <a:t>W</a:t>
            </a:r>
            <a:r>
              <a:rPr lang="en-US" sz="2000" dirty="0" smtClean="0">
                <a:latin typeface="Times New Roman" pitchFamily="18" charset="0"/>
                <a:cs typeface="Times New Roman" pitchFamily="18" charset="0"/>
              </a:rPr>
              <a:t>almart</a:t>
            </a:r>
            <a:r>
              <a:rPr lang="en-US" sz="2000" dirty="0" smtClean="0">
                <a:latin typeface="Times New Roman" pitchFamily="18" charset="0"/>
                <a:cs typeface="Times New Roman" pitchFamily="18" charset="0"/>
              </a:rPr>
              <a:t> strategic growth.</a:t>
            </a:r>
          </a:p>
          <a:p>
            <a:r>
              <a:rPr lang="en-US" sz="2000" dirty="0" smtClean="0">
                <a:latin typeface="Times New Roman" pitchFamily="18" charset="0"/>
                <a:cs typeface="Times New Roman" pitchFamily="18" charset="0"/>
              </a:rPr>
              <a:t>Also, its corporate social responsibility enables it manage suppliers influence.</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The Bargaining Power of Suppliers</a:t>
            </a:r>
          </a:p>
        </p:txBody>
      </p:sp>
    </p:spTree>
    <p:extLst>
      <p:ext uri="{BB962C8B-B14F-4D97-AF65-F5344CB8AC3E}">
        <p14:creationId xmlns:p14="http://schemas.microsoft.com/office/powerpoint/2010/main" val="3349505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305800" cy="4876800"/>
          </a:xfrm>
        </p:spPr>
        <p:txBody>
          <a:bodyPr>
            <a:normAutofit lnSpcReduction="10000"/>
          </a:bodyPr>
          <a:lstStyle/>
          <a:p>
            <a:r>
              <a:rPr lang="en-US" dirty="0" smtClean="0">
                <a:latin typeface="Times New Roman" pitchFamily="18" charset="0"/>
                <a:cs typeface="Times New Roman" pitchFamily="18" charset="0"/>
              </a:rPr>
              <a:t>Retail industry has a strong competitive rivalry (</a:t>
            </a:r>
            <a:r>
              <a:rPr lang="en-US" dirty="0" smtClean="0">
                <a:latin typeface="Times New Roman" pitchFamily="18" charset="0"/>
                <a:cs typeface="Times New Roman" pitchFamily="18" charset="0"/>
              </a:rPr>
              <a:t>Chekwa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et al., 2014).</a:t>
            </a:r>
          </a:p>
          <a:p>
            <a:r>
              <a:rPr lang="en-US" dirty="0" smtClean="0">
                <a:latin typeface="Times New Roman" pitchFamily="18" charset="0"/>
                <a:cs typeface="Times New Roman" pitchFamily="18" charset="0"/>
              </a:rPr>
              <a:t>For that reason,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considers the following factors in its strategic management;</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higher number of firms in the market,</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variety of retail firms and</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aggressiveness of various retail firms.</a:t>
            </a:r>
          </a:p>
          <a:p>
            <a:r>
              <a:rPr lang="en-US" dirty="0" smtClean="0">
                <a:latin typeface="Times New Roman" pitchFamily="18" charset="0"/>
                <a:cs typeface="Times New Roman" pitchFamily="18" charset="0"/>
              </a:rPr>
              <a:t>Due to high variety of firms,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is unable to develop its competitive advantage.</a:t>
            </a:r>
          </a:p>
          <a:p>
            <a:r>
              <a:rPr lang="en-US" dirty="0" smtClean="0">
                <a:latin typeface="Times New Roman" pitchFamily="18" charset="0"/>
                <a:cs typeface="Times New Roman" pitchFamily="18" charset="0"/>
              </a:rPr>
              <a:t>Also,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must be aggressive to remain competitive.</a:t>
            </a:r>
          </a:p>
          <a:p>
            <a:pPr marL="0" indent="0">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Rivalry Among Existing Firms</a:t>
            </a:r>
          </a:p>
        </p:txBody>
      </p:sp>
    </p:spTree>
    <p:extLst>
      <p:ext uri="{BB962C8B-B14F-4D97-AF65-F5344CB8AC3E}">
        <p14:creationId xmlns:p14="http://schemas.microsoft.com/office/powerpoint/2010/main" val="825196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Having looked at porters five forces of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it is evident that a lot needs to be done.</a:t>
            </a:r>
          </a:p>
          <a:p>
            <a:r>
              <a:rPr lang="en-US" dirty="0" smtClean="0">
                <a:latin typeface="Times New Roman" pitchFamily="18" charset="0"/>
                <a:cs typeface="Times New Roman" pitchFamily="18" charset="0"/>
              </a:rPr>
              <a:t>The company must develop a strong strategic management to acquire competitive advantage.</a:t>
            </a:r>
          </a:p>
          <a:p>
            <a:r>
              <a:rPr lang="en-US" dirty="0" smtClean="0">
                <a:latin typeface="Times New Roman" pitchFamily="18" charset="0"/>
                <a:cs typeface="Times New Roman" pitchFamily="18" charset="0"/>
              </a:rPr>
              <a:t>The retail industry is growing and hence </a:t>
            </a:r>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almart</a:t>
            </a:r>
            <a:r>
              <a:rPr lang="en-US" dirty="0" smtClean="0">
                <a:latin typeface="Times New Roman" pitchFamily="18" charset="0"/>
                <a:cs typeface="Times New Roman" pitchFamily="18" charset="0"/>
              </a:rPr>
              <a:t> must develop tactics to mold the company strength.</a:t>
            </a:r>
          </a:p>
          <a:p>
            <a:r>
              <a:rPr lang="en-US" dirty="0" smtClean="0">
                <a:latin typeface="Times New Roman" pitchFamily="18" charset="0"/>
                <a:cs typeface="Times New Roman" pitchFamily="18" charset="0"/>
              </a:rPr>
              <a:t>In addition, in order to maintain its market position it must be aggressive enough.</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52842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buNone/>
            </a:pPr>
            <a:r>
              <a:rPr lang="en-US" dirty="0" smtClean="0">
                <a:latin typeface="Times New Roman" pitchFamily="18" charset="0"/>
                <a:cs typeface="Times New Roman" pitchFamily="18" charset="0"/>
              </a:rPr>
              <a:t>Chekwa</a:t>
            </a:r>
            <a:r>
              <a:rPr lang="en-US" dirty="0">
                <a:latin typeface="Times New Roman" pitchFamily="18" charset="0"/>
                <a:cs typeface="Times New Roman" pitchFamily="18" charset="0"/>
              </a:rPr>
              <a:t>, E., Martin, J., &amp; Wells, K. (2014). Riding on </a:t>
            </a:r>
            <a:r>
              <a:rPr lang="en-US" dirty="0" smtClean="0">
                <a:latin typeface="Times New Roman" pitchFamily="18" charset="0"/>
                <a:cs typeface="Times New Roman" pitchFamily="18" charset="0"/>
              </a:rPr>
              <a:t>	the 	waves </a:t>
            </a:r>
            <a:r>
              <a:rPr lang="en-US" dirty="0">
                <a:latin typeface="Times New Roman" pitchFamily="18" charset="0"/>
                <a:cs typeface="Times New Roman" pitchFamily="18" charset="0"/>
              </a:rPr>
              <a:t>of sustained competitive advantage: </a:t>
            </a:r>
            <a:r>
              <a:rPr lang="en-US" dirty="0" smtClean="0">
                <a:latin typeface="Times New Roman" pitchFamily="18" charset="0"/>
                <a:cs typeface="Times New Roman" pitchFamily="18" charset="0"/>
              </a:rPr>
              <a:t>consumers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perspectives </a:t>
            </a:r>
            <a:r>
              <a:rPr lang="en-US" dirty="0">
                <a:latin typeface="Times New Roman" pitchFamily="18" charset="0"/>
                <a:cs typeface="Times New Roman" pitchFamily="18" charset="0"/>
              </a:rPr>
              <a:t>on </a:t>
            </a:r>
            <a:r>
              <a:rPr lang="en-US" dirty="0" err="1">
                <a:latin typeface="Times New Roman" pitchFamily="18" charset="0"/>
                <a:cs typeface="Times New Roman" pitchFamily="18" charset="0"/>
              </a:rPr>
              <a:t>Walmart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Corporation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International </a:t>
            </a:r>
            <a:r>
              <a:rPr lang="en-US" i="1" dirty="0" smtClean="0">
                <a:latin typeface="Times New Roman" pitchFamily="18" charset="0"/>
                <a:cs typeface="Times New Roman" pitchFamily="18" charset="0"/>
              </a:rPr>
              <a:t>	Journal </a:t>
            </a:r>
            <a:r>
              <a:rPr lang="en-US" i="1" dirty="0">
                <a:latin typeface="Times New Roman" pitchFamily="18" charset="0"/>
                <a:cs typeface="Times New Roman" pitchFamily="18" charset="0"/>
              </a:rPr>
              <a:t>of the Academic </a:t>
            </a:r>
            <a:r>
              <a:rPr lang="en-US" i="1" dirty="0" smtClean="0">
                <a:latin typeface="Times New Roman" pitchFamily="18" charset="0"/>
                <a:cs typeface="Times New Roman" pitchFamily="18" charset="0"/>
              </a:rPr>
              <a:t>Business </a:t>
            </a:r>
            <a:r>
              <a:rPr lang="en-US" i="1" dirty="0">
                <a:latin typeface="Times New Roman" pitchFamily="18" charset="0"/>
                <a:cs typeface="Times New Roman" pitchFamily="18" charset="0"/>
              </a:rPr>
              <a:t>World</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8</a:t>
            </a:r>
            <a:r>
              <a:rPr lang="en-US" dirty="0">
                <a:latin typeface="Times New Roman" pitchFamily="18" charset="0"/>
                <a:cs typeface="Times New Roman" pitchFamily="18" charset="0"/>
              </a:rPr>
              <a:t>(2), 13-25</a:t>
            </a:r>
            <a:r>
              <a:rPr lang="en-US" dirty="0" smtClean="0">
                <a:latin typeface="Times New Roman" pitchFamily="18" charset="0"/>
                <a:cs typeface="Times New Roman" pitchFamily="18" charset="0"/>
              </a:rPr>
              <a:t>.</a:t>
            </a:r>
          </a:p>
          <a:p>
            <a:pPr marL="0" indent="0">
              <a:buNone/>
            </a:pPr>
            <a:r>
              <a:rPr lang="en-US" dirty="0">
                <a:latin typeface="Times New Roman" pitchFamily="18" charset="0"/>
                <a:cs typeface="Times New Roman" pitchFamily="18" charset="0"/>
              </a:rPr>
              <a:t>Chiu, H., Fang, J., </a:t>
            </a:r>
            <a:r>
              <a:rPr lang="en-US" dirty="0">
                <a:latin typeface="Times New Roman" pitchFamily="18" charset="0"/>
                <a:cs typeface="Times New Roman" pitchFamily="18" charset="0"/>
              </a:rPr>
              <a:t>Hui</a:t>
            </a:r>
            <a:r>
              <a:rPr lang="en-US" dirty="0">
                <a:latin typeface="Times New Roman" pitchFamily="18" charset="0"/>
                <a:cs typeface="Times New Roman" pitchFamily="18" charset="0"/>
              </a:rPr>
              <a:t>, D., Ken, B., </a:t>
            </a:r>
            <a:r>
              <a:rPr lang="en-US" dirty="0">
                <a:latin typeface="Times New Roman" pitchFamily="18" charset="0"/>
                <a:cs typeface="Times New Roman" pitchFamily="18" charset="0"/>
              </a:rPr>
              <a:t>Rouleau</a:t>
            </a:r>
            <a:r>
              <a:rPr lang="en-US" dirty="0">
                <a:latin typeface="Times New Roman" pitchFamily="18" charset="0"/>
                <a:cs typeface="Times New Roman" pitchFamily="18" charset="0"/>
              </a:rPr>
              <a:t>, M. A., &amp;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Silverwood</a:t>
            </a:r>
            <a:r>
              <a:rPr lang="en-US" dirty="0">
                <a:latin typeface="Times New Roman" pitchFamily="18" charset="0"/>
                <a:cs typeface="Times New Roman" pitchFamily="18" charset="0"/>
              </a:rPr>
              <a:t>, R. (2017). Company Synopsis</a:t>
            </a:r>
            <a:r>
              <a:rPr lang="en-US" dirty="0" smtClean="0">
                <a:latin typeface="Times New Roman" pitchFamily="18" charset="0"/>
                <a:cs typeface="Times New Roman" pitchFamily="18" charset="0"/>
              </a:rPr>
              <a:t>.</a:t>
            </a:r>
          </a:p>
          <a:p>
            <a:pPr marL="0" indent="0">
              <a:buNone/>
            </a:pPr>
            <a:r>
              <a:rPr lang="en-US" dirty="0" smtClean="0">
                <a:latin typeface="Times New Roman" pitchFamily="18" charset="0"/>
                <a:cs typeface="Times New Roman" pitchFamily="18" charset="0"/>
              </a:rPr>
              <a:t>Ghazzawi</a:t>
            </a:r>
            <a:r>
              <a:rPr lang="en-US" dirty="0" smtClean="0">
                <a:latin typeface="Times New Roman" pitchFamily="18" charset="0"/>
                <a:cs typeface="Times New Roman" pitchFamily="18" charset="0"/>
              </a:rPr>
              <a:t>, I. A., </a:t>
            </a:r>
            <a:r>
              <a:rPr lang="en-US" dirty="0" smtClean="0">
                <a:latin typeface="Times New Roman" pitchFamily="18" charset="0"/>
                <a:cs typeface="Times New Roman" pitchFamily="18" charset="0"/>
              </a:rPr>
              <a:t>Palladini</a:t>
            </a:r>
            <a:r>
              <a:rPr lang="en-US" dirty="0" smtClean="0">
                <a:latin typeface="Times New Roman" pitchFamily="18" charset="0"/>
                <a:cs typeface="Times New Roman" pitchFamily="18" charset="0"/>
              </a:rPr>
              <a:t>, M., &amp; </a:t>
            </a:r>
            <a:r>
              <a:rPr lang="en-US" dirty="0" smtClean="0">
                <a:latin typeface="Times New Roman" pitchFamily="18" charset="0"/>
                <a:cs typeface="Times New Roman" pitchFamily="18" charset="0"/>
              </a:rPr>
              <a:t>Martinelli</a:t>
            </a:r>
            <a:r>
              <a:rPr lang="en-US" dirty="0" smtClean="0">
                <a:latin typeface="Times New Roman" pitchFamily="18" charset="0"/>
                <a:cs typeface="Times New Roman" pitchFamily="18" charset="0"/>
              </a:rPr>
              <a:t>-Lee, T. 	(2014). The Wal-Mart stores, Inc.: An American 	dream that touched the world. </a:t>
            </a:r>
            <a:r>
              <a:rPr lang="en-US" i="1" dirty="0" smtClean="0">
                <a:latin typeface="Times New Roman" pitchFamily="18" charset="0"/>
                <a:cs typeface="Times New Roman" pitchFamily="18" charset="0"/>
              </a:rPr>
              <a:t>Journal of the 	International Academy for Case Studies</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20</a:t>
            </a:r>
            <a:r>
              <a:rPr lang="en-US" dirty="0" smtClean="0">
                <a:latin typeface="Times New Roman" pitchFamily="18" charset="0"/>
                <a:cs typeface="Times New Roman" pitchFamily="18" charset="0"/>
              </a:rPr>
              <a:t>(1), 9-	32.</a:t>
            </a:r>
          </a:p>
          <a:p>
            <a:pPr marL="0" indent="0">
              <a:buNone/>
            </a:pP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793516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118</TotalTime>
  <Words>983</Words>
  <Application>Microsoft Office PowerPoint</Application>
  <PresentationFormat>On-screen Show (4:3)</PresentationFormat>
  <Paragraphs>82</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WalMart Company</vt:lpstr>
      <vt:lpstr>Introduction</vt:lpstr>
      <vt:lpstr>Threat of New Entrants</vt:lpstr>
      <vt:lpstr>Threat of Substitute Products</vt:lpstr>
      <vt:lpstr>The Bargaining Power of Buyers</vt:lpstr>
      <vt:lpstr>The Bargaining Power of Suppliers</vt:lpstr>
      <vt:lpstr>Rivalry Among Existing Firms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inc. company</dc:title>
  <dc:creator>User</dc:creator>
  <cp:lastModifiedBy>User</cp:lastModifiedBy>
  <cp:revision>14</cp:revision>
  <dcterms:created xsi:type="dcterms:W3CDTF">2018-11-30T17:25:04Z</dcterms:created>
  <dcterms:modified xsi:type="dcterms:W3CDTF">2018-11-30T19:23:54Z</dcterms:modified>
</cp:coreProperties>
</file>