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10"/>
  </p:notesMasterIdLst>
  <p:sldIdLst>
    <p:sldId id="256" r:id="rId2"/>
    <p:sldId id="257" r:id="rId3"/>
    <p:sldId id="282" r:id="rId4"/>
    <p:sldId id="283" r:id="rId5"/>
    <p:sldId id="284" r:id="rId6"/>
    <p:sldId id="285" r:id="rId7"/>
    <p:sldId id="264" r:id="rId8"/>
    <p:sldId id="268" r:id="rId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4393" autoAdjust="0"/>
  </p:normalViewPr>
  <p:slideViewPr>
    <p:cSldViewPr>
      <p:cViewPr>
        <p:scale>
          <a:sx n="68" d="100"/>
          <a:sy n="68" d="100"/>
        </p:scale>
        <p:origin x="-1446" y="-7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37BB06D-9ADC-41A9-A489-67A31F7B39E5}" type="datetimeFigureOut">
              <a:rPr lang="en-US" smtClean="0"/>
              <a:t>10/7/2019</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C9893A6-CF10-4A34-BC18-3D9D1522D137}" type="slidenum">
              <a:rPr lang="en-US" smtClean="0"/>
              <a:t>‹#›</a:t>
            </a:fld>
            <a:endParaRPr lang="en-US"/>
          </a:p>
        </p:txBody>
      </p:sp>
    </p:spTree>
    <p:extLst>
      <p:ext uri="{BB962C8B-B14F-4D97-AF65-F5344CB8AC3E}">
        <p14:creationId xmlns:p14="http://schemas.microsoft.com/office/powerpoint/2010/main" val="3413724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Filatotchev, Bell, &amp; Rasheed (2016), assert that supportive enterprises such as banks and insurance firms have significantly facilitated globalization of other business sectors. The extension of banking and insurance services to international platforms has made it easier for Walmart retail stores to expand globally. </a:t>
            </a:r>
            <a:endParaRPr lang="en-US" dirty="0"/>
          </a:p>
        </p:txBody>
      </p:sp>
      <p:sp>
        <p:nvSpPr>
          <p:cNvPr id="4" name="Slide Number Placeholder 3"/>
          <p:cNvSpPr>
            <a:spLocks noGrp="1"/>
          </p:cNvSpPr>
          <p:nvPr>
            <p:ph type="sldNum" sz="quarter" idx="10"/>
          </p:nvPr>
        </p:nvSpPr>
        <p:spPr/>
        <p:txBody>
          <a:bodyPr/>
          <a:lstStyle/>
          <a:p>
            <a:fld id="{2C9893A6-CF10-4A34-BC18-3D9D1522D137}" type="slidenum">
              <a:rPr lang="en-US" smtClean="0"/>
              <a:t>2</a:t>
            </a:fld>
            <a:endParaRPr lang="en-US"/>
          </a:p>
        </p:txBody>
      </p:sp>
    </p:spTree>
    <p:extLst>
      <p:ext uri="{BB962C8B-B14F-4D97-AF65-F5344CB8AC3E}">
        <p14:creationId xmlns:p14="http://schemas.microsoft.com/office/powerpoint/2010/main" val="13770980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brick and mortar strategy of going global was productive prior to online retailing (Hunt, Watt, &amp; Bryant, 2018). However, technological advancements demands Walmart to re-strategize to gain a competitive advantage.</a:t>
            </a:r>
          </a:p>
          <a:p>
            <a:endParaRPr lang="en-US" dirty="0"/>
          </a:p>
        </p:txBody>
      </p:sp>
      <p:sp>
        <p:nvSpPr>
          <p:cNvPr id="4" name="Slide Number Placeholder 3"/>
          <p:cNvSpPr>
            <a:spLocks noGrp="1"/>
          </p:cNvSpPr>
          <p:nvPr>
            <p:ph type="sldNum" sz="quarter" idx="10"/>
          </p:nvPr>
        </p:nvSpPr>
        <p:spPr/>
        <p:txBody>
          <a:bodyPr/>
          <a:lstStyle/>
          <a:p>
            <a:fld id="{2C9893A6-CF10-4A34-BC18-3D9D1522D137}" type="slidenum">
              <a:rPr lang="en-US" smtClean="0"/>
              <a:t>3</a:t>
            </a:fld>
            <a:endParaRPr lang="en-US"/>
          </a:p>
        </p:txBody>
      </p:sp>
    </p:spTree>
    <p:extLst>
      <p:ext uri="{BB962C8B-B14F-4D97-AF65-F5344CB8AC3E}">
        <p14:creationId xmlns:p14="http://schemas.microsoft.com/office/powerpoint/2010/main" val="1990444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smtClean="0"/>
              <a:t>According to Ladd (2018), strategic partnerships are a critical approach to facilitating competitive advantages against rival firms such as Amazon. It is on the same note that Ladd proposes for an alliance between Walmart and Home Depot to improve on their logistics. </a:t>
            </a:r>
          </a:p>
          <a:p>
            <a:endParaRPr lang="en-US" dirty="0"/>
          </a:p>
        </p:txBody>
      </p:sp>
      <p:sp>
        <p:nvSpPr>
          <p:cNvPr id="4" name="Slide Number Placeholder 3"/>
          <p:cNvSpPr>
            <a:spLocks noGrp="1"/>
          </p:cNvSpPr>
          <p:nvPr>
            <p:ph type="sldNum" sz="quarter" idx="10"/>
          </p:nvPr>
        </p:nvSpPr>
        <p:spPr/>
        <p:txBody>
          <a:bodyPr/>
          <a:lstStyle/>
          <a:p>
            <a:fld id="{2C9893A6-CF10-4A34-BC18-3D9D1522D137}" type="slidenum">
              <a:rPr lang="en-US" smtClean="0"/>
              <a:t>4</a:t>
            </a:fld>
            <a:endParaRPr lang="en-US"/>
          </a:p>
        </p:txBody>
      </p:sp>
    </p:spTree>
    <p:extLst>
      <p:ext uri="{BB962C8B-B14F-4D97-AF65-F5344CB8AC3E}">
        <p14:creationId xmlns:p14="http://schemas.microsoft.com/office/powerpoint/2010/main" val="7266790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Russo &amp; </a:t>
            </a:r>
            <a:r>
              <a:rPr lang="en-US" sz="1200" kern="1200" dirty="0" err="1" smtClean="0">
                <a:solidFill>
                  <a:schemeClr val="tx1"/>
                </a:solidFill>
                <a:effectLst/>
                <a:latin typeface="+mn-lt"/>
                <a:ea typeface="+mn-ea"/>
                <a:cs typeface="+mn-cs"/>
              </a:rPr>
              <a:t>Cessarani</a:t>
            </a:r>
            <a:r>
              <a:rPr lang="en-US" sz="1200" kern="1200" dirty="0" smtClean="0">
                <a:solidFill>
                  <a:schemeClr val="tx1"/>
                </a:solidFill>
                <a:effectLst/>
                <a:latin typeface="+mn-lt"/>
                <a:ea typeface="+mn-ea"/>
                <a:cs typeface="+mn-cs"/>
              </a:rPr>
              <a:t> (2017), acknowledge the importance of strategic alliances in increasing the competitive advantage of firms in new markets. However, these authors advise that firms proceed with caution in forming the partnerships due to the high risk of failure due to differences affiliated to global markets.</a:t>
            </a:r>
          </a:p>
          <a:p>
            <a:endParaRPr lang="en-US" dirty="0"/>
          </a:p>
        </p:txBody>
      </p:sp>
      <p:sp>
        <p:nvSpPr>
          <p:cNvPr id="4" name="Slide Number Placeholder 3"/>
          <p:cNvSpPr>
            <a:spLocks noGrp="1"/>
          </p:cNvSpPr>
          <p:nvPr>
            <p:ph type="sldNum" sz="quarter" idx="10"/>
          </p:nvPr>
        </p:nvSpPr>
        <p:spPr/>
        <p:txBody>
          <a:bodyPr/>
          <a:lstStyle/>
          <a:p>
            <a:fld id="{2C9893A6-CF10-4A34-BC18-3D9D1522D137}" type="slidenum">
              <a:rPr lang="en-US" smtClean="0"/>
              <a:t>5</a:t>
            </a:fld>
            <a:endParaRPr lang="en-US"/>
          </a:p>
        </p:txBody>
      </p:sp>
    </p:spTree>
    <p:extLst>
      <p:ext uri="{BB962C8B-B14F-4D97-AF65-F5344CB8AC3E}">
        <p14:creationId xmlns:p14="http://schemas.microsoft.com/office/powerpoint/2010/main" val="37016270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Challenges such as global recession and machine breakdowns are faced off with strategies such as the use of various production lines and increased organizational flexibility.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2C9893A6-CF10-4A34-BC18-3D9D1522D137}" type="slidenum">
              <a:rPr lang="en-US" smtClean="0"/>
              <a:t>6</a:t>
            </a:fld>
            <a:endParaRPr lang="en-US"/>
          </a:p>
        </p:txBody>
      </p:sp>
    </p:spTree>
    <p:extLst>
      <p:ext uri="{BB962C8B-B14F-4D97-AF65-F5344CB8AC3E}">
        <p14:creationId xmlns:p14="http://schemas.microsoft.com/office/powerpoint/2010/main" val="1404843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4" name="Title 13"/>
          <p:cNvSpPr>
            <a:spLocks noGrp="1"/>
          </p:cNvSpPr>
          <p:nvPr>
            <p:ph type="ctrTitle"/>
          </p:nvPr>
        </p:nvSpPr>
        <p:spPr>
          <a:xfrm>
            <a:off x="1432560" y="359898"/>
            <a:ext cx="7406640" cy="1472184"/>
          </a:xfrm>
        </p:spPr>
        <p:txBody>
          <a:bodyPr anchor="b"/>
          <a:lstStyle>
            <a:lvl1pPr algn="l">
              <a:defRPr/>
            </a:lvl1pPr>
            <a:extLst/>
          </a:lstStyle>
          <a:p>
            <a:r>
              <a:rPr kumimoji="0" lang="en-US" smtClean="0"/>
              <a:t>Click to edit Master title style</a:t>
            </a:r>
            <a:endParaRPr kumimoji="0" lang="en-US"/>
          </a:p>
        </p:txBody>
      </p:sp>
      <p:sp>
        <p:nvSpPr>
          <p:cNvPr id="22" name="Subtitle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7" name="Date Placeholder 6"/>
          <p:cNvSpPr>
            <a:spLocks noGrp="1"/>
          </p:cNvSpPr>
          <p:nvPr>
            <p:ph type="dt" sz="half" idx="10"/>
          </p:nvPr>
        </p:nvSpPr>
        <p:spPr/>
        <p:txBody>
          <a:bodyPr/>
          <a:lstStyle>
            <a:extLst/>
          </a:lstStyle>
          <a:p>
            <a:fld id="{1DB9D9AE-3127-4674-B5FD-2F9AF48D8573}" type="datetimeFigureOut">
              <a:rPr lang="en-US" smtClean="0"/>
              <a:pPr/>
              <a:t>10/7/2019</a:t>
            </a:fld>
            <a:endParaRPr lang="en-US"/>
          </a:p>
        </p:txBody>
      </p:sp>
      <p:sp>
        <p:nvSpPr>
          <p:cNvPr id="20" name="Footer Placeholder 19"/>
          <p:cNvSpPr>
            <a:spLocks noGrp="1"/>
          </p:cNvSpPr>
          <p:nvPr>
            <p:ph type="ftr" sz="quarter" idx="11"/>
          </p:nvPr>
        </p:nvSpPr>
        <p:spPr/>
        <p:txBody>
          <a:bodyPr/>
          <a:lstStyle>
            <a:extLst/>
          </a:lstStyle>
          <a:p>
            <a:endParaRPr lang="en-US"/>
          </a:p>
        </p:txBody>
      </p:sp>
      <p:sp>
        <p:nvSpPr>
          <p:cNvPr id="10" name="Slide Number Placeholder 9"/>
          <p:cNvSpPr>
            <a:spLocks noGrp="1"/>
          </p:cNvSpPr>
          <p:nvPr>
            <p:ph type="sldNum" sz="quarter" idx="12"/>
          </p:nvPr>
        </p:nvSpPr>
        <p:spPr/>
        <p:txBody>
          <a:bodyPr/>
          <a:lstStyle>
            <a:extLst/>
          </a:lstStyle>
          <a:p>
            <a:fld id="{6BA73C78-6462-416C-AA2A-F564A26B70B9}" type="slidenum">
              <a:rPr lang="en-US" smtClean="0"/>
              <a:pPr/>
              <a:t>‹#›</a:t>
            </a:fld>
            <a:endParaRPr lang="en-US"/>
          </a:p>
        </p:txBody>
      </p:sp>
      <p:sp>
        <p:nvSpPr>
          <p:cNvPr id="8" name="Oval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DB9D9AE-3127-4674-B5FD-2F9AF48D8573}" type="datetimeFigureOut">
              <a:rPr lang="en-US" smtClean="0"/>
              <a:pPr/>
              <a:t>10/7/2019</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6BA73C78-6462-416C-AA2A-F564A26B70B9}"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1DB9D9AE-3127-4674-B5FD-2F9AF48D8573}" type="datetimeFigureOut">
              <a:rPr lang="en-US" smtClean="0"/>
              <a:pPr/>
              <a:t>10/7/2019</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6BA73C78-6462-416C-AA2A-F564A26B70B9}" type="slidenum">
              <a:rPr lang="en-US" smtClean="0"/>
              <a:pPr/>
              <a:t>‹#›</a:t>
            </a:fld>
            <a:endParaRPr lang="en-US"/>
          </a:p>
        </p:txBody>
      </p:sp>
      <p:sp>
        <p:nvSpPr>
          <p:cNvPr id="10" name="Rectangle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1DB9D9AE-3127-4674-B5FD-2F9AF48D8573}" type="datetimeFigureOut">
              <a:rPr lang="en-US" smtClean="0"/>
              <a:pPr/>
              <a:t>10/7/2019</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6BA73C78-6462-416C-AA2A-F564A26B70B9}"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1DB9D9AE-3127-4674-B5FD-2F9AF48D8573}" type="datetimeFigureOut">
              <a:rPr lang="en-US" smtClean="0"/>
              <a:pPr/>
              <a:t>10/7/2019</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6BA73C78-6462-416C-AA2A-F564A26B70B9}"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nchor="ct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1DB9D9AE-3127-4674-B5FD-2F9AF48D8573}" type="datetimeFigureOut">
              <a:rPr lang="en-US" smtClean="0"/>
              <a:pPr/>
              <a:t>10/7/2019</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6BA73C78-6462-416C-AA2A-F564A26B70B9}"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Date Placeholder 1"/>
          <p:cNvSpPr>
            <a:spLocks noGrp="1"/>
          </p:cNvSpPr>
          <p:nvPr>
            <p:ph type="dt" sz="half" idx="10"/>
          </p:nvPr>
        </p:nvSpPr>
        <p:spPr/>
        <p:txBody>
          <a:bodyPr/>
          <a:lstStyle>
            <a:extLst/>
          </a:lstStyle>
          <a:p>
            <a:fld id="{1DB9D9AE-3127-4674-B5FD-2F9AF48D8573}" type="datetimeFigureOut">
              <a:rPr lang="en-US" smtClean="0"/>
              <a:pPr/>
              <a:t>10/7/2019</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6BA73C78-6462-416C-AA2A-F564A26B70B9}" type="slidenum">
              <a:rPr lang="en-US" smtClean="0"/>
              <a:pPr/>
              <a:t>‹#›</a:t>
            </a:fld>
            <a:endParaRPr lang="en-US"/>
          </a:p>
        </p:txBody>
      </p:sp>
      <p:sp>
        <p:nvSpPr>
          <p:cNvPr id="6" name="Rectangle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1DB9D9AE-3127-4674-B5FD-2F9AF48D8573}" type="datetimeFigureOut">
              <a:rPr lang="en-US" smtClean="0"/>
              <a:pPr/>
              <a:t>10/7/2019</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6BA73C78-6462-416C-AA2A-F564A26B70B9}"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extLst/>
          </a:lstStyle>
          <a:p>
            <a:fld id="{1DB9D9AE-3127-4674-B5FD-2F9AF48D8573}" type="datetimeFigureOut">
              <a:rPr lang="en-US" smtClean="0"/>
              <a:pPr/>
              <a:t>10/7/2019</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6BA73C78-6462-416C-AA2A-F564A26B70B9}" type="slidenum">
              <a:rPr lang="en-US" smtClean="0"/>
              <a:pPr/>
              <a:t>‹#›</a:t>
            </a:fld>
            <a:endParaRPr lang="en-US"/>
          </a:p>
        </p:txBody>
      </p:sp>
      <p:sp>
        <p:nvSpPr>
          <p:cNvPr id="8" name="Rectangle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Picture Placeholder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en-US" smtClean="0"/>
              <a:t>Click icon to add picture</a:t>
            </a:r>
            <a:endParaRPr kumimoji="0" lang="en-US" dirty="0"/>
          </a:p>
        </p:txBody>
      </p:sp>
      <p:sp>
        <p:nvSpPr>
          <p:cNvPr id="9" name="Flowchart: Process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Flowchart: Process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Text Placeholder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DB9D9AE-3127-4674-B5FD-2F9AF48D8573}" type="datetimeFigureOut">
              <a:rPr lang="en-US" smtClean="0"/>
              <a:pPr/>
              <a:t>10/7/2019</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6BA73C78-6462-416C-AA2A-F564A26B70B9}"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274639"/>
            <a:ext cx="1828800" cy="5851525"/>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1143000" y="274640"/>
            <a:ext cx="55626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DB9D9AE-3127-4674-B5FD-2F9AF48D8573}" type="datetimeFigureOut">
              <a:rPr lang="en-US" smtClean="0"/>
              <a:pPr/>
              <a:t>10/7/2019</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6BA73C78-6462-416C-AA2A-F564A26B70B9}"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Pie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Donut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Rectangle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Title Placeholder 4"/>
          <p:cNvSpPr>
            <a:spLocks noGrp="1"/>
          </p:cNvSpPr>
          <p:nvPr>
            <p:ph type="title"/>
          </p:nvPr>
        </p:nvSpPr>
        <p:spPr>
          <a:xfrm>
            <a:off x="1435608" y="274638"/>
            <a:ext cx="7498080" cy="1143000"/>
          </a:xfrm>
          <a:prstGeom prst="rect">
            <a:avLst/>
          </a:prstGeom>
        </p:spPr>
        <p:txBody>
          <a:bodyPr anchor="ctr">
            <a:normAutofit/>
          </a:bodyPr>
          <a:lstStyle>
            <a:extLst/>
          </a:lstStyle>
          <a:p>
            <a:r>
              <a:rPr kumimoji="0" lang="en-US" smtClean="0"/>
              <a:t>Click to edit Master title style</a:t>
            </a:r>
            <a:endParaRPr kumimoji="0" lang="en-US"/>
          </a:p>
        </p:txBody>
      </p:sp>
      <p:sp>
        <p:nvSpPr>
          <p:cNvPr id="9" name="Text Placeholder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4" name="Date Placeholder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1DB9D9AE-3127-4674-B5FD-2F9AF48D8573}" type="datetimeFigureOut">
              <a:rPr lang="en-US" smtClean="0"/>
              <a:pPr/>
              <a:t>10/7/2019</a:t>
            </a:fld>
            <a:endParaRPr lang="en-US"/>
          </a:p>
        </p:txBody>
      </p:sp>
      <p:sp>
        <p:nvSpPr>
          <p:cNvPr id="10" name="Footer Placeholder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en-US"/>
          </a:p>
        </p:txBody>
      </p:sp>
      <p:sp>
        <p:nvSpPr>
          <p:cNvPr id="22" name="Slide Number Placeholder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6BA73C78-6462-416C-AA2A-F564A26B70B9}" type="slidenum">
              <a:rPr lang="en-US" smtClean="0"/>
              <a:pPr/>
              <a:t>‹#›</a:t>
            </a:fld>
            <a:endParaRPr lang="en-US"/>
          </a:p>
        </p:txBody>
      </p:sp>
      <p:sp>
        <p:nvSpPr>
          <p:cNvPr id="15" name="Rectangle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371601"/>
            <a:ext cx="8458200" cy="2500312"/>
          </a:xfrm>
        </p:spPr>
        <p:txBody>
          <a:bodyPr>
            <a:normAutofit/>
          </a:bodyPr>
          <a:lstStyle/>
          <a:p>
            <a:r>
              <a:rPr lang="en-US" sz="7200" dirty="0"/>
              <a:t>Walmart </a:t>
            </a:r>
            <a:r>
              <a:rPr lang="en-US" sz="7200" dirty="0" smtClean="0"/>
              <a:t>Strategy </a:t>
            </a:r>
            <a:endParaRPr lang="en-US" sz="7200" dirty="0"/>
          </a:p>
        </p:txBody>
      </p:sp>
      <p:sp>
        <p:nvSpPr>
          <p:cNvPr id="3" name="Subtitle 2"/>
          <p:cNvSpPr>
            <a:spLocks noGrp="1"/>
          </p:cNvSpPr>
          <p:nvPr>
            <p:ph type="subTitle" idx="1"/>
          </p:nvPr>
        </p:nvSpPr>
        <p:spPr>
          <a:xfrm>
            <a:off x="5486400" y="3886200"/>
            <a:ext cx="3200400" cy="1752600"/>
          </a:xfrm>
        </p:spPr>
        <p:txBody>
          <a:bodyPr>
            <a:normAutofit/>
          </a:bodyPr>
          <a:lstStyle/>
          <a:p>
            <a:r>
              <a:rPr lang="en-US" sz="2800" dirty="0" smtClean="0"/>
              <a:t>By </a:t>
            </a:r>
          </a:p>
          <a:p>
            <a:r>
              <a:rPr lang="en-US" sz="2800" dirty="0" smtClean="0"/>
              <a:t>Name</a:t>
            </a:r>
            <a:endParaRPr lang="en-US" sz="28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Globalization</a:t>
            </a:r>
            <a:endParaRPr lang="en-US" dirty="0"/>
          </a:p>
        </p:txBody>
      </p:sp>
      <p:sp>
        <p:nvSpPr>
          <p:cNvPr id="3" name="Content Placeholder 2"/>
          <p:cNvSpPr>
            <a:spLocks noGrp="1"/>
          </p:cNvSpPr>
          <p:nvPr>
            <p:ph idx="1"/>
          </p:nvPr>
        </p:nvSpPr>
        <p:spPr/>
        <p:txBody>
          <a:bodyPr>
            <a:normAutofit fontScale="70000" lnSpcReduction="20000"/>
          </a:bodyPr>
          <a:lstStyle/>
          <a:p>
            <a:pPr>
              <a:lnSpc>
                <a:spcPct val="200000"/>
              </a:lnSpc>
            </a:pPr>
            <a:r>
              <a:rPr lang="en-US" sz="2400" dirty="0"/>
              <a:t>Globalization has greatly influenced Walmart’s decision of engaging in international </a:t>
            </a:r>
            <a:r>
              <a:rPr lang="en-US" sz="2400" dirty="0" smtClean="0"/>
              <a:t>operations</a:t>
            </a:r>
          </a:p>
          <a:p>
            <a:pPr>
              <a:lnSpc>
                <a:spcPct val="200000"/>
              </a:lnSpc>
            </a:pPr>
            <a:r>
              <a:rPr lang="en-US" sz="2400" dirty="0"/>
              <a:t>The firm has developed a strategic internationalization approach aimed at gaining a competitive advantage in the new market</a:t>
            </a:r>
            <a:r>
              <a:rPr lang="en-US" sz="2400" dirty="0" smtClean="0"/>
              <a:t>.</a:t>
            </a:r>
          </a:p>
          <a:p>
            <a:pPr>
              <a:lnSpc>
                <a:spcPct val="200000"/>
              </a:lnSpc>
            </a:pPr>
            <a:r>
              <a:rPr lang="en-US" sz="2400" dirty="0"/>
              <a:t>Various internationalization factors such as finance, economics, political climates, and technology have influenced Walmart’s strategic management plan</a:t>
            </a:r>
            <a:r>
              <a:rPr lang="en-US" sz="2400" dirty="0" smtClean="0"/>
              <a:t>.</a:t>
            </a:r>
          </a:p>
          <a:p>
            <a:pPr>
              <a:lnSpc>
                <a:spcPct val="200000"/>
              </a:lnSpc>
            </a:pPr>
            <a:r>
              <a:rPr lang="en-US" sz="2400" dirty="0"/>
              <a:t>The globalization of capital markets has influenced Walmart’s strategic financial plan due to the ease of funds’ accessibility in new markets.</a:t>
            </a:r>
            <a:endParaRPr lang="en-US" sz="2400" dirty="0"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Globalization Cont.</a:t>
            </a:r>
            <a:endParaRPr lang="en-US" dirty="0"/>
          </a:p>
        </p:txBody>
      </p:sp>
      <p:sp>
        <p:nvSpPr>
          <p:cNvPr id="3" name="Content Placeholder 2"/>
          <p:cNvSpPr>
            <a:spLocks noGrp="1"/>
          </p:cNvSpPr>
          <p:nvPr>
            <p:ph idx="1"/>
          </p:nvPr>
        </p:nvSpPr>
        <p:spPr>
          <a:xfrm>
            <a:off x="457200" y="1371600"/>
            <a:ext cx="8229600" cy="4953000"/>
          </a:xfrm>
        </p:spPr>
        <p:txBody>
          <a:bodyPr>
            <a:normAutofit fontScale="92500"/>
          </a:bodyPr>
          <a:lstStyle/>
          <a:p>
            <a:pPr>
              <a:lnSpc>
                <a:spcPct val="210000"/>
              </a:lnSpc>
            </a:pPr>
            <a:r>
              <a:rPr lang="en-US" sz="2400" dirty="0"/>
              <a:t>Additionally, Walmart strategically plans for economic forces such as exchange and taxation rates to achieve international success.</a:t>
            </a:r>
          </a:p>
          <a:p>
            <a:pPr>
              <a:lnSpc>
                <a:spcPct val="210000"/>
              </a:lnSpc>
            </a:pPr>
            <a:r>
              <a:rPr lang="en-US" sz="2400" dirty="0"/>
              <a:t>Walmart’s decision to align its operations with international political climates has boosted its success in global markets.</a:t>
            </a:r>
          </a:p>
          <a:p>
            <a:pPr>
              <a:lnSpc>
                <a:spcPct val="210000"/>
              </a:lnSpc>
            </a:pPr>
            <a:r>
              <a:rPr lang="en-US" sz="2400" dirty="0"/>
              <a:t>Lastly, online shopping has significantly affected Walmart’s strategic plan of international expansion.</a:t>
            </a:r>
          </a:p>
          <a:p>
            <a:pPr>
              <a:lnSpc>
                <a:spcPct val="210000"/>
              </a:lnSpc>
            </a:pPr>
            <a:endParaRPr lang="en-US" sz="2400" dirty="0" smtClean="0"/>
          </a:p>
        </p:txBody>
      </p:sp>
    </p:spTree>
    <p:extLst>
      <p:ext uri="{BB962C8B-B14F-4D97-AF65-F5344CB8AC3E}">
        <p14:creationId xmlns:p14="http://schemas.microsoft.com/office/powerpoint/2010/main" val="107823031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Strategic Alliances</a:t>
            </a:r>
            <a:endParaRPr lang="en-US" dirty="0"/>
          </a:p>
        </p:txBody>
      </p:sp>
      <p:sp>
        <p:nvSpPr>
          <p:cNvPr id="3" name="Content Placeholder 2"/>
          <p:cNvSpPr>
            <a:spLocks noGrp="1"/>
          </p:cNvSpPr>
          <p:nvPr>
            <p:ph idx="1"/>
          </p:nvPr>
        </p:nvSpPr>
        <p:spPr>
          <a:xfrm>
            <a:off x="457200" y="1447800"/>
            <a:ext cx="8229600" cy="5105400"/>
          </a:xfrm>
        </p:spPr>
        <p:txBody>
          <a:bodyPr>
            <a:normAutofit/>
          </a:bodyPr>
          <a:lstStyle/>
          <a:p>
            <a:pPr>
              <a:lnSpc>
                <a:spcPct val="210000"/>
              </a:lnSpc>
            </a:pPr>
            <a:r>
              <a:rPr lang="en-US" sz="2400" dirty="0"/>
              <a:t>Globalization requires planning and adoption of approaches such as strategic </a:t>
            </a:r>
            <a:r>
              <a:rPr lang="en-US" sz="2400" dirty="0" smtClean="0"/>
              <a:t>alliances. </a:t>
            </a:r>
          </a:p>
          <a:p>
            <a:pPr>
              <a:lnSpc>
                <a:spcPct val="210000"/>
              </a:lnSpc>
            </a:pPr>
            <a:r>
              <a:rPr lang="en-US" sz="2400" dirty="0" smtClean="0"/>
              <a:t>Strategic </a:t>
            </a:r>
            <a:r>
              <a:rPr lang="en-US" sz="2400" dirty="0"/>
              <a:t>alliances are critical tools of contending in competitive global </a:t>
            </a:r>
            <a:r>
              <a:rPr lang="en-US" sz="2400" dirty="0" smtClean="0"/>
              <a:t>markets. </a:t>
            </a:r>
          </a:p>
          <a:p>
            <a:pPr>
              <a:lnSpc>
                <a:spcPct val="210000"/>
              </a:lnSpc>
            </a:pPr>
            <a:r>
              <a:rPr lang="en-US" sz="2400" dirty="0" smtClean="0"/>
              <a:t>The </a:t>
            </a:r>
            <a:r>
              <a:rPr lang="en-US" sz="2400" dirty="0"/>
              <a:t>partnerships increase an organization’s success growth due to a decrease in the cost of operation</a:t>
            </a:r>
            <a:r>
              <a:rPr lang="en-US" sz="2400" dirty="0" smtClean="0"/>
              <a:t>.</a:t>
            </a:r>
          </a:p>
          <a:p>
            <a:pPr marL="109728" indent="0">
              <a:lnSpc>
                <a:spcPct val="210000"/>
              </a:lnSpc>
              <a:buNone/>
            </a:pPr>
            <a:endParaRPr lang="en-US" sz="2400" dirty="0" smtClean="0"/>
          </a:p>
        </p:txBody>
      </p:sp>
    </p:spTree>
    <p:extLst>
      <p:ext uri="{BB962C8B-B14F-4D97-AF65-F5344CB8AC3E}">
        <p14:creationId xmlns:p14="http://schemas.microsoft.com/office/powerpoint/2010/main" val="357314725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Strategic Alliances Cont.</a:t>
            </a:r>
            <a:endParaRPr lang="en-US" dirty="0"/>
          </a:p>
        </p:txBody>
      </p:sp>
      <p:sp>
        <p:nvSpPr>
          <p:cNvPr id="3" name="Content Placeholder 2"/>
          <p:cNvSpPr>
            <a:spLocks noGrp="1"/>
          </p:cNvSpPr>
          <p:nvPr>
            <p:ph idx="1"/>
          </p:nvPr>
        </p:nvSpPr>
        <p:spPr>
          <a:xfrm>
            <a:off x="533400" y="1524000"/>
            <a:ext cx="8229600" cy="4419600"/>
          </a:xfrm>
        </p:spPr>
        <p:txBody>
          <a:bodyPr>
            <a:normAutofit fontScale="85000" lnSpcReduction="10000"/>
          </a:bodyPr>
          <a:lstStyle/>
          <a:p>
            <a:pPr>
              <a:lnSpc>
                <a:spcPct val="200000"/>
              </a:lnSpc>
            </a:pPr>
            <a:r>
              <a:rPr lang="en-US" sz="2400" dirty="0"/>
              <a:t>Additionally, Walmart would optimize on integration of technological advancements if the firm forms strategic alliances with Facebook and other social media firms</a:t>
            </a:r>
            <a:r>
              <a:rPr lang="en-US" sz="2400" dirty="0" smtClean="0"/>
              <a:t>.</a:t>
            </a:r>
          </a:p>
          <a:p>
            <a:pPr>
              <a:lnSpc>
                <a:spcPct val="200000"/>
              </a:lnSpc>
            </a:pPr>
            <a:r>
              <a:rPr lang="en-US" sz="2400" dirty="0" smtClean="0"/>
              <a:t>Strategic </a:t>
            </a:r>
            <a:r>
              <a:rPr lang="en-US" sz="2400" dirty="0"/>
              <a:t>alliances will boost Walmart’s performance in global markets through increased market share and customer base.</a:t>
            </a:r>
          </a:p>
          <a:p>
            <a:pPr>
              <a:lnSpc>
                <a:spcPct val="200000"/>
              </a:lnSpc>
            </a:pPr>
            <a:r>
              <a:rPr lang="en-US" sz="2400" dirty="0"/>
              <a:t>Lastly, it is important for Walmart to strategize engagement in strategic alliance to reduce opportunistic behavior. </a:t>
            </a:r>
          </a:p>
          <a:p>
            <a:pPr>
              <a:lnSpc>
                <a:spcPct val="200000"/>
              </a:lnSpc>
            </a:pPr>
            <a:endParaRPr lang="en-US" sz="2400" dirty="0" smtClean="0"/>
          </a:p>
        </p:txBody>
      </p:sp>
    </p:spTree>
    <p:extLst>
      <p:ext uri="{BB962C8B-B14F-4D97-AF65-F5344CB8AC3E}">
        <p14:creationId xmlns:p14="http://schemas.microsoft.com/office/powerpoint/2010/main" val="355418545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Strategic Measures </a:t>
            </a:r>
            <a:endParaRPr lang="en-US" dirty="0"/>
          </a:p>
        </p:txBody>
      </p:sp>
      <p:sp>
        <p:nvSpPr>
          <p:cNvPr id="3" name="Content Placeholder 2"/>
          <p:cNvSpPr>
            <a:spLocks noGrp="1"/>
          </p:cNvSpPr>
          <p:nvPr>
            <p:ph idx="1"/>
          </p:nvPr>
        </p:nvSpPr>
        <p:spPr>
          <a:xfrm>
            <a:off x="457200" y="1371600"/>
            <a:ext cx="8229600" cy="5029200"/>
          </a:xfrm>
        </p:spPr>
        <p:txBody>
          <a:bodyPr>
            <a:normAutofit fontScale="85000" lnSpcReduction="10000"/>
          </a:bodyPr>
          <a:lstStyle/>
          <a:p>
            <a:pPr>
              <a:lnSpc>
                <a:spcPct val="200000"/>
              </a:lnSpc>
            </a:pPr>
            <a:r>
              <a:rPr lang="en-US" sz="2400" dirty="0"/>
              <a:t>The global market has increased in complexity demanding firms to adopt strategic measures that will boost organizational performance. </a:t>
            </a:r>
          </a:p>
          <a:p>
            <a:pPr>
              <a:lnSpc>
                <a:spcPct val="200000"/>
              </a:lnSpc>
            </a:pPr>
            <a:r>
              <a:rPr lang="en-US" sz="2400" dirty="0"/>
              <a:t>Enhanced flexibility is a critical measure that has ensured manufacturing firm’s maintain high level of competitiveness in global markets.</a:t>
            </a:r>
          </a:p>
          <a:p>
            <a:pPr>
              <a:lnSpc>
                <a:spcPct val="200000"/>
              </a:lnSpc>
            </a:pPr>
            <a:r>
              <a:rPr lang="en-US" sz="2400" dirty="0"/>
              <a:t>The adoption of sustainable production systems give manufacturing organizations a competitive advantage due to the minimization of over-reliance on single lines</a:t>
            </a:r>
            <a:r>
              <a:rPr lang="en-US" sz="2400" dirty="0" smtClean="0"/>
              <a:t>.</a:t>
            </a:r>
            <a:endParaRPr lang="en-US" sz="2400" dirty="0"/>
          </a:p>
        </p:txBody>
      </p:sp>
    </p:spTree>
    <p:extLst>
      <p:ext uri="{BB962C8B-B14F-4D97-AF65-F5344CB8AC3E}">
        <p14:creationId xmlns:p14="http://schemas.microsoft.com/office/powerpoint/2010/main" val="18235859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85800"/>
            <a:ext cx="8229600" cy="838200"/>
          </a:xfrm>
        </p:spPr>
        <p:txBody>
          <a:bodyPr>
            <a:normAutofit fontScale="90000"/>
          </a:bodyPr>
          <a:lstStyle/>
          <a:p>
            <a:r>
              <a:rPr lang="en-US" dirty="0" smtClean="0"/>
              <a:t>References</a:t>
            </a:r>
            <a:br>
              <a:rPr lang="en-US" dirty="0" smtClean="0"/>
            </a:br>
            <a:endParaRPr lang="en-US" dirty="0"/>
          </a:p>
        </p:txBody>
      </p:sp>
      <p:sp>
        <p:nvSpPr>
          <p:cNvPr id="3" name="Content Placeholder 2"/>
          <p:cNvSpPr>
            <a:spLocks noGrp="1"/>
          </p:cNvSpPr>
          <p:nvPr>
            <p:ph idx="1"/>
          </p:nvPr>
        </p:nvSpPr>
        <p:spPr>
          <a:xfrm>
            <a:off x="457200" y="1295400"/>
            <a:ext cx="8229600" cy="5562600"/>
          </a:xfrm>
        </p:spPr>
        <p:txBody>
          <a:bodyPr>
            <a:normAutofit fontScale="47500" lnSpcReduction="20000"/>
          </a:bodyPr>
          <a:lstStyle/>
          <a:p>
            <a:pPr>
              <a:lnSpc>
                <a:spcPct val="210000"/>
              </a:lnSpc>
            </a:pPr>
            <a:r>
              <a:rPr lang="en-US" dirty="0"/>
              <a:t>Russo, M., &amp; </a:t>
            </a:r>
            <a:r>
              <a:rPr lang="en-US" dirty="0" err="1"/>
              <a:t>Cessarani</a:t>
            </a:r>
            <a:r>
              <a:rPr lang="en-US" dirty="0"/>
              <a:t>, M. (2017). Strategic Alliance Success Factors: A Literature Review on Alliance</a:t>
            </a:r>
          </a:p>
          <a:p>
            <a:pPr>
              <a:lnSpc>
                <a:spcPct val="210000"/>
              </a:lnSpc>
            </a:pPr>
            <a:r>
              <a:rPr lang="en-US" dirty="0"/>
              <a:t>Lifecycle. International Journal of Business Administration. 8(3), 1-9.</a:t>
            </a:r>
          </a:p>
          <a:p>
            <a:pPr>
              <a:lnSpc>
                <a:spcPct val="210000"/>
              </a:lnSpc>
            </a:pPr>
            <a:r>
              <a:rPr lang="en-US" dirty="0"/>
              <a:t>Hunt, I., Watts, A. and Bryant, S. (2018). Walmart’s international expansion: successes and miscalculations. Journal of Business Strategy, 39(2), 22-29.</a:t>
            </a:r>
          </a:p>
          <a:p>
            <a:pPr>
              <a:lnSpc>
                <a:spcPct val="210000"/>
              </a:lnSpc>
            </a:pPr>
            <a:r>
              <a:rPr lang="en-US" dirty="0"/>
              <a:t>Filatotchev, I., Bell, G., &amp; Rasheed, A. (2016). Globalization of Capital Markets: Implications for Firm Strategies. Journal of International Management. 22(3), 211-221.</a:t>
            </a:r>
          </a:p>
          <a:p>
            <a:pPr>
              <a:lnSpc>
                <a:spcPct val="210000"/>
              </a:lnSpc>
            </a:pPr>
            <a:r>
              <a:rPr lang="en-US" dirty="0"/>
              <a:t>Ladd, B. (2018). Playing to Its Strengths: Why Walmart must focus on Its Stores and Logistics. Retrieved from https://www.forbes.com/sites/brittainladd/2018/09/09/playing-to-its-strengths-why-walmart-must-focus-on-groceries-stores-and-logistics/ </a:t>
            </a:r>
          </a:p>
          <a:p>
            <a:pPr>
              <a:lnSpc>
                <a:spcPct val="210000"/>
              </a:lnSpc>
            </a:pP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895600"/>
            <a:ext cx="8229600" cy="1066800"/>
          </a:xfrm>
        </p:spPr>
        <p:txBody>
          <a:bodyPr/>
          <a:lstStyle/>
          <a:p>
            <a:pPr algn="ctr"/>
            <a:r>
              <a:rPr lang="en-US" dirty="0" smtClean="0"/>
              <a:t>Thank You</a:t>
            </a:r>
            <a:endParaRPr lang="en-US"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olstice">
  <a:themeElements>
    <a:clrScheme name="Solstice">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Solstice">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olstice">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Solstice</Template>
  <TotalTime>1222</TotalTime>
  <Words>652</Words>
  <Application>Microsoft Office PowerPoint</Application>
  <PresentationFormat>On-screen Show (4:3)</PresentationFormat>
  <Paragraphs>41</Paragraphs>
  <Slides>8</Slides>
  <Notes>5</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Solstice</vt:lpstr>
      <vt:lpstr>Walmart Strategy </vt:lpstr>
      <vt:lpstr>Globalization</vt:lpstr>
      <vt:lpstr>Globalization Cont.</vt:lpstr>
      <vt:lpstr>Strategic Alliances</vt:lpstr>
      <vt:lpstr>Strategic Alliances Cont.</vt:lpstr>
      <vt:lpstr>Strategic Measures </vt:lpstr>
      <vt:lpstr>References </vt:lpstr>
      <vt:lpstr>Thank You</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StarUML</dc:title>
  <dc:creator>Mits</dc:creator>
  <cp:lastModifiedBy>Simon</cp:lastModifiedBy>
  <cp:revision>49</cp:revision>
  <dcterms:created xsi:type="dcterms:W3CDTF">2011-03-09T01:48:56Z</dcterms:created>
  <dcterms:modified xsi:type="dcterms:W3CDTF">2019-10-07T18:11:55Z</dcterms:modified>
</cp:coreProperties>
</file>