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3"/>
  </p:notesMasterIdLst>
  <p:sldIdLst>
    <p:sldId id="256" r:id="rId2"/>
    <p:sldId id="257" r:id="rId3"/>
    <p:sldId id="261" r:id="rId4"/>
    <p:sldId id="263" r:id="rId5"/>
    <p:sldId id="264" r:id="rId6"/>
    <p:sldId id="265" r:id="rId7"/>
    <p:sldId id="267" r:id="rId8"/>
    <p:sldId id="268" r:id="rId9"/>
    <p:sldId id="269" r:id="rId10"/>
    <p:sldId id="270" r:id="rId11"/>
    <p:sldId id="274" r:id="rId12"/>
    <p:sldId id="275" r:id="rId13"/>
    <p:sldId id="276" r:id="rId14"/>
    <p:sldId id="278" r:id="rId15"/>
    <p:sldId id="283" r:id="rId16"/>
    <p:sldId id="284" r:id="rId17"/>
    <p:sldId id="286" r:id="rId18"/>
    <p:sldId id="287" r:id="rId19"/>
    <p:sldId id="288" r:id="rId20"/>
    <p:sldId id="289" r:id="rId21"/>
    <p:sldId id="292" r:id="rId22"/>
    <p:sldId id="297" r:id="rId23"/>
    <p:sldId id="298" r:id="rId24"/>
    <p:sldId id="300" r:id="rId25"/>
    <p:sldId id="302" r:id="rId26"/>
    <p:sldId id="303" r:id="rId27"/>
    <p:sldId id="304" r:id="rId28"/>
    <p:sldId id="305" r:id="rId29"/>
    <p:sldId id="306" r:id="rId30"/>
    <p:sldId id="308" r:id="rId31"/>
    <p:sldId id="309" r:id="rId32"/>
    <p:sldId id="310" r:id="rId33"/>
    <p:sldId id="312" r:id="rId34"/>
    <p:sldId id="313" r:id="rId35"/>
    <p:sldId id="314" r:id="rId36"/>
    <p:sldId id="315" r:id="rId37"/>
    <p:sldId id="316" r:id="rId38"/>
    <p:sldId id="317" r:id="rId39"/>
    <p:sldId id="318" r:id="rId40"/>
    <p:sldId id="319" r:id="rId41"/>
    <p:sldId id="320" r:id="rId42"/>
    <p:sldId id="321" r:id="rId43"/>
    <p:sldId id="322" r:id="rId44"/>
    <p:sldId id="323" r:id="rId45"/>
    <p:sldId id="324" r:id="rId46"/>
    <p:sldId id="325" r:id="rId47"/>
    <p:sldId id="326" r:id="rId48"/>
    <p:sldId id="327" r:id="rId49"/>
    <p:sldId id="329" r:id="rId50"/>
    <p:sldId id="330" r:id="rId51"/>
    <p:sldId id="331" r:id="rId52"/>
    <p:sldId id="332" r:id="rId53"/>
    <p:sldId id="333" r:id="rId54"/>
    <p:sldId id="334" r:id="rId55"/>
    <p:sldId id="335" r:id="rId56"/>
    <p:sldId id="336" r:id="rId57"/>
    <p:sldId id="337" r:id="rId58"/>
    <p:sldId id="338" r:id="rId59"/>
    <p:sldId id="339" r:id="rId60"/>
    <p:sldId id="340" r:id="rId61"/>
    <p:sldId id="343" r:id="rId62"/>
    <p:sldId id="344" r:id="rId63"/>
    <p:sldId id="345" r:id="rId64"/>
    <p:sldId id="346" r:id="rId65"/>
    <p:sldId id="347" r:id="rId66"/>
    <p:sldId id="348" r:id="rId67"/>
    <p:sldId id="349" r:id="rId68"/>
    <p:sldId id="350" r:id="rId69"/>
    <p:sldId id="351" r:id="rId70"/>
    <p:sldId id="352" r:id="rId71"/>
    <p:sldId id="353" r:id="rId72"/>
    <p:sldId id="354" r:id="rId73"/>
    <p:sldId id="355" r:id="rId74"/>
    <p:sldId id="356" r:id="rId75"/>
    <p:sldId id="357" r:id="rId76"/>
    <p:sldId id="358" r:id="rId77"/>
    <p:sldId id="359" r:id="rId78"/>
    <p:sldId id="360" r:id="rId79"/>
    <p:sldId id="361" r:id="rId80"/>
    <p:sldId id="362" r:id="rId81"/>
    <p:sldId id="363" r:id="rId82"/>
    <p:sldId id="364" r:id="rId83"/>
    <p:sldId id="365" r:id="rId84"/>
    <p:sldId id="366" r:id="rId85"/>
    <p:sldId id="371" r:id="rId86"/>
    <p:sldId id="373" r:id="rId87"/>
    <p:sldId id="378" r:id="rId88"/>
    <p:sldId id="380" r:id="rId89"/>
    <p:sldId id="381" r:id="rId90"/>
    <p:sldId id="382" r:id="rId91"/>
    <p:sldId id="383" r:id="rId92"/>
    <p:sldId id="385" r:id="rId93"/>
    <p:sldId id="386" r:id="rId94"/>
    <p:sldId id="387" r:id="rId95"/>
    <p:sldId id="388" r:id="rId96"/>
    <p:sldId id="389" r:id="rId97"/>
    <p:sldId id="390" r:id="rId98"/>
    <p:sldId id="393" r:id="rId99"/>
    <p:sldId id="394" r:id="rId100"/>
    <p:sldId id="397" r:id="rId101"/>
    <p:sldId id="399" r:id="rId102"/>
    <p:sldId id="401" r:id="rId103"/>
    <p:sldId id="402" r:id="rId104"/>
    <p:sldId id="404" r:id="rId105"/>
    <p:sldId id="405" r:id="rId106"/>
    <p:sldId id="406" r:id="rId107"/>
    <p:sldId id="407" r:id="rId108"/>
    <p:sldId id="408" r:id="rId109"/>
    <p:sldId id="409" r:id="rId110"/>
    <p:sldId id="410" r:id="rId111"/>
    <p:sldId id="412" r:id="rId112"/>
    <p:sldId id="413" r:id="rId113"/>
    <p:sldId id="414" r:id="rId114"/>
    <p:sldId id="415" r:id="rId115"/>
    <p:sldId id="416" r:id="rId116"/>
    <p:sldId id="417" r:id="rId117"/>
    <p:sldId id="418" r:id="rId118"/>
    <p:sldId id="419" r:id="rId119"/>
    <p:sldId id="420" r:id="rId120"/>
    <p:sldId id="421" r:id="rId121"/>
    <p:sldId id="424" r:id="rId1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7369B-5885-204D-901B-520EDB9B2DC4}" type="datetimeFigureOut">
              <a:rPr lang="en-US" smtClean="0"/>
              <a:t>4/18/2019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87B7AA-9B59-D64D-B75A-B2E71B600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481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56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9BAA21-C8B7-47C2-9677-802E0FA098DA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441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66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D25C8A-A940-4683-9AB9-928F0524AD9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7143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0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9869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10351AC-77CE-4401-970F-5296FC806923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3173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1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45646F-A023-4AB8-8F69-815BBD84F231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4336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3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45363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1B1167-E4B8-42CB-BC10-BAE1E0DFCD41}" type="slidenum">
              <a:rPr lang="en-US" smtClean="0">
                <a:latin typeface="Times New Roman" pitchFamily="18" charset="0"/>
              </a:rPr>
              <a:pPr>
                <a:defRPr/>
              </a:pPr>
              <a:t>49</a:t>
            </a:fld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041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3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5104A5-AFE7-44F0-BE33-6CEA008F37AC}" type="slidenum">
              <a:rPr lang="en-US" smtClean="0"/>
              <a:pPr>
                <a:defRPr/>
              </a:pPr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0255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EDE20E-7D57-4B45-91CA-17141D707EE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88</a:t>
            </a:fld>
            <a:endParaRPr lang="en-US"/>
          </a:p>
        </p:txBody>
      </p:sp>
      <p:sp>
        <p:nvSpPr>
          <p:cNvPr id="78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5388" y="673100"/>
            <a:ext cx="4575175" cy="3430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541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3913" y="4570413"/>
            <a:ext cx="5272087" cy="38862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0498" tIns="45249" rIns="90498" bIns="45249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This slide graphically presents the treatment phases in the management of depressive disorders: relapse, remission, recovery, and recurrence.</a:t>
            </a:r>
          </a:p>
          <a:p>
            <a:pPr eaLnBrk="1" hangingPunct="1">
              <a:spcBef>
                <a:spcPct val="0"/>
              </a:spcBef>
            </a:pPr>
            <a:r>
              <a:rPr lang="en-US"/>
              <a:t>In many cases, depressive disorders are recurrent. Thus, their treatment is viewed in three phases—acute, continuation, and maintenance.</a:t>
            </a:r>
          </a:p>
          <a:p>
            <a:pPr eaLnBrk="1" hangingPunct="1">
              <a:spcBef>
                <a:spcPct val="0"/>
              </a:spcBef>
            </a:pPr>
            <a:r>
              <a:rPr lang="en-US"/>
              <a:t>A view of the phases of depressive disorders across the spectrum of treatment and relapse underscores the need for maintenance therapy in many patients.</a:t>
            </a:r>
          </a:p>
          <a:p>
            <a:pPr eaLnBrk="1" hangingPunct="1">
              <a:spcBef>
                <a:spcPct val="0"/>
              </a:spcBef>
            </a:pPr>
            <a:endParaRPr lang="en-US"/>
          </a:p>
          <a:p>
            <a:pPr eaLnBrk="1" hangingPunct="1">
              <a:spcBef>
                <a:spcPct val="0"/>
              </a:spcBef>
            </a:pPr>
            <a:endParaRPr lang="en-US"/>
          </a:p>
          <a:p>
            <a:pPr eaLnBrk="1" hangingPunct="1">
              <a:spcBef>
                <a:spcPct val="0"/>
              </a:spcBef>
            </a:pPr>
            <a:endParaRPr lang="en-US"/>
          </a:p>
          <a:p>
            <a:pPr eaLnBrk="1" hangingPunct="1">
              <a:spcBef>
                <a:spcPct val="0"/>
              </a:spcBef>
            </a:pPr>
            <a:endParaRPr lang="en-US"/>
          </a:p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969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40F0-A49D-6F44-ADF1-ED72716A92CC}" type="datetimeFigureOut">
              <a:rPr lang="en-US" smtClean="0"/>
              <a:t>4/18/2019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1476-CB50-9740-979B-518C1916B3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952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40F0-A49D-6F44-ADF1-ED72716A92CC}" type="datetimeFigureOut">
              <a:rPr lang="en-US" smtClean="0"/>
              <a:t>4/18/2019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1476-CB50-9740-979B-518C1916B3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048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40F0-A49D-6F44-ADF1-ED72716A92CC}" type="datetimeFigureOut">
              <a:rPr lang="en-US" smtClean="0"/>
              <a:t>4/18/2019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1476-CB50-9740-979B-518C1916B3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6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40F0-A49D-6F44-ADF1-ED72716A92CC}" type="datetimeFigureOut">
              <a:rPr lang="en-US" smtClean="0"/>
              <a:t>4/18/2019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1476-CB50-9740-979B-518C1916B3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655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40F0-A49D-6F44-ADF1-ED72716A92CC}" type="datetimeFigureOut">
              <a:rPr lang="en-US" smtClean="0"/>
              <a:t>4/18/2019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1476-CB50-9740-979B-518C1916B3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866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40F0-A49D-6F44-ADF1-ED72716A92CC}" type="datetimeFigureOut">
              <a:rPr lang="en-US" smtClean="0"/>
              <a:t>4/18/2019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1476-CB50-9740-979B-518C1916B3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500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40F0-A49D-6F44-ADF1-ED72716A92CC}" type="datetimeFigureOut">
              <a:rPr lang="en-US" smtClean="0"/>
              <a:t>4/18/2019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1476-CB50-9740-979B-518C1916B3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794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40F0-A49D-6F44-ADF1-ED72716A92CC}" type="datetimeFigureOut">
              <a:rPr lang="en-US" smtClean="0"/>
              <a:t>4/18/2019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1476-CB50-9740-979B-518C1916B3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203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40F0-A49D-6F44-ADF1-ED72716A92CC}" type="datetimeFigureOut">
              <a:rPr lang="en-US" smtClean="0"/>
              <a:t>4/18/2019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1476-CB50-9740-979B-518C1916B3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990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40F0-A49D-6F44-ADF1-ED72716A92CC}" type="datetimeFigureOut">
              <a:rPr lang="en-US" smtClean="0"/>
              <a:t>4/18/2019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1476-CB50-9740-979B-518C1916B3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219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40F0-A49D-6F44-ADF1-ED72716A92CC}" type="datetimeFigureOut">
              <a:rPr lang="en-US" smtClean="0"/>
              <a:t>4/18/2019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1476-CB50-9740-979B-518C1916B3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199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A0ACFF-59C2-4E83-B6F4-71DBCE9871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273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E40F0-A49D-6F44-ADF1-ED72716A92CC}" type="datetimeFigureOut">
              <a:rPr lang="en-US" smtClean="0"/>
              <a:t>4/18/2019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F1476-CB50-9740-979B-518C1916B3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763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file:///\\mcntvsp01\vsp.g\slide\prod\llb\data\prozac\topic_315_1_fda_slide9_v3.png" TargetMode="Externa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Week 1 </a:t>
            </a:r>
            <a:r>
              <a:rPr lang="en-US" dirty="0" err="1"/>
              <a:t>Powerpoints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16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074"/>
          <p:cNvSpPr>
            <a:spLocks noGrp="1" noChangeArrowheads="1"/>
          </p:cNvSpPr>
          <p:nvPr>
            <p:ph type="title"/>
          </p:nvPr>
        </p:nvSpPr>
        <p:spPr>
          <a:xfrm>
            <a:off x="0" y="4419600"/>
            <a:ext cx="9144000" cy="1143000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en-US" dirty="0"/>
            </a:br>
            <a:r>
              <a:rPr lang="en-US" sz="5600" b="1" dirty="0"/>
              <a:t>Psychopharmacology</a:t>
            </a:r>
            <a:br>
              <a:rPr lang="en-US" dirty="0"/>
            </a:br>
            <a:br>
              <a:rPr lang="en-US" dirty="0"/>
            </a:br>
            <a:br>
              <a:rPr lang="en-US" sz="2800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149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Knowledge of Psychopharmacology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229600" cy="5105400"/>
          </a:xfrm>
        </p:spPr>
        <p:txBody>
          <a:bodyPr/>
          <a:lstStyle/>
          <a:p>
            <a:r>
              <a:rPr lang="en-US" sz="4000" b="1" dirty="0"/>
              <a:t>When to refer</a:t>
            </a:r>
          </a:p>
          <a:p>
            <a:r>
              <a:rPr lang="en-US" sz="4000" b="1" dirty="0"/>
              <a:t>Inadequate/partial response</a:t>
            </a:r>
          </a:p>
          <a:p>
            <a:pPr marL="0" indent="0">
              <a:buNone/>
            </a:pPr>
            <a:r>
              <a:rPr lang="en-US" sz="4000" b="1" dirty="0"/>
              <a:t>     &gt;  Wrong medication</a:t>
            </a:r>
          </a:p>
          <a:p>
            <a:pPr marL="0" indent="0">
              <a:buNone/>
            </a:pPr>
            <a:r>
              <a:rPr lang="en-US" sz="4000" b="1" dirty="0"/>
              <a:t>     &gt;  Dosing problems</a:t>
            </a:r>
          </a:p>
          <a:p>
            <a:r>
              <a:rPr lang="en-US" sz="4000" b="1" dirty="0"/>
              <a:t>Compliance issues</a:t>
            </a:r>
          </a:p>
          <a:p>
            <a:r>
              <a:rPr lang="en-US" sz="4000" b="1" dirty="0"/>
              <a:t>Provide realistic expectations</a:t>
            </a:r>
          </a:p>
          <a:p>
            <a:r>
              <a:rPr lang="en-US" sz="4000" b="1" dirty="0"/>
              <a:t>Talking with the physician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3282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b="1" dirty="0"/>
              <a:t>Decision Making:</a:t>
            </a:r>
            <a:br>
              <a:rPr lang="en-US" sz="6000" b="1" dirty="0"/>
            </a:br>
            <a:r>
              <a:rPr lang="en-US" sz="6000" b="1" u="sng" dirty="0"/>
              <a:t>Psychiatric 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4208" y="2133600"/>
            <a:ext cx="8229600" cy="4525963"/>
          </a:xfrm>
        </p:spPr>
        <p:txBody>
          <a:bodyPr/>
          <a:lstStyle/>
          <a:p>
            <a:r>
              <a:rPr lang="en-US" sz="4400" b="1" dirty="0"/>
              <a:t>Research: 75% funded by</a:t>
            </a:r>
          </a:p>
          <a:p>
            <a:pPr marL="0" indent="0">
              <a:buNone/>
            </a:pPr>
            <a:r>
              <a:rPr lang="en-US" sz="4400" b="1" dirty="0"/>
              <a:t>       drug companies</a:t>
            </a:r>
          </a:p>
          <a:p>
            <a:r>
              <a:rPr lang="en-US" sz="4400" b="1" dirty="0"/>
              <a:t>Practice guidelines</a:t>
            </a:r>
          </a:p>
          <a:p>
            <a:r>
              <a:rPr lang="en-US" sz="4400" b="1" dirty="0"/>
              <a:t>Marketing to physicians</a:t>
            </a:r>
            <a:endParaRPr lang="en-US" sz="4400" dirty="0"/>
          </a:p>
          <a:p>
            <a:r>
              <a:rPr lang="en-US" sz="4400" dirty="0"/>
              <a:t>Marketing to consumers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1E04FA-ED25-42A1-99C2-3825153C944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900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0"/>
            <a:ext cx="9131300" cy="701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049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altLang="en-US" sz="6600" b="1" u="sng"/>
              <a:t>Debates about 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8991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endParaRPr lang="en-US" sz="4800" b="1" dirty="0"/>
          </a:p>
          <a:p>
            <a:pPr>
              <a:defRPr/>
            </a:pPr>
            <a:r>
              <a:rPr lang="en-US" b="1" dirty="0"/>
              <a:t>The DSM process  </a:t>
            </a:r>
            <a:r>
              <a:rPr lang="en-US" dirty="0"/>
              <a:t>(political; economic)</a:t>
            </a:r>
            <a:endParaRPr lang="en-US" b="1" dirty="0"/>
          </a:p>
          <a:p>
            <a:pPr>
              <a:defRPr/>
            </a:pPr>
            <a:r>
              <a:rPr lang="en-US" b="1" dirty="0"/>
              <a:t>“Behavior is overdetermined.” —S. Freud</a:t>
            </a:r>
          </a:p>
          <a:p>
            <a:pPr>
              <a:defRPr/>
            </a:pPr>
            <a:r>
              <a:rPr lang="en-US" sz="2400" dirty="0"/>
              <a:t>See Allen Frances, </a:t>
            </a:r>
            <a:r>
              <a:rPr lang="en-US" sz="2400" i="1" dirty="0"/>
              <a:t>Saving Normal: An Insider’s Revolt Against Out-of-Control Psychiatric Diagnosis, </a:t>
            </a:r>
            <a:r>
              <a:rPr lang="en-US" sz="2400" dirty="0"/>
              <a:t>DSM-5</a:t>
            </a:r>
            <a:r>
              <a:rPr lang="en-US" sz="2400" i="1" dirty="0"/>
              <a:t>, Big Pharma, and the Medicalization of Ordinary Life</a:t>
            </a:r>
            <a:r>
              <a:rPr lang="en-US" sz="2400" dirty="0"/>
              <a:t>, and Daniel </a:t>
            </a:r>
            <a:r>
              <a:rPr lang="en-US" sz="2400" dirty="0" err="1"/>
              <a:t>Carlat</a:t>
            </a:r>
            <a:r>
              <a:rPr lang="en-US" sz="2400" dirty="0"/>
              <a:t>, </a:t>
            </a:r>
            <a:r>
              <a:rPr lang="en-US" sz="2400" i="1" dirty="0"/>
              <a:t>Unhinged: The Trouble with Psychiatry—A Doctor’s Revelations about a Profession in Crisis</a:t>
            </a:r>
            <a:endParaRPr lang="en-US" sz="2400" dirty="0"/>
          </a:p>
          <a:p>
            <a:pPr marL="0" indent="0">
              <a:buFont typeface="Arial" pitchFamily="34" charset="0"/>
              <a:buNone/>
              <a:defRPr/>
            </a:pPr>
            <a:r>
              <a:rPr lang="en-US" sz="4800" b="1" dirty="0"/>
              <a:t>                                                     </a:t>
            </a:r>
          </a:p>
        </p:txBody>
      </p:sp>
      <p:pic>
        <p:nvPicPr>
          <p:cNvPr id="577538" name="Picture 2" descr="Image result for frances saving norm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419600"/>
            <a:ext cx="1235769" cy="18573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7540" name="Picture 4" descr="Image result for carlat unhinge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397693"/>
            <a:ext cx="1295400" cy="19011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776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6600" b="1" u="sng" dirty="0"/>
              <a:t>A Changing Landscape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4525963"/>
          </a:xfrm>
        </p:spPr>
        <p:txBody>
          <a:bodyPr>
            <a:noAutofit/>
          </a:bodyPr>
          <a:lstStyle/>
          <a:p>
            <a:r>
              <a:rPr lang="en-US" sz="4800" b="1" dirty="0"/>
              <a:t>Most people in the United States treated for depression only </a:t>
            </a:r>
            <a:r>
              <a:rPr lang="en-US" sz="4800" b="1"/>
              <a:t>receive antidepressant medications.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87029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6600" b="1" u="sng" dirty="0"/>
              <a:t>Drug facts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5400" b="1" dirty="0"/>
              <a:t> 21% of Americans</a:t>
            </a:r>
          </a:p>
          <a:p>
            <a:pPr marL="0" indent="0">
              <a:buNone/>
            </a:pPr>
            <a:r>
              <a:rPr lang="en-US" sz="5400" b="1" dirty="0"/>
              <a:t> take psychiatric medications,</a:t>
            </a:r>
          </a:p>
          <a:p>
            <a:pPr marL="0" indent="0">
              <a:buNone/>
            </a:pPr>
            <a:r>
              <a:rPr lang="en-US" sz="5400" b="1" dirty="0"/>
              <a:t> but only 3.8% are in </a:t>
            </a:r>
          </a:p>
          <a:p>
            <a:pPr marL="0" indent="0">
              <a:buNone/>
            </a:pPr>
            <a:r>
              <a:rPr lang="en-US" sz="5400" b="1" dirty="0"/>
              <a:t> psychotherapy</a:t>
            </a:r>
          </a:p>
          <a:p>
            <a:pPr marL="0" indent="0">
              <a:buNone/>
            </a:pPr>
            <a:endParaRPr lang="en-US" sz="4400" b="1" dirty="0"/>
          </a:p>
          <a:p>
            <a:pPr marL="0" indent="0">
              <a:buNone/>
            </a:pPr>
            <a:endParaRPr lang="en-US" sz="4400" dirty="0"/>
          </a:p>
        </p:txBody>
      </p:sp>
      <p:pic>
        <p:nvPicPr>
          <p:cNvPr id="5" name="Picture 4" descr="depression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3600" y="3962400"/>
            <a:ext cx="5241714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756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6600" b="1" u="sng" dirty="0"/>
              <a:t>Depression facts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4400" b="1" dirty="0"/>
          </a:p>
          <a:p>
            <a:pPr marL="0" indent="0">
              <a:buNone/>
            </a:pPr>
            <a:r>
              <a:rPr lang="en-US" sz="5400" b="1" u="sng" dirty="0"/>
              <a:t>Treated for Depression</a:t>
            </a:r>
            <a:r>
              <a:rPr lang="en-US" sz="5400" b="1" dirty="0"/>
              <a:t>: </a:t>
            </a:r>
            <a:r>
              <a:rPr lang="en-US" sz="5400" b="1" dirty="0">
                <a:solidFill>
                  <a:srgbClr val="FF0000"/>
                </a:solidFill>
              </a:rPr>
              <a:t>1998</a:t>
            </a:r>
          </a:p>
          <a:p>
            <a:pPr marL="0" indent="0">
              <a:buNone/>
            </a:pPr>
            <a:r>
              <a:rPr lang="en-US" sz="5400" b="1" dirty="0"/>
              <a:t>Medications: 74%</a:t>
            </a:r>
          </a:p>
          <a:p>
            <a:pPr marL="0" indent="0">
              <a:buNone/>
            </a:pPr>
            <a:r>
              <a:rPr lang="en-US" sz="5400" b="1" dirty="0"/>
              <a:t>Therapy:         75%</a:t>
            </a:r>
          </a:p>
          <a:p>
            <a:pPr marL="0" indent="0">
              <a:buNone/>
            </a:pPr>
            <a:endParaRPr lang="en-US" sz="4400" dirty="0"/>
          </a:p>
        </p:txBody>
      </p:sp>
      <p:pic>
        <p:nvPicPr>
          <p:cNvPr id="5" name="Picture 4" descr="depression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1200" y="3747319"/>
            <a:ext cx="5241714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808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6600" b="1" u="sng" dirty="0"/>
              <a:t>Depression facts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42900"/>
            <a:ext cx="91440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4400" b="1" dirty="0"/>
          </a:p>
          <a:p>
            <a:pPr marL="0" indent="0">
              <a:buNone/>
            </a:pPr>
            <a:r>
              <a:rPr lang="en-US" sz="6000" b="1" u="sng" dirty="0"/>
              <a:t>Treated for Depression</a:t>
            </a:r>
            <a:r>
              <a:rPr lang="en-US" sz="6000" b="1" dirty="0"/>
              <a:t>: </a:t>
            </a:r>
            <a:r>
              <a:rPr lang="en-US" sz="4800" b="1" dirty="0">
                <a:solidFill>
                  <a:srgbClr val="FF0000"/>
                </a:solidFill>
              </a:rPr>
              <a:t>2016</a:t>
            </a:r>
            <a:endParaRPr lang="en-US" sz="4800" b="1" dirty="0"/>
          </a:p>
          <a:p>
            <a:pPr marL="0" indent="0">
              <a:buNone/>
            </a:pPr>
            <a:r>
              <a:rPr lang="en-US" sz="6000" b="1" dirty="0"/>
              <a:t>Medications: 75%</a:t>
            </a:r>
          </a:p>
          <a:p>
            <a:pPr marL="0" indent="0">
              <a:buNone/>
            </a:pPr>
            <a:r>
              <a:rPr lang="en-US" sz="6000" b="1" dirty="0"/>
              <a:t>Therapy:         43%</a:t>
            </a:r>
          </a:p>
          <a:p>
            <a:pPr marL="0" indent="0">
              <a:buNone/>
            </a:pPr>
            <a:endParaRPr lang="en-US" sz="4400" dirty="0"/>
          </a:p>
        </p:txBody>
      </p:sp>
      <p:pic>
        <p:nvPicPr>
          <p:cNvPr id="5" name="Picture 4" descr="depression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1200" y="3747319"/>
            <a:ext cx="5241714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180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8885238" cy="11557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i="1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Who Prescribes</a:t>
            </a:r>
          </a:p>
        </p:txBody>
      </p:sp>
      <p:sp>
        <p:nvSpPr>
          <p:cNvPr id="73933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143000"/>
            <a:ext cx="8972550" cy="5257800"/>
          </a:xfrm>
        </p:spPr>
        <p:txBody>
          <a:bodyPr rtlCol="0">
            <a:normAutofit fontScale="77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None/>
              <a:defRPr/>
            </a:pPr>
            <a:endParaRPr lang="en-US" sz="5700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6300" dirty="0"/>
              <a:t>85% of prescriptions written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US" sz="6300" dirty="0"/>
              <a:t>    by primary care physicians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6300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6300" dirty="0"/>
              <a:t>48% psychiatrists over 60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en-US" sz="6300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6300" dirty="0"/>
              <a:t>Fewer MDs entering psychiatry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1E04FA-ED25-42A1-99C2-3825153C944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355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u="sng" dirty="0"/>
              <a:t>Prescriptions in Primary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763000" cy="5105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800" b="1" dirty="0"/>
              <a:t>Average length of appointment:</a:t>
            </a:r>
          </a:p>
          <a:p>
            <a:pPr marL="0" indent="0">
              <a:buNone/>
              <a:defRPr/>
            </a:pPr>
            <a:r>
              <a:rPr lang="en-US" sz="4800" b="1" dirty="0"/>
              <a:t>       7-17 minutes</a:t>
            </a:r>
          </a:p>
          <a:p>
            <a:pPr>
              <a:defRPr/>
            </a:pPr>
            <a:r>
              <a:rPr lang="en-US" sz="4800" b="1" dirty="0"/>
              <a:t>Average amount of time </a:t>
            </a:r>
          </a:p>
          <a:p>
            <a:pPr marL="0" indent="0">
              <a:buNone/>
              <a:defRPr/>
            </a:pPr>
            <a:r>
              <a:rPr lang="en-US" sz="4800" b="1" dirty="0"/>
              <a:t>      explaining prescriptions: </a:t>
            </a:r>
          </a:p>
          <a:p>
            <a:pPr marL="0" indent="0">
              <a:buNone/>
              <a:defRPr/>
            </a:pPr>
            <a:r>
              <a:rPr lang="en-US" sz="4800" b="1" dirty="0"/>
              <a:t>         49 seconds</a:t>
            </a:r>
          </a:p>
        </p:txBody>
      </p:sp>
    </p:spTree>
    <p:extLst>
      <p:ext uri="{BB962C8B-B14F-4D97-AF65-F5344CB8AC3E}">
        <p14:creationId xmlns:p14="http://schemas.microsoft.com/office/powerpoint/2010/main" val="1104834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u="sng" dirty="0"/>
              <a:t>Success: Primary care</a:t>
            </a:r>
          </a:p>
        </p:txBody>
      </p:sp>
      <p:sp>
        <p:nvSpPr>
          <p:cNvPr id="12083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sz="4000" dirty="0"/>
              <a:t>Treating depression</a:t>
            </a:r>
          </a:p>
          <a:p>
            <a:r>
              <a:rPr lang="en-US" sz="4000" dirty="0"/>
              <a:t>30% never fill Rx for first prescription</a:t>
            </a:r>
          </a:p>
          <a:p>
            <a:r>
              <a:rPr lang="en-US" sz="4000" dirty="0"/>
              <a:t>25-33% stop within first 30 days</a:t>
            </a:r>
          </a:p>
          <a:p>
            <a:r>
              <a:rPr lang="en-US" sz="4000" dirty="0"/>
              <a:t>40% stop within 4 months </a:t>
            </a:r>
          </a:p>
          <a:p>
            <a:pPr>
              <a:buNone/>
            </a:pPr>
            <a:r>
              <a:rPr lang="en-US" sz="4000" dirty="0"/>
              <a:t>         (62% didn’t tell their doctor)</a:t>
            </a:r>
          </a:p>
          <a:p>
            <a:pPr>
              <a:buNone/>
            </a:pPr>
            <a:endParaRPr lang="en-US" sz="3600" dirty="0"/>
          </a:p>
          <a:p>
            <a:pPr>
              <a:buNone/>
            </a:pPr>
            <a:endParaRPr lang="en-US" sz="3600" dirty="0"/>
          </a:p>
          <a:p>
            <a:pPr>
              <a:buNone/>
            </a:pPr>
            <a:r>
              <a:rPr lang="en-US" sz="2000" dirty="0"/>
              <a:t>Simon; </a:t>
            </a:r>
            <a:r>
              <a:rPr lang="en-US" sz="2000" dirty="0" err="1"/>
              <a:t>Katon</a:t>
            </a:r>
            <a:r>
              <a:rPr lang="en-US" sz="2000" dirty="0"/>
              <a:t>; Lin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1E04FA-ED25-42A1-99C2-3825153C944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0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533400" y="2590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7200"/>
              <a:t>254 new mental health</a:t>
            </a:r>
            <a:br>
              <a:rPr lang="en-US" sz="7200"/>
            </a:br>
            <a:r>
              <a:rPr lang="en-US" sz="7200"/>
              <a:t>and psychiatry articles </a:t>
            </a:r>
            <a:br>
              <a:rPr lang="en-US" sz="7200"/>
            </a:br>
            <a:r>
              <a:rPr lang="en-US" sz="7200" u="sng"/>
              <a:t>each day </a:t>
            </a:r>
            <a:r>
              <a:rPr lang="en-US" sz="7200"/>
              <a:t>on MedLine</a:t>
            </a:r>
          </a:p>
        </p:txBody>
      </p:sp>
    </p:spTree>
    <p:extLst>
      <p:ext uri="{BB962C8B-B14F-4D97-AF65-F5344CB8AC3E}">
        <p14:creationId xmlns:p14="http://schemas.microsoft.com/office/powerpoint/2010/main" val="2443764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6000" u="sng"/>
              <a:t>Abbreviations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1066800" y="1600200"/>
            <a:ext cx="7772400" cy="4114800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800" dirty="0" err="1"/>
              <a:t>Dx</a:t>
            </a:r>
            <a:r>
              <a:rPr lang="en-US" sz="4800" dirty="0"/>
              <a:t>: diagnosis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4800" dirty="0" err="1"/>
              <a:t>Hx</a:t>
            </a:r>
            <a:r>
              <a:rPr lang="en-US" sz="4800" dirty="0"/>
              <a:t>: history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4800" dirty="0" err="1"/>
              <a:t>Tx</a:t>
            </a:r>
            <a:r>
              <a:rPr lang="en-US" sz="4800" dirty="0"/>
              <a:t>: treatment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4800" dirty="0"/>
              <a:t>Rx: prescription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4800" dirty="0" err="1"/>
              <a:t>Sx</a:t>
            </a:r>
            <a:r>
              <a:rPr lang="en-US" sz="4800" dirty="0"/>
              <a:t>: symptoms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4800" dirty="0"/>
              <a:t>WNL: within normal limits</a:t>
            </a:r>
          </a:p>
        </p:txBody>
      </p:sp>
    </p:spTree>
    <p:extLst>
      <p:ext uri="{BB962C8B-B14F-4D97-AF65-F5344CB8AC3E}">
        <p14:creationId xmlns:p14="http://schemas.microsoft.com/office/powerpoint/2010/main" val="21548907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362200"/>
            <a:ext cx="84582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7200">
                <a:effectLst>
                  <a:outerShdw blurRad="38100" dist="38100" dir="2700000" algn="tl">
                    <a:srgbClr val="FFFFFF"/>
                  </a:outerShdw>
                </a:effectLst>
              </a:rPr>
              <a:t>The Nervous System:</a:t>
            </a:r>
            <a:br>
              <a:rPr lang="en-US" sz="720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7200">
                <a:effectLst>
                  <a:outerShdw blurRad="38100" dist="38100" dir="2700000" algn="tl">
                    <a:srgbClr val="FFFFFF"/>
                  </a:outerShdw>
                </a:effectLst>
              </a:rPr>
              <a:t>Molecular and</a:t>
            </a:r>
            <a:br>
              <a:rPr lang="en-US" sz="720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7200">
                <a:effectLst>
                  <a:outerShdw blurRad="38100" dist="38100" dir="2700000" algn="tl">
                    <a:srgbClr val="FFFFFF"/>
                  </a:outerShdw>
                </a:effectLst>
              </a:rPr>
              <a:t>Cellular Level</a:t>
            </a:r>
          </a:p>
        </p:txBody>
      </p:sp>
    </p:spTree>
    <p:extLst>
      <p:ext uri="{BB962C8B-B14F-4D97-AF65-F5344CB8AC3E}">
        <p14:creationId xmlns:p14="http://schemas.microsoft.com/office/powerpoint/2010/main" val="23280233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10600" cy="1143000"/>
          </a:xfrm>
        </p:spPr>
        <p:txBody>
          <a:bodyPr/>
          <a:lstStyle/>
          <a:p>
            <a:pPr eaLnBrk="1" hangingPunct="1"/>
            <a:r>
              <a:rPr lang="en-US" sz="4000" u="sng"/>
              <a:t>DENDRITE SPINES &amp; SYNAPSES</a:t>
            </a:r>
          </a:p>
        </p:txBody>
      </p:sp>
      <p:pic>
        <p:nvPicPr>
          <p:cNvPr id="22531" name="Picture 3" descr="C:\WINDOWS\TEMP\\msotw9_temp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752600"/>
            <a:ext cx="6705600" cy="4876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2" name="Rectangle 1"/>
          <p:cNvSpPr/>
          <p:nvPr/>
        </p:nvSpPr>
        <p:spPr>
          <a:xfrm>
            <a:off x="5342500" y="2001440"/>
            <a:ext cx="26853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Dynamic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26440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z="5400" u="sng"/>
              <a:t>Nutrients to the Neuron</a:t>
            </a:r>
          </a:p>
        </p:txBody>
      </p:sp>
      <p:pic>
        <p:nvPicPr>
          <p:cNvPr id="28675" name="Picture 3" descr="C:\WINDOWS\TEMP\\msotw9_temp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524000"/>
            <a:ext cx="6858000" cy="49371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706082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91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581400"/>
            <a:ext cx="7772400" cy="1143000"/>
          </a:xfrm>
        </p:spPr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en-US" sz="4800">
                <a:effectLst>
                  <a:outerShdw blurRad="38100" dist="38100" dir="2700000" algn="tl">
                    <a:srgbClr val="FFFFFF"/>
                  </a:outerShdw>
                </a:effectLst>
              </a:rPr>
              <a:t>Blood-Brain </a:t>
            </a:r>
            <a:br>
              <a:rPr lang="en-US" sz="480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4800">
                <a:effectLst>
                  <a:outerShdw blurRad="38100" dist="38100" dir="2700000" algn="tl">
                    <a:srgbClr val="FFFFFF"/>
                  </a:outerShdw>
                </a:effectLst>
              </a:rPr>
              <a:t>Barrier</a:t>
            </a:r>
          </a:p>
        </p:txBody>
      </p:sp>
      <p:pic>
        <p:nvPicPr>
          <p:cNvPr id="29699" name="Picture 5" descr="C:\DOCUME~1\HP_ADM~1\LOCALS~1\Temp\\msotw9_temp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81400" y="457200"/>
            <a:ext cx="5105400" cy="6019800"/>
          </a:xfrm>
          <a:noFill/>
        </p:spPr>
      </p:pic>
    </p:spTree>
    <p:extLst>
      <p:ext uri="{BB962C8B-B14F-4D97-AF65-F5344CB8AC3E}">
        <p14:creationId xmlns:p14="http://schemas.microsoft.com/office/powerpoint/2010/main" val="10438614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WINDOWS\TEMP\\msotw9_temp0.jpg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5791200" cy="2944813"/>
          </a:xfrm>
          <a:noFill/>
        </p:spPr>
      </p:pic>
      <p:sp>
        <p:nvSpPr>
          <p:cNvPr id="30723" name="WordArt 3"/>
          <p:cNvSpPr>
            <a:spLocks noChangeArrowheads="1" noChangeShapeType="1" noTextEdit="1"/>
          </p:cNvSpPr>
          <p:nvPr/>
        </p:nvSpPr>
        <p:spPr bwMode="auto">
          <a:xfrm>
            <a:off x="457200" y="4953000"/>
            <a:ext cx="39624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 Black"/>
              </a:rPr>
              <a:t>Nerve Impulse</a:t>
            </a:r>
          </a:p>
        </p:txBody>
      </p:sp>
      <p:pic>
        <p:nvPicPr>
          <p:cNvPr id="30724" name="Picture 4" descr="C:\DOCUME~1\HP_ADM~1\LOCALS~1\Temp\\msotw9_temp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3070225"/>
            <a:ext cx="4495800" cy="324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6896100" y="1828800"/>
            <a:ext cx="20345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NCAM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445767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u="sng">
                <a:effectLst>
                  <a:outerShdw blurRad="38100" dist="38100" dir="2700000" algn="tl">
                    <a:srgbClr val="FFFFFF"/>
                  </a:outerShdw>
                </a:effectLst>
              </a:rPr>
              <a:t>Classification of Receptors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752600"/>
            <a:ext cx="7772400" cy="41148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6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Pre or Post- Synaptic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6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Inhibitory vs.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6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Excitatory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6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Ionic vs. </a:t>
            </a:r>
            <a:r>
              <a:rPr lang="en-US" sz="60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Metabotropic</a:t>
            </a:r>
            <a:endParaRPr lang="en-US" sz="60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6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Intracellular </a:t>
            </a:r>
          </a:p>
        </p:txBody>
      </p:sp>
    </p:spTree>
    <p:extLst>
      <p:ext uri="{BB962C8B-B14F-4D97-AF65-F5344CB8AC3E}">
        <p14:creationId xmlns:p14="http://schemas.microsoft.com/office/powerpoint/2010/main" val="1783330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b="1" dirty="0"/>
              <a:t>Gene Silencing</a:t>
            </a:r>
          </a:p>
        </p:txBody>
      </p:sp>
    </p:spTree>
    <p:extLst>
      <p:ext uri="{BB962C8B-B14F-4D97-AF65-F5344CB8AC3E}">
        <p14:creationId xmlns:p14="http://schemas.microsoft.com/office/powerpoint/2010/main" val="41514834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>
                <a:effectLst>
                  <a:outerShdw blurRad="38100" dist="38100" dir="2700000" algn="tl">
                    <a:srgbClr val="FFFFFF"/>
                  </a:outerShdw>
                </a:effectLst>
              </a:rPr>
              <a:t>More on Neurotransmitters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 eaLnBrk="1" hangingPunct="1">
              <a:buNone/>
              <a:defRPr/>
            </a:pPr>
            <a:endParaRPr lang="en-US" sz="40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defRPr/>
            </a:pPr>
            <a:r>
              <a:rPr lang="en-US" sz="40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Lock and key: activate specific</a:t>
            </a:r>
          </a:p>
          <a:p>
            <a:pPr eaLnBrk="1" hangingPunct="1">
              <a:buFontTx/>
              <a:buNone/>
              <a:defRPr/>
            </a:pPr>
            <a:r>
              <a:rPr lang="en-US" sz="40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receptors</a:t>
            </a:r>
          </a:p>
          <a:p>
            <a:pPr eaLnBrk="1" hangingPunct="1">
              <a:defRPr/>
            </a:pPr>
            <a:r>
              <a:rPr lang="en-US" sz="40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Agonists and antagonists</a:t>
            </a:r>
          </a:p>
        </p:txBody>
      </p:sp>
    </p:spTree>
    <p:extLst>
      <p:ext uri="{BB962C8B-B14F-4D97-AF65-F5344CB8AC3E}">
        <p14:creationId xmlns:p14="http://schemas.microsoft.com/office/powerpoint/2010/main" val="37734401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eaLnBrk="1" hangingPunct="1"/>
            <a:r>
              <a:rPr lang="en-US" sz="4800" u="sng"/>
              <a:t>Neurotransmitter Actions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1981200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z="4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Glutamate: Excitatory</a:t>
            </a:r>
          </a:p>
          <a:p>
            <a:pPr eaLnBrk="1" hangingPunct="1">
              <a:defRPr/>
            </a:pPr>
            <a:r>
              <a:rPr lang="en-US" sz="4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GABA: Inhibitory</a:t>
            </a:r>
          </a:p>
          <a:p>
            <a:pPr eaLnBrk="1" hangingPunct="1">
              <a:defRPr/>
            </a:pPr>
            <a:r>
              <a:rPr lang="en-US" sz="4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85%</a:t>
            </a:r>
          </a:p>
          <a:p>
            <a:pPr eaLnBrk="1" hangingPunct="1">
              <a:defRPr/>
            </a:pPr>
            <a:r>
              <a:rPr lang="en-US" sz="4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Others: depends on what</a:t>
            </a:r>
          </a:p>
          <a:p>
            <a:pPr eaLnBrk="1" hangingPunct="1">
              <a:buFontTx/>
              <a:buNone/>
              <a:defRPr/>
            </a:pPr>
            <a:r>
              <a:rPr lang="en-US" sz="4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receptors are activated</a:t>
            </a:r>
          </a:p>
        </p:txBody>
      </p:sp>
    </p:spTree>
    <p:extLst>
      <p:ext uri="{BB962C8B-B14F-4D97-AF65-F5344CB8AC3E}">
        <p14:creationId xmlns:p14="http://schemas.microsoft.com/office/powerpoint/2010/main" val="23650142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447800"/>
            <a:ext cx="8229600" cy="1143000"/>
          </a:xfrm>
        </p:spPr>
        <p:txBody>
          <a:bodyPr>
            <a:noAutofit/>
          </a:bodyPr>
          <a:lstStyle/>
          <a:p>
            <a:r>
              <a:rPr lang="en-US" sz="9600" b="1" dirty="0">
                <a:solidFill>
                  <a:srgbClr val="C00000"/>
                </a:solidFill>
              </a:rPr>
              <a:t>Up and Down</a:t>
            </a:r>
            <a:br>
              <a:rPr lang="en-US" sz="9600" b="1" dirty="0">
                <a:solidFill>
                  <a:srgbClr val="C00000"/>
                </a:solidFill>
              </a:rPr>
            </a:br>
            <a:r>
              <a:rPr lang="en-US" sz="9600" b="1" dirty="0">
                <a:solidFill>
                  <a:srgbClr val="C00000"/>
                </a:solidFill>
              </a:rPr>
              <a:t>Regulation</a:t>
            </a:r>
          </a:p>
        </p:txBody>
      </p:sp>
    </p:spTree>
    <p:extLst>
      <p:ext uri="{BB962C8B-B14F-4D97-AF65-F5344CB8AC3E}">
        <p14:creationId xmlns:p14="http://schemas.microsoft.com/office/powerpoint/2010/main" val="1442112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258763" y="762000"/>
            <a:ext cx="8885237" cy="1155700"/>
          </a:xfrm>
        </p:spPr>
        <p:txBody>
          <a:bodyPr/>
          <a:lstStyle/>
          <a:p>
            <a:pPr eaLnBrk="1" hangingPunct="1"/>
            <a:r>
              <a:rPr lang="en-US"/>
              <a:t>Sympathetic Nervous System</a:t>
            </a:r>
          </a:p>
        </p:txBody>
      </p:sp>
      <p:pic>
        <p:nvPicPr>
          <p:cNvPr id="67587" name="Picture 3" descr="C:\DOCUME~1\HP_ADM~1\LOCALS~1\Temp\\msotw9_temp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4800" y="1905000"/>
            <a:ext cx="6754813" cy="2743200"/>
          </a:xfrm>
          <a:noFill/>
        </p:spPr>
      </p:pic>
      <p:sp>
        <p:nvSpPr>
          <p:cNvPr id="67588" name="WordArt 4"/>
          <p:cNvSpPr>
            <a:spLocks noChangeArrowheads="1" noChangeShapeType="1" noTextEdit="1"/>
          </p:cNvSpPr>
          <p:nvPr/>
        </p:nvSpPr>
        <p:spPr bwMode="auto">
          <a:xfrm>
            <a:off x="4191000" y="4953000"/>
            <a:ext cx="44386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 dirty="0">
                <a:ln w="9525" cap="sq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solidFill>
                  <a:srgbClr val="0000FF"/>
                </a:solidFill>
                <a:latin typeface="Arial Black"/>
              </a:rPr>
              <a:t>Norepinephrine</a:t>
            </a:r>
          </a:p>
        </p:txBody>
      </p:sp>
    </p:spTree>
    <p:extLst>
      <p:ext uri="{BB962C8B-B14F-4D97-AF65-F5344CB8AC3E}">
        <p14:creationId xmlns:p14="http://schemas.microsoft.com/office/powerpoint/2010/main" val="34209634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8763" y="762000"/>
            <a:ext cx="8885237" cy="1155700"/>
          </a:xfrm>
        </p:spPr>
        <p:txBody>
          <a:bodyPr/>
          <a:lstStyle/>
          <a:p>
            <a:pPr eaLnBrk="1" hangingPunct="1"/>
            <a:r>
              <a:rPr lang="en-US"/>
              <a:t>Parasympathetic Nervous System</a:t>
            </a:r>
          </a:p>
        </p:txBody>
      </p:sp>
      <p:pic>
        <p:nvPicPr>
          <p:cNvPr id="68611" name="Picture 3" descr="C:\DOCUME~1\HP_ADM~1\LOCALS~1\Temp\\msotw9_temp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4800" y="1905000"/>
            <a:ext cx="6754813" cy="2743200"/>
          </a:xfrm>
          <a:noFill/>
        </p:spPr>
      </p:pic>
      <p:sp>
        <p:nvSpPr>
          <p:cNvPr id="68612" name="WordArt 4"/>
          <p:cNvSpPr>
            <a:spLocks noChangeArrowheads="1" noChangeShapeType="1" noTextEdit="1"/>
          </p:cNvSpPr>
          <p:nvPr/>
        </p:nvSpPr>
        <p:spPr bwMode="auto">
          <a:xfrm>
            <a:off x="3886200" y="4953000"/>
            <a:ext cx="47434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 dirty="0">
                <a:ln w="9525" cap="sq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solidFill>
                  <a:srgbClr val="0000FF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 Black"/>
              </a:rPr>
              <a:t>Acetylcholine</a:t>
            </a:r>
          </a:p>
        </p:txBody>
      </p:sp>
    </p:spTree>
    <p:extLst>
      <p:ext uri="{BB962C8B-B14F-4D97-AF65-F5344CB8AC3E}">
        <p14:creationId xmlns:p14="http://schemas.microsoft.com/office/powerpoint/2010/main" val="28108846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3716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br>
              <a:rPr lang="en-US" sz="6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72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Top-Down Control</a:t>
            </a:r>
          </a:p>
        </p:txBody>
      </p:sp>
    </p:spTree>
    <p:extLst>
      <p:ext uri="{BB962C8B-B14F-4D97-AF65-F5344CB8AC3E}">
        <p14:creationId xmlns:p14="http://schemas.microsoft.com/office/powerpoint/2010/main" val="32721251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0"/>
            <a:ext cx="8229600" cy="1143000"/>
          </a:xfrm>
        </p:spPr>
        <p:txBody>
          <a:bodyPr>
            <a:noAutofit/>
          </a:bodyPr>
          <a:lstStyle/>
          <a:p>
            <a:r>
              <a:rPr lang="en-US" sz="9600" b="1" i="1" dirty="0">
                <a:solidFill>
                  <a:srgbClr val="0070C0"/>
                </a:solidFill>
              </a:rPr>
              <a:t>Four </a:t>
            </a:r>
            <a:br>
              <a:rPr lang="en-US" sz="9600" b="1" i="1" dirty="0">
                <a:solidFill>
                  <a:srgbClr val="0070C0"/>
                </a:solidFill>
              </a:rPr>
            </a:br>
            <a:r>
              <a:rPr lang="en-US" sz="9600" b="1" i="1" dirty="0">
                <a:solidFill>
                  <a:srgbClr val="0070C0"/>
                </a:solidFill>
              </a:rPr>
              <a:t>Primary</a:t>
            </a:r>
            <a:br>
              <a:rPr lang="en-US" sz="9600" b="1" i="1" dirty="0">
                <a:solidFill>
                  <a:srgbClr val="0070C0"/>
                </a:solidFill>
              </a:rPr>
            </a:br>
            <a:r>
              <a:rPr lang="en-US" sz="9600" b="1" i="1" dirty="0">
                <a:solidFill>
                  <a:srgbClr val="0070C0"/>
                </a:solidFill>
              </a:rPr>
              <a:t>Circuits</a:t>
            </a:r>
          </a:p>
        </p:txBody>
      </p:sp>
    </p:spTree>
    <p:extLst>
      <p:ext uri="{BB962C8B-B14F-4D97-AF65-F5344CB8AC3E}">
        <p14:creationId xmlns:p14="http://schemas.microsoft.com/office/powerpoint/2010/main" val="23440092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000" u="sng" dirty="0" err="1"/>
              <a:t>Corticotropin</a:t>
            </a:r>
            <a:r>
              <a:rPr lang="en-US" sz="6000" u="sng" dirty="0"/>
              <a:t> Releasing Factor</a:t>
            </a:r>
          </a:p>
        </p:txBody>
      </p:sp>
      <p:pic>
        <p:nvPicPr>
          <p:cNvPr id="35843" name="Picture 3" descr="C:\WINDOWS\TEMP\\msotw9_temp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1" y="1458616"/>
            <a:ext cx="6833962" cy="4985262"/>
          </a:xfrm>
          <a:noFill/>
        </p:spPr>
      </p:pic>
      <p:sp>
        <p:nvSpPr>
          <p:cNvPr id="5" name="Rectangle 4"/>
          <p:cNvSpPr/>
          <p:nvPr/>
        </p:nvSpPr>
        <p:spPr>
          <a:xfrm>
            <a:off x="2895600" y="3657600"/>
            <a:ext cx="1059906" cy="160043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CRF</a:t>
            </a:r>
          </a:p>
          <a:p>
            <a:pPr algn="ctr"/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4343400" y="37338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8268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/>
              <a:t>Beneficial Effects</a:t>
            </a:r>
            <a:br>
              <a:rPr lang="en-US" sz="6000" b="1" dirty="0"/>
            </a:br>
            <a:r>
              <a:rPr lang="en-US" sz="6000" b="1" u="sng" dirty="0"/>
              <a:t>of Cortisol</a:t>
            </a:r>
          </a:p>
        </p:txBody>
      </p:sp>
      <p:sp>
        <p:nvSpPr>
          <p:cNvPr id="319491" name="Rectangle 3"/>
          <p:cNvSpPr>
            <a:spLocks noGrp="1" noChangeArrowheads="1"/>
          </p:cNvSpPr>
          <p:nvPr>
            <p:ph idx="1"/>
          </p:nvPr>
        </p:nvSpPr>
        <p:spPr>
          <a:xfrm>
            <a:off x="2057400" y="2514600"/>
            <a:ext cx="7772400" cy="4114800"/>
          </a:xfrm>
        </p:spPr>
        <p:txBody>
          <a:bodyPr/>
          <a:lstStyle/>
          <a:p>
            <a:r>
              <a:rPr lang="en-US" sz="4800" dirty="0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 Glucose</a:t>
            </a:r>
          </a:p>
          <a:p>
            <a:r>
              <a:rPr lang="en-US" sz="4800" dirty="0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 Cardiac Output</a:t>
            </a:r>
            <a:endParaRPr lang="en-US" sz="4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sz="4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Affect regulation </a:t>
            </a:r>
          </a:p>
          <a:p>
            <a:pPr>
              <a:buFont typeface="Wingdings" pitchFamily="2" charset="2"/>
              <a:buNone/>
            </a:pPr>
            <a:r>
              <a:rPr lang="en-US" sz="4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(HPA Axis) </a:t>
            </a:r>
          </a:p>
        </p:txBody>
      </p:sp>
    </p:spTree>
    <p:extLst>
      <p:ext uri="{BB962C8B-B14F-4D97-AF65-F5344CB8AC3E}">
        <p14:creationId xmlns:p14="http://schemas.microsoft.com/office/powerpoint/2010/main" val="38931835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i="1" u="sng" dirty="0"/>
              <a:t>Excessive CRF</a:t>
            </a:r>
            <a:br>
              <a:rPr lang="en-US" sz="4800" i="1" dirty="0"/>
            </a:br>
            <a:r>
              <a:rPr lang="en-US" sz="4800" i="1" dirty="0" err="1"/>
              <a:t>corticotropin</a:t>
            </a:r>
            <a:r>
              <a:rPr lang="en-US" sz="4800" i="1" dirty="0"/>
              <a:t> releasing factor</a:t>
            </a:r>
            <a:endParaRPr lang="en-US" sz="7200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2332037"/>
            <a:ext cx="8229600" cy="4525963"/>
          </a:xfrm>
        </p:spPr>
        <p:txBody>
          <a:bodyPr>
            <a:normAutofit/>
          </a:bodyPr>
          <a:lstStyle/>
          <a:p>
            <a:r>
              <a:rPr lang="en-US" sz="4800" dirty="0"/>
              <a:t>Depression</a:t>
            </a:r>
          </a:p>
          <a:p>
            <a:r>
              <a:rPr lang="en-US" sz="4800" dirty="0"/>
              <a:t>Anxiety</a:t>
            </a:r>
          </a:p>
          <a:p>
            <a:r>
              <a:rPr lang="en-US" sz="4800" dirty="0"/>
              <a:t>Sleep disturbances</a:t>
            </a:r>
          </a:p>
          <a:p>
            <a:pPr>
              <a:buNone/>
            </a:pPr>
            <a:r>
              <a:rPr lang="en-US" sz="4000" dirty="0"/>
              <a:t>    (↓ slow wave sleep)</a:t>
            </a:r>
          </a:p>
        </p:txBody>
      </p:sp>
    </p:spTree>
    <p:extLst>
      <p:ext uri="{BB962C8B-B14F-4D97-AF65-F5344CB8AC3E}">
        <p14:creationId xmlns:p14="http://schemas.microsoft.com/office/powerpoint/2010/main" val="4221347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5400"/>
              <a:t>The Role of the </a:t>
            </a:r>
            <a:br>
              <a:rPr lang="en-US" sz="5400"/>
            </a:br>
            <a:r>
              <a:rPr lang="en-US" sz="5400"/>
              <a:t>Anterior Cingulate</a:t>
            </a:r>
          </a:p>
        </p:txBody>
      </p:sp>
      <p:pic>
        <p:nvPicPr>
          <p:cNvPr id="129027" name="Picture 5" descr="C:\WINDOWS\TEMP\\msotw9_temp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5800" y="1981200"/>
            <a:ext cx="7696200" cy="4495800"/>
          </a:xfrm>
          <a:noFill/>
        </p:spPr>
      </p:pic>
    </p:spTree>
    <p:extLst>
      <p:ext uri="{BB962C8B-B14F-4D97-AF65-F5344CB8AC3E}">
        <p14:creationId xmlns:p14="http://schemas.microsoft.com/office/powerpoint/2010/main" val="25490947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554" name="Picture 2" descr="C:\WINDOWS\TEMP\\msotw9_temp0.jpg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00200" y="228600"/>
            <a:ext cx="5937250" cy="6324600"/>
          </a:xfrm>
          <a:noFill/>
        </p:spPr>
      </p:pic>
    </p:spTree>
    <p:extLst>
      <p:ext uri="{BB962C8B-B14F-4D97-AF65-F5344CB8AC3E}">
        <p14:creationId xmlns:p14="http://schemas.microsoft.com/office/powerpoint/2010/main" val="41230827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5400" b="1" dirty="0"/>
              <a:t>Anterior Cingulate…</a:t>
            </a:r>
            <a:br>
              <a:rPr lang="en-US" sz="5400" b="1" dirty="0"/>
            </a:br>
            <a:r>
              <a:rPr lang="en-US" sz="5400" b="1" u="sng" dirty="0"/>
              <a:t>Amygdala Circuit </a:t>
            </a:r>
          </a:p>
        </p:txBody>
      </p:sp>
      <p:pic>
        <p:nvPicPr>
          <p:cNvPr id="280579" name="Picture 3" descr="C:\WINDOWS\TEMP\\msotw9_temp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09799" y="1869458"/>
            <a:ext cx="4917399" cy="4150342"/>
          </a:xfrm>
          <a:noFill/>
        </p:spPr>
      </p:pic>
      <p:sp>
        <p:nvSpPr>
          <p:cNvPr id="2" name="Right Arrow 1"/>
          <p:cNvSpPr/>
          <p:nvPr/>
        </p:nvSpPr>
        <p:spPr>
          <a:xfrm rot="3773395">
            <a:off x="2997421" y="358140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0176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39962"/>
          </a:xfrm>
        </p:spPr>
        <p:txBody>
          <a:bodyPr>
            <a:noAutofit/>
          </a:bodyPr>
          <a:lstStyle/>
          <a:p>
            <a:r>
              <a:rPr lang="en-US" sz="8800" b="1" dirty="0" err="1"/>
              <a:t>Neuro</a:t>
            </a:r>
            <a:r>
              <a:rPr lang="en-US" sz="8800" b="1" dirty="0"/>
              <a:t>-endocrine</a:t>
            </a:r>
            <a:br>
              <a:rPr lang="en-US" sz="8800" b="1" dirty="0"/>
            </a:br>
            <a:r>
              <a:rPr lang="en-US" sz="8800" b="1" dirty="0"/>
              <a:t>connections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7848600" y="5695950"/>
            <a:ext cx="10374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# 4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018953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026" descr="C:\WINDOWS\TEMP\\msotw9_temp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"/>
            <a:ext cx="8458200" cy="6400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3" name="Rectangle 2"/>
          <p:cNvSpPr/>
          <p:nvPr/>
        </p:nvSpPr>
        <p:spPr>
          <a:xfrm>
            <a:off x="6781800" y="381000"/>
            <a:ext cx="180254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SNS </a:t>
            </a:r>
          </a:p>
          <a:p>
            <a:pPr algn="ctr"/>
            <a:r>
              <a:rPr lang="en-US" sz="4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Thyroid</a:t>
            </a:r>
          </a:p>
        </p:txBody>
      </p:sp>
    </p:spTree>
    <p:extLst>
      <p:ext uri="{BB962C8B-B14F-4D97-AF65-F5344CB8AC3E}">
        <p14:creationId xmlns:p14="http://schemas.microsoft.com/office/powerpoint/2010/main" val="5027305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C:\DOCUME~1\HP_ADM~1\LOCALS~1\Temp\\msotw9_temp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0"/>
            <a:ext cx="5703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5715000" y="840802"/>
            <a:ext cx="3200399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7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Frontal</a:t>
            </a:r>
          </a:p>
          <a:p>
            <a:pPr algn="ctr">
              <a:defRPr/>
            </a:pPr>
            <a:r>
              <a:rPr lang="en-US" sz="7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Lobes</a:t>
            </a:r>
          </a:p>
        </p:txBody>
      </p:sp>
    </p:spTree>
    <p:extLst>
      <p:ext uri="{BB962C8B-B14F-4D97-AF65-F5344CB8AC3E}">
        <p14:creationId xmlns:p14="http://schemas.microsoft.com/office/powerpoint/2010/main" val="28759153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067800" cy="1143000"/>
          </a:xfrm>
        </p:spPr>
        <p:txBody>
          <a:bodyPr/>
          <a:lstStyle/>
          <a:p>
            <a:r>
              <a:rPr lang="en-US" altLang="en-US" sz="5400" b="1" u="sng"/>
              <a:t>Frontal Lobes: % of total brain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>
          <a:xfrm>
            <a:off x="1905000" y="1752600"/>
            <a:ext cx="8229600" cy="4525963"/>
          </a:xfrm>
        </p:spPr>
        <p:txBody>
          <a:bodyPr/>
          <a:lstStyle/>
          <a:p>
            <a:r>
              <a:rPr lang="en-US" altLang="en-US" sz="6000" b="1"/>
              <a:t>Humans:  30%</a:t>
            </a:r>
          </a:p>
          <a:p>
            <a:r>
              <a:rPr lang="en-US" altLang="en-US" sz="6000" b="1"/>
              <a:t>Chimps:  12%</a:t>
            </a:r>
          </a:p>
          <a:p>
            <a:r>
              <a:rPr lang="en-US" altLang="en-US" sz="6000" b="1"/>
              <a:t>Dogs  6%</a:t>
            </a:r>
          </a:p>
          <a:p>
            <a:r>
              <a:rPr lang="en-US" altLang="en-US" sz="6000" b="1"/>
              <a:t>Cats  3%</a:t>
            </a:r>
          </a:p>
        </p:txBody>
      </p:sp>
    </p:spTree>
    <p:extLst>
      <p:ext uri="{BB962C8B-B14F-4D97-AF65-F5344CB8AC3E}">
        <p14:creationId xmlns:p14="http://schemas.microsoft.com/office/powerpoint/2010/main" val="42759115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371600"/>
            <a:ext cx="7772400" cy="1371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7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Neurological Damage</a:t>
            </a:r>
            <a:br>
              <a:rPr lang="en-US" sz="5400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5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and </a:t>
            </a:r>
            <a:br>
              <a:rPr lang="en-US" sz="5400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6700" u="sng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Neuro</a:t>
            </a:r>
            <a:r>
              <a:rPr lang="en-US" sz="6700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-Protection</a:t>
            </a:r>
          </a:p>
        </p:txBody>
      </p:sp>
      <p:sp>
        <p:nvSpPr>
          <p:cNvPr id="3624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4114800"/>
            <a:ext cx="6400800" cy="16002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sz="4400" dirty="0">
              <a:effectLst>
                <a:outerShdw blurRad="38100" dist="38100" dir="2700000" algn="tl">
                  <a:srgbClr val="04617B"/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4800" dirty="0">
                <a:effectLst>
                  <a:outerShdw blurRad="38100" dist="38100" dir="2700000" algn="tl">
                    <a:srgbClr val="04617B"/>
                  </a:outerShdw>
                </a:effectLst>
              </a:rPr>
              <a:t>Treatment implications</a:t>
            </a:r>
          </a:p>
        </p:txBody>
      </p:sp>
    </p:spTree>
    <p:extLst>
      <p:ext uri="{BB962C8B-B14F-4D97-AF65-F5344CB8AC3E}">
        <p14:creationId xmlns:p14="http://schemas.microsoft.com/office/powerpoint/2010/main" val="1995391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6600" u="sng"/>
              <a:t>The Culprits</a:t>
            </a:r>
          </a:p>
        </p:txBody>
      </p:sp>
      <p:sp>
        <p:nvSpPr>
          <p:cNvPr id="67587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9530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3600" b="1" dirty="0"/>
              <a:t>Toxic levels of</a:t>
            </a:r>
            <a:r>
              <a:rPr lang="en-US" sz="3600" dirty="0"/>
              <a:t>:</a:t>
            </a:r>
          </a:p>
          <a:p>
            <a:pPr eaLnBrk="1" hangingPunct="1">
              <a:buFont typeface="Arial" pitchFamily="34" charset="0"/>
              <a:buNone/>
            </a:pPr>
            <a:r>
              <a:rPr lang="en-US" sz="3600" dirty="0"/>
              <a:t>        &gt;  </a:t>
            </a:r>
            <a:r>
              <a:rPr lang="en-US" sz="3600" b="1" dirty="0" err="1"/>
              <a:t>Cortisol</a:t>
            </a:r>
            <a:endParaRPr lang="en-US" sz="3600" b="1" dirty="0"/>
          </a:p>
          <a:p>
            <a:pPr eaLnBrk="1" hangingPunct="1">
              <a:buFont typeface="Arial" pitchFamily="34" charset="0"/>
              <a:buNone/>
            </a:pPr>
            <a:r>
              <a:rPr lang="en-US" sz="3600" dirty="0"/>
              <a:t>               (depression and very severe stress)</a:t>
            </a:r>
          </a:p>
          <a:p>
            <a:pPr eaLnBrk="1" hangingPunct="1">
              <a:buFont typeface="Arial" pitchFamily="34" charset="0"/>
              <a:buNone/>
            </a:pPr>
            <a:r>
              <a:rPr lang="en-US" sz="3600" dirty="0"/>
              <a:t>        &gt;  </a:t>
            </a:r>
            <a:r>
              <a:rPr lang="en-US" sz="3600" b="1" dirty="0"/>
              <a:t>Glutamate</a:t>
            </a:r>
            <a:r>
              <a:rPr lang="en-US" sz="3600" dirty="0"/>
              <a:t> (mania)</a:t>
            </a:r>
          </a:p>
          <a:p>
            <a:pPr eaLnBrk="1" hangingPunct="1">
              <a:buFont typeface="Arial" pitchFamily="34" charset="0"/>
              <a:buNone/>
            </a:pPr>
            <a:r>
              <a:rPr lang="en-US" sz="3600" dirty="0"/>
              <a:t>        &gt;  </a:t>
            </a:r>
            <a:r>
              <a:rPr lang="en-US" sz="3600" b="1" dirty="0"/>
              <a:t>Intra-cellular calcium </a:t>
            </a:r>
            <a:r>
              <a:rPr lang="en-US" sz="3600" dirty="0"/>
              <a:t>(bipolar disorder)</a:t>
            </a:r>
          </a:p>
          <a:p>
            <a:pPr eaLnBrk="1" hangingPunct="1">
              <a:buFont typeface="Arial" pitchFamily="34" charset="0"/>
              <a:buNone/>
            </a:pPr>
            <a:r>
              <a:rPr lang="en-US" sz="3600" dirty="0"/>
              <a:t>        &gt;  </a:t>
            </a:r>
            <a:r>
              <a:rPr lang="en-US" sz="3600" b="1" dirty="0" err="1"/>
              <a:t>Glycogensynthase</a:t>
            </a:r>
            <a:r>
              <a:rPr lang="en-US" sz="3600" b="1" dirty="0"/>
              <a:t> </a:t>
            </a:r>
            <a:r>
              <a:rPr lang="en-US" sz="3600" b="1" dirty="0" err="1"/>
              <a:t>kinase</a:t>
            </a:r>
            <a:r>
              <a:rPr lang="en-US" sz="3600" b="1" dirty="0"/>
              <a:t> </a:t>
            </a:r>
            <a:r>
              <a:rPr lang="en-US" sz="3600" dirty="0"/>
              <a:t>(bipolar)</a:t>
            </a:r>
          </a:p>
          <a:p>
            <a:pPr eaLnBrk="1" hangingPunct="1">
              <a:buFont typeface="Arial" pitchFamily="34" charset="0"/>
              <a:buNone/>
            </a:pPr>
            <a:r>
              <a:rPr lang="en-US" sz="3600" b="1" dirty="0"/>
              <a:t>        &gt;  Oxidative stress </a:t>
            </a:r>
            <a:r>
              <a:rPr lang="en-US" sz="3600" dirty="0"/>
              <a:t>(mania and depression)</a:t>
            </a:r>
          </a:p>
          <a:p>
            <a:pPr eaLnBrk="1" hangingPunct="1">
              <a:buFont typeface="Arial" pitchFamily="34" charset="0"/>
              <a:buNone/>
            </a:pPr>
            <a:r>
              <a:rPr lang="en-US" sz="3600" b="1" dirty="0"/>
              <a:t>        </a:t>
            </a:r>
            <a:r>
              <a:rPr lang="en-US" sz="3600" b="1" dirty="0">
                <a:solidFill>
                  <a:srgbClr val="FF0000"/>
                </a:solidFill>
              </a:rPr>
              <a:t>&gt;  Inflammation</a:t>
            </a:r>
          </a:p>
        </p:txBody>
      </p:sp>
    </p:spTree>
    <p:extLst>
      <p:ext uri="{BB962C8B-B14F-4D97-AF65-F5344CB8AC3E}">
        <p14:creationId xmlns:p14="http://schemas.microsoft.com/office/powerpoint/2010/main" val="15045421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457200" y="3810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7200"/>
              <a:t>Decreased availability of</a:t>
            </a:r>
            <a:br>
              <a:rPr lang="en-US" sz="7200"/>
            </a:br>
            <a:r>
              <a:rPr lang="en-US" sz="7200"/>
              <a:t>protective proteins</a:t>
            </a:r>
            <a:br>
              <a:rPr lang="en-US"/>
            </a:b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209800" y="533400"/>
            <a:ext cx="415049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5400" b="1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In addition….</a:t>
            </a:r>
          </a:p>
        </p:txBody>
      </p:sp>
    </p:spTree>
    <p:extLst>
      <p:ext uri="{BB962C8B-B14F-4D97-AF65-F5344CB8AC3E}">
        <p14:creationId xmlns:p14="http://schemas.microsoft.com/office/powerpoint/2010/main" val="9043204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63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77724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0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HYPER-CORTISOLEMIA</a:t>
            </a:r>
            <a:r>
              <a:rPr lang="en-US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:</a:t>
            </a:r>
            <a:br>
              <a:rPr lang="en-US" b="1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b="1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INCIDENCE</a:t>
            </a:r>
          </a:p>
        </p:txBody>
      </p:sp>
      <p:sp>
        <p:nvSpPr>
          <p:cNvPr id="965635" name="Rectangle 1027"/>
          <p:cNvSpPr>
            <a:spLocks noGrp="1" noChangeArrowheads="1"/>
          </p:cNvSpPr>
          <p:nvPr>
            <p:ph idx="1"/>
          </p:nvPr>
        </p:nvSpPr>
        <p:spPr>
          <a:xfrm>
            <a:off x="914400" y="2133600"/>
            <a:ext cx="8229600" cy="4114800"/>
          </a:xfrm>
        </p:spPr>
        <p:txBody>
          <a:bodyPr rtlCol="0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en-US" dirty="0"/>
              <a:t>MAJOR DEPRESSIVE EPISODES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US" dirty="0"/>
              <a:t>                  (</a:t>
            </a:r>
            <a:r>
              <a:rPr lang="en-US" dirty="0" err="1"/>
              <a:t>unipolar</a:t>
            </a:r>
            <a:r>
              <a:rPr lang="en-US" dirty="0"/>
              <a:t> or bipolar)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US" dirty="0"/>
              <a:t>         </a:t>
            </a:r>
            <a:r>
              <a:rPr lang="en-US" b="1" dirty="0"/>
              <a:t>majority have elevated </a:t>
            </a:r>
            <a:r>
              <a:rPr lang="en-US" b="1" dirty="0" err="1"/>
              <a:t>cortisol</a:t>
            </a:r>
            <a:r>
              <a:rPr lang="en-US" b="1" dirty="0"/>
              <a:t> levels              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en-US" dirty="0"/>
              <a:t>% WITH </a:t>
            </a:r>
            <a:r>
              <a:rPr lang="en-US" u="sng" dirty="0"/>
              <a:t>HYPER</a:t>
            </a:r>
            <a:r>
              <a:rPr lang="en-US" dirty="0"/>
              <a:t>-CORTISOL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US" sz="4000" b="1" dirty="0"/>
              <a:t>                             60%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en-US" sz="4000" b="1" dirty="0" err="1"/>
              <a:t>Neuro</a:t>
            </a:r>
            <a:r>
              <a:rPr lang="en-US" sz="4000" b="1" dirty="0"/>
              <a:t>-toxicity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59774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800" b="1"/>
              <a:t>HYPER-CORTISOLEMIA:</a:t>
            </a:r>
            <a:br>
              <a:rPr lang="en-US" sz="4800" b="1"/>
            </a:br>
            <a:r>
              <a:rPr lang="en-US" sz="4800" b="1" u="sng"/>
              <a:t>INCIDENCE</a:t>
            </a:r>
          </a:p>
        </p:txBody>
      </p:sp>
      <p:sp>
        <p:nvSpPr>
          <p:cNvPr id="54169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86000"/>
            <a:ext cx="8915400" cy="4114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4000" b="1" dirty="0"/>
              <a:t>Chronic steroid use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4000" b="1" dirty="0"/>
              <a:t>Cushing’s disease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4000" b="1" dirty="0"/>
              <a:t>Severe, inescapable, chronic stress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552075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0"/>
            <a:ext cx="8229600" cy="1143000"/>
          </a:xfrm>
        </p:spPr>
        <p:txBody>
          <a:bodyPr>
            <a:noAutofit/>
          </a:bodyPr>
          <a:lstStyle/>
          <a:p>
            <a:r>
              <a:rPr lang="en-US" sz="8800" dirty="0"/>
              <a:t>Measuring </a:t>
            </a:r>
            <a:br>
              <a:rPr lang="en-US" sz="8800" dirty="0"/>
            </a:br>
            <a:r>
              <a:rPr lang="en-US" sz="8800" dirty="0" err="1"/>
              <a:t>Cortisol</a:t>
            </a:r>
            <a:r>
              <a:rPr lang="en-US" sz="8800" dirty="0"/>
              <a:t> levels</a:t>
            </a:r>
          </a:p>
        </p:txBody>
      </p:sp>
    </p:spTree>
    <p:extLst>
      <p:ext uri="{BB962C8B-B14F-4D97-AF65-F5344CB8AC3E}">
        <p14:creationId xmlns:p14="http://schemas.microsoft.com/office/powerpoint/2010/main" val="23414298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67000"/>
            <a:ext cx="83058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8900" b="1" i="1" u="sng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Hypercortisolemia</a:t>
            </a:r>
            <a:br>
              <a:rPr lang="en-US" sz="6600" i="1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br>
              <a:rPr lang="en-US" sz="6600" i="1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7300" i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Neurotoxic</a:t>
            </a:r>
            <a:r>
              <a:rPr lang="en-US" sz="7300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Effects</a:t>
            </a:r>
            <a:br>
              <a:rPr lang="en-US" sz="6600" i="1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endParaRPr lang="en-US" sz="6600" i="1" u="sn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374896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>
          <a:xfrm>
            <a:off x="457200" y="2819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5400" b="1">
                <a:solidFill>
                  <a:srgbClr val="FF0000"/>
                </a:solidFill>
              </a:rPr>
              <a:t>&gt; Synapses disconnect</a:t>
            </a:r>
            <a:br>
              <a:rPr lang="en-US" sz="5400" b="1">
                <a:solidFill>
                  <a:srgbClr val="FF0000"/>
                </a:solidFill>
              </a:rPr>
            </a:br>
            <a:br>
              <a:rPr lang="en-US" sz="5400" b="1">
                <a:solidFill>
                  <a:srgbClr val="FF0000"/>
                </a:solidFill>
              </a:rPr>
            </a:br>
            <a:r>
              <a:rPr lang="en-US" sz="5400" b="1">
                <a:solidFill>
                  <a:srgbClr val="FF0000"/>
                </a:solidFill>
              </a:rPr>
              <a:t>&gt; Spines Shrink</a:t>
            </a:r>
            <a:br>
              <a:rPr lang="en-US" sz="5400" b="1">
                <a:solidFill>
                  <a:srgbClr val="FF0000"/>
                </a:solidFill>
              </a:rPr>
            </a:br>
            <a:br>
              <a:rPr lang="en-US" sz="5400" b="1">
                <a:solidFill>
                  <a:srgbClr val="FF0000"/>
                </a:solidFill>
              </a:rPr>
            </a:br>
            <a:r>
              <a:rPr lang="en-US" sz="5400" b="1">
                <a:solidFill>
                  <a:srgbClr val="FF0000"/>
                </a:solidFill>
              </a:rPr>
              <a:t>&gt; Dendrites wither</a:t>
            </a:r>
            <a:br>
              <a:rPr lang="en-US" sz="5400" b="1">
                <a:solidFill>
                  <a:srgbClr val="FF0000"/>
                </a:solidFill>
              </a:rPr>
            </a:br>
            <a:br>
              <a:rPr lang="en-US" sz="5400" b="1">
                <a:solidFill>
                  <a:srgbClr val="FF0000"/>
                </a:solidFill>
              </a:rPr>
            </a:br>
            <a:r>
              <a:rPr lang="en-US" sz="5400" b="1">
                <a:solidFill>
                  <a:srgbClr val="FF0000"/>
                </a:solidFill>
              </a:rPr>
              <a:t>&gt; Nerve cells die</a:t>
            </a:r>
          </a:p>
        </p:txBody>
      </p:sp>
    </p:spTree>
    <p:extLst>
      <p:ext uri="{BB962C8B-B14F-4D97-AF65-F5344CB8AC3E}">
        <p14:creationId xmlns:p14="http://schemas.microsoft.com/office/powerpoint/2010/main" val="21213098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6600" b="1" u="sng"/>
              <a:t>Main Sites of Atrophy</a:t>
            </a:r>
          </a:p>
        </p:txBody>
      </p:sp>
      <p:sp>
        <p:nvSpPr>
          <p:cNvPr id="819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6000" dirty="0"/>
              <a:t>Hippocampus</a:t>
            </a:r>
          </a:p>
          <a:p>
            <a:pPr eaLnBrk="1" hangingPunct="1"/>
            <a:r>
              <a:rPr lang="en-US" sz="6000" dirty="0"/>
              <a:t>Anterior cingulate </a:t>
            </a:r>
            <a:r>
              <a:rPr lang="en-US" sz="6000" dirty="0" err="1"/>
              <a:t>Gyrus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6403849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C:\WINDOWS\TEMP\\msotw9_temp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7" name="Picture 3" descr="C:\My Documents\My Pictures\Embry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35113" y="0"/>
            <a:ext cx="66103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1752600" y="5638800"/>
            <a:ext cx="6146234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6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charset="0"/>
              </a:rPr>
              <a:t>Hypercortisolemia</a:t>
            </a:r>
          </a:p>
        </p:txBody>
      </p:sp>
    </p:spTree>
    <p:extLst>
      <p:ext uri="{BB962C8B-B14F-4D97-AF65-F5344CB8AC3E}">
        <p14:creationId xmlns:p14="http://schemas.microsoft.com/office/powerpoint/2010/main" val="255388321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77724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Hippocampal Progressive Atrophy</a:t>
            </a:r>
          </a:p>
        </p:txBody>
      </p:sp>
      <p:pic>
        <p:nvPicPr>
          <p:cNvPr id="84995" name="Picture 3" descr="C:\WINDOWS\TEMP\\msotw9_temp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600200"/>
            <a:ext cx="9144000" cy="4392940"/>
          </a:xfrm>
          <a:noFill/>
        </p:spPr>
      </p:pic>
      <p:sp>
        <p:nvSpPr>
          <p:cNvPr id="312324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447800"/>
            <a:ext cx="8915400" cy="5181600"/>
          </a:xfrm>
        </p:spPr>
        <p:txBody>
          <a:bodyPr rtlCol="0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                           </a:t>
            </a:r>
            <a:endParaRPr 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84429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C:\WINDOWS\TEMP\\msotw9_temp0.jpg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00200" y="228600"/>
            <a:ext cx="5937250" cy="6324600"/>
          </a:xfrm>
        </p:spPr>
      </p:pic>
    </p:spTree>
    <p:extLst>
      <p:ext uri="{BB962C8B-B14F-4D97-AF65-F5344CB8AC3E}">
        <p14:creationId xmlns:p14="http://schemas.microsoft.com/office/powerpoint/2010/main" val="40291301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en-US" sz="8800" b="1"/>
              <a:t>Brain Repair</a:t>
            </a:r>
          </a:p>
        </p:txBody>
      </p:sp>
      <p:pic>
        <p:nvPicPr>
          <p:cNvPr id="86019" name="Picture 2" descr="brain repair 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417638"/>
            <a:ext cx="5029200" cy="525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01993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89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2250" y="228600"/>
            <a:ext cx="8885238" cy="11557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7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BDNF</a:t>
            </a:r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 revisited</a:t>
            </a:r>
            <a:br>
              <a:rPr lang="en-U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</a:t>
            </a:r>
            <a:r>
              <a:rPr lang="en-US" sz="4800" b="1" i="1" dirty="0">
                <a:solidFill>
                  <a:srgbClr val="FF0000"/>
                </a:solidFill>
              </a:rPr>
              <a:t>Protecting and healing the brain</a:t>
            </a:r>
            <a:endParaRPr lang="en-US" sz="6000" b="1" i="1" dirty="0">
              <a:solidFill>
                <a:srgbClr val="FF0000"/>
              </a:solidFill>
            </a:endParaRPr>
          </a:p>
        </p:txBody>
      </p:sp>
      <p:sp>
        <p:nvSpPr>
          <p:cNvPr id="144896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2133600"/>
            <a:ext cx="9124950" cy="47244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C</a:t>
            </a:r>
            <a:r>
              <a:rPr lang="en-US" sz="4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an protect the brain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44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D</a:t>
            </a:r>
            <a:r>
              <a:rPr lang="en-US" sz="4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endrites and strengthen synapses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44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C</a:t>
            </a:r>
            <a:r>
              <a:rPr lang="en-US" sz="4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an activate </a:t>
            </a:r>
            <a:r>
              <a:rPr lang="en-US" sz="44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“neurogenesis”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4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</a:t>
            </a:r>
            <a:r>
              <a:rPr lang="en-US" sz="3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(the birth of new nerve cells in 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3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     the hippocampus) </a:t>
            </a:r>
          </a:p>
        </p:txBody>
      </p:sp>
      <p:sp>
        <p:nvSpPr>
          <p:cNvPr id="2" name="Rectangle 1"/>
          <p:cNvSpPr/>
          <p:nvPr/>
        </p:nvSpPr>
        <p:spPr>
          <a:xfrm>
            <a:off x="8305800" y="5934670"/>
            <a:ext cx="68480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1782926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4" descr="C:\WINDOWS\TEMP\\msotw9_temp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0"/>
            <a:ext cx="6956425" cy="6858000"/>
          </a:xfrm>
        </p:spPr>
      </p:pic>
      <p:sp>
        <p:nvSpPr>
          <p:cNvPr id="2" name="Rectangle 1"/>
          <p:cNvSpPr/>
          <p:nvPr/>
        </p:nvSpPr>
        <p:spPr>
          <a:xfrm>
            <a:off x="1295400" y="1629532"/>
            <a:ext cx="3611566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Hippocampus</a:t>
            </a:r>
          </a:p>
        </p:txBody>
      </p:sp>
      <p:sp>
        <p:nvSpPr>
          <p:cNvPr id="3" name="Right Arrow 2"/>
          <p:cNvSpPr/>
          <p:nvPr/>
        </p:nvSpPr>
        <p:spPr>
          <a:xfrm rot="3600743">
            <a:off x="2214563" y="2830512"/>
            <a:ext cx="1739900" cy="485775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334000" y="152400"/>
            <a:ext cx="2528769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Anterior</a:t>
            </a:r>
          </a:p>
          <a:p>
            <a:pPr algn="ctr">
              <a:defRPr/>
            </a:pPr>
            <a:r>
              <a:rPr 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Cingulate</a:t>
            </a:r>
          </a:p>
        </p:txBody>
      </p:sp>
      <p:sp>
        <p:nvSpPr>
          <p:cNvPr id="5" name="Down Arrow 4"/>
          <p:cNvSpPr/>
          <p:nvPr/>
        </p:nvSpPr>
        <p:spPr>
          <a:xfrm rot="1960377">
            <a:off x="6261100" y="1528763"/>
            <a:ext cx="484188" cy="1328737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159047" y="5410200"/>
            <a:ext cx="6825907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Good News…Bad News</a:t>
            </a:r>
          </a:p>
        </p:txBody>
      </p:sp>
    </p:spTree>
    <p:extLst>
      <p:ext uri="{BB962C8B-B14F-4D97-AF65-F5344CB8AC3E}">
        <p14:creationId xmlns:p14="http://schemas.microsoft.com/office/powerpoint/2010/main" val="128851009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19200"/>
            <a:ext cx="9144000" cy="11557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br>
              <a:rPr lang="en-US" sz="4800" i="1" dirty="0">
                <a:effectLst>
                  <a:outerShdw blurRad="38100" dist="38100" dir="2700000" algn="tl">
                    <a:srgbClr val="FFFFFF"/>
                  </a:outerShdw>
                </a:effectLst>
                <a:latin typeface="BD Cursif" pitchFamily="2" charset="0"/>
              </a:rPr>
            </a:br>
            <a:br>
              <a:rPr lang="en-US" sz="1800" i="1" dirty="0">
                <a:effectLst>
                  <a:outerShdw blurRad="38100" dist="38100" dir="2700000" algn="tl">
                    <a:srgbClr val="FFFFFF"/>
                  </a:outerShdw>
                </a:effectLst>
                <a:latin typeface="BD Cursif" pitchFamily="2" charset="0"/>
              </a:rPr>
            </a:br>
            <a:r>
              <a:rPr lang="en-US" sz="66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Neuro</a:t>
            </a:r>
            <a:r>
              <a:rPr lang="en-US" sz="66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-Protection and</a:t>
            </a:r>
            <a:br>
              <a:rPr lang="en-US" sz="6600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66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Repair of the </a:t>
            </a:r>
            <a:br>
              <a:rPr lang="en-US" sz="6600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66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Nervous System</a:t>
            </a:r>
          </a:p>
        </p:txBody>
      </p:sp>
    </p:spTree>
    <p:extLst>
      <p:ext uri="{BB962C8B-B14F-4D97-AF65-F5344CB8AC3E}">
        <p14:creationId xmlns:p14="http://schemas.microsoft.com/office/powerpoint/2010/main" val="35749115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3400"/>
            <a:ext cx="91440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60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BDNF</a:t>
            </a:r>
            <a:br>
              <a:rPr lang="en-US" sz="4800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Brain-derived </a:t>
            </a:r>
            <a:r>
              <a:rPr lang="en-US" sz="40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neurotropic</a:t>
            </a: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factor: Protein</a:t>
            </a:r>
            <a:endParaRPr lang="en-US" sz="4000" u="sn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88067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2209800"/>
            <a:ext cx="7772400" cy="4114800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Char char="Ø"/>
              <a:defRPr/>
            </a:pPr>
            <a:r>
              <a:rPr lang="en-US" sz="40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ESSENTIAL for CELL REPAIR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n-US" sz="40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REDUCES TOXIC EFFECT of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40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CORTISOL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n-US" sz="40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NEUROGENESIS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n-US" sz="40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CELL GROWTH</a:t>
            </a:r>
          </a:p>
        </p:txBody>
      </p:sp>
    </p:spTree>
    <p:extLst>
      <p:ext uri="{BB962C8B-B14F-4D97-AF65-F5344CB8AC3E}">
        <p14:creationId xmlns:p14="http://schemas.microsoft.com/office/powerpoint/2010/main" val="39667920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257800"/>
            <a:ext cx="8885238" cy="11557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Dendrite growth: 24 hours</a:t>
            </a:r>
          </a:p>
        </p:txBody>
      </p:sp>
      <p:pic>
        <p:nvPicPr>
          <p:cNvPr id="93187" name="Picture 5" descr="C:\DOCUME~1\HP_ADM~1\LOCALS~1\Temp\\msotw9_temp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454025"/>
            <a:ext cx="9144000" cy="3662363"/>
          </a:xfrm>
          <a:noFill/>
        </p:spPr>
      </p:pic>
    </p:spTree>
    <p:extLst>
      <p:ext uri="{BB962C8B-B14F-4D97-AF65-F5344CB8AC3E}">
        <p14:creationId xmlns:p14="http://schemas.microsoft.com/office/powerpoint/2010/main" val="22549473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0"/>
            <a:ext cx="91440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66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BDNF</a:t>
            </a:r>
            <a:br>
              <a:rPr lang="en-US" sz="4800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Brain-derived </a:t>
            </a:r>
            <a:r>
              <a:rPr lang="en-US" sz="40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neurotropic</a:t>
            </a: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factor: Protein</a:t>
            </a:r>
            <a:endParaRPr lang="en-US" sz="4000" u="sn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2209800"/>
            <a:ext cx="77724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n-US" b="1" dirty="0"/>
              <a:t>Amount influenced by genetics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n-US" b="1" dirty="0"/>
              <a:t>REDUCED GENE EXPRESSION in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b="1" dirty="0"/>
              <a:t>             MAJOR DEPRESSION &amp;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b="1" dirty="0"/>
              <a:t>                   </a:t>
            </a:r>
            <a:r>
              <a:rPr lang="en-US" b="1" u="sng" dirty="0"/>
              <a:t>HELPLESNESS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n-US" b="1" dirty="0"/>
              <a:t>Can be measured in serum</a:t>
            </a:r>
          </a:p>
        </p:txBody>
      </p:sp>
    </p:spTree>
    <p:extLst>
      <p:ext uri="{BB962C8B-B14F-4D97-AF65-F5344CB8AC3E}">
        <p14:creationId xmlns:p14="http://schemas.microsoft.com/office/powerpoint/2010/main" val="155003078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8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BDNF</a:t>
            </a:r>
            <a:br>
              <a:rPr lang="en-US" sz="4800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Brain-derived </a:t>
            </a:r>
            <a:r>
              <a:rPr lang="en-US" sz="40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neurotropic</a:t>
            </a: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factor</a:t>
            </a:r>
            <a:endParaRPr lang="en-US" sz="4000" u="sn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1139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752600"/>
            <a:ext cx="7772400" cy="5105400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48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n-US" sz="4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MAY BE RESTORED BY</a:t>
            </a:r>
            <a:r>
              <a:rPr lang="en-US" sz="4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4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*  </a:t>
            </a:r>
            <a:r>
              <a:rPr lang="en-US" sz="4800" b="1" dirty="0"/>
              <a:t>Antidepressants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4800" b="1" dirty="0"/>
              <a:t>       *  Lithium, </a:t>
            </a:r>
            <a:r>
              <a:rPr lang="en-US" sz="4800" b="1" dirty="0" err="1"/>
              <a:t>Depakote</a:t>
            </a:r>
            <a:r>
              <a:rPr lang="en-US" sz="4800" b="1" dirty="0"/>
              <a:t>,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4800" b="1" dirty="0"/>
              <a:t>               </a:t>
            </a:r>
            <a:r>
              <a:rPr lang="en-US" sz="4800" b="1" dirty="0" err="1"/>
              <a:t>Tegretol</a:t>
            </a:r>
            <a:r>
              <a:rPr lang="en-US" sz="4800" b="1" dirty="0"/>
              <a:t>, Lamictal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4800" b="1" dirty="0"/>
              <a:t>       *  Seroquel, Abilify, Latuda,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4800" b="1" dirty="0"/>
              <a:t>               Lamictal, Saphris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4800" b="1" dirty="0"/>
              <a:t>       *  Exercise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4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340089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Rectangle 2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9600">
                <a:effectLst>
                  <a:outerShdw blurRad="38100" dist="38100" dir="2700000" algn="tl">
                    <a:srgbClr val="C0C0C0"/>
                  </a:outerShdw>
                </a:effectLst>
              </a:rPr>
              <a:t>Apoptosis</a:t>
            </a:r>
          </a:p>
        </p:txBody>
      </p:sp>
      <p:sp>
        <p:nvSpPr>
          <p:cNvPr id="99331" name="Rectangle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6600">
                <a:solidFill>
                  <a:schemeClr val="tx1"/>
                </a:solidFill>
              </a:rPr>
              <a:t>Programmed </a:t>
            </a:r>
          </a:p>
          <a:p>
            <a:r>
              <a:rPr lang="en-US" sz="6600">
                <a:solidFill>
                  <a:schemeClr val="tx1"/>
                </a:solidFill>
              </a:rPr>
              <a:t>cell death</a:t>
            </a:r>
          </a:p>
        </p:txBody>
      </p:sp>
    </p:spTree>
    <p:extLst>
      <p:ext uri="{BB962C8B-B14F-4D97-AF65-F5344CB8AC3E}">
        <p14:creationId xmlns:p14="http://schemas.microsoft.com/office/powerpoint/2010/main" val="62914391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/>
              <a:t>Bipolar Disorder and</a:t>
            </a:r>
            <a:br>
              <a:rPr lang="en-US" b="1"/>
            </a:br>
            <a:r>
              <a:rPr lang="en-US" b="1"/>
              <a:t>Hyperactive Intra-cellular</a:t>
            </a:r>
            <a:br>
              <a:rPr lang="en-US" b="1"/>
            </a:br>
            <a:r>
              <a:rPr lang="en-US" b="1" u="sng"/>
              <a:t>Calcium Signaling</a:t>
            </a:r>
          </a:p>
        </p:txBody>
      </p:sp>
      <p:sp>
        <p:nvSpPr>
          <p:cNvPr id="102403" name="Content Placeholder 2"/>
          <p:cNvSpPr>
            <a:spLocks noGrp="1"/>
          </p:cNvSpPr>
          <p:nvPr>
            <p:ph idx="1"/>
          </p:nvPr>
        </p:nvSpPr>
        <p:spPr>
          <a:xfrm>
            <a:off x="457200" y="2332038"/>
            <a:ext cx="8229600" cy="4525962"/>
          </a:xfrm>
        </p:spPr>
        <p:txBody>
          <a:bodyPr/>
          <a:lstStyle/>
          <a:p>
            <a:pPr eaLnBrk="1" hangingPunct="1"/>
            <a:r>
              <a:rPr lang="en-US" sz="4000"/>
              <a:t>↑ cellular calcium thru-out body </a:t>
            </a:r>
          </a:p>
          <a:p>
            <a:pPr eaLnBrk="1" hangingPunct="1">
              <a:buFont typeface="Arial" pitchFamily="34" charset="0"/>
              <a:buNone/>
            </a:pPr>
            <a:r>
              <a:rPr lang="en-US" sz="4000"/>
              <a:t>           (platelets)</a:t>
            </a:r>
          </a:p>
          <a:p>
            <a:pPr eaLnBrk="1" hangingPunct="1"/>
            <a:r>
              <a:rPr lang="en-US" sz="4000"/>
              <a:t>Too much:  mania</a:t>
            </a:r>
          </a:p>
          <a:p>
            <a:pPr eaLnBrk="1" hangingPunct="1"/>
            <a:r>
              <a:rPr lang="en-US" sz="4000"/>
              <a:t>More:  depression</a:t>
            </a:r>
          </a:p>
          <a:p>
            <a:pPr eaLnBrk="1" hangingPunct="1"/>
            <a:r>
              <a:rPr lang="en-US" sz="4000"/>
              <a:t>Even more: cell death</a:t>
            </a:r>
          </a:p>
        </p:txBody>
      </p:sp>
    </p:spTree>
    <p:extLst>
      <p:ext uri="{BB962C8B-B14F-4D97-AF65-F5344CB8AC3E}">
        <p14:creationId xmlns:p14="http://schemas.microsoft.com/office/powerpoint/2010/main" val="397660752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400" b="1" u="sng"/>
              <a:t>Treatment Implications</a:t>
            </a:r>
          </a:p>
        </p:txBody>
      </p:sp>
      <p:sp>
        <p:nvSpPr>
          <p:cNvPr id="103427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525963"/>
          </a:xfrm>
        </p:spPr>
        <p:txBody>
          <a:bodyPr/>
          <a:lstStyle/>
          <a:p>
            <a:pPr eaLnBrk="1" hangingPunct="1"/>
            <a:r>
              <a:rPr lang="en-US" sz="4800"/>
              <a:t>Lithium and Tegretol  (Equetro) </a:t>
            </a:r>
          </a:p>
          <a:p>
            <a:pPr eaLnBrk="1" hangingPunct="1">
              <a:buFont typeface="Arial" pitchFamily="34" charset="0"/>
              <a:buNone/>
            </a:pPr>
            <a:r>
              <a:rPr lang="en-US" sz="4800"/>
              <a:t>          ↓ intracellular calcium </a:t>
            </a:r>
          </a:p>
          <a:p>
            <a:pPr eaLnBrk="1" hangingPunct="1">
              <a:buFont typeface="Arial" pitchFamily="34" charset="0"/>
              <a:buNone/>
            </a:pPr>
            <a:r>
              <a:rPr lang="en-US" sz="4800"/>
              <a:t>                     thru-out body</a:t>
            </a:r>
          </a:p>
          <a:p>
            <a:pPr eaLnBrk="1" hangingPunct="1"/>
            <a:r>
              <a:rPr lang="en-US" sz="4800"/>
              <a:t>Calcium channel blockers: </a:t>
            </a:r>
          </a:p>
          <a:p>
            <a:pPr eaLnBrk="1" hangingPunct="1">
              <a:buFont typeface="Arial" pitchFamily="34" charset="0"/>
              <a:buNone/>
            </a:pPr>
            <a:r>
              <a:rPr lang="en-US" sz="4800"/>
              <a:t>           e.g. Verapamil</a:t>
            </a:r>
          </a:p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69351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295400"/>
            <a:ext cx="84582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800"/>
              <a:t>DISCUSSING MEDICATION</a:t>
            </a:r>
            <a:br>
              <a:rPr lang="en-US" sz="4800"/>
            </a:br>
            <a:r>
              <a:rPr lang="en-US" sz="4800"/>
              <a:t>ISSUES WITH CLIENTS:</a:t>
            </a:r>
            <a:br>
              <a:rPr lang="en-US" sz="4800"/>
            </a:br>
            <a:r>
              <a:rPr lang="en-US" sz="4800"/>
              <a:t>--------------------------------</a:t>
            </a:r>
            <a:br>
              <a:rPr lang="en-US" sz="4800"/>
            </a:br>
            <a:r>
              <a:rPr lang="en-US" sz="4800"/>
              <a:t>Legal and Ethical Aspects</a:t>
            </a:r>
          </a:p>
        </p:txBody>
      </p:sp>
    </p:spTree>
    <p:extLst>
      <p:ext uri="{BB962C8B-B14F-4D97-AF65-F5344CB8AC3E}">
        <p14:creationId xmlns:p14="http://schemas.microsoft.com/office/powerpoint/2010/main" val="150420300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6000" u="sng"/>
              <a:t>Not Allowed</a:t>
            </a:r>
          </a:p>
        </p:txBody>
      </p:sp>
      <p:sp>
        <p:nvSpPr>
          <p:cNvPr id="525315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981200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>
                <a:effectLst>
                  <a:outerShdw blurRad="38100" dist="38100" dir="2700000" algn="tl">
                    <a:srgbClr val="FFFFFF"/>
                  </a:outerShdw>
                </a:effectLst>
              </a:rPr>
              <a:t>Stopping Medications</a:t>
            </a:r>
          </a:p>
          <a:p>
            <a:pPr eaLnBrk="1" hangingPunct="1">
              <a:defRPr/>
            </a:pPr>
            <a:r>
              <a:rPr lang="en-US" sz="5400">
                <a:effectLst>
                  <a:outerShdw blurRad="38100" dist="38100" dir="2700000" algn="tl">
                    <a:srgbClr val="FFFFFF"/>
                  </a:outerShdw>
                </a:effectLst>
              </a:rPr>
              <a:t>Changing the Dose</a:t>
            </a:r>
          </a:p>
        </p:txBody>
      </p:sp>
    </p:spTree>
    <p:extLst>
      <p:ext uri="{BB962C8B-B14F-4D97-AF65-F5344CB8AC3E}">
        <p14:creationId xmlns:p14="http://schemas.microsoft.com/office/powerpoint/2010/main" val="1386172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z="4800" u="sng"/>
              <a:t>OK To Discuss</a:t>
            </a:r>
          </a:p>
        </p:txBody>
      </p:sp>
      <p:sp>
        <p:nvSpPr>
          <p:cNvPr id="52633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447800"/>
            <a:ext cx="8915400" cy="41148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Treatment options and recommendations</a:t>
            </a:r>
          </a:p>
          <a:p>
            <a:pPr eaLnBrk="1" hangingPunct="1">
              <a:defRPr/>
            </a:pPr>
            <a:r>
              <a:rPr lang="en-US" sz="4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What to Expect: </a:t>
            </a:r>
            <a:r>
              <a:rPr lang="en-US" sz="4800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Sx</a:t>
            </a:r>
            <a:r>
              <a:rPr lang="en-US" sz="4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improvement</a:t>
            </a:r>
          </a:p>
          <a:p>
            <a:pPr eaLnBrk="1" hangingPunct="1">
              <a:defRPr/>
            </a:pPr>
            <a:r>
              <a:rPr lang="en-US" sz="4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Time to Response</a:t>
            </a:r>
          </a:p>
          <a:p>
            <a:pPr eaLnBrk="1" hangingPunct="1">
              <a:defRPr/>
            </a:pPr>
            <a:r>
              <a:rPr lang="en-US" sz="4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Side Effects</a:t>
            </a:r>
          </a:p>
          <a:p>
            <a:pPr eaLnBrk="1" hangingPunct="1">
              <a:defRPr/>
            </a:pPr>
            <a:r>
              <a:rPr lang="en-US" sz="4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Compliance Issues</a:t>
            </a:r>
          </a:p>
        </p:txBody>
      </p:sp>
    </p:spTree>
    <p:extLst>
      <p:ext uri="{BB962C8B-B14F-4D97-AF65-F5344CB8AC3E}">
        <p14:creationId xmlns:p14="http://schemas.microsoft.com/office/powerpoint/2010/main" val="378752774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8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8000" b="1" i="1">
                <a:latin typeface="Shelldon"/>
              </a:rPr>
              <a:t>Basic Foundations</a:t>
            </a:r>
          </a:p>
        </p:txBody>
      </p:sp>
      <p:pic>
        <p:nvPicPr>
          <p:cNvPr id="548867" name="Picture 3" descr="C:\WINDOWS\TEMP\\msotw9_temp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52600" y="2133600"/>
            <a:ext cx="5640185" cy="4172989"/>
          </a:xfrm>
          <a:noFill/>
        </p:spPr>
      </p:pic>
    </p:spTree>
    <p:extLst>
      <p:ext uri="{BB962C8B-B14F-4D97-AF65-F5344CB8AC3E}">
        <p14:creationId xmlns:p14="http://schemas.microsoft.com/office/powerpoint/2010/main" val="85685739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u="sng" dirty="0"/>
              <a:t>Cultural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 lnSpcReduction="10000"/>
          </a:bodyPr>
          <a:lstStyle/>
          <a:p>
            <a:r>
              <a:rPr lang="en-US" sz="4400" dirty="0"/>
              <a:t>Keys: establish respect, trust and</a:t>
            </a:r>
          </a:p>
          <a:p>
            <a:pPr marL="0" indent="0">
              <a:buNone/>
            </a:pPr>
            <a:r>
              <a:rPr lang="en-US" sz="4400" dirty="0"/>
              <a:t>        maintain dignity</a:t>
            </a:r>
          </a:p>
          <a:p>
            <a:r>
              <a:rPr lang="en-US" sz="4400" dirty="0"/>
              <a:t>Avoid alienating clients</a:t>
            </a:r>
          </a:p>
          <a:p>
            <a:r>
              <a:rPr lang="en-US" sz="4400" dirty="0"/>
              <a:t>Spending time to understand</a:t>
            </a:r>
          </a:p>
          <a:p>
            <a:pPr marL="0" indent="0">
              <a:buNone/>
            </a:pPr>
            <a:r>
              <a:rPr lang="en-US" sz="4400" dirty="0"/>
              <a:t>        any particular beliefs or</a:t>
            </a:r>
          </a:p>
          <a:p>
            <a:pPr marL="0" indent="0">
              <a:buNone/>
            </a:pPr>
            <a:r>
              <a:rPr lang="en-US" sz="4400" dirty="0"/>
              <a:t>        biases about medical treatment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1E04FA-ED25-42A1-99C2-3825153C9446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46553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6000" b="1" u="sng" dirty="0"/>
              <a:t>Cultural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9067800" cy="5867400"/>
          </a:xfrm>
        </p:spPr>
        <p:txBody>
          <a:bodyPr>
            <a:normAutofit fontScale="85000" lnSpcReduction="20000"/>
          </a:bodyPr>
          <a:lstStyle/>
          <a:p>
            <a:r>
              <a:rPr lang="en-US" sz="5200" dirty="0"/>
              <a:t>Early Studies:</a:t>
            </a:r>
          </a:p>
          <a:p>
            <a:pPr marL="0" indent="0">
              <a:buNone/>
            </a:pPr>
            <a:r>
              <a:rPr lang="en-US" sz="5200" dirty="0"/>
              <a:t>      &gt; Impact of lithium side effects</a:t>
            </a:r>
          </a:p>
          <a:p>
            <a:pPr marL="0" indent="0">
              <a:buNone/>
            </a:pPr>
            <a:r>
              <a:rPr lang="en-US" sz="5200" dirty="0"/>
              <a:t>         &gt; Chinese and Westerners</a:t>
            </a:r>
          </a:p>
          <a:p>
            <a:pPr marL="0" indent="0">
              <a:buNone/>
            </a:pPr>
            <a:r>
              <a:rPr lang="en-US" sz="5200" dirty="0"/>
              <a:t>         &gt;  Polydipsia and polyuria</a:t>
            </a:r>
          </a:p>
          <a:p>
            <a:pPr marL="0" indent="0">
              <a:buNone/>
            </a:pPr>
            <a:r>
              <a:rPr lang="en-US" sz="5200" dirty="0"/>
              <a:t>      &gt; 1990s: Latinos and Asians</a:t>
            </a:r>
          </a:p>
          <a:p>
            <a:pPr marL="0" indent="0">
              <a:buNone/>
            </a:pPr>
            <a:r>
              <a:rPr lang="en-US" sz="5200" dirty="0"/>
              <a:t>          generally expect more rapid</a:t>
            </a:r>
          </a:p>
          <a:p>
            <a:pPr marL="0" indent="0">
              <a:buNone/>
            </a:pPr>
            <a:r>
              <a:rPr lang="en-US" sz="5200" dirty="0"/>
              <a:t>           relief from medications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sz="4400" dirty="0"/>
              <a:t>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1E04FA-ED25-42A1-99C2-3825153C9446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22820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u="sng" dirty="0"/>
              <a:t>Cultural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953000"/>
          </a:xfrm>
        </p:spPr>
        <p:txBody>
          <a:bodyPr/>
          <a:lstStyle/>
          <a:p>
            <a:r>
              <a:rPr lang="en-US" sz="4400" dirty="0"/>
              <a:t>Bottom Lines:</a:t>
            </a:r>
          </a:p>
          <a:p>
            <a:pPr marL="0" indent="0">
              <a:buNone/>
            </a:pPr>
            <a:r>
              <a:rPr lang="en-US" sz="4400" dirty="0"/>
              <a:t>    &gt; extremely diverse ethnic </a:t>
            </a:r>
          </a:p>
          <a:p>
            <a:pPr marL="0" indent="0">
              <a:buNone/>
            </a:pPr>
            <a:r>
              <a:rPr lang="en-US" sz="4400" dirty="0"/>
              <a:t>          populations….</a:t>
            </a:r>
          </a:p>
          <a:p>
            <a:pPr marL="0" indent="0">
              <a:buNone/>
            </a:pPr>
            <a:r>
              <a:rPr lang="en-US" sz="4400" dirty="0"/>
              <a:t>    &gt; the need to talk and listen a lot</a:t>
            </a:r>
          </a:p>
          <a:p>
            <a:pPr marL="0" indent="0">
              <a:buNone/>
            </a:pPr>
            <a:r>
              <a:rPr lang="en-US" sz="4400" dirty="0"/>
              <a:t>          to their beliefs and traditions</a:t>
            </a:r>
          </a:p>
          <a:p>
            <a:pPr marL="0" indent="0">
              <a:buNone/>
            </a:pPr>
            <a:r>
              <a:rPr lang="en-US" sz="4400" dirty="0"/>
              <a:t> </a:t>
            </a:r>
            <a:r>
              <a:rPr lang="en-US" sz="2400" dirty="0"/>
              <a:t>(use of alcohol, smoking, use of herbals, beliefs about causes 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1E04FA-ED25-42A1-99C2-3825153C9446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05800" y="5943600"/>
            <a:ext cx="55496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</a:t>
            </a:r>
            <a:endParaRPr lang="en-US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325010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u="sng" dirty="0"/>
              <a:t>Cultural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686800" cy="4525963"/>
          </a:xfrm>
        </p:spPr>
        <p:txBody>
          <a:bodyPr/>
          <a:lstStyle/>
          <a:p>
            <a:r>
              <a:rPr lang="en-US" sz="4400" b="1" dirty="0"/>
              <a:t>These issues often are often the</a:t>
            </a:r>
          </a:p>
          <a:p>
            <a:pPr marL="0" indent="0">
              <a:buNone/>
            </a:pPr>
            <a:r>
              <a:rPr lang="en-US" sz="4400" b="1" dirty="0"/>
              <a:t>      make it or break it of treatment</a:t>
            </a:r>
          </a:p>
          <a:p>
            <a:pPr marL="0" indent="0">
              <a:buNone/>
            </a:pPr>
            <a:r>
              <a:rPr lang="en-US" sz="4400" b="1" dirty="0"/>
              <a:t>          outcomes</a:t>
            </a:r>
          </a:p>
          <a:p>
            <a:r>
              <a:rPr lang="en-US" sz="4400" b="1" dirty="0"/>
              <a:t>“I have a few personal questions that I ask all of my patients…”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1E04FA-ED25-42A1-99C2-3825153C9446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86537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447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6000" b="1" u="sng" dirty="0"/>
              <a:t>Cultural Considerations</a:t>
            </a:r>
            <a:br>
              <a:rPr lang="en-US" sz="6000" b="1" u="sng" dirty="0"/>
            </a:br>
            <a:br>
              <a:rPr lang="en-US" sz="6000" b="1" u="sng" dirty="0"/>
            </a:br>
            <a:br>
              <a:rPr lang="en-US" sz="6000" b="1" u="sng" dirty="0"/>
            </a:br>
            <a:r>
              <a:rPr lang="en-US" sz="6000" b="1" u="sng" dirty="0"/>
              <a:t>Ethno-pharmacology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1E04FA-ED25-42A1-99C2-3825153C9446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24305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/>
            <a:r>
              <a:rPr lang="en-US" sz="6600"/>
              <a:t>Basic </a:t>
            </a:r>
            <a:r>
              <a:rPr lang="en-US" sz="6600" u="sng"/>
              <a:t>Pharmacology</a:t>
            </a:r>
          </a:p>
        </p:txBody>
      </p:sp>
      <p:pic>
        <p:nvPicPr>
          <p:cNvPr id="550915" name="Picture 3" descr="C:\My Documents\My Pictures\BMC00014.WM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667000" y="2514600"/>
            <a:ext cx="3730625" cy="3733800"/>
          </a:xfrm>
          <a:noFill/>
        </p:spPr>
      </p:pic>
    </p:spTree>
    <p:extLst>
      <p:ext uri="{BB962C8B-B14F-4D97-AF65-F5344CB8AC3E}">
        <p14:creationId xmlns:p14="http://schemas.microsoft.com/office/powerpoint/2010/main" val="342006082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9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0"/>
            <a:ext cx="80772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6600" i="1"/>
              <a:t>Pharmaco-kinetics</a:t>
            </a:r>
            <a:br>
              <a:rPr lang="en-US" sz="6600" i="1"/>
            </a:br>
            <a:r>
              <a:rPr lang="en-US" sz="4800" i="1"/>
              <a:t>and</a:t>
            </a:r>
            <a:br>
              <a:rPr lang="en-US" sz="4800" i="1"/>
            </a:br>
            <a:r>
              <a:rPr lang="en-US" sz="6600" i="1"/>
              <a:t>Pharmaco-dynamics</a:t>
            </a:r>
          </a:p>
        </p:txBody>
      </p:sp>
    </p:spTree>
    <p:extLst>
      <p:ext uri="{BB962C8B-B14F-4D97-AF65-F5344CB8AC3E}">
        <p14:creationId xmlns:p14="http://schemas.microsoft.com/office/powerpoint/2010/main" val="403720628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62" name="Picture 2" descr="C:\WINDOWS\TEMP\\msotw9_temp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228600"/>
            <a:ext cx="55626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8575987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4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2362200"/>
            <a:ext cx="7793038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7300" b="1" u="sng" dirty="0">
                <a:sym typeface="Symbol" pitchFamily="18" charset="2"/>
              </a:rPr>
              <a:t> </a:t>
            </a:r>
            <a:r>
              <a:rPr lang="en-US" sz="7300" b="1" u="sng" dirty="0"/>
              <a:t>Gastric Motility</a:t>
            </a:r>
            <a:br>
              <a:rPr lang="en-US" sz="6000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br>
              <a:rPr lang="en-US" sz="6000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br>
              <a:rPr lang="en-US" sz="6000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en-US" sz="6000" u="sng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02499" name="Rectangle 1027"/>
          <p:cNvSpPr>
            <a:spLocks noGrp="1" noChangeArrowheads="1"/>
          </p:cNvSpPr>
          <p:nvPr>
            <p:ph idx="1"/>
          </p:nvPr>
        </p:nvSpPr>
        <p:spPr>
          <a:xfrm>
            <a:off x="990600" y="2743200"/>
            <a:ext cx="7772400" cy="4114800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sz="5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Anxiety and agitation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5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Bulimia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5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AD induced diarrhea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4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5117963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5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438400"/>
            <a:ext cx="8885238" cy="11557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8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Liver</a:t>
            </a:r>
            <a:br>
              <a:rPr lang="en-US" sz="8000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8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Metabolism</a:t>
            </a:r>
            <a:br>
              <a:rPr lang="en-US" sz="8000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5400" dirty="0"/>
              <a:t>Rapid and slow</a:t>
            </a:r>
            <a:br>
              <a:rPr lang="en-US" sz="5400" dirty="0"/>
            </a:br>
            <a:r>
              <a:rPr lang="en-US" sz="5400" dirty="0" err="1"/>
              <a:t>metabolizers</a:t>
            </a:r>
            <a:r>
              <a:rPr lang="en-US" sz="5400" dirty="0"/>
              <a:t>:</a:t>
            </a:r>
            <a:br>
              <a:rPr lang="en-US" sz="4800" dirty="0"/>
            </a:br>
            <a:r>
              <a:rPr lang="en-US" sz="4800" dirty="0"/>
              <a:t>impact if not addressed</a:t>
            </a:r>
            <a:endParaRPr lang="en-US" sz="4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3218494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5400" b="1" u="sng"/>
              <a:t>Rates of Metabolism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991600" cy="4525963"/>
          </a:xfrm>
        </p:spPr>
        <p:txBody>
          <a:bodyPr/>
          <a:lstStyle/>
          <a:p>
            <a:r>
              <a:rPr lang="en-US" sz="4400" dirty="0"/>
              <a:t>Rapid…………low blood levels</a:t>
            </a:r>
          </a:p>
          <a:p>
            <a:pPr>
              <a:buFont typeface="Arial" pitchFamily="34" charset="0"/>
              <a:buNone/>
            </a:pPr>
            <a:r>
              <a:rPr lang="en-US" sz="4400" dirty="0"/>
              <a:t>                             …….little response</a:t>
            </a:r>
          </a:p>
          <a:p>
            <a:r>
              <a:rPr lang="en-US" sz="4400" dirty="0"/>
              <a:t>Average</a:t>
            </a:r>
          </a:p>
          <a:p>
            <a:r>
              <a:rPr lang="en-US" sz="4400" dirty="0"/>
              <a:t>Slow…………..high blood levels</a:t>
            </a:r>
          </a:p>
          <a:p>
            <a:pPr>
              <a:buFont typeface="Arial" pitchFamily="34" charset="0"/>
              <a:buNone/>
            </a:pPr>
            <a:r>
              <a:rPr lang="en-US" sz="4400" dirty="0"/>
              <a:t>                     ……side effects; toxicity</a:t>
            </a:r>
          </a:p>
        </p:txBody>
      </p:sp>
    </p:spTree>
    <p:extLst>
      <p:ext uri="{BB962C8B-B14F-4D97-AF65-F5344CB8AC3E}">
        <p14:creationId xmlns:p14="http://schemas.microsoft.com/office/powerpoint/2010/main" val="93280347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600" b="1" dirty="0"/>
              <a:t>Special risks with</a:t>
            </a:r>
            <a:br>
              <a:rPr lang="en-US" sz="6600" b="1" dirty="0"/>
            </a:br>
            <a:r>
              <a:rPr lang="en-US" sz="6600" b="1" u="sng" dirty="0"/>
              <a:t>Slow metabolism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332037"/>
            <a:ext cx="8229600" cy="4525963"/>
          </a:xfrm>
        </p:spPr>
        <p:txBody>
          <a:bodyPr>
            <a:normAutofit/>
          </a:bodyPr>
          <a:lstStyle/>
          <a:p>
            <a:r>
              <a:rPr lang="en-US" sz="5400" b="1" dirty="0"/>
              <a:t>Anxiety disorders</a:t>
            </a:r>
          </a:p>
          <a:p>
            <a:r>
              <a:rPr lang="en-US" sz="5400" b="1" dirty="0"/>
              <a:t>Depression in general</a:t>
            </a:r>
          </a:p>
          <a:p>
            <a:r>
              <a:rPr lang="en-US" sz="5400" b="1" dirty="0"/>
              <a:t>Agitated depression</a:t>
            </a:r>
          </a:p>
        </p:txBody>
      </p:sp>
    </p:spTree>
    <p:extLst>
      <p:ext uri="{BB962C8B-B14F-4D97-AF65-F5344CB8AC3E}">
        <p14:creationId xmlns:p14="http://schemas.microsoft.com/office/powerpoint/2010/main" val="368499200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u="sng"/>
              <a:t>Variables Affecting</a:t>
            </a:r>
            <a:r>
              <a:rPr lang="en-US"/>
              <a:t> </a:t>
            </a:r>
            <a:r>
              <a:rPr lang="en-US" u="sng"/>
              <a:t>Metabolic Rate</a:t>
            </a:r>
            <a:endParaRPr lang="en-US"/>
          </a:p>
        </p:txBody>
      </p:sp>
      <p:sp>
        <p:nvSpPr>
          <p:cNvPr id="596995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1295400"/>
            <a:ext cx="7772400" cy="41148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4000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Not</a:t>
            </a: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related to general body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metabolic rate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Age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Ethnic variations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Individual Differences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Liver Disease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Impact of Substances</a:t>
            </a:r>
          </a:p>
        </p:txBody>
      </p:sp>
    </p:spTree>
    <p:extLst>
      <p:ext uri="{BB962C8B-B14F-4D97-AF65-F5344CB8AC3E}">
        <p14:creationId xmlns:p14="http://schemas.microsoft.com/office/powerpoint/2010/main" val="35267656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u="sng">
                <a:effectLst>
                  <a:outerShdw blurRad="38100" dist="38100" dir="2700000" algn="tl">
                    <a:srgbClr val="000000"/>
                  </a:outerShdw>
                </a:effectLst>
              </a:rPr>
              <a:t>Poor and Rapid Metabolizers</a:t>
            </a:r>
          </a:p>
        </p:txBody>
      </p:sp>
      <p:sp>
        <p:nvSpPr>
          <p:cNvPr id="244739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600200"/>
            <a:ext cx="889635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4800" dirty="0"/>
              <a:t>2D6   </a:t>
            </a:r>
            <a:r>
              <a:rPr lang="en-US" sz="4800" u="sng" dirty="0"/>
              <a:t>Caucasians</a:t>
            </a:r>
            <a:r>
              <a:rPr lang="en-US" sz="4800" dirty="0"/>
              <a:t>: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4800" dirty="0"/>
              <a:t>               Poor: 7-10%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4800" dirty="0"/>
              <a:t>               Rapid:   1%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4800" dirty="0"/>
              <a:t>             </a:t>
            </a:r>
            <a:r>
              <a:rPr lang="en-US" sz="4800" b="1" u="sng" dirty="0">
                <a:solidFill>
                  <a:srgbClr val="FF0000"/>
                </a:solidFill>
              </a:rPr>
              <a:t>Asian and African</a:t>
            </a:r>
            <a:r>
              <a:rPr lang="en-US" sz="4800" b="1" dirty="0">
                <a:solidFill>
                  <a:srgbClr val="FF0000"/>
                </a:solidFill>
              </a:rPr>
              <a:t>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4800" b="1" dirty="0">
                <a:solidFill>
                  <a:srgbClr val="FF0000"/>
                </a:solidFill>
              </a:rPr>
              <a:t>               Poor: up to 33%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4800" b="1" dirty="0">
                <a:solidFill>
                  <a:srgbClr val="FF0000"/>
                </a:solidFill>
              </a:rPr>
              <a:t>               </a:t>
            </a:r>
            <a:r>
              <a:rPr lang="en-US" sz="4800" b="1" dirty="0"/>
              <a:t>Start slow</a:t>
            </a:r>
            <a:endParaRPr lang="en-US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27190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z="6000" i="1" u="sng"/>
              <a:t>Impact of Substances</a:t>
            </a:r>
          </a:p>
        </p:txBody>
      </p:sp>
      <p:sp>
        <p:nvSpPr>
          <p:cNvPr id="59801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524000"/>
            <a:ext cx="7772400" cy="5029200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sz="4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Induce (</a:t>
            </a:r>
            <a:r>
              <a:rPr lang="en-US" sz="4800" dirty="0">
                <a:effectLst>
                  <a:outerShdw blurRad="38100" dist="38100" dir="2700000" algn="tl">
                    <a:srgbClr val="FFFFFF"/>
                  </a:outerShdw>
                </a:effectLst>
                <a:sym typeface="Symbol" pitchFamily="18" charset="2"/>
              </a:rPr>
              <a:t>) </a:t>
            </a:r>
            <a:r>
              <a:rPr lang="en-US" sz="4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Liver Enzymes:</a:t>
            </a:r>
          </a:p>
          <a:p>
            <a:pPr eaLnBrk="1" hangingPunct="1">
              <a:buFontTx/>
              <a:buNone/>
              <a:defRPr/>
            </a:pPr>
            <a:r>
              <a:rPr lang="en-US" sz="4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</a:t>
            </a:r>
            <a:r>
              <a:rPr lang="en-US" sz="4800" dirty="0">
                <a:effectLst>
                  <a:outerShdw blurRad="38100" dist="38100" dir="2700000" algn="tl">
                    <a:srgbClr val="FFFFFF"/>
                  </a:outerShdw>
                </a:effectLst>
                <a:sym typeface="Symbol" pitchFamily="18" charset="2"/>
              </a:rPr>
              <a:t> blood levels</a:t>
            </a:r>
          </a:p>
          <a:p>
            <a:pPr eaLnBrk="1" hangingPunct="1">
              <a:buFontTx/>
              <a:buNone/>
              <a:defRPr/>
            </a:pPr>
            <a:r>
              <a:rPr lang="en-US" sz="4800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sym typeface="Symbol" pitchFamily="18" charset="2"/>
              </a:rPr>
              <a:t>      inadequate response</a:t>
            </a:r>
            <a:endParaRPr lang="en-US" sz="4800" dirty="0">
              <a:solidFill>
                <a:srgbClr val="0070C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defRPr/>
            </a:pPr>
            <a:r>
              <a:rPr lang="en-US" sz="4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Inhibit (</a:t>
            </a:r>
            <a:r>
              <a:rPr lang="en-US" sz="4800" dirty="0">
                <a:effectLst>
                  <a:outerShdw blurRad="38100" dist="38100" dir="2700000" algn="tl">
                    <a:srgbClr val="FFFFFF"/>
                  </a:outerShdw>
                </a:effectLst>
                <a:sym typeface="Symbol" pitchFamily="18" charset="2"/>
              </a:rPr>
              <a:t></a:t>
            </a:r>
            <a:r>
              <a:rPr lang="en-US" sz="4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) Liver Enzymes:</a:t>
            </a:r>
          </a:p>
          <a:p>
            <a:pPr eaLnBrk="1" hangingPunct="1">
              <a:buFontTx/>
              <a:buNone/>
              <a:defRPr/>
            </a:pPr>
            <a:r>
              <a:rPr lang="en-US" sz="4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</a:t>
            </a:r>
            <a:r>
              <a:rPr lang="en-US" sz="4800" dirty="0">
                <a:effectLst>
                  <a:outerShdw blurRad="38100" dist="38100" dir="2700000" algn="tl">
                    <a:srgbClr val="FFFFFF"/>
                  </a:outerShdw>
                </a:effectLst>
                <a:sym typeface="Symbol" pitchFamily="18" charset="2"/>
              </a:rPr>
              <a:t> blood levels</a:t>
            </a:r>
          </a:p>
          <a:p>
            <a:pPr eaLnBrk="1" hangingPunct="1">
              <a:buFontTx/>
              <a:buNone/>
              <a:defRPr/>
            </a:pPr>
            <a:r>
              <a:rPr lang="en-US" sz="4800" dirty="0">
                <a:effectLst>
                  <a:outerShdw blurRad="38100" dist="38100" dir="2700000" algn="tl">
                    <a:srgbClr val="FFFFFF"/>
                  </a:outerShdw>
                </a:effectLst>
                <a:sym typeface="Symbol" pitchFamily="18" charset="2"/>
              </a:rPr>
              <a:t>       </a:t>
            </a:r>
            <a:r>
              <a:rPr lang="en-US" sz="4800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sym typeface="Symbol" pitchFamily="18" charset="2"/>
              </a:rPr>
              <a:t>higher initial side effects</a:t>
            </a:r>
            <a:endParaRPr lang="en-US" sz="4800" dirty="0">
              <a:solidFill>
                <a:srgbClr val="0070C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866441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8885238" cy="11557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800" b="1"/>
              <a:t>Codeine, Oxycodone, and</a:t>
            </a:r>
            <a:br>
              <a:rPr lang="en-US" sz="4800" b="1"/>
            </a:br>
            <a:r>
              <a:rPr lang="en-US" sz="4800" b="1" u="sng"/>
              <a:t>Hydrocodone</a:t>
            </a:r>
          </a:p>
        </p:txBody>
      </p:sp>
      <p:sp>
        <p:nvSpPr>
          <p:cNvPr id="80998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133600"/>
            <a:ext cx="8896350" cy="413543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3600" dirty="0"/>
              <a:t>2D6 metabolism: required to convert to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600" dirty="0"/>
              <a:t>       morphine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3600" dirty="0" err="1"/>
              <a:t>Fluoxetine</a:t>
            </a:r>
            <a:r>
              <a:rPr lang="en-US" sz="3600" dirty="0"/>
              <a:t>, </a:t>
            </a:r>
            <a:r>
              <a:rPr lang="en-US" sz="3600" dirty="0" err="1"/>
              <a:t>paroxetine</a:t>
            </a:r>
            <a:r>
              <a:rPr lang="en-US" sz="3600" dirty="0"/>
              <a:t>, </a:t>
            </a:r>
            <a:r>
              <a:rPr lang="en-US" sz="3600" dirty="0" err="1"/>
              <a:t>bupropion</a:t>
            </a:r>
            <a:r>
              <a:rPr lang="en-US" sz="3600" dirty="0"/>
              <a:t>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600" dirty="0"/>
              <a:t>       produce 2-15 x lower morphine levels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600" dirty="0"/>
              <a:t>       i.e. analgesic failure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dirty="0" err="1"/>
              <a:t>Sindrup</a:t>
            </a:r>
            <a:r>
              <a:rPr lang="en-US" sz="2000" dirty="0"/>
              <a:t>, SH (1996) J. </a:t>
            </a:r>
            <a:r>
              <a:rPr lang="en-US" sz="2000" dirty="0" err="1"/>
              <a:t>Clin</a:t>
            </a:r>
            <a:r>
              <a:rPr lang="en-US" sz="2000" dirty="0"/>
              <a:t>. Pharm., 49, 503-509.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•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79247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7526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8800" i="1"/>
              <a:t>Pharmaco-</a:t>
            </a:r>
            <a:br>
              <a:rPr lang="en-US" sz="8800" i="1"/>
            </a:br>
            <a:r>
              <a:rPr lang="en-US" sz="8800" i="1"/>
              <a:t>Dynamics</a:t>
            </a:r>
          </a:p>
        </p:txBody>
      </p:sp>
    </p:spTree>
    <p:extLst>
      <p:ext uri="{BB962C8B-B14F-4D97-AF65-F5344CB8AC3E}">
        <p14:creationId xmlns:p14="http://schemas.microsoft.com/office/powerpoint/2010/main" val="369425509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600200"/>
            <a:ext cx="87630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7200"/>
              <a:t>Re-Uptake </a:t>
            </a:r>
            <a:r>
              <a:rPr lang="en-US" sz="6000"/>
              <a:t>and</a:t>
            </a:r>
            <a:br>
              <a:rPr lang="en-US" sz="7200"/>
            </a:br>
            <a:r>
              <a:rPr lang="en-US" sz="7200"/>
              <a:t>Re-Uptake Inhibition</a:t>
            </a:r>
          </a:p>
        </p:txBody>
      </p:sp>
    </p:spTree>
    <p:extLst>
      <p:ext uri="{BB962C8B-B14F-4D97-AF65-F5344CB8AC3E}">
        <p14:creationId xmlns:p14="http://schemas.microsoft.com/office/powerpoint/2010/main" val="335728271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53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/>
              <a:t>ONSET of ACTIONS:</a:t>
            </a:r>
            <a:br>
              <a:rPr lang="en-US" sz="4000"/>
            </a:br>
            <a:r>
              <a:rPr lang="en-US" sz="4000" u="sng"/>
              <a:t>PSYCHOTROPIC MEDICATIONS*</a:t>
            </a:r>
            <a:endParaRPr lang="en-US" sz="4000"/>
          </a:p>
        </p:txBody>
      </p:sp>
      <p:sp>
        <p:nvSpPr>
          <p:cNvPr id="615427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676400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FAST ACTING</a:t>
            </a:r>
            <a:r>
              <a:rPr lang="en-US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: (30-45 minutes)</a:t>
            </a:r>
          </a:p>
          <a:p>
            <a:pPr eaLnBrk="1" hangingPunct="1">
              <a:buFontTx/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&gt; Benzodiazepines (e.g. Xanax)</a:t>
            </a:r>
          </a:p>
          <a:p>
            <a:pPr eaLnBrk="1" hangingPunct="1">
              <a:buFontTx/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&gt; Stimulants (e.g. Ritalin)</a:t>
            </a:r>
          </a:p>
          <a:p>
            <a:pPr eaLnBrk="1" hangingPunct="1">
              <a:defRPr/>
            </a:pPr>
            <a:r>
              <a:rPr lang="en-US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SLOWER ONSET OF ACTION</a:t>
            </a:r>
            <a:r>
              <a:rPr lang="en-US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: (weeks)</a:t>
            </a:r>
          </a:p>
          <a:p>
            <a:pPr eaLnBrk="1" hangingPunct="1">
              <a:buFontTx/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&gt; Antidepressants (one exception)</a:t>
            </a:r>
          </a:p>
          <a:p>
            <a:pPr eaLnBrk="1" hangingPunct="1">
              <a:buFontTx/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&gt; Mood Stabilizers</a:t>
            </a:r>
          </a:p>
          <a:p>
            <a:pPr eaLnBrk="1" hangingPunct="1">
              <a:buFontTx/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&gt; Antipsychotics</a:t>
            </a:r>
          </a:p>
        </p:txBody>
      </p:sp>
    </p:spTree>
    <p:extLst>
      <p:ext uri="{BB962C8B-B14F-4D97-AF65-F5344CB8AC3E}">
        <p14:creationId xmlns:p14="http://schemas.microsoft.com/office/powerpoint/2010/main" val="285715174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z="4800" u="sng"/>
              <a:t>MEDICATION EFFECTS</a:t>
            </a:r>
          </a:p>
        </p:txBody>
      </p:sp>
      <p:sp>
        <p:nvSpPr>
          <p:cNvPr id="61747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8153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z="4400" b="1" dirty="0"/>
              <a:t>PHARMACOLOGIC</a:t>
            </a:r>
          </a:p>
          <a:p>
            <a:pPr eaLnBrk="1" hangingPunct="1">
              <a:defRPr/>
            </a:pPr>
            <a:r>
              <a:rPr lang="en-US" sz="4400" b="1" dirty="0"/>
              <a:t>SIDE EFFECTS</a:t>
            </a:r>
          </a:p>
          <a:p>
            <a:pPr eaLnBrk="1" hangingPunct="1">
              <a:defRPr/>
            </a:pPr>
            <a:r>
              <a:rPr lang="en-US" sz="4400" b="1" dirty="0"/>
              <a:t>IDIOSYNCRATIC EFFECTS</a:t>
            </a:r>
          </a:p>
          <a:p>
            <a:pPr eaLnBrk="1" hangingPunct="1">
              <a:defRPr/>
            </a:pPr>
            <a:r>
              <a:rPr lang="en-US" sz="4400" b="1" dirty="0"/>
              <a:t>ALLERGIC REACTIONS</a:t>
            </a:r>
          </a:p>
          <a:p>
            <a:pPr eaLnBrk="1" hangingPunct="1">
              <a:defRPr/>
            </a:pPr>
            <a:r>
              <a:rPr lang="en-US" sz="4400" b="1" dirty="0"/>
              <a:t>TOXICITY</a:t>
            </a:r>
          </a:p>
        </p:txBody>
      </p:sp>
    </p:spTree>
    <p:extLst>
      <p:ext uri="{BB962C8B-B14F-4D97-AF65-F5344CB8AC3E}">
        <p14:creationId xmlns:p14="http://schemas.microsoft.com/office/powerpoint/2010/main" val="21162027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41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u="sng"/>
              <a:t>EVALUATING OUTCOME</a:t>
            </a:r>
          </a:p>
        </p:txBody>
      </p:sp>
      <p:sp>
        <p:nvSpPr>
          <p:cNvPr id="62361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05000"/>
            <a:ext cx="8153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EFFICACY vs. EFFECTIVENESS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SSRIs in OCD: 65% have 50% </a:t>
            </a: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  <a:sym typeface="Arial Alternative" pitchFamily="49" charset="2"/>
              </a:rPr>
              <a:t> </a:t>
            </a:r>
            <a:r>
              <a:rPr lang="en-US" sz="4000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sym typeface="Arial Alternative" pitchFamily="49" charset="2"/>
              </a:rPr>
              <a:t>↓</a:t>
            </a: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  <a:sym typeface="Arial Alternative" pitchFamily="49" charset="2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FFFFFF"/>
                  </a:outerShdw>
                </a:effectLst>
                <a:sym typeface="Arial Alternative" pitchFamily="49" charset="2"/>
              </a:rPr>
              <a:t>Sx</a:t>
            </a:r>
            <a:endParaRPr lang="en-US" sz="4000" dirty="0">
              <a:effectLst>
                <a:outerShdw blurRad="38100" dist="38100" dir="2700000" algn="tl">
                  <a:srgbClr val="FFFFFF"/>
                </a:outerShdw>
              </a:effectLst>
              <a:sym typeface="Arial Alternative" pitchFamily="49" charset="2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  <a:sym typeface="Arial Alternative" pitchFamily="49" charset="2"/>
              </a:rPr>
              <a:t>Beta Blockers for Aggression: 10%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3600" dirty="0">
                <a:effectLst>
                  <a:outerShdw blurRad="38100" dist="38100" dir="2700000" algn="tl">
                    <a:srgbClr val="FFFFFF"/>
                  </a:outerShdw>
                </a:effectLst>
                <a:sym typeface="Arial Alternative" pitchFamily="49" charset="2"/>
              </a:rPr>
              <a:t>                                                          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  <a:sym typeface="Arial Alternative" pitchFamily="49" charset="2"/>
              </a:rPr>
              <a:t>cont.</a:t>
            </a:r>
            <a:endParaRPr lang="en-US" sz="3600" dirty="0">
              <a:effectLst>
                <a:outerShdw blurRad="38100" dist="38100" dir="2700000" algn="tl">
                  <a:srgbClr val="FFFFFF"/>
                </a:outerShdw>
              </a:effectLst>
              <a:sym typeface="Arial Alternative" pitchFamily="49" charset="2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36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2780241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634" name="Picture 2" descr="\\mcntvsp01\vsp.g\slide\prod\llb\data\prozac\topic_315_1_fda_slide9_v3.png"/>
          <p:cNvPicPr>
            <a:picLocks noChangeAspect="1" noChangeArrowheads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31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49110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Title 1"/>
          <p:cNvSpPr>
            <a:spLocks noGrp="1"/>
          </p:cNvSpPr>
          <p:nvPr>
            <p:ph type="title"/>
          </p:nvPr>
        </p:nvSpPr>
        <p:spPr>
          <a:xfrm>
            <a:off x="533400" y="1676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6000" b="1"/>
              <a:t>Inhibit symptoms while</a:t>
            </a:r>
            <a:br>
              <a:rPr lang="en-US" sz="6000" b="1"/>
            </a:br>
            <a:r>
              <a:rPr lang="en-US" sz="6000" b="1"/>
              <a:t>Waiting for the</a:t>
            </a:r>
            <a:br>
              <a:rPr lang="en-US" sz="6000" b="1"/>
            </a:br>
            <a:r>
              <a:rPr lang="en-US" sz="6000" b="1"/>
              <a:t>underlying episode </a:t>
            </a:r>
            <a:br>
              <a:rPr lang="en-US" sz="6000" b="1"/>
            </a:br>
            <a:r>
              <a:rPr lang="en-US" sz="6000" b="1"/>
              <a:t>to cycle out</a:t>
            </a:r>
          </a:p>
        </p:txBody>
      </p:sp>
    </p:spTree>
    <p:extLst>
      <p:ext uri="{BB962C8B-B14F-4D97-AF65-F5344CB8AC3E}">
        <p14:creationId xmlns:p14="http://schemas.microsoft.com/office/powerpoint/2010/main" val="92400685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u="sng"/>
              <a:t>Clinical Aspects of Remission</a:t>
            </a:r>
          </a:p>
        </p:txBody>
      </p:sp>
      <p:sp>
        <p:nvSpPr>
          <p:cNvPr id="200707" name="Content Placeholder 2"/>
          <p:cNvSpPr>
            <a:spLocks noGrp="1"/>
          </p:cNvSpPr>
          <p:nvPr>
            <p:ph idx="1"/>
          </p:nvPr>
        </p:nvSpPr>
        <p:spPr>
          <a:xfrm>
            <a:off x="952500" y="1524000"/>
            <a:ext cx="8229600" cy="4953000"/>
          </a:xfrm>
        </p:spPr>
        <p:txBody>
          <a:bodyPr>
            <a:normAutofit/>
          </a:bodyPr>
          <a:lstStyle/>
          <a:p>
            <a:r>
              <a:rPr lang="en-US" sz="4000" b="1" dirty="0"/>
              <a:t>Return of functioning</a:t>
            </a:r>
          </a:p>
          <a:p>
            <a:r>
              <a:rPr lang="en-US" sz="4000" b="1" dirty="0"/>
              <a:t>Optimism</a:t>
            </a:r>
          </a:p>
          <a:p>
            <a:r>
              <a:rPr lang="en-US" sz="4000" b="1" dirty="0"/>
              <a:t>Vigor</a:t>
            </a:r>
          </a:p>
          <a:p>
            <a:r>
              <a:rPr lang="en-US" sz="4000" b="1" dirty="0"/>
              <a:t>Self-confidence</a:t>
            </a:r>
          </a:p>
          <a:p>
            <a:r>
              <a:rPr lang="en-US" sz="4000" b="1" dirty="0"/>
              <a:t>General sense of well being</a:t>
            </a:r>
          </a:p>
          <a:p>
            <a:r>
              <a:rPr lang="en-US" sz="4000" b="1" dirty="0"/>
              <a:t>Return to one’s usual self</a:t>
            </a:r>
          </a:p>
        </p:txBody>
      </p:sp>
    </p:spTree>
    <p:extLst>
      <p:ext uri="{BB962C8B-B14F-4D97-AF65-F5344CB8AC3E}">
        <p14:creationId xmlns:p14="http://schemas.microsoft.com/office/powerpoint/2010/main" val="298490238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z="4800" b="1" u="sng" dirty="0"/>
              <a:t>Habit-Forming ?</a:t>
            </a:r>
          </a:p>
        </p:txBody>
      </p:sp>
      <p:sp>
        <p:nvSpPr>
          <p:cNvPr id="62566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295400"/>
            <a:ext cx="8534400" cy="5257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600" b="1" dirty="0"/>
              <a:t>Addiction vs. Dependency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b="1" dirty="0"/>
              <a:t>Potentially Addictive:  </a:t>
            </a:r>
            <a:r>
              <a:rPr lang="en-US" sz="3600" b="1" dirty="0">
                <a:solidFill>
                  <a:srgbClr val="FF0000"/>
                </a:solidFill>
              </a:rPr>
              <a:t>(abuse)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3600" b="1" dirty="0"/>
              <a:t>       &gt;  Stimulants; Benzodiazepines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b="1" dirty="0"/>
              <a:t>No Evidence of Addiction Potential: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3600" b="1" dirty="0"/>
              <a:t>       &gt;  Antidepressants, Mood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3600" b="1" dirty="0"/>
              <a:t>             Stabilizers, Antipsychotics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b="1" dirty="0" err="1"/>
              <a:t>Wellbutrin</a:t>
            </a:r>
            <a:r>
              <a:rPr lang="en-US" sz="3600" b="1" dirty="0"/>
              <a:t>….?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b="1" dirty="0"/>
              <a:t>No evidence of Dependency Potential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3600" b="1" dirty="0"/>
              <a:t>             </a:t>
            </a:r>
            <a:r>
              <a:rPr lang="en-US" sz="3600" b="1" dirty="0" err="1"/>
              <a:t>BuSpar</a:t>
            </a:r>
            <a:r>
              <a:rPr lang="en-US" sz="3600" b="1" dirty="0"/>
              <a:t>, </a:t>
            </a:r>
            <a:r>
              <a:rPr lang="en-US" sz="3600" b="1" dirty="0" err="1"/>
              <a:t>Provigil</a:t>
            </a:r>
            <a:r>
              <a:rPr lang="en-US" sz="3600" b="1" dirty="0"/>
              <a:t> (?)</a:t>
            </a:r>
          </a:p>
        </p:txBody>
      </p:sp>
    </p:spTree>
    <p:extLst>
      <p:ext uri="{BB962C8B-B14F-4D97-AF65-F5344CB8AC3E}">
        <p14:creationId xmlns:p14="http://schemas.microsoft.com/office/powerpoint/2010/main" val="197037813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9600">
                <a:latin typeface="Monotype Corsiva" pitchFamily="66" charset="0"/>
              </a:rPr>
              <a:t>Pregnancy</a:t>
            </a:r>
          </a:p>
        </p:txBody>
      </p:sp>
    </p:spTree>
    <p:extLst>
      <p:ext uri="{BB962C8B-B14F-4D97-AF65-F5344CB8AC3E}">
        <p14:creationId xmlns:p14="http://schemas.microsoft.com/office/powerpoint/2010/main" val="353122243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/>
              <a:t>FDA RATINGS: </a:t>
            </a:r>
            <a:br>
              <a:rPr lang="en-US"/>
            </a:br>
            <a:r>
              <a:rPr lang="en-US" u="sng"/>
              <a:t>USE DURING PREGNANCY</a:t>
            </a:r>
          </a:p>
        </p:txBody>
      </p:sp>
      <p:sp>
        <p:nvSpPr>
          <p:cNvPr id="62873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828800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>
                <a:effectLst>
                  <a:outerShdw blurRad="38100" dist="38100" dir="2700000" algn="tl">
                    <a:srgbClr val="FFFFFF"/>
                  </a:outerShdw>
                </a:effectLst>
              </a:rPr>
              <a:t>A:  No Risk. Well controlled studies</a:t>
            </a:r>
          </a:p>
          <a:p>
            <a:pPr eaLnBrk="1" hangingPunct="1">
              <a:defRPr/>
            </a:pPr>
            <a:r>
              <a:rPr lang="en-US" sz="3600">
                <a:effectLst>
                  <a:outerShdw blurRad="38100" dist="38100" dir="2700000" algn="tl">
                    <a:srgbClr val="FFFFFF"/>
                  </a:outerShdw>
                </a:effectLst>
              </a:rPr>
              <a:t>B:  No Evidence of Risk</a:t>
            </a:r>
          </a:p>
          <a:p>
            <a:pPr eaLnBrk="1" hangingPunct="1">
              <a:defRPr/>
            </a:pPr>
            <a:r>
              <a:rPr lang="en-US" sz="3600">
                <a:effectLst>
                  <a:outerShdw blurRad="38100" dist="38100" dir="2700000" algn="tl">
                    <a:srgbClr val="FFFFFF"/>
                  </a:outerShdw>
                </a:effectLst>
              </a:rPr>
              <a:t>C:  Risk Cannot Be Ruled Out</a:t>
            </a:r>
          </a:p>
          <a:p>
            <a:pPr eaLnBrk="1" hangingPunct="1">
              <a:defRPr/>
            </a:pPr>
            <a:r>
              <a:rPr lang="en-US" sz="3600">
                <a:effectLst>
                  <a:outerShdw blurRad="38100" dist="38100" dir="2700000" algn="tl">
                    <a:srgbClr val="FFFFFF"/>
                  </a:outerShdw>
                </a:effectLst>
              </a:rPr>
              <a:t>D:  Positive Evidence of Risk</a:t>
            </a:r>
          </a:p>
          <a:p>
            <a:pPr eaLnBrk="1" hangingPunct="1">
              <a:defRPr/>
            </a:pPr>
            <a:r>
              <a:rPr lang="en-US" sz="3600">
                <a:effectLst>
                  <a:outerShdw blurRad="38100" dist="38100" dir="2700000" algn="tl">
                    <a:srgbClr val="FFFFFF"/>
                  </a:outerShdw>
                </a:effectLst>
              </a:rPr>
              <a:t>X:  Contraindicated in Pregnancy</a:t>
            </a:r>
          </a:p>
        </p:txBody>
      </p:sp>
    </p:spTree>
    <p:extLst>
      <p:ext uri="{BB962C8B-B14F-4D97-AF65-F5344CB8AC3E}">
        <p14:creationId xmlns:p14="http://schemas.microsoft.com/office/powerpoint/2010/main" val="236352082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800"/>
              <a:t>Possible </a:t>
            </a:r>
            <a:br>
              <a:rPr lang="en-US" sz="4800"/>
            </a:br>
            <a:r>
              <a:rPr lang="en-US" sz="4800" u="sng"/>
              <a:t>Pregnancy</a:t>
            </a:r>
            <a:r>
              <a:rPr lang="en-US" sz="4800"/>
              <a:t>-</a:t>
            </a:r>
            <a:r>
              <a:rPr lang="en-US" sz="4800" u="sng"/>
              <a:t>Related Risks</a:t>
            </a:r>
          </a:p>
        </p:txBody>
      </p:sp>
      <p:sp>
        <p:nvSpPr>
          <p:cNvPr id="62976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981200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>
                <a:effectLst>
                  <a:outerShdw blurRad="38100" dist="38100" dir="2700000" algn="tl">
                    <a:srgbClr val="FFFFFF"/>
                  </a:outerShdw>
                </a:effectLst>
              </a:rPr>
              <a:t>Decreased likelihood of Conception</a:t>
            </a:r>
          </a:p>
          <a:p>
            <a:pPr eaLnBrk="1" hangingPunct="1">
              <a:defRPr/>
            </a:pPr>
            <a:r>
              <a:rPr lang="en-US" sz="3600">
                <a:effectLst>
                  <a:outerShdw blurRad="38100" dist="38100" dir="2700000" algn="tl">
                    <a:srgbClr val="FFFFFF"/>
                  </a:outerShdw>
                </a:effectLst>
              </a:rPr>
              <a:t>Miscarriage/Spontaneous Abortion</a:t>
            </a:r>
          </a:p>
          <a:p>
            <a:pPr eaLnBrk="1" hangingPunct="1">
              <a:defRPr/>
            </a:pPr>
            <a:r>
              <a:rPr lang="en-US" sz="3600">
                <a:effectLst>
                  <a:outerShdw blurRad="38100" dist="38100" dir="2700000" algn="tl">
                    <a:srgbClr val="FFFFFF"/>
                  </a:outerShdw>
                </a:effectLst>
              </a:rPr>
              <a:t>Teratogenicity</a:t>
            </a:r>
          </a:p>
          <a:p>
            <a:pPr eaLnBrk="1" hangingPunct="1">
              <a:defRPr/>
            </a:pPr>
            <a:r>
              <a:rPr lang="en-US" sz="3600">
                <a:effectLst>
                  <a:outerShdw blurRad="38100" dist="38100" dir="2700000" algn="tl">
                    <a:srgbClr val="FFFFFF"/>
                  </a:outerShdw>
                </a:effectLst>
              </a:rPr>
              <a:t>Behavioral Teratogenicity</a:t>
            </a:r>
          </a:p>
          <a:p>
            <a:pPr eaLnBrk="1" hangingPunct="1">
              <a:defRPr/>
            </a:pPr>
            <a:r>
              <a:rPr lang="en-US" sz="3600">
                <a:effectLst>
                  <a:outerShdw blurRad="38100" dist="38100" dir="2700000" algn="tl">
                    <a:srgbClr val="FFFFFF"/>
                  </a:outerShdw>
                </a:effectLst>
              </a:rPr>
              <a:t>Fetal Side Effects</a:t>
            </a:r>
          </a:p>
          <a:p>
            <a:pPr eaLnBrk="1" hangingPunct="1">
              <a:defRPr/>
            </a:pPr>
            <a:r>
              <a:rPr lang="en-US" sz="3600">
                <a:effectLst>
                  <a:outerShdw blurRad="38100" dist="38100" dir="2700000" algn="tl">
                    <a:srgbClr val="FFFFFF"/>
                  </a:outerShdw>
                </a:effectLst>
              </a:rPr>
              <a:t>Fetal Withdrawal</a:t>
            </a:r>
          </a:p>
        </p:txBody>
      </p:sp>
    </p:spTree>
    <p:extLst>
      <p:ext uri="{BB962C8B-B14F-4D97-AF65-F5344CB8AC3E}">
        <p14:creationId xmlns:p14="http://schemas.microsoft.com/office/powerpoint/2010/main" val="363173785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3622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8000">
                <a:latin typeface="Monotype Corsiva" pitchFamily="66" charset="0"/>
              </a:rPr>
              <a:t>Psychopharmacology</a:t>
            </a:r>
            <a:br>
              <a:rPr lang="en-US" sz="8000">
                <a:latin typeface="Monotype Corsiva" pitchFamily="66" charset="0"/>
              </a:rPr>
            </a:br>
            <a:r>
              <a:rPr lang="en-US" sz="8000">
                <a:latin typeface="Monotype Corsiva" pitchFamily="66" charset="0"/>
              </a:rPr>
              <a:t>for Children </a:t>
            </a:r>
            <a:br>
              <a:rPr lang="en-US" sz="8000">
                <a:latin typeface="Monotype Corsiva" pitchFamily="66" charset="0"/>
              </a:rPr>
            </a:br>
            <a:r>
              <a:rPr lang="en-US" sz="8000">
                <a:latin typeface="Monotype Corsiva" pitchFamily="66" charset="0"/>
              </a:rPr>
              <a:t>and</a:t>
            </a:r>
            <a:br>
              <a:rPr lang="en-US" sz="8000">
                <a:latin typeface="Monotype Corsiva" pitchFamily="66" charset="0"/>
              </a:rPr>
            </a:br>
            <a:r>
              <a:rPr lang="en-US" sz="8000">
                <a:latin typeface="Monotype Corsiva" pitchFamily="66" charset="0"/>
              </a:rPr>
              <a:t>Adolescents</a:t>
            </a:r>
          </a:p>
        </p:txBody>
      </p:sp>
    </p:spTree>
    <p:extLst>
      <p:ext uri="{BB962C8B-B14F-4D97-AF65-F5344CB8AC3E}">
        <p14:creationId xmlns:p14="http://schemas.microsoft.com/office/powerpoint/2010/main" val="355718672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6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/>
              <a:t>Issues in the Pharmacologic </a:t>
            </a:r>
            <a:r>
              <a:rPr lang="en-US" u="sng"/>
              <a:t>Treatment of Children</a:t>
            </a:r>
          </a:p>
        </p:txBody>
      </p:sp>
      <p:sp>
        <p:nvSpPr>
          <p:cNvPr id="632835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9812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4400">
                <a:effectLst>
                  <a:outerShdw blurRad="38100" dist="38100" dir="2700000" algn="tl">
                    <a:srgbClr val="FFFFFF"/>
                  </a:outerShdw>
                </a:effectLst>
              </a:rPr>
              <a:t>No True Informed Consent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4400">
                <a:effectLst>
                  <a:outerShdw blurRad="38100" dist="38100" dir="2700000" algn="tl">
                    <a:srgbClr val="FFFFFF"/>
                  </a:outerShdw>
                </a:effectLst>
              </a:rPr>
              <a:t>The Meanings of Taking Medicine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4400">
                <a:effectLst>
                  <a:outerShdw blurRad="38100" dist="38100" dir="2700000" algn="tl">
                    <a:srgbClr val="FFFFFF"/>
                  </a:outerShdw>
                </a:effectLst>
              </a:rPr>
              <a:t>Parental Fears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4400">
                <a:effectLst>
                  <a:outerShdw blurRad="38100" dist="38100" dir="2700000" algn="tl">
                    <a:srgbClr val="FFFFFF"/>
                  </a:outerShdw>
                </a:effectLst>
              </a:rPr>
              <a:t>“The Drug Will Fix It All”    Mentality</a:t>
            </a:r>
          </a:p>
        </p:txBody>
      </p:sp>
    </p:spTree>
    <p:extLst>
      <p:ext uri="{BB962C8B-B14F-4D97-AF65-F5344CB8AC3E}">
        <p14:creationId xmlns:p14="http://schemas.microsoft.com/office/powerpoint/2010/main" val="308289768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800" dirty="0"/>
              <a:t>The Importance of</a:t>
            </a:r>
            <a:br>
              <a:rPr lang="en-US" sz="4800" dirty="0"/>
            </a:br>
            <a:r>
              <a:rPr lang="en-US" sz="4800" u="sng" dirty="0"/>
              <a:t>Appropriate Medication Treatment</a:t>
            </a:r>
          </a:p>
        </p:txBody>
      </p:sp>
      <p:sp>
        <p:nvSpPr>
          <p:cNvPr id="63385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743200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z="4400">
                <a:effectLst>
                  <a:outerShdw blurRad="38100" dist="38100" dir="2700000" algn="tl">
                    <a:srgbClr val="FFFFFF"/>
                  </a:outerShdw>
                </a:effectLst>
              </a:rPr>
              <a:t>Sets the Stage for Attitudes about Psychiatric Medication Treatment</a:t>
            </a:r>
          </a:p>
          <a:p>
            <a:pPr eaLnBrk="1" hangingPunct="1">
              <a:defRPr/>
            </a:pPr>
            <a:r>
              <a:rPr lang="en-US" sz="4400">
                <a:effectLst>
                  <a:outerShdw blurRad="38100" dist="38100" dir="2700000" algn="tl">
                    <a:srgbClr val="FFFFFF"/>
                  </a:outerShdw>
                </a:effectLst>
              </a:rPr>
              <a:t>Kindling Effects</a:t>
            </a:r>
          </a:p>
        </p:txBody>
      </p:sp>
    </p:spTree>
    <p:extLst>
      <p:ext uri="{BB962C8B-B14F-4D97-AF65-F5344CB8AC3E}">
        <p14:creationId xmlns:p14="http://schemas.microsoft.com/office/powerpoint/2010/main" val="161933566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839200" cy="1143000"/>
          </a:xfrm>
        </p:spPr>
        <p:txBody>
          <a:bodyPr/>
          <a:lstStyle/>
          <a:p>
            <a:pPr eaLnBrk="1" hangingPunct="1"/>
            <a:r>
              <a:rPr lang="en-US" sz="6000">
                <a:latin typeface="Monotype Corsiva" pitchFamily="66" charset="0"/>
              </a:rPr>
              <a:t>Possible Negative Consequences</a:t>
            </a:r>
          </a:p>
        </p:txBody>
      </p:sp>
      <p:sp>
        <p:nvSpPr>
          <p:cNvPr id="63693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76400"/>
            <a:ext cx="84582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  <a:sym typeface="Symbol" pitchFamily="18" charset="2"/>
              </a:rPr>
              <a:t> Suffering…stay in toxic relationship</a:t>
            </a:r>
          </a:p>
          <a:p>
            <a:pPr eaLnBrk="1" hangingPunct="1">
              <a:defRPr/>
            </a:pP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  <a:sym typeface="Symbol" pitchFamily="18" charset="2"/>
              </a:rPr>
              <a:t>Distance people from their humanity</a:t>
            </a:r>
          </a:p>
          <a:p>
            <a:pPr eaLnBrk="1" hangingPunct="1">
              <a:defRPr/>
            </a:pP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  <a:sym typeface="Symbol" pitchFamily="18" charset="2"/>
              </a:rPr>
              <a:t>Help people live up to cultural</a:t>
            </a:r>
          </a:p>
          <a:p>
            <a:pPr eaLnBrk="1" hangingPunct="1">
              <a:buFontTx/>
              <a:buNone/>
              <a:defRPr/>
            </a:pP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  <a:sym typeface="Symbol" pitchFamily="18" charset="2"/>
              </a:rPr>
              <a:t>        expectations  </a:t>
            </a:r>
            <a:endParaRPr lang="en-US" sz="400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602751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75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4384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6600">
                <a:latin typeface="Monotype Corsiva" pitchFamily="66" charset="0"/>
              </a:rPr>
              <a:t>“Neurosis is always a substitute for legitimate suffering”</a:t>
            </a:r>
            <a:br>
              <a:rPr lang="en-US" sz="6600">
                <a:latin typeface="Monotype Corsiva" pitchFamily="66" charset="0"/>
              </a:rPr>
            </a:br>
            <a:br>
              <a:rPr lang="en-US" sz="5400">
                <a:latin typeface="Monotype Corsiva" pitchFamily="66" charset="0"/>
              </a:rPr>
            </a:br>
            <a:r>
              <a:rPr lang="en-US" sz="5400">
                <a:latin typeface="Monotype Corsiva" pitchFamily="66" charset="0"/>
              </a:rPr>
              <a:t>                  </a:t>
            </a:r>
            <a:r>
              <a:rPr lang="en-US" sz="6000">
                <a:latin typeface="Monotype Corsiva" pitchFamily="66" charset="0"/>
              </a:rPr>
              <a:t>Carl Jung</a:t>
            </a:r>
          </a:p>
        </p:txBody>
      </p:sp>
    </p:spTree>
    <p:extLst>
      <p:ext uri="{BB962C8B-B14F-4D97-AF65-F5344CB8AC3E}">
        <p14:creationId xmlns:p14="http://schemas.microsoft.com/office/powerpoint/2010/main" val="288123366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7200">
                <a:latin typeface="Monotype Corsiva" pitchFamily="66" charset="0"/>
              </a:rPr>
              <a:t>Counter-Arguments</a:t>
            </a:r>
          </a:p>
        </p:txBody>
      </p:sp>
      <p:sp>
        <p:nvSpPr>
          <p:cNvPr id="64102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6764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4800">
                <a:effectLst>
                  <a:outerShdw blurRad="38100" dist="38100" dir="2700000" algn="tl">
                    <a:srgbClr val="FFFFFF"/>
                  </a:outerShdw>
                </a:effectLst>
              </a:rPr>
              <a:t>Free up access to Emotions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4800">
                <a:effectLst>
                  <a:outerShdw blurRad="38100" dist="38100" dir="2700000" algn="tl">
                    <a:srgbClr val="FFFFFF"/>
                  </a:outerShdw>
                </a:effectLst>
              </a:rPr>
              <a:t>Eliminate Anhedonia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4800">
                <a:effectLst>
                  <a:outerShdw blurRad="38100" dist="38100" dir="2700000" algn="tl">
                    <a:srgbClr val="FFFFFF"/>
                  </a:outerShdw>
                </a:effectLst>
              </a:rPr>
              <a:t>Mobilize Adaptive Behavior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4800">
                <a:effectLst>
                  <a:outerShdw blurRad="38100" dist="38100" dir="2700000" algn="tl">
                    <a:srgbClr val="FFFFFF"/>
                  </a:outerShdw>
                </a:effectLst>
              </a:rPr>
              <a:t>Help maintain Interpersonal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800">
                <a:effectLst>
                  <a:outerShdw blurRad="38100" dist="38100" dir="2700000" algn="tl">
                    <a:srgbClr val="FFFFFF"/>
                  </a:outerShdw>
                </a:effectLst>
              </a:rPr>
              <a:t>      Contact</a:t>
            </a:r>
          </a:p>
        </p:txBody>
      </p:sp>
    </p:spTree>
    <p:extLst>
      <p:ext uri="{BB962C8B-B14F-4D97-AF65-F5344CB8AC3E}">
        <p14:creationId xmlns:p14="http://schemas.microsoft.com/office/powerpoint/2010/main" val="299015112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7200" u="sng">
                <a:latin typeface="Monotype Corsiva" pitchFamily="66" charset="0"/>
              </a:rPr>
              <a:t>Long-Term Treatments</a:t>
            </a:r>
          </a:p>
        </p:txBody>
      </p:sp>
      <p:sp>
        <p:nvSpPr>
          <p:cNvPr id="643075" name="Rectangle 3"/>
          <p:cNvSpPr>
            <a:spLocks noGrp="1" noChangeArrowheads="1"/>
          </p:cNvSpPr>
          <p:nvPr>
            <p:ph idx="1"/>
          </p:nvPr>
        </p:nvSpPr>
        <p:spPr>
          <a:xfrm>
            <a:off x="1600200" y="1676400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>
                <a:effectLst>
                  <a:outerShdw blurRad="38100" dist="38100" dir="2700000" algn="tl">
                    <a:srgbClr val="FFFFFF"/>
                  </a:outerShdw>
                </a:effectLst>
              </a:rPr>
              <a:t>Lack of Research </a:t>
            </a:r>
          </a:p>
          <a:p>
            <a:pPr eaLnBrk="1" hangingPunct="1">
              <a:defRPr/>
            </a:pPr>
            <a:r>
              <a:rPr lang="en-US" sz="5400">
                <a:effectLst>
                  <a:outerShdw blurRad="38100" dist="38100" dir="2700000" algn="tl">
                    <a:srgbClr val="FFFFFF"/>
                  </a:outerShdw>
                </a:effectLst>
              </a:rPr>
              <a:t>Risks vs Benefits</a:t>
            </a:r>
          </a:p>
        </p:txBody>
      </p:sp>
    </p:spTree>
    <p:extLst>
      <p:ext uri="{BB962C8B-B14F-4D97-AF65-F5344CB8AC3E}">
        <p14:creationId xmlns:p14="http://schemas.microsoft.com/office/powerpoint/2010/main" val="327850820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143000"/>
          </a:xfrm>
        </p:spPr>
        <p:txBody>
          <a:bodyPr>
            <a:noAutofit/>
          </a:bodyPr>
          <a:lstStyle/>
          <a:p>
            <a:r>
              <a:rPr lang="en-US" sz="7200" dirty="0"/>
              <a:t>First things first</a:t>
            </a:r>
            <a:br>
              <a:rPr lang="en-US" sz="7200" dirty="0"/>
            </a:br>
            <a:br>
              <a:rPr lang="en-US" sz="7200" dirty="0"/>
            </a:br>
            <a:br>
              <a:rPr lang="en-US" sz="8800" dirty="0">
                <a:solidFill>
                  <a:srgbClr val="FF0000"/>
                </a:solidFill>
              </a:rPr>
            </a:br>
            <a:r>
              <a:rPr lang="en-US" sz="8800" dirty="0">
                <a:solidFill>
                  <a:srgbClr val="FF0000"/>
                </a:solidFill>
              </a:rPr>
              <a:t>“Do no harm”</a:t>
            </a:r>
          </a:p>
        </p:txBody>
      </p:sp>
    </p:spTree>
    <p:extLst>
      <p:ext uri="{BB962C8B-B14F-4D97-AF65-F5344CB8AC3E}">
        <p14:creationId xmlns:p14="http://schemas.microsoft.com/office/powerpoint/2010/main" val="99504731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58763" y="2438400"/>
            <a:ext cx="8885237" cy="11557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8800"/>
              <a:t>First things first</a:t>
            </a:r>
            <a:br>
              <a:rPr lang="en-US" sz="8800"/>
            </a:br>
            <a:r>
              <a:rPr lang="en-US" sz="5400"/>
              <a:t>anticipate and deal</a:t>
            </a:r>
            <a:br>
              <a:rPr lang="en-US" sz="5400"/>
            </a:br>
            <a:r>
              <a:rPr lang="en-US" sz="5400"/>
              <a:t>with factors that</a:t>
            </a:r>
            <a:br>
              <a:rPr lang="en-US" sz="5400"/>
            </a:br>
            <a:r>
              <a:rPr lang="en-US" sz="5400"/>
              <a:t>can derail treatment</a:t>
            </a:r>
          </a:p>
        </p:txBody>
      </p:sp>
    </p:spTree>
    <p:extLst>
      <p:ext uri="{BB962C8B-B14F-4D97-AF65-F5344CB8AC3E}">
        <p14:creationId xmlns:p14="http://schemas.microsoft.com/office/powerpoint/2010/main" val="193546939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58763" y="2667000"/>
            <a:ext cx="8885237" cy="11557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8000" u="sng" dirty="0"/>
              <a:t>Monitor for</a:t>
            </a:r>
            <a:r>
              <a:rPr lang="en-US" sz="5400" dirty="0"/>
              <a:t>:</a:t>
            </a:r>
            <a:br>
              <a:rPr lang="en-US" sz="5400" dirty="0"/>
            </a:br>
            <a:br>
              <a:rPr lang="en-US" sz="5400" dirty="0"/>
            </a:br>
            <a:r>
              <a:rPr lang="en-US" sz="5400" dirty="0"/>
              <a:t>*Noting Early changes,</a:t>
            </a:r>
            <a:br>
              <a:rPr lang="en-US" sz="5400" dirty="0"/>
            </a:br>
            <a:r>
              <a:rPr lang="en-US" sz="5400" dirty="0"/>
              <a:t>*Enhancing Motivation</a:t>
            </a:r>
            <a:br>
              <a:rPr lang="en-US" sz="5400" dirty="0"/>
            </a:br>
            <a:r>
              <a:rPr lang="en-US" sz="5400" dirty="0"/>
              <a:t> and Compliance,</a:t>
            </a:r>
            <a:br>
              <a:rPr lang="en-US" sz="5400" dirty="0"/>
            </a:br>
            <a:r>
              <a:rPr lang="en-US" sz="5400" dirty="0"/>
              <a:t>*Measuring subtle</a:t>
            </a:r>
            <a:br>
              <a:rPr lang="en-US" sz="5400" dirty="0"/>
            </a:br>
            <a:r>
              <a:rPr lang="en-US" sz="5400" dirty="0"/>
              <a:t>Residual Symptoms</a:t>
            </a:r>
          </a:p>
        </p:txBody>
      </p:sp>
    </p:spTree>
    <p:extLst>
      <p:ext uri="{BB962C8B-B14F-4D97-AF65-F5344CB8AC3E}">
        <p14:creationId xmlns:p14="http://schemas.microsoft.com/office/powerpoint/2010/main" val="157708035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438400"/>
            <a:ext cx="82296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8000" dirty="0"/>
              <a:t>Data provided by</a:t>
            </a:r>
            <a:br>
              <a:rPr lang="en-US" sz="8000" dirty="0"/>
            </a:br>
            <a:r>
              <a:rPr lang="en-US" sz="8000" dirty="0"/>
              <a:t>Significant other:</a:t>
            </a:r>
            <a:br>
              <a:rPr lang="en-US" sz="8000" dirty="0"/>
            </a:br>
            <a:br>
              <a:rPr lang="en-US" sz="8000" dirty="0"/>
            </a:br>
            <a:r>
              <a:rPr lang="en-US" sz="5400" dirty="0"/>
              <a:t>History, collaboration,</a:t>
            </a:r>
            <a:br>
              <a:rPr lang="en-US" sz="5400" dirty="0"/>
            </a:br>
            <a:r>
              <a:rPr lang="en-US" sz="5400" dirty="0"/>
              <a:t>early warning signs</a:t>
            </a:r>
          </a:p>
        </p:txBody>
      </p:sp>
    </p:spTree>
    <p:extLst>
      <p:ext uri="{BB962C8B-B14F-4D97-AF65-F5344CB8AC3E}">
        <p14:creationId xmlns:p14="http://schemas.microsoft.com/office/powerpoint/2010/main" val="386009805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Role of the Family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Supporting medication treatment;</a:t>
            </a:r>
          </a:p>
          <a:p>
            <a:pPr>
              <a:buNone/>
            </a:pPr>
            <a:r>
              <a:rPr lang="en-US" sz="4000" dirty="0"/>
              <a:t>        address fears</a:t>
            </a:r>
          </a:p>
          <a:p>
            <a:r>
              <a:rPr lang="en-US" sz="4000" dirty="0"/>
              <a:t>Help with taking medications</a:t>
            </a:r>
          </a:p>
          <a:p>
            <a:r>
              <a:rPr lang="en-US" sz="4000" dirty="0"/>
              <a:t>Family involvement: </a:t>
            </a:r>
          </a:p>
          <a:p>
            <a:pPr>
              <a:buNone/>
            </a:pPr>
            <a:r>
              <a:rPr lang="en-US" sz="4000" dirty="0"/>
              <a:t>         reducing relapses</a:t>
            </a:r>
          </a:p>
          <a:p>
            <a:r>
              <a:rPr lang="en-US" sz="4000" dirty="0"/>
              <a:t>“Early warning signs”</a:t>
            </a:r>
          </a:p>
        </p:txBody>
      </p:sp>
    </p:spTree>
    <p:extLst>
      <p:ext uri="{BB962C8B-B14F-4D97-AF65-F5344CB8AC3E}">
        <p14:creationId xmlns:p14="http://schemas.microsoft.com/office/powerpoint/2010/main" val="199256655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130" name="Rectangle 3074"/>
          <p:cNvSpPr>
            <a:spLocks noGrp="1" noChangeArrowheads="1"/>
          </p:cNvSpPr>
          <p:nvPr>
            <p:ph type="title"/>
          </p:nvPr>
        </p:nvSpPr>
        <p:spPr>
          <a:xfrm>
            <a:off x="1371600" y="152400"/>
            <a:ext cx="77724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Early Warning Signs List</a:t>
            </a:r>
          </a:p>
        </p:txBody>
      </p:sp>
      <p:sp>
        <p:nvSpPr>
          <p:cNvPr id="282628" name="Rectangle 3075"/>
          <p:cNvSpPr>
            <a:spLocks noGrp="1" noChangeArrowheads="1"/>
          </p:cNvSpPr>
          <p:nvPr>
            <p:ph idx="1"/>
          </p:nvPr>
        </p:nvSpPr>
        <p:spPr>
          <a:xfrm>
            <a:off x="990600" y="1143000"/>
            <a:ext cx="8153400" cy="5715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600" dirty="0"/>
              <a:t>Physical Symptoms</a:t>
            </a:r>
          </a:p>
          <a:p>
            <a:pPr eaLnBrk="1" hangingPunct="1">
              <a:lnSpc>
                <a:spcPct val="90000"/>
              </a:lnSpc>
            </a:pPr>
            <a:r>
              <a:rPr lang="en-US" sz="3600" dirty="0"/>
              <a:t>Change in daily activities</a:t>
            </a:r>
          </a:p>
          <a:p>
            <a:pPr eaLnBrk="1" hangingPunct="1">
              <a:lnSpc>
                <a:spcPct val="90000"/>
              </a:lnSpc>
            </a:pPr>
            <a:r>
              <a:rPr lang="en-US" sz="3600" dirty="0"/>
              <a:t>Activity levels</a:t>
            </a:r>
          </a:p>
          <a:p>
            <a:pPr eaLnBrk="1" hangingPunct="1">
              <a:lnSpc>
                <a:spcPct val="90000"/>
              </a:lnSpc>
            </a:pPr>
            <a:r>
              <a:rPr lang="en-US" sz="3600" dirty="0"/>
              <a:t>Sleep patterns</a:t>
            </a:r>
          </a:p>
          <a:p>
            <a:pPr eaLnBrk="1" hangingPunct="1">
              <a:lnSpc>
                <a:spcPct val="90000"/>
              </a:lnSpc>
            </a:pPr>
            <a:r>
              <a:rPr lang="en-US" sz="3600" dirty="0"/>
              <a:t>Work, school, and social activities</a:t>
            </a:r>
          </a:p>
          <a:p>
            <a:pPr eaLnBrk="1" hangingPunct="1">
              <a:lnSpc>
                <a:spcPct val="90000"/>
              </a:lnSpc>
            </a:pPr>
            <a:r>
              <a:rPr lang="en-US" sz="3600" dirty="0"/>
              <a:t>Sexual behavior</a:t>
            </a:r>
          </a:p>
          <a:p>
            <a:pPr eaLnBrk="1" hangingPunct="1">
              <a:lnSpc>
                <a:spcPct val="90000"/>
              </a:lnSpc>
            </a:pPr>
            <a:r>
              <a:rPr lang="en-US" sz="3600" dirty="0"/>
              <a:t>Eating</a:t>
            </a:r>
          </a:p>
          <a:p>
            <a:pPr eaLnBrk="1" hangingPunct="1">
              <a:lnSpc>
                <a:spcPct val="90000"/>
              </a:lnSpc>
            </a:pPr>
            <a:r>
              <a:rPr lang="en-US" sz="3600" dirty="0"/>
              <a:t>Substance use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0E14F-8E57-45AA-A985-BF56E2BD41DE}" type="slidenum">
              <a:rPr lang="en-US"/>
              <a:pPr>
                <a:defRPr/>
              </a:pPr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62788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Content Placeholder 2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683895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sz="4000" b="1" dirty="0"/>
              <a:t>….Like we agreed upon in therapy,  I</a:t>
            </a:r>
          </a:p>
          <a:p>
            <a:pPr marL="0" indent="0">
              <a:buFont typeface="Arial" charset="0"/>
              <a:buNone/>
            </a:pPr>
            <a:r>
              <a:rPr lang="en-US" sz="4000" b="1" dirty="0"/>
              <a:t>promised to tell you if I noticed any signs that you might be having a new episode</a:t>
            </a:r>
          </a:p>
          <a:p>
            <a:pPr marL="0" indent="0">
              <a:buFont typeface="Arial" charset="0"/>
              <a:buNone/>
            </a:pPr>
            <a:r>
              <a:rPr lang="en-US" sz="4000" b="1" dirty="0"/>
              <a:t>…I have noticed the following…….and you</a:t>
            </a:r>
          </a:p>
          <a:p>
            <a:pPr marL="0" indent="0">
              <a:buFont typeface="Arial" charset="0"/>
              <a:buNone/>
            </a:pPr>
            <a:r>
              <a:rPr lang="en-US" sz="4000" b="1" dirty="0"/>
              <a:t>promised me that if I saw these symptoms  you would call your doctor today or if </a:t>
            </a:r>
          </a:p>
          <a:p>
            <a:pPr marL="0" indent="0">
              <a:buFont typeface="Arial" charset="0"/>
              <a:buNone/>
            </a:pPr>
            <a:r>
              <a:rPr lang="en-US" sz="4000" b="1" dirty="0"/>
              <a:t>you can’t or won’t then you gave me permission to call for you…</a:t>
            </a:r>
          </a:p>
          <a:p>
            <a:pPr marL="0" indent="0">
              <a:buFont typeface="Arial" charset="0"/>
              <a:buNone/>
            </a:pPr>
            <a:r>
              <a:rPr lang="en-US" sz="4000" b="1" dirty="0"/>
              <a:t>                                 Let’s take action now…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831A70-39CC-4670-9B97-0DC07F2CBD7E}" type="slidenum">
              <a:rPr lang="en-US" smtClean="0"/>
              <a:pPr>
                <a:defRPr/>
              </a:pPr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27124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010" name="Rectangle 2050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3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NIMH Study: Diagnostic</a:t>
            </a:r>
            <a:br>
              <a:rPr lang="en-US" sz="5300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5300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Accuracy</a:t>
            </a:r>
            <a:br>
              <a:rPr lang="en-US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(Goodwin, 2004)</a:t>
            </a:r>
          </a:p>
        </p:txBody>
      </p:sp>
      <p:sp>
        <p:nvSpPr>
          <p:cNvPr id="811011" name="Rectangle 2051"/>
          <p:cNvSpPr>
            <a:spLocks noGrp="1" noChangeArrowheads="1"/>
          </p:cNvSpPr>
          <p:nvPr>
            <p:ph idx="1"/>
          </p:nvPr>
        </p:nvSpPr>
        <p:spPr>
          <a:xfrm>
            <a:off x="1066800" y="2209800"/>
            <a:ext cx="7772400" cy="4114800"/>
          </a:xfrm>
        </p:spPr>
        <p:txBody>
          <a:bodyPr rtlCol="0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600" dirty="0"/>
              <a:t>2 separate diagnostic sessions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US" sz="3600" dirty="0"/>
              <a:t>      with patient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600" dirty="0"/>
              <a:t>One session with patient and family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600" dirty="0"/>
              <a:t>Individual interviews missed 60%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US" sz="3600" dirty="0"/>
              <a:t>      of those identified with family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US" sz="3600" dirty="0"/>
              <a:t>         interview</a:t>
            </a:r>
          </a:p>
        </p:txBody>
      </p:sp>
    </p:spTree>
    <p:extLst>
      <p:ext uri="{BB962C8B-B14F-4D97-AF65-F5344CB8AC3E}">
        <p14:creationId xmlns:p14="http://schemas.microsoft.com/office/powerpoint/2010/main" val="30677172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03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700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History of Mania</a:t>
            </a:r>
            <a:br>
              <a:rPr lang="en-US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2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(Goodwin, 2004)</a:t>
            </a:r>
            <a:endParaRPr lang="en-US" u="sn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812035" name="Rectangle 1027"/>
          <p:cNvSpPr>
            <a:spLocks noGrp="1" noChangeArrowheads="1"/>
          </p:cNvSpPr>
          <p:nvPr>
            <p:ph idx="1"/>
          </p:nvPr>
        </p:nvSpPr>
        <p:spPr>
          <a:xfrm>
            <a:off x="1676400" y="1828800"/>
            <a:ext cx="7772400" cy="4114800"/>
          </a:xfrm>
        </p:spPr>
        <p:txBody>
          <a:bodyPr rtlCol="0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4400" dirty="0"/>
              <a:t>Hospitalized for mania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4400" dirty="0"/>
              <a:t>5 year follow-up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4400" dirty="0"/>
              <a:t>60% forgot or denied that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US" sz="4400" dirty="0"/>
              <a:t>        they had had a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US" sz="4400" dirty="0"/>
              <a:t>             manic episode</a:t>
            </a:r>
          </a:p>
        </p:txBody>
      </p:sp>
    </p:spTree>
    <p:extLst>
      <p:ext uri="{BB962C8B-B14F-4D97-AF65-F5344CB8AC3E}">
        <p14:creationId xmlns:p14="http://schemas.microsoft.com/office/powerpoint/2010/main" val="118913124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52600"/>
            <a:ext cx="8229600" cy="1143000"/>
          </a:xfrm>
        </p:spPr>
        <p:txBody>
          <a:bodyPr>
            <a:no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Improving Medication Adherence: </a:t>
            </a:r>
            <a:br>
              <a:rPr lang="en-US" sz="6000" b="1" dirty="0"/>
            </a:br>
            <a:r>
              <a:rPr lang="en-US" sz="6000" dirty="0"/>
              <a:t>How to Talk with Patients</a:t>
            </a:r>
            <a:br>
              <a:rPr lang="en-US" sz="6000" dirty="0"/>
            </a:br>
            <a:r>
              <a:rPr lang="en-US" sz="6000" dirty="0"/>
              <a:t>About Their Medications</a:t>
            </a:r>
            <a:br>
              <a:rPr lang="en-US" sz="5400" dirty="0"/>
            </a:br>
            <a:r>
              <a:rPr lang="en-US" sz="4000" dirty="0"/>
              <a:t>(2006)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51054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5400" b="1" i="1" dirty="0"/>
              <a:t>Shawn Shea, M.D</a:t>
            </a:r>
            <a:r>
              <a:rPr lang="en-US" sz="4400" b="1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520893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5400" b="1" u="sng" dirty="0"/>
              <a:t>People with Chronic Illnesses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4525963"/>
          </a:xfrm>
        </p:spPr>
        <p:txBody>
          <a:bodyPr>
            <a:noAutofit/>
          </a:bodyPr>
          <a:lstStyle/>
          <a:p>
            <a:r>
              <a:rPr lang="en-US" sz="4800" b="1" dirty="0"/>
              <a:t>Numerous studies:  50-60% either</a:t>
            </a:r>
          </a:p>
          <a:p>
            <a:pPr>
              <a:buNone/>
            </a:pPr>
            <a:r>
              <a:rPr lang="en-US" sz="4800" b="1" dirty="0"/>
              <a:t>           discontinue medications </a:t>
            </a:r>
          </a:p>
          <a:p>
            <a:pPr>
              <a:buNone/>
            </a:pPr>
            <a:r>
              <a:rPr lang="en-US" sz="4800" b="1" dirty="0"/>
              <a:t>                     or do not take</a:t>
            </a:r>
          </a:p>
          <a:p>
            <a:pPr>
              <a:buNone/>
            </a:pPr>
            <a:r>
              <a:rPr lang="en-US" sz="4800" b="1" dirty="0"/>
              <a:t>                them as prescribed</a:t>
            </a:r>
          </a:p>
        </p:txBody>
      </p:sp>
    </p:spTree>
    <p:extLst>
      <p:ext uri="{BB962C8B-B14F-4D97-AF65-F5344CB8AC3E}">
        <p14:creationId xmlns:p14="http://schemas.microsoft.com/office/powerpoint/2010/main" val="135921079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5400" b="1" u="sng" dirty="0"/>
              <a:t>People with Chronic Illnesses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Autofit/>
          </a:bodyPr>
          <a:lstStyle/>
          <a:p>
            <a:r>
              <a:rPr lang="en-US" sz="4400" b="1" dirty="0"/>
              <a:t>In general medicine and in treating</a:t>
            </a:r>
          </a:p>
          <a:p>
            <a:pPr>
              <a:buNone/>
            </a:pPr>
            <a:r>
              <a:rPr lang="en-US" sz="4400" b="1" dirty="0"/>
              <a:t>      severe psychiatric disorders, </a:t>
            </a:r>
          </a:p>
          <a:p>
            <a:pPr>
              <a:buNone/>
            </a:pPr>
            <a:r>
              <a:rPr lang="en-US" sz="4400" b="1" dirty="0"/>
              <a:t>      the </a:t>
            </a:r>
            <a:r>
              <a:rPr lang="en-US" sz="4400" b="1" dirty="0">
                <a:solidFill>
                  <a:srgbClr val="002060"/>
                </a:solidFill>
              </a:rPr>
              <a:t>#1 cause of treatment failure </a:t>
            </a:r>
          </a:p>
          <a:p>
            <a:pPr>
              <a:buNone/>
            </a:pPr>
            <a:r>
              <a:rPr lang="en-US" sz="4400" b="1" dirty="0"/>
              <a:t>      is: </a:t>
            </a:r>
            <a:r>
              <a:rPr lang="en-US" sz="4400" b="1" dirty="0">
                <a:solidFill>
                  <a:srgbClr val="FF0000"/>
                </a:solidFill>
              </a:rPr>
              <a:t>not taking medication as</a:t>
            </a:r>
          </a:p>
          <a:p>
            <a:pPr>
              <a:buNone/>
            </a:pPr>
            <a:r>
              <a:rPr lang="en-US" sz="4400" b="1" dirty="0">
                <a:solidFill>
                  <a:srgbClr val="FF0000"/>
                </a:solidFill>
              </a:rPr>
              <a:t>      prescribed</a:t>
            </a:r>
          </a:p>
          <a:p>
            <a:pPr>
              <a:buNone/>
            </a:pPr>
            <a:r>
              <a:rPr lang="en-US" b="1" dirty="0"/>
              <a:t>        </a:t>
            </a:r>
          </a:p>
          <a:p>
            <a:pPr>
              <a:buNone/>
            </a:pPr>
            <a:r>
              <a:rPr lang="en-US" b="1" dirty="0"/>
              <a:t>           not wrong diagnosis or wrong treatment</a:t>
            </a:r>
          </a:p>
        </p:txBody>
      </p:sp>
    </p:spTree>
    <p:extLst>
      <p:ext uri="{BB962C8B-B14F-4D97-AF65-F5344CB8AC3E}">
        <p14:creationId xmlns:p14="http://schemas.microsoft.com/office/powerpoint/2010/main" val="372178445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/>
              <a:t>Common Factors that </a:t>
            </a:r>
            <a:br>
              <a:rPr lang="en-US" sz="5400" b="1" dirty="0"/>
            </a:br>
            <a:r>
              <a:rPr lang="en-US" sz="5400" b="1" u="sng" dirty="0"/>
              <a:t>lead to discontinuation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057400"/>
            <a:ext cx="9144000" cy="4525963"/>
          </a:xfrm>
        </p:spPr>
        <p:txBody>
          <a:bodyPr>
            <a:normAutofit lnSpcReduction="10000"/>
          </a:bodyPr>
          <a:lstStyle/>
          <a:p>
            <a:r>
              <a:rPr lang="en-US" sz="5400" b="1" dirty="0">
                <a:solidFill>
                  <a:srgbClr val="0070C0"/>
                </a:solidFill>
              </a:rPr>
              <a:t># 1: Unexpressed fears </a:t>
            </a:r>
            <a:r>
              <a:rPr lang="en-US" sz="4800" b="1" dirty="0"/>
              <a:t>*</a:t>
            </a:r>
            <a:endParaRPr lang="en-US" sz="2000" b="1" dirty="0"/>
          </a:p>
          <a:p>
            <a:pPr marL="0" indent="0">
              <a:buNone/>
            </a:pPr>
            <a:r>
              <a:rPr lang="en-US" b="1" dirty="0"/>
              <a:t>            </a:t>
            </a:r>
            <a:r>
              <a:rPr lang="en-US" sz="2800" dirty="0"/>
              <a:t>Panic </a:t>
            </a:r>
            <a:r>
              <a:rPr lang="en-US" sz="2800" dirty="0" err="1"/>
              <a:t>pt</a:t>
            </a:r>
            <a:r>
              <a:rPr lang="en-US" sz="2800" dirty="0"/>
              <a:t>, suicide, addiction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     </a:t>
            </a:r>
            <a:r>
              <a:rPr lang="en-US" sz="4000" b="1" u="sng" dirty="0"/>
              <a:t>You</a:t>
            </a:r>
            <a:r>
              <a:rPr lang="en-US" sz="4000" b="1" dirty="0"/>
              <a:t> bring it up</a:t>
            </a:r>
            <a:r>
              <a:rPr lang="en-US" b="1" dirty="0"/>
              <a:t>: </a:t>
            </a:r>
            <a:r>
              <a:rPr lang="en-US" b="1" dirty="0">
                <a:solidFill>
                  <a:srgbClr val="FF0000"/>
                </a:solidFill>
              </a:rPr>
              <a:t>“There are some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      common misperceptions that many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           people will understandably be 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                              worried about” </a:t>
            </a:r>
          </a:p>
        </p:txBody>
      </p:sp>
    </p:spTree>
    <p:extLst>
      <p:ext uri="{BB962C8B-B14F-4D97-AF65-F5344CB8AC3E}">
        <p14:creationId xmlns:p14="http://schemas.microsoft.com/office/powerpoint/2010/main" val="138485965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5400" b="1" u="sng" dirty="0"/>
              <a:t>Common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9144000" cy="5257800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70C0"/>
                </a:solidFill>
              </a:rPr>
              <a:t>#2. Generally, </a:t>
            </a:r>
          </a:p>
          <a:p>
            <a:pPr marL="0" indent="0">
              <a:buNone/>
            </a:pPr>
            <a:r>
              <a:rPr lang="en-US" sz="4800" b="1" dirty="0">
                <a:solidFill>
                  <a:srgbClr val="0070C0"/>
                </a:solidFill>
              </a:rPr>
              <a:t>     The weighing of pros and cons</a:t>
            </a:r>
          </a:p>
          <a:p>
            <a:pPr>
              <a:buNone/>
            </a:pPr>
            <a:r>
              <a:rPr lang="en-US" sz="4400" b="1" dirty="0"/>
              <a:t>      is done in a vague and non-</a:t>
            </a:r>
          </a:p>
          <a:p>
            <a:pPr>
              <a:buNone/>
            </a:pPr>
            <a:r>
              <a:rPr lang="en-US" sz="4400" b="1" dirty="0"/>
              <a:t>      systematic way </a:t>
            </a:r>
            <a:r>
              <a:rPr lang="en-US" sz="4400" b="1" i="1" dirty="0"/>
              <a:t>and</a:t>
            </a:r>
            <a:r>
              <a:rPr lang="en-US" sz="4400" b="1" dirty="0"/>
              <a:t> this</a:t>
            </a:r>
          </a:p>
          <a:p>
            <a:pPr>
              <a:buNone/>
            </a:pPr>
            <a:r>
              <a:rPr lang="en-US" sz="4400" b="1" dirty="0"/>
              <a:t>      weighing of pros and cons is </a:t>
            </a:r>
            <a:r>
              <a:rPr lang="en-US" sz="4400" b="1" dirty="0">
                <a:solidFill>
                  <a:srgbClr val="FF0000"/>
                </a:solidFill>
              </a:rPr>
              <a:t>not</a:t>
            </a:r>
          </a:p>
          <a:p>
            <a:pPr>
              <a:buNone/>
            </a:pPr>
            <a:r>
              <a:rPr lang="en-US" sz="4400" b="1" dirty="0">
                <a:solidFill>
                  <a:srgbClr val="FF0000"/>
                </a:solidFill>
              </a:rPr>
              <a:t>      done in the prescriber’s office</a:t>
            </a:r>
            <a:r>
              <a:rPr lang="en-US" sz="4400" dirty="0"/>
              <a:t>….</a:t>
            </a:r>
            <a:endParaRPr lang="en-US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6013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5400" b="1" u="sng" dirty="0"/>
              <a:t>Common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97" y="1828800"/>
            <a:ext cx="9144000" cy="5257800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0070C0"/>
                </a:solidFill>
              </a:rPr>
              <a:t>#3.The decision is strongly influenced</a:t>
            </a:r>
          </a:p>
          <a:p>
            <a:pPr>
              <a:buNone/>
            </a:pPr>
            <a:r>
              <a:rPr lang="en-US" sz="4400" b="1" dirty="0">
                <a:solidFill>
                  <a:srgbClr val="0070C0"/>
                </a:solidFill>
              </a:rPr>
              <a:t>       by the patient’s family</a:t>
            </a:r>
          </a:p>
          <a:p>
            <a:pPr>
              <a:buNone/>
            </a:pPr>
            <a:r>
              <a:rPr lang="en-US" sz="4400" b="1" dirty="0">
                <a:solidFill>
                  <a:srgbClr val="FF0000"/>
                </a:solidFill>
              </a:rPr>
              <a:t>   “How does your spouse (family) feel </a:t>
            </a:r>
          </a:p>
          <a:p>
            <a:pPr>
              <a:buNone/>
            </a:pPr>
            <a:r>
              <a:rPr lang="en-US" sz="4400" b="1" dirty="0">
                <a:solidFill>
                  <a:srgbClr val="FF0000"/>
                </a:solidFill>
              </a:rPr>
              <a:t>     about you taking this medicine?”</a:t>
            </a:r>
          </a:p>
          <a:p>
            <a:pPr>
              <a:buNone/>
            </a:pPr>
            <a:endParaRPr lang="en-US" sz="4400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4400" b="1" dirty="0"/>
              <a:t>                       </a:t>
            </a:r>
            <a:r>
              <a:rPr lang="en-US" sz="3600" b="1" dirty="0"/>
              <a:t> Bipolar Example</a:t>
            </a:r>
          </a:p>
        </p:txBody>
      </p:sp>
    </p:spTree>
    <p:extLst>
      <p:ext uri="{BB962C8B-B14F-4D97-AF65-F5344CB8AC3E}">
        <p14:creationId xmlns:p14="http://schemas.microsoft.com/office/powerpoint/2010/main" val="151527041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u="sng" dirty="0"/>
              <a:t>Anticipating Side 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“As you know many medications</a:t>
            </a:r>
          </a:p>
          <a:p>
            <a:pPr marL="0" indent="0">
              <a:buNone/>
            </a:pPr>
            <a:r>
              <a:rPr lang="en-US" sz="4000" b="1" dirty="0">
                <a:solidFill>
                  <a:srgbClr val="FF0000"/>
                </a:solidFill>
              </a:rPr>
              <a:t>       may have side effects. </a:t>
            </a:r>
          </a:p>
          <a:p>
            <a:pPr>
              <a:buNone/>
            </a:pPr>
            <a:r>
              <a:rPr lang="en-US" sz="4000" b="1" dirty="0">
                <a:solidFill>
                  <a:srgbClr val="FF0000"/>
                </a:solidFill>
              </a:rPr>
              <a:t>   I want you to know that I take</a:t>
            </a:r>
          </a:p>
          <a:p>
            <a:pPr>
              <a:buNone/>
            </a:pPr>
            <a:r>
              <a:rPr lang="en-US" sz="4000" b="1" dirty="0">
                <a:solidFill>
                  <a:srgbClr val="FF0000"/>
                </a:solidFill>
              </a:rPr>
              <a:t>      side effects very seriously.</a:t>
            </a:r>
          </a:p>
          <a:p>
            <a:pPr>
              <a:buNone/>
            </a:pPr>
            <a:r>
              <a:rPr lang="en-US" sz="4000" b="1" dirty="0">
                <a:solidFill>
                  <a:srgbClr val="FF0000"/>
                </a:solidFill>
              </a:rPr>
              <a:t>   Almost all of my patients have </a:t>
            </a:r>
          </a:p>
          <a:p>
            <a:pPr>
              <a:buNone/>
            </a:pPr>
            <a:r>
              <a:rPr lang="en-US" sz="4000" b="1" dirty="0">
                <a:solidFill>
                  <a:srgbClr val="FF0000"/>
                </a:solidFill>
              </a:rPr>
              <a:t>      some concerns about possible</a:t>
            </a:r>
          </a:p>
          <a:p>
            <a:pPr>
              <a:buNone/>
            </a:pPr>
            <a:r>
              <a:rPr lang="en-US" sz="4000" b="1" dirty="0">
                <a:solidFill>
                  <a:srgbClr val="FF0000"/>
                </a:solidFill>
              </a:rPr>
              <a:t>      side effects”                    </a:t>
            </a:r>
            <a:r>
              <a:rPr lang="en-US" sz="4000" b="1" dirty="0">
                <a:solidFill>
                  <a:srgbClr val="C00000"/>
                </a:solidFill>
              </a:rPr>
              <a:t>&gt;&gt;&gt;</a:t>
            </a:r>
          </a:p>
          <a:p>
            <a:pPr>
              <a:buNone/>
            </a:pP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153400" y="5715000"/>
            <a:ext cx="6848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328381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Side effect issues</a:t>
            </a:r>
            <a:br>
              <a:rPr lang="en-US" sz="6000" b="1" u="sng" dirty="0"/>
            </a:br>
            <a:r>
              <a:rPr lang="en-US" sz="6000" b="1" u="sng" dirty="0"/>
              <a:t>Pre-emptive Interventions</a:t>
            </a:r>
            <a:br>
              <a:rPr lang="en-US" sz="5400" b="1" u="sng" dirty="0"/>
            </a:br>
            <a:endParaRPr lang="en-US" sz="54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57400"/>
            <a:ext cx="9144000" cy="5257800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“It’s important for me to know</a:t>
            </a:r>
          </a:p>
          <a:p>
            <a:pPr marL="0" indent="0">
              <a:buNone/>
            </a:pPr>
            <a:r>
              <a:rPr lang="en-US" sz="4400" b="1" dirty="0">
                <a:solidFill>
                  <a:srgbClr val="FF0000"/>
                </a:solidFill>
              </a:rPr>
              <a:t>       about any problems that </a:t>
            </a:r>
          </a:p>
          <a:p>
            <a:pPr marL="0" indent="0">
              <a:buNone/>
            </a:pPr>
            <a:r>
              <a:rPr lang="en-US" sz="4400" b="1" dirty="0">
                <a:solidFill>
                  <a:srgbClr val="FF0000"/>
                </a:solidFill>
              </a:rPr>
              <a:t>        you experience with your</a:t>
            </a:r>
          </a:p>
          <a:p>
            <a:pPr marL="0" indent="0">
              <a:buNone/>
            </a:pPr>
            <a:r>
              <a:rPr lang="en-US" sz="4400" b="1" dirty="0">
                <a:solidFill>
                  <a:srgbClr val="FF0000"/>
                </a:solidFill>
              </a:rPr>
              <a:t>        medications. </a:t>
            </a:r>
          </a:p>
          <a:p>
            <a:pPr marL="0" indent="0">
              <a:buNone/>
            </a:pPr>
            <a:r>
              <a:rPr lang="en-US" sz="4400" b="1" dirty="0">
                <a:solidFill>
                  <a:srgbClr val="FF0000"/>
                </a:solidFill>
              </a:rPr>
              <a:t>        Please keep me posted”</a:t>
            </a:r>
          </a:p>
        </p:txBody>
      </p:sp>
    </p:spTree>
    <p:extLst>
      <p:ext uri="{BB962C8B-B14F-4D97-AF65-F5344CB8AC3E}">
        <p14:creationId xmlns:p14="http://schemas.microsoft.com/office/powerpoint/2010/main" val="426613159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u="sng" dirty="0"/>
              <a:t>Assessing Side 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8229600" cy="4525963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rgbClr val="C00000"/>
                </a:solidFill>
              </a:rPr>
              <a:t>Review side effect rating scale</a:t>
            </a:r>
          </a:p>
          <a:p>
            <a:r>
              <a:rPr lang="en-US" sz="4400" b="1" dirty="0">
                <a:solidFill>
                  <a:srgbClr val="C00000"/>
                </a:solidFill>
              </a:rPr>
              <a:t>“Walk me through what happened.”</a:t>
            </a:r>
          </a:p>
          <a:p>
            <a:r>
              <a:rPr lang="en-US" sz="4400" b="1" dirty="0">
                <a:solidFill>
                  <a:srgbClr val="C00000"/>
                </a:solidFill>
              </a:rPr>
              <a:t>“How bad is ________?”</a:t>
            </a:r>
          </a:p>
          <a:p>
            <a:r>
              <a:rPr lang="en-US" sz="4400" b="1" dirty="0">
                <a:solidFill>
                  <a:srgbClr val="C00000"/>
                </a:solidFill>
              </a:rPr>
              <a:t>“How often do you feel it?”</a:t>
            </a:r>
          </a:p>
        </p:txBody>
      </p:sp>
    </p:spTree>
    <p:extLst>
      <p:ext uri="{BB962C8B-B14F-4D97-AF65-F5344CB8AC3E}">
        <p14:creationId xmlns:p14="http://schemas.microsoft.com/office/powerpoint/2010/main" val="297683450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u="sng" dirty="0"/>
              <a:t>Assessing Side 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229600" cy="4525963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C00000"/>
                </a:solidFill>
              </a:rPr>
              <a:t>“On a scale of 1 to 10 with a 1 being</a:t>
            </a:r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</a:rPr>
              <a:t>      </a:t>
            </a:r>
            <a:r>
              <a:rPr lang="en-US" sz="4000" i="1" dirty="0">
                <a:solidFill>
                  <a:srgbClr val="C00000"/>
                </a:solidFill>
              </a:rPr>
              <a:t>I hardly notice it </a:t>
            </a:r>
            <a:r>
              <a:rPr lang="en-US" sz="4000" b="1" dirty="0">
                <a:solidFill>
                  <a:srgbClr val="C00000"/>
                </a:solidFill>
              </a:rPr>
              <a:t>and a 10 being</a:t>
            </a:r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</a:rPr>
              <a:t>      </a:t>
            </a:r>
            <a:r>
              <a:rPr lang="en-US" sz="4000" i="1" dirty="0">
                <a:solidFill>
                  <a:srgbClr val="C00000"/>
                </a:solidFill>
              </a:rPr>
              <a:t>I can’t stand this side effect</a:t>
            </a:r>
            <a:r>
              <a:rPr lang="en-US" sz="4000" b="1" dirty="0">
                <a:solidFill>
                  <a:srgbClr val="C00000"/>
                </a:solidFill>
              </a:rPr>
              <a:t>…what</a:t>
            </a:r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</a:rPr>
              <a:t>      number would you think fits how </a:t>
            </a:r>
          </a:p>
          <a:p>
            <a:pPr>
              <a:buNone/>
            </a:pPr>
            <a:r>
              <a:rPr lang="en-US" sz="4000" b="1" dirty="0">
                <a:solidFill>
                  <a:srgbClr val="C00000"/>
                </a:solidFill>
              </a:rPr>
              <a:t>      you are doing right now?”</a:t>
            </a:r>
          </a:p>
        </p:txBody>
      </p:sp>
    </p:spTree>
    <p:extLst>
      <p:ext uri="{BB962C8B-B14F-4D97-AF65-F5344CB8AC3E}">
        <p14:creationId xmlns:p14="http://schemas.microsoft.com/office/powerpoint/2010/main" val="95744433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/>
              <a:t>Common Factors that </a:t>
            </a:r>
            <a:br>
              <a:rPr lang="en-US" sz="5400" b="1" dirty="0"/>
            </a:br>
            <a:r>
              <a:rPr lang="en-US" sz="5400" b="1" u="sng" dirty="0"/>
              <a:t>lead to discontinuation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133600"/>
            <a:ext cx="9144000" cy="45259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0070C0"/>
                </a:solidFill>
              </a:rPr>
              <a:t>Stigma </a:t>
            </a:r>
          </a:p>
          <a:p>
            <a:r>
              <a:rPr lang="en-US" sz="5400" b="1" dirty="0">
                <a:solidFill>
                  <a:srgbClr val="0070C0"/>
                </a:solidFill>
              </a:rPr>
              <a:t>The personal </a:t>
            </a:r>
            <a:r>
              <a:rPr lang="en-US" sz="5400" b="1" i="1" dirty="0">
                <a:solidFill>
                  <a:srgbClr val="0070C0"/>
                </a:solidFill>
              </a:rPr>
              <a:t>meaning</a:t>
            </a:r>
          </a:p>
          <a:p>
            <a:pPr marL="0" indent="0">
              <a:buNone/>
            </a:pPr>
            <a:r>
              <a:rPr lang="en-US" sz="5400" b="1" dirty="0">
                <a:solidFill>
                  <a:srgbClr val="0070C0"/>
                </a:solidFill>
              </a:rPr>
              <a:t>      of taking the drug &gt;&gt;&gt;</a:t>
            </a:r>
          </a:p>
        </p:txBody>
      </p:sp>
    </p:spTree>
    <p:extLst>
      <p:ext uri="{BB962C8B-B14F-4D97-AF65-F5344CB8AC3E}">
        <p14:creationId xmlns:p14="http://schemas.microsoft.com/office/powerpoint/2010/main" val="1835140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2037</Words>
  <Application>Microsoft Office PowerPoint</Application>
  <PresentationFormat>On-screen Show (4:3)</PresentationFormat>
  <Paragraphs>508</Paragraphs>
  <Slides>121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121</vt:i4>
      </vt:variant>
    </vt:vector>
  </HeadingPairs>
  <TitlesOfParts>
    <vt:vector size="131" baseType="lpstr">
      <vt:lpstr>Arial</vt:lpstr>
      <vt:lpstr>Arial Black</vt:lpstr>
      <vt:lpstr>BD Cursif</vt:lpstr>
      <vt:lpstr>Calibri</vt:lpstr>
      <vt:lpstr>Monotype Corsiva</vt:lpstr>
      <vt:lpstr>Shelldon</vt:lpstr>
      <vt:lpstr>Times New Roman</vt:lpstr>
      <vt:lpstr>Wingdings</vt:lpstr>
      <vt:lpstr>Wingdings 2</vt:lpstr>
      <vt:lpstr>Office Theme</vt:lpstr>
      <vt:lpstr>Week 1 Powerpoints</vt:lpstr>
      <vt:lpstr> Psychopharmacology            </vt:lpstr>
      <vt:lpstr>Knowledge of Psychopharmacology</vt:lpstr>
      <vt:lpstr>Decision Making: Psychiatric Treatment</vt:lpstr>
      <vt:lpstr>PowerPoint Presentation</vt:lpstr>
      <vt:lpstr>Debates about Diagnosis</vt:lpstr>
      <vt:lpstr>A Changing Landscape</vt:lpstr>
      <vt:lpstr>Drug facts</vt:lpstr>
      <vt:lpstr>Depression facts</vt:lpstr>
      <vt:lpstr>Depression facts</vt:lpstr>
      <vt:lpstr>Who Prescribes</vt:lpstr>
      <vt:lpstr>Prescriptions in Primary Care</vt:lpstr>
      <vt:lpstr>Success: Primary care</vt:lpstr>
      <vt:lpstr>254 new mental health and psychiatry articles  each day on MedLine</vt:lpstr>
      <vt:lpstr>Abbreviations</vt:lpstr>
      <vt:lpstr>The Nervous System: Molecular and Cellular Level</vt:lpstr>
      <vt:lpstr>DENDRITE SPINES &amp; SYNAPSES</vt:lpstr>
      <vt:lpstr>Nutrients to the Neuron</vt:lpstr>
      <vt:lpstr>Blood-Brain  Barrier</vt:lpstr>
      <vt:lpstr>PowerPoint Presentation</vt:lpstr>
      <vt:lpstr>Classification of Receptors</vt:lpstr>
      <vt:lpstr>Gene Silencing</vt:lpstr>
      <vt:lpstr>More on Neurotransmitters</vt:lpstr>
      <vt:lpstr>Neurotransmitter Actions</vt:lpstr>
      <vt:lpstr>Up and Down Regulation</vt:lpstr>
      <vt:lpstr>Sympathetic Nervous System</vt:lpstr>
      <vt:lpstr>Parasympathetic Nervous System</vt:lpstr>
      <vt:lpstr> Top-Down Control</vt:lpstr>
      <vt:lpstr>Four  Primary Circuits</vt:lpstr>
      <vt:lpstr>Corticotropin Releasing Factor</vt:lpstr>
      <vt:lpstr>Beneficial Effects of Cortisol</vt:lpstr>
      <vt:lpstr>Excessive CRF corticotropin releasing factor</vt:lpstr>
      <vt:lpstr>The Role of the  Anterior Cingulate</vt:lpstr>
      <vt:lpstr>PowerPoint Presentation</vt:lpstr>
      <vt:lpstr>Anterior Cingulate… Amygdala Circuit </vt:lpstr>
      <vt:lpstr>Neuro-endocrine connections</vt:lpstr>
      <vt:lpstr>PowerPoint Presentation</vt:lpstr>
      <vt:lpstr>PowerPoint Presentation</vt:lpstr>
      <vt:lpstr>Frontal Lobes: % of total brain</vt:lpstr>
      <vt:lpstr>Neurological Damage and  Neuro-Protection</vt:lpstr>
      <vt:lpstr>The Culprits</vt:lpstr>
      <vt:lpstr>Decreased availability of protective proteins </vt:lpstr>
      <vt:lpstr>HYPER-CORTISOLEMIA: INCIDENCE</vt:lpstr>
      <vt:lpstr>HYPER-CORTISOLEMIA: INCIDENCE</vt:lpstr>
      <vt:lpstr>Measuring  Cortisol levels</vt:lpstr>
      <vt:lpstr>Hypercortisolemia  Neurotoxic Effects </vt:lpstr>
      <vt:lpstr>&gt; Synapses disconnect  &gt; Spines Shrink  &gt; Dendrites wither  &gt; Nerve cells die</vt:lpstr>
      <vt:lpstr>Main Sites of Atrophy</vt:lpstr>
      <vt:lpstr>PowerPoint Presentation</vt:lpstr>
      <vt:lpstr>Hippocampal Progressive Atrophy</vt:lpstr>
      <vt:lpstr>PowerPoint Presentation</vt:lpstr>
      <vt:lpstr>Brain Repair</vt:lpstr>
      <vt:lpstr>BDNF: revisited    Protecting and healing the brain</vt:lpstr>
      <vt:lpstr>PowerPoint Presentation</vt:lpstr>
      <vt:lpstr>  Neuro-Protection and Repair of the  Nervous System</vt:lpstr>
      <vt:lpstr>BDNF Brain-derived neurotropic factor: Protein</vt:lpstr>
      <vt:lpstr>Dendrite growth: 24 hours</vt:lpstr>
      <vt:lpstr>BDNF Brain-derived neurotropic factor: Protein</vt:lpstr>
      <vt:lpstr>BDNF Brain-derived neurotropic factor</vt:lpstr>
      <vt:lpstr>Apoptosis</vt:lpstr>
      <vt:lpstr>Bipolar Disorder and Hyperactive Intra-cellular Calcium Signaling</vt:lpstr>
      <vt:lpstr>Treatment Implications</vt:lpstr>
      <vt:lpstr>DISCUSSING MEDICATION ISSUES WITH CLIENTS: -------------------------------- Legal and Ethical Aspects</vt:lpstr>
      <vt:lpstr>Not Allowed</vt:lpstr>
      <vt:lpstr>OK To Discuss</vt:lpstr>
      <vt:lpstr>Basic Foundations</vt:lpstr>
      <vt:lpstr>Cultural Considerations</vt:lpstr>
      <vt:lpstr>Cultural Considerations</vt:lpstr>
      <vt:lpstr>Cultural Considerations</vt:lpstr>
      <vt:lpstr>Cultural Considerations</vt:lpstr>
      <vt:lpstr>Cultural Considerations   Ethno-pharmacology</vt:lpstr>
      <vt:lpstr>Basic Pharmacology</vt:lpstr>
      <vt:lpstr>Pharmaco-kinetics and Pharmaco-dynamics</vt:lpstr>
      <vt:lpstr>PowerPoint Presentation</vt:lpstr>
      <vt:lpstr> Gastric Motility   </vt:lpstr>
      <vt:lpstr>Liver Metabolism Rapid and slow metabolizers: impact if not addressed</vt:lpstr>
      <vt:lpstr>Rates of Metabolism</vt:lpstr>
      <vt:lpstr>Special risks with Slow metabolism</vt:lpstr>
      <vt:lpstr>Variables Affecting Metabolic Rate</vt:lpstr>
      <vt:lpstr>Poor and Rapid Metabolizers</vt:lpstr>
      <vt:lpstr>Impact of Substances</vt:lpstr>
      <vt:lpstr>Codeine, Oxycodone, and Hydrocodone</vt:lpstr>
      <vt:lpstr>Pharmaco- Dynamics</vt:lpstr>
      <vt:lpstr>Re-Uptake and Re-Uptake Inhibition</vt:lpstr>
      <vt:lpstr>ONSET of ACTIONS: PSYCHOTROPIC MEDICATIONS*</vt:lpstr>
      <vt:lpstr>MEDICATION EFFECTS</vt:lpstr>
      <vt:lpstr>EVALUATING OUTCOME</vt:lpstr>
      <vt:lpstr>PowerPoint Presentation</vt:lpstr>
      <vt:lpstr>Inhibit symptoms while Waiting for the underlying episode  to cycle out</vt:lpstr>
      <vt:lpstr>Clinical Aspects of Remission</vt:lpstr>
      <vt:lpstr>Habit-Forming ?</vt:lpstr>
      <vt:lpstr>Pregnancy</vt:lpstr>
      <vt:lpstr>FDA RATINGS:  USE DURING PREGNANCY</vt:lpstr>
      <vt:lpstr>Possible  Pregnancy-Related Risks</vt:lpstr>
      <vt:lpstr>Psychopharmacology for Children  and Adolescents</vt:lpstr>
      <vt:lpstr>Issues in the Pharmacologic Treatment of Children</vt:lpstr>
      <vt:lpstr>The Importance of Appropriate Medication Treatment</vt:lpstr>
      <vt:lpstr>Possible Negative Consequences</vt:lpstr>
      <vt:lpstr>“Neurosis is always a substitute for legitimate suffering”                    Carl Jung</vt:lpstr>
      <vt:lpstr>Counter-Arguments</vt:lpstr>
      <vt:lpstr>Long-Term Treatments</vt:lpstr>
      <vt:lpstr>First things first   “Do no harm”</vt:lpstr>
      <vt:lpstr>First things first anticipate and deal with factors that can derail treatment</vt:lpstr>
      <vt:lpstr>Monitor for:  *Noting Early changes, *Enhancing Motivation  and Compliance, *Measuring subtle Residual Symptoms</vt:lpstr>
      <vt:lpstr>Data provided by Significant other:  History, collaboration, early warning signs</vt:lpstr>
      <vt:lpstr>The Role of the Family</vt:lpstr>
      <vt:lpstr>Early Warning Signs List</vt:lpstr>
      <vt:lpstr>PowerPoint Presentation</vt:lpstr>
      <vt:lpstr>NIMH Study: Diagnostic Accuracy (Goodwin, 2004)</vt:lpstr>
      <vt:lpstr>History of Mania (Goodwin, 2004)</vt:lpstr>
      <vt:lpstr>Improving Medication Adherence:  How to Talk with Patients About Their Medications (2006)</vt:lpstr>
      <vt:lpstr>People with Chronic Illnesses</vt:lpstr>
      <vt:lpstr>People with Chronic Illnesses</vt:lpstr>
      <vt:lpstr>Common Factors that  lead to discontinuation</vt:lpstr>
      <vt:lpstr>Common Factors</vt:lpstr>
      <vt:lpstr>Common Factors</vt:lpstr>
      <vt:lpstr>Anticipating Side Effects</vt:lpstr>
      <vt:lpstr>Side effect issues Pre-emptive Interventions </vt:lpstr>
      <vt:lpstr>Assessing Side Effects</vt:lpstr>
      <vt:lpstr>Assessing Side Effects</vt:lpstr>
      <vt:lpstr>Common Factors that  lead to discontinuation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1 Powerpoints</dc:title>
  <dc:creator>Brande Flamez</dc:creator>
  <cp:lastModifiedBy>Steven Lackey</cp:lastModifiedBy>
  <cp:revision>4</cp:revision>
  <dcterms:created xsi:type="dcterms:W3CDTF">2018-10-03T18:45:02Z</dcterms:created>
  <dcterms:modified xsi:type="dcterms:W3CDTF">2019-04-18T11:55:57Z</dcterms:modified>
</cp:coreProperties>
</file>