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11" r:id="rId51"/>
    <p:sldId id="312" r:id="rId52"/>
    <p:sldId id="313" r:id="rId53"/>
    <p:sldId id="314" r:id="rId54"/>
    <p:sldId id="315" r:id="rId55"/>
    <p:sldId id="316" r:id="rId56"/>
    <p:sldId id="317" r:id="rId57"/>
    <p:sldId id="318" r:id="rId58"/>
    <p:sldId id="319" r:id="rId59"/>
    <p:sldId id="320" r:id="rId60"/>
    <p:sldId id="321" r:id="rId61"/>
    <p:sldId id="323" r:id="rId62"/>
    <p:sldId id="324" r:id="rId63"/>
    <p:sldId id="325" r:id="rId64"/>
    <p:sldId id="326" r:id="rId65"/>
    <p:sldId id="328" r:id="rId66"/>
    <p:sldId id="329" r:id="rId67"/>
    <p:sldId id="330" r:id="rId68"/>
    <p:sldId id="331" r:id="rId69"/>
    <p:sldId id="332" r:id="rId70"/>
    <p:sldId id="333" r:id="rId71"/>
    <p:sldId id="334" r:id="rId72"/>
    <p:sldId id="335" r:id="rId73"/>
    <p:sldId id="336" r:id="rId74"/>
    <p:sldId id="337" r:id="rId75"/>
    <p:sldId id="339" r:id="rId76"/>
    <p:sldId id="340" r:id="rId77"/>
    <p:sldId id="343" r:id="rId78"/>
    <p:sldId id="344" r:id="rId79"/>
    <p:sldId id="345" r:id="rId80"/>
    <p:sldId id="346" r:id="rId81"/>
    <p:sldId id="347" r:id="rId82"/>
    <p:sldId id="348" r:id="rId83"/>
    <p:sldId id="349" r:id="rId84"/>
    <p:sldId id="350" r:id="rId85"/>
    <p:sldId id="351" r:id="rId86"/>
    <p:sldId id="353" r:id="rId87"/>
    <p:sldId id="354" r:id="rId88"/>
    <p:sldId id="355" r:id="rId89"/>
    <p:sldId id="356" r:id="rId90"/>
    <p:sldId id="357" r:id="rId91"/>
    <p:sldId id="358" r:id="rId92"/>
    <p:sldId id="359" r:id="rId93"/>
    <p:sldId id="360" r:id="rId94"/>
    <p:sldId id="361" r:id="rId95"/>
    <p:sldId id="362" r:id="rId96"/>
    <p:sldId id="363" r:id="rId97"/>
    <p:sldId id="364" r:id="rId98"/>
    <p:sldId id="365" r:id="rId99"/>
    <p:sldId id="366" r:id="rId100"/>
    <p:sldId id="367" r:id="rId101"/>
    <p:sldId id="368" r:id="rId102"/>
    <p:sldId id="369" r:id="rId103"/>
    <p:sldId id="370" r:id="rId104"/>
    <p:sldId id="371" r:id="rId105"/>
    <p:sldId id="373" r:id="rId106"/>
    <p:sldId id="374" r:id="rId10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190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59B401-9ABA-6040-A008-7D31C7743DD2}" type="datetimeFigureOut">
              <a:rPr lang="en-US" smtClean="0"/>
              <a:t>4/17/19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DE28F3-1059-AF49-8437-353DB33C30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259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8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9CBA56D-DFE9-4946-BA88-EFF82E270ED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7357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9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6F6630D-5BED-4A6F-8BD2-AB5B09000DD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0642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E0F6B0-1416-4F96-80C8-7C41095DD0FC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508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E0F6B0-1416-4F96-80C8-7C41095DD0FC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406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7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6E0F6B0-1416-4F96-80C8-7C41095DD0FC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9209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59132D-4C49-41C5-9238-11557EDD45BA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595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8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9A49C3-33E9-4E23-BE51-990BE3C79C5F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3959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8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9A49C3-33E9-4E23-BE51-990BE3C79C5F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18638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65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EE18F0-E12C-4335-A0D9-0454803E2CF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985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4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8FA4591-1C25-464D-9FAA-FFB491BA67AF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6806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45879C-08B3-49DB-BFB3-D4E95C76DF54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06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45879C-08B3-49DB-BFB3-D4E95C76DF54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8827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145879C-08B3-49DB-BFB3-D4E95C76DF54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4780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FC9BF91-57A6-432B-955D-556FAAC41241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7114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0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C84FDD0-6D57-4DB2-A012-D42C0C51B5D2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6665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2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37E5C1-8A08-448A-B5B7-32EB3AD369D0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813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E07C4E6-E430-423A-BCFF-2B108E7FF28B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122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4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ADDC87-C907-4360-98D4-2BA1D5F78933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01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6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047DBF2-3C63-4238-8066-E12DE1E70474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836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7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AC663ED-919D-4AF8-A907-7EA6FBEAA4B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5385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0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203B8A-6B62-4AC8-8156-19B05DAE1C74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4491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4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862424E-BDFC-4762-9E7B-D171A6FF7941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5944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8217F7-2BE2-409B-8264-30C46ACB04B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805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90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FD8D59F-5C9D-498C-B252-ED8C7C8B6DD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9243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0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786D0E6-456C-4A55-80C8-76696EB618EC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72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1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530841-F640-4D9D-880A-E9D1C058ACAB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434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21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F77ED4-B6DB-48FE-96B5-25D87895334F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8145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31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3EDFB8D-2680-4A5F-82DA-3505A4BE6D39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207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72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817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3171F4-4549-4880-B33F-29425A02D11F}" type="slidenum">
              <a:rPr lang="en-US" smtClean="0">
                <a:latin typeface="Times New Roman" pitchFamily="18" charset="0"/>
              </a:rPr>
              <a:pPr>
                <a:defRPr/>
              </a:pPr>
              <a:t>71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59879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5F6B2BC-188C-40A8-9F9C-6A228CCDB0FE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271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92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F8DCD20-5B1A-47C4-B9C7-4C6495C025A1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47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260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18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41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6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924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417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36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310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990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851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555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A0ACFF-59C2-4E83-B6F4-71DBCE9871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0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AF594-94A4-6343-968C-9593089EB1FA}" type="datetimeFigureOut">
              <a:rPr lang="en-US" smtClean="0"/>
              <a:t>4/17/19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423B4-8CD9-9D4F-999D-32211ED03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617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Week 5 Module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11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/>
              <a:t>ANXIETY DISORDERS IN</a:t>
            </a:r>
            <a:br>
              <a:rPr lang="en-US" sz="4000"/>
            </a:br>
            <a:r>
              <a:rPr lang="en-US" sz="4000" u="sng"/>
              <a:t>CHILDREN</a:t>
            </a:r>
            <a:endParaRPr lang="en-US" sz="4000"/>
          </a:p>
        </p:txBody>
      </p:sp>
      <p:sp>
        <p:nvSpPr>
          <p:cNvPr id="1029123" name="Rectangle 3"/>
          <p:cNvSpPr>
            <a:spLocks noGrp="1" noChangeArrowheads="1"/>
          </p:cNvSpPr>
          <p:nvPr>
            <p:ph idx="1"/>
          </p:nvPr>
        </p:nvSpPr>
        <p:spPr>
          <a:xfrm flipH="1" flipV="1">
            <a:off x="8839200" y="6019800"/>
            <a:ext cx="76200" cy="457200"/>
          </a:xfrm>
        </p:spPr>
        <p:txBody>
          <a:bodyPr/>
          <a:lstStyle/>
          <a:p>
            <a:pPr eaLnBrk="1" hangingPunct="1">
              <a:defRPr/>
            </a:pPr>
            <a:endParaRPr lang="en-US" sz="2400" i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49188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Obsessive-Compulsive Disorder</a:t>
            </a:r>
          </a:p>
        </p:txBody>
      </p:sp>
      <p:sp>
        <p:nvSpPr>
          <p:cNvPr id="1030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Lifetime Prevalence Rate: 3%</a:t>
            </a:r>
          </a:p>
          <a:p>
            <a:pPr eaLnBrk="1" hangingPunct="1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33% have childhood onset</a:t>
            </a:r>
          </a:p>
          <a:p>
            <a:pPr eaLnBrk="1" hangingPunct="1">
              <a:buFontTx/>
              <a:buNone/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boys: 7, girls: 11</a:t>
            </a:r>
          </a:p>
          <a:p>
            <a:pPr eaLnBrk="1" hangingPunct="1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Very Chronic course</a:t>
            </a:r>
          </a:p>
          <a:p>
            <a:pPr eaLnBrk="1" hangingPunct="1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Lowest Placebo Response Rate: 6%</a:t>
            </a:r>
          </a:p>
          <a:p>
            <a:pPr eaLnBrk="1" hangingPunct="1"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CBT: 50-65% </a:t>
            </a:r>
            <a:r>
              <a:rPr lang="en-US" sz="36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Sx</a:t>
            </a: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reduction</a:t>
            </a:r>
          </a:p>
          <a:p>
            <a:pPr eaLnBrk="1" hangingPunct="1">
              <a:buFontTx/>
              <a:buNone/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25% refuse; 25% drop out</a:t>
            </a:r>
          </a:p>
        </p:txBody>
      </p:sp>
    </p:spTree>
    <p:extLst>
      <p:ext uri="{BB962C8B-B14F-4D97-AF65-F5344CB8AC3E}">
        <p14:creationId xmlns:p14="http://schemas.microsoft.com/office/powerpoint/2010/main" val="345851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4800"/>
              <a:t>OCD Treatments: SSRIs</a:t>
            </a:r>
            <a:br>
              <a:rPr lang="en-US" sz="4800"/>
            </a:br>
            <a:r>
              <a:rPr lang="en-US" sz="4800" u="sng"/>
              <a:t>Prozac and Zoloft</a:t>
            </a:r>
          </a:p>
        </p:txBody>
      </p:sp>
      <p:sp>
        <p:nvSpPr>
          <p:cNvPr id="10311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6-10 weeks:           25-30%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reduction in Sx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18-24 weeks:         40-50%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reduction in  Sx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Over one year:       &gt; 50%+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Effect Sizes: 0.4-0.5</a:t>
            </a:r>
          </a:p>
        </p:txBody>
      </p:sp>
    </p:spTree>
    <p:extLst>
      <p:ext uri="{BB962C8B-B14F-4D97-AF65-F5344CB8AC3E}">
        <p14:creationId xmlns:p14="http://schemas.microsoft.com/office/powerpoint/2010/main" val="657026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8000"/>
              <a:t>Augmentation</a:t>
            </a:r>
          </a:p>
        </p:txBody>
      </p:sp>
    </p:spTree>
    <p:extLst>
      <p:ext uri="{BB962C8B-B14F-4D97-AF65-F5344CB8AC3E}">
        <p14:creationId xmlns:p14="http://schemas.microsoft.com/office/powerpoint/2010/main" val="3026413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OCD: SSRI with</a:t>
            </a:r>
            <a:br>
              <a:rPr lang="en-US"/>
            </a:br>
            <a:r>
              <a:rPr lang="en-US" u="sng"/>
              <a:t>BuSpar Augmentation</a:t>
            </a:r>
          </a:p>
        </p:txBody>
      </p:sp>
      <p:sp>
        <p:nvSpPr>
          <p:cNvPr id="1033219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2438400"/>
            <a:ext cx="7772400" cy="41148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Not supported in group studies</a:t>
            </a:r>
          </a:p>
          <a:p>
            <a:pPr eaLnBrk="1" hangingPunct="1"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Works for </a:t>
            </a:r>
            <a:r>
              <a:rPr lang="en-US" sz="40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some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kids</a:t>
            </a:r>
          </a:p>
          <a:p>
            <a:pPr eaLnBrk="1" hangingPunct="1"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High doses: 60 mg qd</a:t>
            </a:r>
          </a:p>
        </p:txBody>
      </p:sp>
    </p:spTree>
    <p:extLst>
      <p:ext uri="{BB962C8B-B14F-4D97-AF65-F5344CB8AC3E}">
        <p14:creationId xmlns:p14="http://schemas.microsoft.com/office/powerpoint/2010/main" val="145262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/>
              <a:t>OCD: SSRI with</a:t>
            </a:r>
            <a:br>
              <a:rPr lang="en-US"/>
            </a:br>
            <a:r>
              <a:rPr lang="en-US" u="sng"/>
              <a:t>Clomipramine Augmentation</a:t>
            </a:r>
          </a:p>
        </p:txBody>
      </p:sp>
      <p:sp>
        <p:nvSpPr>
          <p:cNvPr id="10342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133600"/>
            <a:ext cx="7772400" cy="44958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Best Combo: </a:t>
            </a:r>
            <a:r>
              <a:rPr lang="en-US" b="1" dirty="0" err="1"/>
              <a:t>Luvox</a:t>
            </a:r>
            <a:r>
              <a:rPr lang="en-US" b="1" dirty="0"/>
              <a:t> and </a:t>
            </a:r>
            <a:r>
              <a:rPr lang="en-US" b="1" dirty="0" err="1"/>
              <a:t>Anafranil</a:t>
            </a:r>
            <a:endParaRPr lang="en-US" b="1" dirty="0"/>
          </a:p>
          <a:p>
            <a:pPr eaLnBrk="1" hangingPunct="1">
              <a:defRPr/>
            </a:pPr>
            <a:r>
              <a:rPr lang="en-US" b="1" dirty="0"/>
              <a:t>Low Dose </a:t>
            </a:r>
            <a:r>
              <a:rPr lang="en-US" b="1" dirty="0" err="1"/>
              <a:t>Anafranil</a:t>
            </a:r>
            <a:r>
              <a:rPr lang="en-US" b="1" dirty="0"/>
              <a:t>: 10-50 mg (kinetics)</a:t>
            </a:r>
          </a:p>
          <a:p>
            <a:pPr eaLnBrk="1" hangingPunct="1">
              <a:defRPr/>
            </a:pPr>
            <a:r>
              <a:rPr lang="en-US" b="1" dirty="0"/>
              <a:t>Pharmacy: formulates</a:t>
            </a:r>
          </a:p>
          <a:p>
            <a:pPr eaLnBrk="1" hangingPunct="1">
              <a:defRPr/>
            </a:pPr>
            <a:r>
              <a:rPr lang="en-US" b="1" dirty="0"/>
              <a:t>Labs: HR, BP, EKG</a:t>
            </a:r>
          </a:p>
          <a:p>
            <a:pPr eaLnBrk="1" hangingPunct="1">
              <a:defRPr/>
            </a:pPr>
            <a:r>
              <a:rPr lang="en-US" b="1" dirty="0"/>
              <a:t>Monitor Blood Levels</a:t>
            </a:r>
          </a:p>
          <a:p>
            <a:pPr eaLnBrk="1" hangingPunct="1">
              <a:defRPr/>
            </a:pPr>
            <a:r>
              <a:rPr lang="en-US" b="1" dirty="0"/>
              <a:t>IV dosing for 2-3 weeks</a:t>
            </a:r>
          </a:p>
          <a:p>
            <a:pPr eaLnBrk="1" hangingPunct="1">
              <a:buFontTx/>
              <a:buNone/>
              <a:defRPr/>
            </a:pPr>
            <a:r>
              <a:rPr lang="en-US" b="1" dirty="0"/>
              <a:t>        (highly treatment resistant) </a:t>
            </a:r>
          </a:p>
        </p:txBody>
      </p:sp>
    </p:spTree>
    <p:extLst>
      <p:ext uri="{BB962C8B-B14F-4D97-AF65-F5344CB8AC3E}">
        <p14:creationId xmlns:p14="http://schemas.microsoft.com/office/powerpoint/2010/main" val="3791407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93038" cy="1143000"/>
          </a:xfrm>
        </p:spPr>
        <p:txBody>
          <a:bodyPr/>
          <a:lstStyle/>
          <a:p>
            <a:pPr eaLnBrk="1" hangingPunct="1"/>
            <a:r>
              <a:rPr lang="en-US" sz="4800" u="sng"/>
              <a:t>School Avoidance</a:t>
            </a:r>
            <a:br>
              <a:rPr lang="en-US" sz="2000"/>
            </a:br>
            <a:r>
              <a:rPr lang="en-US" sz="2000"/>
              <a:t>(J. March, 2002)</a:t>
            </a:r>
            <a:endParaRPr lang="en-US" sz="4800" u="sng"/>
          </a:p>
        </p:txBody>
      </p:sp>
      <p:sp>
        <p:nvSpPr>
          <p:cNvPr id="103526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017713"/>
            <a:ext cx="8421688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Cognitive Behavioral Therapy   30%</a:t>
            </a:r>
          </a:p>
          <a:p>
            <a:pPr eaLnBrk="1" hangingPunct="1"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CBT + SSRI                                    70%</a:t>
            </a:r>
          </a:p>
          <a:p>
            <a:pPr eaLnBrk="1" hangingPunct="1"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Use Benzodiazepine first…</a:t>
            </a:r>
          </a:p>
          <a:p>
            <a:pPr eaLnBrk="1" hangingPunct="1"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get back in the </a:t>
            </a:r>
          </a:p>
          <a:p>
            <a:pPr eaLnBrk="1" hangingPunct="1"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classroom ASAP</a:t>
            </a:r>
          </a:p>
          <a:p>
            <a:pPr eaLnBrk="1" hangingPunct="1">
              <a:defRPr/>
            </a:pP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98125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25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133600"/>
            <a:ext cx="7793038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5400" dirty="0"/>
              <a:t>The Role of </a:t>
            </a:r>
            <a:br>
              <a:rPr lang="en-US" sz="5400" dirty="0"/>
            </a:br>
            <a:r>
              <a:rPr lang="en-US" sz="5400" dirty="0"/>
              <a:t>Anxious Parents in</a:t>
            </a:r>
            <a:br>
              <a:rPr lang="en-US" sz="5400" dirty="0"/>
            </a:br>
            <a:r>
              <a:rPr lang="en-US" sz="5400" dirty="0"/>
              <a:t>Separation Anxiety</a:t>
            </a:r>
          </a:p>
        </p:txBody>
      </p:sp>
    </p:spTree>
    <p:extLst>
      <p:ext uri="{BB962C8B-B14F-4D97-AF65-F5344CB8AC3E}">
        <p14:creationId xmlns:p14="http://schemas.microsoft.com/office/powerpoint/2010/main" val="30220023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93038" cy="1143000"/>
          </a:xfrm>
        </p:spPr>
        <p:txBody>
          <a:bodyPr/>
          <a:lstStyle/>
          <a:p>
            <a:pPr eaLnBrk="1" hangingPunct="1"/>
            <a:r>
              <a:rPr lang="en-US" sz="5400" u="sng"/>
              <a:t>Simple/Specific Phobias</a:t>
            </a:r>
          </a:p>
        </p:txBody>
      </p:sp>
      <p:sp>
        <p:nvSpPr>
          <p:cNvPr id="1037315" name="Rectangle 3"/>
          <p:cNvSpPr>
            <a:spLocks noGrp="1" noChangeArrowheads="1"/>
          </p:cNvSpPr>
          <p:nvPr>
            <p:ph idx="1"/>
          </p:nvPr>
        </p:nvSpPr>
        <p:spPr>
          <a:xfrm>
            <a:off x="1676400" y="18288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Dental</a:t>
            </a:r>
          </a:p>
          <a:p>
            <a:pPr eaLnBrk="1" hangingPunct="1"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Exam</a:t>
            </a:r>
          </a:p>
          <a:p>
            <a:pPr eaLnBrk="1" hangingPunct="1"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70%: there is </a:t>
            </a:r>
          </a:p>
          <a:p>
            <a:pPr eaLnBrk="1" hangingPunct="1">
              <a:buFontTx/>
              <a:buNone/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      co-morbidity</a:t>
            </a:r>
          </a:p>
        </p:txBody>
      </p:sp>
    </p:spTree>
    <p:extLst>
      <p:ext uri="{BB962C8B-B14F-4D97-AF65-F5344CB8AC3E}">
        <p14:creationId xmlns:p14="http://schemas.microsoft.com/office/powerpoint/2010/main" val="2468404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eaLnBrk="1" hangingPunct="1"/>
            <a:r>
              <a:rPr lang="en-US" sz="4000" u="sng"/>
              <a:t>Pediatric Anxiety Pharmacology Study:</a:t>
            </a:r>
            <a:r>
              <a:rPr lang="en-US"/>
              <a:t> </a:t>
            </a:r>
            <a:br>
              <a:rPr lang="en-US" sz="2800"/>
            </a:br>
            <a:r>
              <a:rPr lang="en-US" sz="2000"/>
              <a:t>N. England J. Med., 2001</a:t>
            </a:r>
          </a:p>
        </p:txBody>
      </p:sp>
      <p:sp>
        <p:nvSpPr>
          <p:cNvPr id="10383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Separation, social, and </a:t>
            </a:r>
          </a:p>
          <a:p>
            <a:pPr eaLnBrk="1" hangingPunct="1"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generalized anxiety disorders</a:t>
            </a:r>
          </a:p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Ages: 6-17</a:t>
            </a:r>
          </a:p>
          <a:p>
            <a:pPr eaLnBrk="1" hangingPunct="1"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8 week, placebo controlled</a:t>
            </a:r>
          </a:p>
        </p:txBody>
      </p:sp>
    </p:spTree>
    <p:extLst>
      <p:ext uri="{BB962C8B-B14F-4D97-AF65-F5344CB8AC3E}">
        <p14:creationId xmlns:p14="http://schemas.microsoft.com/office/powerpoint/2010/main" val="3356442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8915400" cy="1143000"/>
          </a:xfrm>
        </p:spPr>
        <p:txBody>
          <a:bodyPr/>
          <a:lstStyle/>
          <a:p>
            <a:pPr eaLnBrk="1" hangingPunct="1"/>
            <a:r>
              <a:rPr lang="en-US" sz="4000" u="sng"/>
              <a:t>Pediatric Anxiety Pharmacology Study:</a:t>
            </a:r>
            <a:r>
              <a:rPr lang="en-US"/>
              <a:t> </a:t>
            </a:r>
            <a:br>
              <a:rPr lang="en-US" sz="2800"/>
            </a:br>
            <a:r>
              <a:rPr lang="en-US" sz="2000"/>
              <a:t>N. England J. Med., 2001</a:t>
            </a:r>
          </a:p>
        </p:txBody>
      </p:sp>
      <p:sp>
        <p:nvSpPr>
          <p:cNvPr id="103936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3716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/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Luvox (mean dose 169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[up to 300] mg/day)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Significant response: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Placebo: 29%, Luvox: 76%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Effect Size: 1.1</a:t>
            </a:r>
          </a:p>
        </p:txBody>
      </p:sp>
    </p:spTree>
    <p:extLst>
      <p:ext uri="{BB962C8B-B14F-4D97-AF65-F5344CB8AC3E}">
        <p14:creationId xmlns:p14="http://schemas.microsoft.com/office/powerpoint/2010/main" val="4035240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9303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History of the Diagnosis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828800"/>
            <a:ext cx="8229600" cy="4525963"/>
          </a:xfrm>
        </p:spPr>
        <p:txBody>
          <a:bodyPr/>
          <a:lstStyle/>
          <a:p>
            <a:pPr eaLnBrk="1" hangingPunct="1"/>
            <a:r>
              <a:rPr lang="en-US" sz="3600" dirty="0"/>
              <a:t>Defects in Moral Code (1902)</a:t>
            </a:r>
          </a:p>
          <a:p>
            <a:pPr eaLnBrk="1" hangingPunct="1"/>
            <a:r>
              <a:rPr lang="en-US" sz="3600" dirty="0"/>
              <a:t>Minimal Brain Dysfunction (1937)</a:t>
            </a:r>
          </a:p>
          <a:p>
            <a:pPr eaLnBrk="1" hangingPunct="1"/>
            <a:r>
              <a:rPr lang="en-US" sz="3600" dirty="0"/>
              <a:t>Neurologic Etiology: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/>
              <a:t>     *  Benzedrine (1930s)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dirty="0"/>
              <a:t>     *  Intact families</a:t>
            </a:r>
          </a:p>
        </p:txBody>
      </p:sp>
    </p:spTree>
    <p:extLst>
      <p:ext uri="{BB962C8B-B14F-4D97-AF65-F5344CB8AC3E}">
        <p14:creationId xmlns:p14="http://schemas.microsoft.com/office/powerpoint/2010/main" val="722066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0010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6600" b="1" dirty="0">
                <a:solidFill>
                  <a:srgbClr val="FF0000"/>
                </a:solidFill>
                <a:latin typeface="Monotype Corsiva" pitchFamily="66" charset="0"/>
              </a:rPr>
              <a:t>Prevalence  of</a:t>
            </a:r>
            <a:br>
              <a:rPr lang="en-US" sz="6600" b="1" dirty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en-US" sz="6600" b="1" u="sng" dirty="0">
                <a:solidFill>
                  <a:srgbClr val="FF0000"/>
                </a:solidFill>
                <a:latin typeface="Monotype Corsiva" pitchFamily="66" charset="0"/>
              </a:rPr>
              <a:t> ADHD</a:t>
            </a:r>
          </a:p>
        </p:txBody>
      </p:sp>
      <p:sp>
        <p:nvSpPr>
          <p:cNvPr id="151555" name="Rectangle 3"/>
          <p:cNvSpPr>
            <a:spLocks noGrp="1" noChangeArrowheads="1"/>
          </p:cNvSpPr>
          <p:nvPr>
            <p:ph idx="1"/>
          </p:nvPr>
        </p:nvSpPr>
        <p:spPr>
          <a:xfrm>
            <a:off x="1371600" y="2514600"/>
            <a:ext cx="7772400" cy="4114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PREVALENCE: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CHILDREN     6-7%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ADULTS          4%</a:t>
            </a:r>
          </a:p>
        </p:txBody>
      </p:sp>
    </p:spTree>
    <p:extLst>
      <p:ext uri="{BB962C8B-B14F-4D97-AF65-F5344CB8AC3E}">
        <p14:creationId xmlns:p14="http://schemas.microsoft.com/office/powerpoint/2010/main" val="232240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0"/>
            <a:ext cx="8229600" cy="1143000"/>
          </a:xfrm>
        </p:spPr>
        <p:txBody>
          <a:bodyPr>
            <a:noAutofit/>
          </a:bodyPr>
          <a:lstStyle/>
          <a:p>
            <a:r>
              <a:rPr lang="en-US" sz="7200" dirty="0"/>
              <a:t>Initial Diagnostic </a:t>
            </a:r>
            <a:br>
              <a:rPr lang="en-US" sz="7200" dirty="0"/>
            </a:br>
            <a:r>
              <a:rPr lang="en-US" sz="7200" dirty="0"/>
              <a:t>Considerations</a:t>
            </a:r>
          </a:p>
        </p:txBody>
      </p:sp>
    </p:spTree>
    <p:extLst>
      <p:ext uri="{BB962C8B-B14F-4D97-AF65-F5344CB8AC3E}">
        <p14:creationId xmlns:p14="http://schemas.microsoft.com/office/powerpoint/2010/main" val="1714664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9303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Wiggles, squiggles and can’t pay attention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950913" y="1905000"/>
            <a:ext cx="8193087" cy="4572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500" b="1" dirty="0"/>
              <a:t>Diffuse Brain Damage </a:t>
            </a:r>
            <a:r>
              <a:rPr lang="en-US" dirty="0"/>
              <a:t>(e.g. fetal alcohol, TBI)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Anxiety Disorder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Situational Stress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Reactive attachment disorders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Agitated Depression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Bipolar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Impaired Affect Regulation: secondary to early abuse/neglect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Boredom (especially in bright kids)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Pre-Psychotic                                                 </a:t>
            </a:r>
            <a:endParaRPr lang="en-US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1633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ADHD-</a:t>
            </a:r>
            <a:r>
              <a:rPr lang="en-US" b="1" dirty="0">
                <a:solidFill>
                  <a:srgbClr val="0070C0"/>
                </a:solidFill>
              </a:rPr>
              <a:t>Like</a:t>
            </a:r>
            <a:r>
              <a:rPr lang="en-US" b="1" dirty="0"/>
              <a:t> Symptoms</a:t>
            </a:r>
            <a:br>
              <a:rPr lang="en-US" b="1" dirty="0"/>
            </a:br>
            <a:r>
              <a:rPr lang="en-US" b="1" dirty="0"/>
              <a:t>associated with more diffuse</a:t>
            </a:r>
            <a:br>
              <a:rPr lang="en-US" b="1" dirty="0"/>
            </a:br>
            <a:r>
              <a:rPr lang="en-US" b="1" dirty="0"/>
              <a:t>neurological impairment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2332037"/>
            <a:ext cx="8991600" cy="4525963"/>
          </a:xfrm>
        </p:spPr>
        <p:txBody>
          <a:bodyPr>
            <a:normAutofit lnSpcReduction="10000"/>
          </a:bodyPr>
          <a:lstStyle/>
          <a:p>
            <a:r>
              <a:rPr lang="en-US" sz="4800" dirty="0"/>
              <a:t>Relatively common:</a:t>
            </a:r>
          </a:p>
          <a:p>
            <a:pPr marL="0" indent="0">
              <a:buNone/>
            </a:pPr>
            <a:r>
              <a:rPr lang="en-US" sz="4800" dirty="0"/>
              <a:t>        &gt; head injuries: car accidents,</a:t>
            </a:r>
          </a:p>
          <a:p>
            <a:pPr marL="0" indent="0">
              <a:buNone/>
            </a:pPr>
            <a:r>
              <a:rPr lang="en-US" sz="4800" dirty="0"/>
              <a:t>                 sports injuries</a:t>
            </a:r>
          </a:p>
          <a:p>
            <a:pPr marL="0" indent="0">
              <a:buNone/>
            </a:pPr>
            <a:r>
              <a:rPr lang="en-US" sz="4800" dirty="0"/>
              <a:t>        &gt; prenatal exposure: toxins,</a:t>
            </a:r>
          </a:p>
          <a:p>
            <a:pPr marL="0" indent="0">
              <a:buNone/>
            </a:pPr>
            <a:r>
              <a:rPr lang="en-US" sz="4800" dirty="0"/>
              <a:t>                 stress hormones(cortisol) </a:t>
            </a:r>
          </a:p>
          <a:p>
            <a:pPr marL="0" indent="0">
              <a:buNone/>
            </a:pPr>
            <a:r>
              <a:rPr lang="en-US" dirty="0"/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475800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57200"/>
            <a:ext cx="7772400" cy="1143000"/>
          </a:xfrm>
        </p:spPr>
        <p:txBody>
          <a:bodyPr>
            <a:noAutofit/>
          </a:bodyPr>
          <a:lstStyle/>
          <a:p>
            <a:r>
              <a:rPr lang="en-US" sz="8000" dirty="0">
                <a:solidFill>
                  <a:srgbClr val="0070C0"/>
                </a:solidFill>
              </a:rPr>
              <a:t>Pre-Natal</a:t>
            </a:r>
            <a:r>
              <a:rPr lang="en-US" sz="8000" u="sng" dirty="0"/>
              <a:t> </a:t>
            </a:r>
            <a:br>
              <a:rPr lang="en-US" sz="8000" u="sng" dirty="0"/>
            </a:br>
            <a:r>
              <a:rPr lang="en-US" sz="8000" u="sng" dirty="0">
                <a:solidFill>
                  <a:srgbClr val="0070C0"/>
                </a:solidFill>
              </a:rPr>
              <a:t>Factors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371600" y="2286000"/>
            <a:ext cx="7772400" cy="41148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endParaRPr lang="en-US" sz="4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r>
              <a:rPr lang="en-US" sz="4800" b="1" dirty="0"/>
              <a:t>Exposure to toxins/drugs </a:t>
            </a:r>
            <a:r>
              <a:rPr lang="en-US" sz="4800" b="1" dirty="0">
                <a:sym typeface="Symbol" pitchFamily="18" charset="2"/>
              </a:rPr>
              <a:t></a:t>
            </a:r>
            <a:endParaRPr lang="en-US" sz="4800" b="1" dirty="0"/>
          </a:p>
          <a:p>
            <a:r>
              <a:rPr lang="en-US" sz="4800" b="1" dirty="0"/>
              <a:t>Exposure to maternal</a:t>
            </a:r>
          </a:p>
          <a:p>
            <a:pPr>
              <a:buFont typeface="Wingdings" pitchFamily="2" charset="2"/>
              <a:buNone/>
            </a:pPr>
            <a:r>
              <a:rPr lang="en-US" sz="4800" b="1" dirty="0"/>
              <a:t>          stress hormones</a:t>
            </a:r>
          </a:p>
        </p:txBody>
      </p:sp>
      <p:pic>
        <p:nvPicPr>
          <p:cNvPr id="3076" name="Picture 4" descr="C:\DOCUME~1\HP_ADM~1\LOCALS~1\Temp\\msotw9_temp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04800"/>
            <a:ext cx="18923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699957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4442" y="1981200"/>
            <a:ext cx="9144000" cy="1143000"/>
          </a:xfrm>
        </p:spPr>
        <p:txBody>
          <a:bodyPr>
            <a:noAutofit/>
          </a:bodyPr>
          <a:lstStyle/>
          <a:p>
            <a:r>
              <a:rPr lang="en-US" sz="6600" b="1" dirty="0">
                <a:solidFill>
                  <a:srgbClr val="0070C0"/>
                </a:solidFill>
              </a:rPr>
              <a:t>Fetal Alcohol Exposure:</a:t>
            </a:r>
            <a:br>
              <a:rPr lang="en-US" sz="6600" b="1" dirty="0"/>
            </a:br>
            <a:r>
              <a:rPr lang="en-US" sz="6600" b="1" dirty="0"/>
              <a:t>The number one</a:t>
            </a:r>
            <a:br>
              <a:rPr lang="en-US" sz="6600" b="1" dirty="0"/>
            </a:br>
            <a:r>
              <a:rPr lang="en-US" sz="6600" b="1" dirty="0"/>
              <a:t>preventable birth defect</a:t>
            </a:r>
            <a:br>
              <a:rPr lang="en-US" sz="6600" b="1" dirty="0"/>
            </a:br>
            <a:r>
              <a:rPr lang="en-US" sz="6600" b="1" dirty="0"/>
              <a:t>in the United States</a:t>
            </a:r>
          </a:p>
        </p:txBody>
      </p:sp>
    </p:spTree>
    <p:extLst>
      <p:ext uri="{BB962C8B-B14F-4D97-AF65-F5344CB8AC3E}">
        <p14:creationId xmlns:p14="http://schemas.microsoft.com/office/powerpoint/2010/main" val="42491668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ADHD-</a:t>
            </a:r>
            <a:r>
              <a:rPr lang="en-US" b="1" dirty="0">
                <a:solidFill>
                  <a:srgbClr val="0070C0"/>
                </a:solidFill>
              </a:rPr>
              <a:t>Like</a:t>
            </a:r>
            <a:r>
              <a:rPr lang="en-US" b="1" dirty="0"/>
              <a:t> Symptoms</a:t>
            </a:r>
            <a:br>
              <a:rPr lang="en-US" b="1" dirty="0"/>
            </a:br>
            <a:r>
              <a:rPr lang="en-US" b="1" dirty="0"/>
              <a:t>associated with more diffuse</a:t>
            </a:r>
            <a:br>
              <a:rPr lang="en-US" b="1" dirty="0"/>
            </a:br>
            <a:r>
              <a:rPr lang="en-US" b="1" u="sng" dirty="0"/>
              <a:t>neurological impairment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724400"/>
          </a:xfrm>
        </p:spPr>
        <p:txBody>
          <a:bodyPr>
            <a:normAutofit/>
          </a:bodyPr>
          <a:lstStyle/>
          <a:p>
            <a:r>
              <a:rPr lang="en-US" sz="4400" b="1" dirty="0"/>
              <a:t>Hyperactivity and </a:t>
            </a:r>
            <a:r>
              <a:rPr lang="en-US" sz="4400" b="1" dirty="0" err="1"/>
              <a:t>attentional</a:t>
            </a:r>
            <a:r>
              <a:rPr lang="en-US" sz="4400" b="1" dirty="0"/>
              <a:t> symptoms: </a:t>
            </a:r>
            <a:r>
              <a:rPr lang="en-US" sz="4400" b="1" dirty="0">
                <a:solidFill>
                  <a:srgbClr val="0070C0"/>
                </a:solidFill>
              </a:rPr>
              <a:t>but in the context of</a:t>
            </a:r>
            <a:endParaRPr lang="en-US" sz="4400" b="1" dirty="0"/>
          </a:p>
          <a:p>
            <a:pPr marL="0" indent="0">
              <a:buNone/>
            </a:pPr>
            <a:r>
              <a:rPr lang="en-US" sz="4400" b="1" dirty="0"/>
              <a:t>        over all cognitive impairment</a:t>
            </a:r>
          </a:p>
          <a:p>
            <a:pPr marL="0" indent="0">
              <a:buNone/>
            </a:pPr>
            <a:r>
              <a:rPr lang="en-US" sz="4400" b="1" dirty="0"/>
              <a:t>        and reduced speed of</a:t>
            </a:r>
          </a:p>
          <a:p>
            <a:pPr marL="0" indent="0">
              <a:buNone/>
            </a:pPr>
            <a:r>
              <a:rPr lang="en-US" sz="4400" b="1" dirty="0"/>
              <a:t>        information processing     </a:t>
            </a:r>
            <a:r>
              <a:rPr lang="en-US" sz="4000" b="1" dirty="0"/>
              <a:t>→</a:t>
            </a:r>
          </a:p>
          <a:p>
            <a:pPr marL="0" indent="0">
              <a:buNone/>
            </a:pPr>
            <a:r>
              <a:rPr lang="en-US" sz="4000" b="1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42568668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ADHD-</a:t>
            </a:r>
            <a:r>
              <a:rPr lang="en-US" b="1" dirty="0">
                <a:solidFill>
                  <a:srgbClr val="0070C0"/>
                </a:solidFill>
              </a:rPr>
              <a:t>Like</a:t>
            </a:r>
            <a:r>
              <a:rPr lang="en-US" b="1" dirty="0"/>
              <a:t> Symptoms</a:t>
            </a:r>
            <a:br>
              <a:rPr lang="en-US" b="1" dirty="0"/>
            </a:br>
            <a:r>
              <a:rPr lang="en-US" b="1" dirty="0"/>
              <a:t>associated with more diffuse</a:t>
            </a:r>
            <a:br>
              <a:rPr lang="en-US" b="1" dirty="0"/>
            </a:br>
            <a:r>
              <a:rPr lang="en-US" b="1" u="sng" dirty="0"/>
              <a:t>neurological impairment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332037"/>
            <a:ext cx="8686800" cy="4525963"/>
          </a:xfrm>
        </p:spPr>
        <p:txBody>
          <a:bodyPr>
            <a:normAutofit/>
          </a:bodyPr>
          <a:lstStyle/>
          <a:p>
            <a:r>
              <a:rPr lang="en-US" sz="4400" b="1" dirty="0"/>
              <a:t>Refractory period 90 milliseconds </a:t>
            </a:r>
          </a:p>
          <a:p>
            <a:pPr marL="0" indent="0">
              <a:buNone/>
            </a:pPr>
            <a:r>
              <a:rPr lang="en-US" sz="4400" b="1" dirty="0"/>
              <a:t>       versus normal speed </a:t>
            </a:r>
          </a:p>
          <a:p>
            <a:pPr marL="0" indent="0">
              <a:buNone/>
            </a:pPr>
            <a:r>
              <a:rPr lang="en-US" sz="4400" b="1" dirty="0"/>
              <a:t>            30 milliseconds</a:t>
            </a:r>
          </a:p>
        </p:txBody>
      </p:sp>
    </p:spTree>
    <p:extLst>
      <p:ext uri="{BB962C8B-B14F-4D97-AF65-F5344CB8AC3E}">
        <p14:creationId xmlns:p14="http://schemas.microsoft.com/office/powerpoint/2010/main" val="1968935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ADHD-</a:t>
            </a:r>
            <a:r>
              <a:rPr lang="en-US" b="1" u="sng" dirty="0">
                <a:solidFill>
                  <a:srgbClr val="0070C0"/>
                </a:solidFill>
              </a:rPr>
              <a:t>like</a:t>
            </a:r>
            <a:r>
              <a:rPr lang="en-US" b="1" u="sng" dirty="0"/>
              <a:t> Symptoms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915400" cy="4525963"/>
          </a:xfrm>
        </p:spPr>
        <p:txBody>
          <a:bodyPr>
            <a:normAutofit/>
          </a:bodyPr>
          <a:lstStyle/>
          <a:p>
            <a:r>
              <a:rPr lang="en-US" sz="4800" dirty="0"/>
              <a:t>Generalized learning disabilities    </a:t>
            </a:r>
            <a:r>
              <a:rPr lang="en-US" sz="3600" dirty="0"/>
              <a:t>(hippocampal impairment)</a:t>
            </a:r>
          </a:p>
          <a:p>
            <a:r>
              <a:rPr lang="en-US" sz="4800" dirty="0"/>
              <a:t>Specific learning disabilities</a:t>
            </a:r>
          </a:p>
          <a:p>
            <a:r>
              <a:rPr lang="en-US" sz="4800" dirty="0"/>
              <a:t>Stimulants: </a:t>
            </a:r>
            <a:r>
              <a:rPr lang="en-US" sz="4800" i="1" dirty="0">
                <a:solidFill>
                  <a:srgbClr val="0070C0"/>
                </a:solidFill>
              </a:rPr>
              <a:t>sometimes</a:t>
            </a:r>
            <a:r>
              <a:rPr lang="en-US" sz="4800" dirty="0"/>
              <a:t> work</a:t>
            </a:r>
          </a:p>
        </p:txBody>
      </p:sp>
    </p:spTree>
    <p:extLst>
      <p:ext uri="{BB962C8B-B14F-4D97-AF65-F5344CB8AC3E}">
        <p14:creationId xmlns:p14="http://schemas.microsoft.com/office/powerpoint/2010/main" val="26627905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3200"/>
            <a:ext cx="9118121" cy="1143000"/>
          </a:xfrm>
        </p:spPr>
        <p:txBody>
          <a:bodyPr>
            <a:noAutofit/>
          </a:bodyPr>
          <a:lstStyle/>
          <a:p>
            <a:r>
              <a:rPr lang="en-US" sz="6600" dirty="0"/>
              <a:t>A word about</a:t>
            </a:r>
            <a:br>
              <a:rPr lang="en-US" sz="8800" dirty="0"/>
            </a:br>
            <a:r>
              <a:rPr lang="en-US" sz="8800" u="sng" dirty="0"/>
              <a:t>Stimulants</a:t>
            </a:r>
            <a:br>
              <a:rPr lang="en-US" b="1" dirty="0"/>
            </a:br>
            <a:r>
              <a:rPr lang="en-US" b="1" dirty="0"/>
              <a:t>&gt;  Increase alertness in normal</a:t>
            </a:r>
            <a:br>
              <a:rPr lang="en-US" b="1" dirty="0"/>
            </a:br>
            <a:r>
              <a:rPr lang="en-US" b="1" dirty="0"/>
              <a:t>healthy children and adults</a:t>
            </a:r>
            <a:br>
              <a:rPr lang="en-US" b="1" dirty="0"/>
            </a:br>
            <a:r>
              <a:rPr lang="en-US" sz="3600" dirty="0"/>
              <a:t>(graduate school students and truck drivers)</a:t>
            </a:r>
            <a:br>
              <a:rPr lang="en-US" b="1" dirty="0"/>
            </a:br>
            <a:r>
              <a:rPr lang="en-US" b="1" dirty="0"/>
              <a:t>&gt;  Robust responses with ADHD</a:t>
            </a:r>
            <a:br>
              <a:rPr lang="en-US" b="1" dirty="0"/>
            </a:br>
            <a:r>
              <a:rPr lang="en-US" b="1" dirty="0"/>
              <a:t>&gt;  Can worsen symptoms with</a:t>
            </a:r>
            <a:br>
              <a:rPr lang="en-US" b="1" dirty="0"/>
            </a:br>
            <a:r>
              <a:rPr lang="en-US" b="1" dirty="0"/>
              <a:t>other diagnoses</a:t>
            </a:r>
          </a:p>
        </p:txBody>
      </p:sp>
    </p:spTree>
    <p:extLst>
      <p:ext uri="{BB962C8B-B14F-4D97-AF65-F5344CB8AC3E}">
        <p14:creationId xmlns:p14="http://schemas.microsoft.com/office/powerpoint/2010/main" val="468721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9303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Wiggles, squiggles and can’t pay attention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950913" y="1905000"/>
            <a:ext cx="8193087" cy="4572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Diffuse Brain Damage (e.g. fetal alcohol, TBI)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Anxiety Disorder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500" b="1" dirty="0"/>
              <a:t>Situational Stress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Reactive attachment disorders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Agitated Depression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Bipolar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Impaired Affect Regulation: secondary to early abuse/neglect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Boredom (especially in bright kids)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Pre-Psychotic                                                 </a:t>
            </a:r>
            <a:endParaRPr lang="en-US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2938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9303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dirty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Wiggles, squiggles and can’t pay attention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idx="1"/>
          </p:nvPr>
        </p:nvSpPr>
        <p:spPr>
          <a:xfrm>
            <a:off x="950913" y="1905000"/>
            <a:ext cx="8193087" cy="4572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Diffuse Brain Damage (e.g. fetal alcohol, TBI)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Anxiety Disorder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Situational Stress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Reactive attachment disorders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Agitated Depression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000" dirty="0"/>
              <a:t>Bipolar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Impaired Affect Regulation: secondary to early abuse/neglect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Boredom (especially in bright kids)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900" b="1" dirty="0">
                <a:solidFill>
                  <a:srgbClr val="0070C0"/>
                </a:solidFill>
              </a:rPr>
              <a:t>Pre-Psychotic </a:t>
            </a:r>
            <a:r>
              <a:rPr lang="en-US" sz="3900" dirty="0">
                <a:solidFill>
                  <a:srgbClr val="0070C0"/>
                </a:solidFill>
              </a:rPr>
              <a:t> </a:t>
            </a:r>
            <a:r>
              <a:rPr lang="en-US" dirty="0"/>
              <a:t>                                               </a:t>
            </a:r>
            <a:r>
              <a:rPr lang="en-US" b="1" dirty="0"/>
              <a:t>→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353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Psychotic Symptoms</a:t>
            </a:r>
            <a:br>
              <a:rPr lang="en-US" b="1" dirty="0"/>
            </a:br>
            <a:r>
              <a:rPr lang="en-US" b="1" u="sng" dirty="0"/>
              <a:t>In children treated with Stimulants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068763"/>
          </a:xfrm>
        </p:spPr>
        <p:txBody>
          <a:bodyPr/>
          <a:lstStyle/>
          <a:p>
            <a:r>
              <a:rPr lang="en-US" sz="4400" dirty="0"/>
              <a:t>FDA: Adverse Events Database</a:t>
            </a:r>
          </a:p>
          <a:p>
            <a:r>
              <a:rPr lang="en-US" sz="4400" dirty="0"/>
              <a:t>0.2 %     (50,000 per year)</a:t>
            </a:r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                                                   Pediatrics (2009)</a:t>
            </a:r>
          </a:p>
          <a:p>
            <a:pPr>
              <a:buFont typeface="Arial" charset="0"/>
              <a:buNone/>
            </a:pPr>
            <a:r>
              <a:rPr lang="en-US" dirty="0"/>
              <a:t>                                                     123:611</a:t>
            </a:r>
          </a:p>
        </p:txBody>
      </p:sp>
    </p:spTree>
    <p:extLst>
      <p:ext uri="{BB962C8B-B14F-4D97-AF65-F5344CB8AC3E}">
        <p14:creationId xmlns:p14="http://schemas.microsoft.com/office/powerpoint/2010/main" val="6609390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Diagnosing ADHD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Rule out other </a:t>
            </a:r>
            <a:r>
              <a:rPr lang="en-US" sz="4400" dirty="0" err="1"/>
              <a:t>Dx</a:t>
            </a:r>
            <a:r>
              <a:rPr lang="en-US" sz="4400" dirty="0"/>
              <a:t>…but keep in</a:t>
            </a:r>
          </a:p>
          <a:p>
            <a:pPr marL="0" indent="0">
              <a:buNone/>
            </a:pPr>
            <a:r>
              <a:rPr lang="en-US" sz="4400" dirty="0"/>
              <a:t>         mind: lots of comorbidity</a:t>
            </a:r>
          </a:p>
          <a:p>
            <a:pPr marL="0" indent="0">
              <a:buNone/>
            </a:pPr>
            <a:r>
              <a:rPr lang="en-US" sz="4400" dirty="0"/>
              <a:t>   &gt;  Specific learning Dis: 35%</a:t>
            </a:r>
          </a:p>
          <a:p>
            <a:pPr marL="0" indent="0">
              <a:buNone/>
            </a:pPr>
            <a:r>
              <a:rPr lang="en-US" sz="4400" dirty="0"/>
              <a:t>   &gt;  Mood and anxiety: 20-25%  </a:t>
            </a:r>
          </a:p>
        </p:txBody>
      </p:sp>
    </p:spTree>
    <p:extLst>
      <p:ext uri="{BB962C8B-B14F-4D97-AF65-F5344CB8AC3E}">
        <p14:creationId xmlns:p14="http://schemas.microsoft.com/office/powerpoint/2010/main" val="40450211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Diagnosing ADHD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400" dirty="0">
                <a:solidFill>
                  <a:srgbClr val="FF0000"/>
                </a:solidFill>
              </a:rPr>
              <a:t>No specific psychological</a:t>
            </a:r>
          </a:p>
          <a:p>
            <a:pPr marL="0" indent="0">
              <a:buNone/>
            </a:pPr>
            <a:r>
              <a:rPr lang="en-US" sz="4400" dirty="0">
                <a:solidFill>
                  <a:srgbClr val="FF0000"/>
                </a:solidFill>
              </a:rPr>
              <a:t>        tests that can identify ADHD</a:t>
            </a:r>
          </a:p>
          <a:p>
            <a:r>
              <a:rPr lang="en-US" sz="4400" dirty="0"/>
              <a:t>The diagnosis is based on a</a:t>
            </a:r>
          </a:p>
          <a:p>
            <a:pPr marL="0" indent="0">
              <a:buNone/>
            </a:pPr>
            <a:r>
              <a:rPr lang="en-US" sz="4400" dirty="0"/>
              <a:t>         careful and detailed history</a:t>
            </a:r>
          </a:p>
          <a:p>
            <a:pPr marL="0" indent="0">
              <a:buNone/>
            </a:pPr>
            <a:r>
              <a:rPr lang="en-US" sz="4400" dirty="0"/>
              <a:t>         and description of behaviors</a:t>
            </a:r>
          </a:p>
          <a:p>
            <a:pPr marL="0" indent="0">
              <a:buNone/>
            </a:pPr>
            <a:r>
              <a:rPr lang="en-US" sz="4400" dirty="0"/>
              <a:t>         and problems across</a:t>
            </a:r>
          </a:p>
          <a:p>
            <a:pPr marL="0" indent="0">
              <a:buNone/>
            </a:pPr>
            <a:r>
              <a:rPr lang="en-US" sz="4400" i="1" dirty="0"/>
              <a:t>         different situations</a:t>
            </a:r>
          </a:p>
        </p:txBody>
      </p:sp>
    </p:spTree>
    <p:extLst>
      <p:ext uri="{BB962C8B-B14F-4D97-AF65-F5344CB8AC3E}">
        <p14:creationId xmlns:p14="http://schemas.microsoft.com/office/powerpoint/2010/main" val="30616858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7793038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6000" b="1" dirty="0"/>
              <a:t>Course of the Disorder</a:t>
            </a:r>
          </a:p>
        </p:txBody>
      </p:sp>
      <p:sp>
        <p:nvSpPr>
          <p:cNvPr id="61747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2017712"/>
            <a:ext cx="8574088" cy="4611687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u="sng" dirty="0"/>
              <a:t>Childhood………..Adolescence..………Adulthood</a:t>
            </a:r>
            <a:endParaRPr lang="en-US" b="1" dirty="0"/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/>
              <a:t>Full Syndrome…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/>
              <a:t>     (100)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/>
              <a:t>                         “H” drops out………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/>
              <a:t>                           (it’s not ADD)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/>
              <a:t>                                                               Remission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/>
              <a:t>                                                               Rate: 33%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b="1" dirty="0"/>
              <a:t>                                                                     (66)</a:t>
            </a:r>
          </a:p>
        </p:txBody>
      </p:sp>
    </p:spTree>
    <p:extLst>
      <p:ext uri="{BB962C8B-B14F-4D97-AF65-F5344CB8AC3E}">
        <p14:creationId xmlns:p14="http://schemas.microsoft.com/office/powerpoint/2010/main" val="108923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INATTENTIVE SUBTYPE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524000"/>
            <a:ext cx="7772400" cy="4114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THIS IS </a:t>
            </a:r>
            <a:r>
              <a:rPr lang="en-US" sz="4000" b="1" i="1" u="sng" dirty="0"/>
              <a:t>NOT</a:t>
            </a:r>
            <a:r>
              <a:rPr lang="en-US" sz="4000" b="1" dirty="0"/>
              <a:t> ADHD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u="sng" dirty="0"/>
              <a:t>NO</a:t>
            </a:r>
            <a:r>
              <a:rPr lang="en-US" sz="4000" b="1" dirty="0"/>
              <a:t>  IMPULSIVITY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OFTEN ANXIOUS AND INHIBITED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i="1" u="sng" dirty="0"/>
              <a:t>HYPO</a:t>
            </a:r>
            <a:r>
              <a:rPr lang="en-US" sz="4000" b="1" dirty="0"/>
              <a:t>-ACTIVE</a:t>
            </a:r>
          </a:p>
        </p:txBody>
      </p:sp>
    </p:spTree>
    <p:extLst>
      <p:ext uri="{BB962C8B-B14F-4D97-AF65-F5344CB8AC3E}">
        <p14:creationId xmlns:p14="http://schemas.microsoft.com/office/powerpoint/2010/main" val="12104265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INATTENTIVE SUBTYPE</a:t>
            </a:r>
          </a:p>
        </p:txBody>
      </p:sp>
      <p:sp>
        <p:nvSpPr>
          <p:cNvPr id="160771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524000"/>
            <a:ext cx="7772400" cy="41148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DAYDREAMER…”SPACE CADET”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50%  “SLUGGISH COGNITIVE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4000" b="1" dirty="0"/>
              <a:t>                  TEMPERAMENT”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TRUE INFORMATION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/>
              <a:t>              PROCESSING DEFICITS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/>
              <a:t>                   vs. lack of persistence 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/>
              <a:t>                          (seen in ADHD)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6422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Response to Stimulants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9144000" cy="4525963"/>
          </a:xfrm>
        </p:spPr>
        <p:txBody>
          <a:bodyPr>
            <a:normAutofit/>
          </a:bodyPr>
          <a:lstStyle/>
          <a:p>
            <a:r>
              <a:rPr lang="en-US" sz="4400" b="1" dirty="0"/>
              <a:t>Effect sizes: 0.4-0.5 </a:t>
            </a:r>
            <a:r>
              <a:rPr lang="en-US" dirty="0"/>
              <a:t>(most Psych disorders)</a:t>
            </a:r>
            <a:endParaRPr lang="en-US" sz="4400" b="1" dirty="0"/>
          </a:p>
          <a:p>
            <a:r>
              <a:rPr lang="en-US" sz="4400" b="1" dirty="0"/>
              <a:t>ADHD: robust (effect size 1.0)</a:t>
            </a:r>
          </a:p>
          <a:p>
            <a:r>
              <a:rPr lang="en-US" sz="4400" b="1" dirty="0"/>
              <a:t>“Inattentive type”: </a:t>
            </a:r>
          </a:p>
          <a:p>
            <a:pPr>
              <a:buNone/>
            </a:pPr>
            <a:r>
              <a:rPr lang="en-US" sz="4400" b="1" dirty="0"/>
              <a:t>                  minimal response</a:t>
            </a:r>
          </a:p>
        </p:txBody>
      </p:sp>
    </p:spTree>
    <p:extLst>
      <p:ext uri="{BB962C8B-B14F-4D97-AF65-F5344CB8AC3E}">
        <p14:creationId xmlns:p14="http://schemas.microsoft.com/office/powerpoint/2010/main" val="6260676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800" b="1" u="sng" dirty="0"/>
              <a:t>DIAGNOSTIC ISSUES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229600" cy="5638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900" b="1" u="sng" dirty="0"/>
              <a:t>SUBTYPES</a:t>
            </a:r>
            <a:r>
              <a:rPr lang="en-US" sz="3900" dirty="0"/>
              <a:t>: 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900" dirty="0"/>
              <a:t>              &gt;  ADHD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900" dirty="0"/>
              <a:t>              &gt;  ADHD Minus the “H”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900" dirty="0"/>
              <a:t>                     (adolescent phase)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900" dirty="0"/>
              <a:t>              &gt;  “Inattentive” Subtype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3900" b="1" u="sng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900" b="1" u="sng" dirty="0">
                <a:solidFill>
                  <a:srgbClr val="FF0000"/>
                </a:solidFill>
              </a:rPr>
              <a:t>CONTEXT-DEPENDENT SYMPTOMS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dirty="0"/>
              <a:t>“The majority of ADHD children do not exhibit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     inattention in many situations”   -R. </a:t>
            </a:r>
            <a:r>
              <a:rPr lang="en-US" dirty="0" err="1">
                <a:solidFill>
                  <a:srgbClr val="FF0000"/>
                </a:solidFill>
              </a:rPr>
              <a:t>Barkeley</a:t>
            </a:r>
            <a:endParaRPr lang="en-US" dirty="0">
              <a:solidFill>
                <a:srgbClr val="FF0000"/>
              </a:solidFill>
            </a:endParaRP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2400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</a:t>
            </a:r>
            <a:r>
              <a:rPr 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</a:t>
            </a:r>
            <a:endParaRPr lang="en-US" sz="2400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u="sng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706551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“Onset”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3600" b="1" dirty="0"/>
              <a:t>Birth…developmental disorder</a:t>
            </a:r>
          </a:p>
          <a:p>
            <a:r>
              <a:rPr lang="en-US" sz="3600" b="1" dirty="0"/>
              <a:t>First diagnosed:</a:t>
            </a:r>
          </a:p>
          <a:p>
            <a:pPr marL="0" indent="0">
              <a:buNone/>
            </a:pPr>
            <a:r>
              <a:rPr lang="en-US" sz="3600" b="1" dirty="0"/>
              <a:t>      &gt;  Inattentive type:  9 years</a:t>
            </a:r>
          </a:p>
          <a:p>
            <a:pPr marL="0" indent="0">
              <a:buNone/>
            </a:pPr>
            <a:r>
              <a:rPr lang="en-US" sz="3600" b="1" dirty="0"/>
              <a:t>      &gt;  ADHD:  4 years</a:t>
            </a:r>
          </a:p>
          <a:p>
            <a:r>
              <a:rPr lang="en-US" sz="3600" b="1" dirty="0"/>
              <a:t>Late diagnoses: can go unrecognized</a:t>
            </a:r>
          </a:p>
          <a:p>
            <a:pPr marL="0" indent="0">
              <a:buNone/>
            </a:pPr>
            <a:r>
              <a:rPr lang="en-US" sz="3600" b="1" dirty="0"/>
              <a:t>        for years…compensation: hi IQ </a:t>
            </a:r>
          </a:p>
          <a:p>
            <a:pPr marL="0" indent="0">
              <a:buNone/>
            </a:pPr>
            <a:r>
              <a:rPr lang="en-US" sz="3600" b="1" dirty="0"/>
              <a:t>            hard work and ambition</a:t>
            </a:r>
          </a:p>
          <a:p>
            <a:pPr marL="0" indent="0">
              <a:buNone/>
            </a:pPr>
            <a:r>
              <a:rPr lang="en-US" dirty="0"/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25802716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7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u="sng" dirty="0"/>
              <a:t>Classic ADHD: Very Early Onset</a:t>
            </a:r>
          </a:p>
        </p:txBody>
      </p:sp>
      <p:sp>
        <p:nvSpPr>
          <p:cNvPr id="58573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981200"/>
            <a:ext cx="8229600" cy="4525963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/>
              <a:t>80% show some symptoms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r>
              <a:rPr lang="en-US" sz="4400" b="1" dirty="0"/>
              <a:t>          by 2 years of 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solidFill>
                  <a:srgbClr val="0070C0"/>
                </a:solidFill>
              </a:rPr>
              <a:t>In Infancy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b="1" dirty="0"/>
              <a:t>   &gt;  Cries a lot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b="1" dirty="0"/>
              <a:t>   &gt;  Hard to Soothe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b="1" dirty="0"/>
              <a:t>   &gt;  Irregular sleep patterns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b="1" dirty="0"/>
              <a:t>   &gt;  Restless</a:t>
            </a:r>
          </a:p>
        </p:txBody>
      </p:sp>
    </p:spTree>
    <p:extLst>
      <p:ext uri="{BB962C8B-B14F-4D97-AF65-F5344CB8AC3E}">
        <p14:creationId xmlns:p14="http://schemas.microsoft.com/office/powerpoint/2010/main" val="1680887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6000" b="1" u="sng" dirty="0"/>
              <a:t>DIAGNOSIS: HISTORY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0" y="1219200"/>
            <a:ext cx="9753600" cy="5334000"/>
          </a:xfrm>
        </p:spPr>
        <p:txBody>
          <a:bodyPr rtlCol="0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52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5200" b="1" dirty="0">
                <a:solidFill>
                  <a:srgbClr val="0070C0"/>
                </a:solidFill>
              </a:rPr>
              <a:t>CHILDHOOD</a:t>
            </a:r>
            <a:r>
              <a:rPr lang="en-US" sz="5200" b="1" dirty="0"/>
              <a:t>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2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&gt;  </a:t>
            </a:r>
            <a:r>
              <a:rPr lang="en-US" sz="5200" b="1" dirty="0"/>
              <a:t>Impaired Self-Control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200" b="1" dirty="0"/>
              <a:t>        &gt;  Hyperactivity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200" b="1" dirty="0"/>
              <a:t>        &gt;  Impulsivity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5200" b="1" dirty="0"/>
              <a:t>        &gt;  Poor intrinsic motivation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73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7300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036810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/>
              <a:t>Note: Controversy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686800" cy="4525963"/>
          </a:xfrm>
        </p:spPr>
        <p:txBody>
          <a:bodyPr>
            <a:noAutofit/>
          </a:bodyPr>
          <a:lstStyle/>
          <a:p>
            <a:r>
              <a:rPr lang="en-US" sz="4400" b="1" dirty="0"/>
              <a:t>Somewhere between 17-95%</a:t>
            </a:r>
          </a:p>
          <a:p>
            <a:pPr marL="0" indent="0">
              <a:buNone/>
            </a:pPr>
            <a:r>
              <a:rPr lang="en-US" sz="4400" b="1" dirty="0"/>
              <a:t>     of people suffering with</a:t>
            </a:r>
          </a:p>
          <a:p>
            <a:pPr marL="0" indent="0">
              <a:buNone/>
            </a:pPr>
            <a:r>
              <a:rPr lang="en-US" sz="4400" b="1" dirty="0"/>
              <a:t>     bipolar disorder have histories</a:t>
            </a:r>
          </a:p>
          <a:p>
            <a:pPr marL="0" indent="0">
              <a:buNone/>
            </a:pPr>
            <a:r>
              <a:rPr lang="en-US" sz="4400" b="1" dirty="0"/>
              <a:t>     of ADHD or ADHD like- symptoms</a:t>
            </a:r>
          </a:p>
          <a:p>
            <a:pPr marL="0" indent="0">
              <a:buNone/>
            </a:pPr>
            <a:r>
              <a:rPr lang="en-US" sz="4400" b="1" dirty="0"/>
              <a:t>     In childhood. More likely in</a:t>
            </a:r>
          </a:p>
          <a:p>
            <a:pPr marL="0" indent="0">
              <a:buNone/>
            </a:pPr>
            <a:r>
              <a:rPr lang="en-US" sz="4400" b="1" dirty="0"/>
              <a:t>     childhood-onset bipolar</a:t>
            </a:r>
          </a:p>
        </p:txBody>
      </p:sp>
    </p:spTree>
    <p:extLst>
      <p:ext uri="{BB962C8B-B14F-4D97-AF65-F5344CB8AC3E}">
        <p14:creationId xmlns:p14="http://schemas.microsoft.com/office/powerpoint/2010/main" val="2470921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u="sng" dirty="0"/>
              <a:t>DIAGNOSIS: HISTORY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302302" y="685800"/>
            <a:ext cx="8839200" cy="5867400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8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8000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8000" b="1" dirty="0">
                <a:solidFill>
                  <a:srgbClr val="0070C0"/>
                </a:solidFill>
              </a:rPr>
              <a:t>ADOLESCENCE / ADULT</a:t>
            </a:r>
            <a:r>
              <a:rPr lang="en-US" sz="8000" b="1" dirty="0"/>
              <a:t>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8000" b="1" dirty="0"/>
              <a:t>     </a:t>
            </a:r>
            <a:r>
              <a:rPr lang="en-US" sz="7000" b="1" dirty="0"/>
              <a:t>&gt;   Disorganization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7000" b="1" dirty="0"/>
              <a:t>      &gt;   Trouble with deadlines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7000" b="1" dirty="0"/>
              <a:t>      &gt;   “Procrastination”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7000" b="1" dirty="0"/>
              <a:t>      &gt;   Being late (for everything)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7000" b="1" i="1" dirty="0"/>
              <a:t>           </a:t>
            </a:r>
            <a:r>
              <a:rPr lang="en-US" sz="6300" i="1" dirty="0">
                <a:solidFill>
                  <a:srgbClr val="0070C0"/>
                </a:solidFill>
              </a:rPr>
              <a:t>often perceived as insensitive</a:t>
            </a:r>
            <a:endParaRPr lang="en-US" sz="6300" b="1" i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028527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5400" b="1" u="sng" dirty="0"/>
              <a:t>DIAGNOSIS: HISTORY</a:t>
            </a:r>
          </a:p>
        </p:txBody>
      </p:sp>
      <p:sp>
        <p:nvSpPr>
          <p:cNvPr id="15974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839200" cy="58674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300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>
                <a:solidFill>
                  <a:srgbClr val="0070C0"/>
                </a:solidFill>
              </a:rPr>
              <a:t>ADOLESCENCE / ADULT</a:t>
            </a:r>
            <a:r>
              <a:rPr lang="en-US" sz="4300" b="1" dirty="0"/>
              <a:t>: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4300" b="1" dirty="0"/>
              <a:t>   &gt;  </a:t>
            </a:r>
            <a:r>
              <a:rPr lang="en-US" sz="4800" b="1" dirty="0"/>
              <a:t>over-look details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4800" b="1" dirty="0"/>
              <a:t>   &gt;  work &amp; school: messy, cluttered,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4800" b="1" dirty="0"/>
              <a:t>         inefficient or chaotic approach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4800" b="1" dirty="0"/>
              <a:t>         to problem solving or task 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4800" b="1" dirty="0"/>
              <a:t>         performance</a:t>
            </a:r>
          </a:p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en-US" sz="4800" b="1" dirty="0"/>
              <a:t>   &gt;  getting side tracked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300" b="1" dirty="0"/>
              <a:t>                                                                    </a:t>
            </a:r>
            <a:endParaRPr lang="en-US" sz="7300" b="1" dirty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46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70413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9144000" cy="1143000"/>
          </a:xfrm>
        </p:spPr>
        <p:txBody>
          <a:bodyPr>
            <a:no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Emotional Immaturity and</a:t>
            </a:r>
            <a:br>
              <a:rPr lang="en-US" sz="6000" b="1" dirty="0">
                <a:solidFill>
                  <a:srgbClr val="002060"/>
                </a:solidFill>
              </a:rPr>
            </a:br>
            <a:r>
              <a:rPr lang="en-US" sz="6000" b="1" u="sng" dirty="0">
                <a:solidFill>
                  <a:srgbClr val="002060"/>
                </a:solidFill>
              </a:rPr>
              <a:t>The 33% Rule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514600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b="1" dirty="0"/>
              <a:t>Expectations based on </a:t>
            </a:r>
          </a:p>
          <a:p>
            <a:pPr>
              <a:buNone/>
            </a:pPr>
            <a:r>
              <a:rPr lang="en-US" sz="4800" b="1" dirty="0"/>
              <a:t>         </a:t>
            </a:r>
            <a:r>
              <a:rPr lang="en-US" sz="4800" b="1" i="1" dirty="0"/>
              <a:t>emotional age</a:t>
            </a:r>
          </a:p>
          <a:p>
            <a:r>
              <a:rPr lang="en-US" sz="4800" b="1" dirty="0"/>
              <a:t>Affects judgment and social</a:t>
            </a:r>
          </a:p>
          <a:p>
            <a:pPr>
              <a:buNone/>
            </a:pPr>
            <a:r>
              <a:rPr lang="en-US" sz="4800" b="1" dirty="0"/>
              <a:t>         behavior</a:t>
            </a:r>
          </a:p>
        </p:txBody>
      </p:sp>
    </p:spTree>
    <p:extLst>
      <p:ext uri="{BB962C8B-B14F-4D97-AF65-F5344CB8AC3E}">
        <p14:creationId xmlns:p14="http://schemas.microsoft.com/office/powerpoint/2010/main" val="310702365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Social 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76400"/>
            <a:ext cx="8534400" cy="4525963"/>
          </a:xfrm>
        </p:spPr>
        <p:txBody>
          <a:bodyPr>
            <a:normAutofit/>
          </a:bodyPr>
          <a:lstStyle/>
          <a:p>
            <a:r>
              <a:rPr lang="en-US" sz="4400" b="1" dirty="0"/>
              <a:t>Intrusive, class clown, etc…</a:t>
            </a:r>
          </a:p>
          <a:p>
            <a:pPr>
              <a:buNone/>
            </a:pPr>
            <a:r>
              <a:rPr lang="en-US" sz="4400" b="1" dirty="0"/>
              <a:t>        initially enjoyed or tolerated</a:t>
            </a:r>
          </a:p>
          <a:p>
            <a:pPr>
              <a:buNone/>
            </a:pPr>
            <a:r>
              <a:rPr lang="en-US" sz="4400" b="1" dirty="0"/>
              <a:t>             later: kids get annoyed </a:t>
            </a:r>
          </a:p>
          <a:p>
            <a:r>
              <a:rPr lang="en-US" sz="4400" b="1" dirty="0"/>
              <a:t>By 3</a:t>
            </a:r>
            <a:r>
              <a:rPr lang="en-US" sz="4400" b="1" baseline="30000" dirty="0"/>
              <a:t>rd</a:t>
            </a:r>
            <a:r>
              <a:rPr lang="en-US" sz="4400" b="1" dirty="0"/>
              <a:t> grade: 50-70% have </a:t>
            </a:r>
          </a:p>
          <a:p>
            <a:pPr>
              <a:buNone/>
            </a:pPr>
            <a:r>
              <a:rPr lang="en-US" sz="4400" b="1" dirty="0"/>
              <a:t>           no friends</a:t>
            </a:r>
          </a:p>
        </p:txBody>
      </p:sp>
    </p:spTree>
    <p:extLst>
      <p:ext uri="{BB962C8B-B14F-4D97-AF65-F5344CB8AC3E}">
        <p14:creationId xmlns:p14="http://schemas.microsoft.com/office/powerpoint/2010/main" val="1258384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676400"/>
            <a:ext cx="8229600" cy="1143000"/>
          </a:xfrm>
        </p:spPr>
        <p:txBody>
          <a:bodyPr>
            <a:noAutofit/>
          </a:bodyPr>
          <a:lstStyle/>
          <a:p>
            <a:r>
              <a:rPr lang="en-US" sz="9600" b="1" dirty="0"/>
              <a:t>A 24/7 disorder</a:t>
            </a:r>
            <a:br>
              <a:rPr lang="en-US" sz="9600" b="1" dirty="0"/>
            </a:br>
            <a:r>
              <a:rPr lang="en-US" sz="4800" b="1" dirty="0"/>
              <a:t>Treatment implications</a:t>
            </a:r>
            <a:endParaRPr lang="en-US" sz="9600" b="1" dirty="0"/>
          </a:p>
        </p:txBody>
      </p:sp>
    </p:spTree>
    <p:extLst>
      <p:ext uri="{BB962C8B-B14F-4D97-AF65-F5344CB8AC3E}">
        <p14:creationId xmlns:p14="http://schemas.microsoft.com/office/powerpoint/2010/main" val="31876073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362200"/>
            <a:ext cx="8001000" cy="11557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9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Drug Treatments</a:t>
            </a:r>
            <a:br>
              <a:rPr lang="en-US" sz="5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br>
              <a:rPr lang="en-US" sz="3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endParaRPr lang="en-US" sz="54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431B2C-5079-4C56-9E7B-AB081ADD2D34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215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779303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b="1" u="sng" dirty="0"/>
              <a:t>MTA Study</a:t>
            </a:r>
          </a:p>
        </p:txBody>
      </p:sp>
      <p:sp>
        <p:nvSpPr>
          <p:cNvPr id="308227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b="1" dirty="0"/>
              <a:t>Groups: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/>
              <a:t>       &gt;  Psychosocial/ Behavioral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/>
              <a:t>              (27 weeks of parent training)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/>
              <a:t>       &gt;  Stimulant Medication Treatment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/>
              <a:t>       &gt;  Combined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b="1" dirty="0"/>
              <a:t>       &gt;  Treatment “as usual”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b="1" dirty="0"/>
              <a:t>Outcomes</a:t>
            </a:r>
          </a:p>
        </p:txBody>
      </p:sp>
    </p:spTree>
    <p:extLst>
      <p:ext uri="{BB962C8B-B14F-4D97-AF65-F5344CB8AC3E}">
        <p14:creationId xmlns:p14="http://schemas.microsoft.com/office/powerpoint/2010/main" val="3797116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Keys to </a:t>
            </a:r>
            <a:br>
              <a:rPr lang="en-US" sz="5400" b="1" dirty="0">
                <a:solidFill>
                  <a:srgbClr val="FF0000"/>
                </a:solidFill>
              </a:rPr>
            </a:br>
            <a:r>
              <a:rPr lang="en-US" sz="5400" b="1" u="sng" dirty="0">
                <a:solidFill>
                  <a:srgbClr val="FF0000"/>
                </a:solidFill>
              </a:rPr>
              <a:t>Pharmacological 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81200"/>
            <a:ext cx="8229600" cy="4525963"/>
          </a:xfrm>
        </p:spPr>
        <p:txBody>
          <a:bodyPr>
            <a:normAutofit/>
          </a:bodyPr>
          <a:lstStyle/>
          <a:p>
            <a:r>
              <a:rPr lang="en-US" sz="4800" b="1" dirty="0"/>
              <a:t>Aggressive dosing</a:t>
            </a:r>
          </a:p>
          <a:p>
            <a:r>
              <a:rPr lang="en-US" sz="4800" b="1" dirty="0"/>
              <a:t>Follow-up</a:t>
            </a:r>
          </a:p>
          <a:p>
            <a:r>
              <a:rPr lang="en-US" sz="4800" b="1" dirty="0"/>
              <a:t>Noticing and treating</a:t>
            </a:r>
          </a:p>
          <a:p>
            <a:pPr>
              <a:buNone/>
            </a:pPr>
            <a:r>
              <a:rPr lang="en-US" sz="4800" b="1" dirty="0"/>
              <a:t>      co-morbidity</a:t>
            </a:r>
          </a:p>
        </p:txBody>
      </p:sp>
    </p:spTree>
    <p:extLst>
      <p:ext uri="{BB962C8B-B14F-4D97-AF65-F5344CB8AC3E}">
        <p14:creationId xmlns:p14="http://schemas.microsoft.com/office/powerpoint/2010/main" val="39547027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838200" y="381000"/>
            <a:ext cx="77724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5400" b="1" dirty="0"/>
              <a:t>Some Consequences of</a:t>
            </a:r>
            <a:br>
              <a:rPr lang="en-US" sz="5400" b="1" u="sng" dirty="0"/>
            </a:br>
            <a:r>
              <a:rPr lang="en-US" sz="5400" b="1" u="sng" dirty="0"/>
              <a:t>Failure To Treat</a:t>
            </a:r>
          </a:p>
        </p:txBody>
      </p:sp>
      <p:sp>
        <p:nvSpPr>
          <p:cNvPr id="463875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458200" cy="4114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/>
              <a:t>Increased risk of Substance Abuse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400" b="1" dirty="0"/>
              <a:t>               </a:t>
            </a:r>
            <a:r>
              <a:rPr lang="en-US" sz="4800" b="1" dirty="0">
                <a:solidFill>
                  <a:srgbClr val="0070C0"/>
                </a:solidFill>
              </a:rPr>
              <a:t>Mixed findings</a:t>
            </a:r>
            <a:endParaRPr lang="en-US" sz="4400" b="1" dirty="0">
              <a:solidFill>
                <a:srgbClr val="0070C0"/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/>
              <a:t>Decreased white matter volumes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sz="4400" dirty="0"/>
              <a:t>      (Subcortical; frontal lobes)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Castellanos</a:t>
            </a: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, et al. 2002)</a:t>
            </a:r>
            <a:endParaRPr lang="en-US" sz="4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59474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STIMULANTS</a:t>
            </a:r>
          </a:p>
        </p:txBody>
      </p:sp>
      <p:sp>
        <p:nvSpPr>
          <p:cNvPr id="9226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14400"/>
            <a:ext cx="7772400" cy="5441950"/>
          </a:xfrm>
        </p:spPr>
        <p:txBody>
          <a:bodyPr rtlCol="0">
            <a:normAutofit fontScale="92500" lnSpcReduction="20000"/>
          </a:bodyPr>
          <a:lstStyle/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4400" b="1" dirty="0"/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b="1" dirty="0"/>
              <a:t>Methylphenidate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dirty="0"/>
              <a:t>(e.g. Ritalin)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b="1" dirty="0"/>
              <a:t>Dextroamphetamine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dirty="0"/>
              <a:t>(Dexedrine)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b="1" dirty="0"/>
              <a:t>Amphetamine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dirty="0"/>
              <a:t>(Adderall)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b="1" dirty="0" err="1"/>
              <a:t>Vyvance</a:t>
            </a:r>
            <a:endParaRPr lang="en-US" sz="4400" b="1" dirty="0"/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r>
              <a:rPr lang="en-US" sz="4400" dirty="0"/>
              <a:t>(</a:t>
            </a:r>
            <a:r>
              <a:rPr lang="en-US" sz="4400" dirty="0" err="1"/>
              <a:t>lisdexamphetamine</a:t>
            </a:r>
            <a:r>
              <a:rPr lang="en-US" sz="4400" dirty="0"/>
              <a:t>)</a:t>
            </a: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274320" indent="-274320" algn="ctr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1E04FA-ED25-42A1-99C2-3825153C9446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09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2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922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2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922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922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922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922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922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27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02163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7300" b="1" u="sng" dirty="0" err="1"/>
              <a:t>Daytrana</a:t>
            </a:r>
            <a:r>
              <a:rPr lang="en-US" sz="7300" b="1" dirty="0"/>
              <a:t> </a:t>
            </a:r>
            <a:b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Methylphenidate </a:t>
            </a:r>
            <a:r>
              <a:rPr lang="en-US" sz="32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Transdermal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System</a:t>
            </a:r>
          </a:p>
        </p:txBody>
      </p:sp>
      <p:sp>
        <p:nvSpPr>
          <p:cNvPr id="33795" name="Rectangle 1027"/>
          <p:cNvSpPr>
            <a:spLocks noGrp="1" noChangeArrowheads="1"/>
          </p:cNvSpPr>
          <p:nvPr>
            <p:ph idx="1"/>
          </p:nvPr>
        </p:nvSpPr>
        <p:spPr>
          <a:xfrm>
            <a:off x="914400" y="1905000"/>
            <a:ext cx="8229600" cy="4525963"/>
          </a:xfrm>
        </p:spPr>
        <p:txBody>
          <a:bodyPr>
            <a:noAutofit/>
          </a:bodyPr>
          <a:lstStyle/>
          <a:p>
            <a:pPr eaLnBrk="1" hangingPunct="1"/>
            <a:r>
              <a:rPr lang="en-US" sz="3600" b="1" dirty="0"/>
              <a:t>Daily Doses: 10-30 mg</a:t>
            </a:r>
          </a:p>
          <a:p>
            <a:pPr eaLnBrk="1" hangingPunct="1"/>
            <a:r>
              <a:rPr lang="en-US" sz="3600" b="1" dirty="0"/>
              <a:t>Requires 3 hour to reach therapeutic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b="1" dirty="0"/>
              <a:t>      blood levels…on-set of actions</a:t>
            </a:r>
          </a:p>
          <a:p>
            <a:pPr eaLnBrk="1" hangingPunct="1"/>
            <a:r>
              <a:rPr lang="en-US" sz="3600" b="1" dirty="0"/>
              <a:t>Lasts 9-10 hours</a:t>
            </a:r>
          </a:p>
          <a:p>
            <a:pPr eaLnBrk="1" hangingPunct="1"/>
            <a:r>
              <a:rPr lang="en-US" sz="3600" b="1" dirty="0"/>
              <a:t>Effects remain for 3 hours </a:t>
            </a:r>
          </a:p>
          <a:p>
            <a:pPr eaLnBrk="1" hangingPunct="1">
              <a:buNone/>
            </a:pPr>
            <a:r>
              <a:rPr lang="en-US" sz="3600" b="1" dirty="0"/>
              <a:t>      after removing the patch</a:t>
            </a:r>
          </a:p>
        </p:txBody>
      </p:sp>
    </p:spTree>
    <p:extLst>
      <p:ext uri="{BB962C8B-B14F-4D97-AF65-F5344CB8AC3E}">
        <p14:creationId xmlns:p14="http://schemas.microsoft.com/office/powerpoint/2010/main" val="23536341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6600" b="1" u="sng" dirty="0"/>
              <a:t>Least Likely to be abused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6000" b="1" dirty="0" err="1"/>
              <a:t>Concerta</a:t>
            </a:r>
            <a:r>
              <a:rPr lang="en-US" sz="6000" b="1" dirty="0"/>
              <a:t> </a:t>
            </a:r>
          </a:p>
          <a:p>
            <a:pPr>
              <a:buNone/>
            </a:pPr>
            <a:r>
              <a:rPr lang="en-US" sz="6000" b="1" dirty="0"/>
              <a:t>        (very slow release)</a:t>
            </a:r>
          </a:p>
          <a:p>
            <a:r>
              <a:rPr lang="en-US" sz="6000" b="1" dirty="0" err="1"/>
              <a:t>Vyvance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31834430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74" name="Rectangle 2050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600" b="1" dirty="0"/>
              <a:t>All Stimulants are</a:t>
            </a:r>
            <a:br>
              <a:rPr lang="en-US" sz="6600" b="1" dirty="0"/>
            </a:br>
            <a:r>
              <a:rPr lang="en-US" sz="6600" b="1" i="1" u="sng" dirty="0"/>
              <a:t>not</a:t>
            </a:r>
            <a:r>
              <a:rPr lang="en-US" sz="6600" b="1" u="sng" dirty="0"/>
              <a:t> created equally</a:t>
            </a:r>
          </a:p>
        </p:txBody>
      </p:sp>
      <p:sp>
        <p:nvSpPr>
          <p:cNvPr id="35843" name="Rectangle 2051"/>
          <p:cNvSpPr>
            <a:spLocks noGrp="1" noChangeArrowheads="1"/>
          </p:cNvSpPr>
          <p:nvPr>
            <p:ph idx="1"/>
          </p:nvPr>
        </p:nvSpPr>
        <p:spPr>
          <a:xfrm>
            <a:off x="609600" y="2209800"/>
            <a:ext cx="8305800" cy="4495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400" b="1" dirty="0"/>
              <a:t>38% respond equally well to all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400" b="1" dirty="0"/>
              <a:t>          stimulants</a:t>
            </a:r>
          </a:p>
          <a:p>
            <a:pPr eaLnBrk="1" hangingPunct="1"/>
            <a:r>
              <a:rPr lang="en-US" sz="4400" b="1" dirty="0"/>
              <a:t>62% respond better to one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400" b="1" dirty="0"/>
              <a:t>          than another</a:t>
            </a:r>
          </a:p>
          <a:p>
            <a:pPr eaLnBrk="1" hangingPunct="1">
              <a:buFont typeface="Wingdings" pitchFamily="2" charset="2"/>
              <a:buNone/>
            </a:pPr>
            <a:endParaRPr lang="en-US" sz="4000" dirty="0"/>
          </a:p>
          <a:p>
            <a:pPr eaLnBrk="1" hangingPunct="1">
              <a:buFont typeface="Wingdings" pitchFamily="2" charset="2"/>
              <a:buNone/>
            </a:pPr>
            <a:r>
              <a:rPr lang="en-US" sz="2400" dirty="0"/>
              <a:t>                                                  (Greenhill, et al. 1996)</a:t>
            </a:r>
          </a:p>
        </p:txBody>
      </p:sp>
    </p:spTree>
    <p:extLst>
      <p:ext uri="{BB962C8B-B14F-4D97-AF65-F5344CB8AC3E}">
        <p14:creationId xmlns:p14="http://schemas.microsoft.com/office/powerpoint/2010/main" val="1942896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u="sng" dirty="0"/>
              <a:t>STIMULANT  TREATMENT OUTCOMES</a:t>
            </a:r>
            <a:endParaRPr lang="en-US" b="1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-17253" y="1676400"/>
            <a:ext cx="9144000" cy="41148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000" b="1" dirty="0"/>
              <a:t>Individual Medications, each:       72%</a:t>
            </a:r>
          </a:p>
          <a:p>
            <a:pPr eaLnBrk="1" hangingPunct="1"/>
            <a:r>
              <a:rPr lang="en-US" sz="4000" b="1" dirty="0"/>
              <a:t>Systematic Trials:                             92%</a:t>
            </a:r>
          </a:p>
          <a:p>
            <a:pPr eaLnBrk="1" hangingPunct="1"/>
            <a:r>
              <a:rPr lang="en-US" sz="4000" b="1" dirty="0"/>
              <a:t>Complete Remission:                 50-65%</a:t>
            </a:r>
          </a:p>
          <a:p>
            <a:pPr eaLnBrk="1" hangingPunct="1"/>
            <a:r>
              <a:rPr lang="en-US" sz="4000" b="1" dirty="0"/>
              <a:t>Effect Size:                                           1.0</a:t>
            </a:r>
          </a:p>
          <a:p>
            <a:pPr eaLnBrk="1" hangingPunct="1"/>
            <a:r>
              <a:rPr lang="en-US" sz="4000" b="1" dirty="0"/>
              <a:t>Age Variables: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000" b="1" dirty="0"/>
              <a:t>                           &gt;  Below 3           20%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4000" b="1" dirty="0"/>
              <a:t>                           &gt;  Below 5           50%</a:t>
            </a:r>
          </a:p>
        </p:txBody>
      </p:sp>
    </p:spTree>
    <p:extLst>
      <p:ext uri="{BB962C8B-B14F-4D97-AF65-F5344CB8AC3E}">
        <p14:creationId xmlns:p14="http://schemas.microsoft.com/office/powerpoint/2010/main" val="9688529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050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715375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Stimulant Side Effect Management</a:t>
            </a:r>
          </a:p>
        </p:txBody>
      </p:sp>
      <p:sp>
        <p:nvSpPr>
          <p:cNvPr id="323587" name="Rectangle 2051"/>
          <p:cNvSpPr>
            <a:spLocks noGrp="1" noChangeArrowheads="1"/>
          </p:cNvSpPr>
          <p:nvPr>
            <p:ph idx="1"/>
          </p:nvPr>
        </p:nvSpPr>
        <p:spPr>
          <a:xfrm>
            <a:off x="533400" y="457200"/>
            <a:ext cx="8077200" cy="4114800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endParaRPr lang="en-US" sz="4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Stimulant Induced Insomnia</a:t>
            </a: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: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&gt;  Clonidine: Kids:       0.05 mg.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         Teens:          0.1 mg.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&gt;   </a:t>
            </a:r>
            <a:r>
              <a:rPr lang="en-US" sz="4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Trazodone</a:t>
            </a: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25-50 mg.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&gt;   </a:t>
            </a:r>
            <a:r>
              <a:rPr lang="en-US" sz="44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Remeron</a:t>
            </a: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          7.5-15 mg.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&gt;   Melatonin                1-3 mg. </a:t>
            </a:r>
            <a:r>
              <a:rPr 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?</a:t>
            </a:r>
            <a:endParaRPr lang="en-US" sz="4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Need 7-9 hours of sleep a day</a:t>
            </a:r>
          </a:p>
        </p:txBody>
      </p:sp>
    </p:spTree>
    <p:extLst>
      <p:ext uri="{BB962C8B-B14F-4D97-AF65-F5344CB8AC3E}">
        <p14:creationId xmlns:p14="http://schemas.microsoft.com/office/powerpoint/2010/main" val="29717388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170656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6000" b="1" dirty="0"/>
              <a:t>Adherence: </a:t>
            </a:r>
            <a:br>
              <a:rPr lang="en-US" sz="6000" b="1" u="sng" dirty="0"/>
            </a:br>
            <a:r>
              <a:rPr lang="en-US" sz="6000" b="1" u="sng" dirty="0"/>
              <a:t>ADHD Medication Treatment</a:t>
            </a:r>
            <a:br>
              <a:rPr lang="en-US" sz="2800" dirty="0"/>
            </a:br>
            <a:br>
              <a:rPr lang="en-US" u="sng" dirty="0"/>
            </a:br>
            <a:endParaRPr lang="en-US" u="sng" dirty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>
          <a:xfrm>
            <a:off x="533400" y="2057400"/>
            <a:ext cx="8229600" cy="4525963"/>
          </a:xfrm>
        </p:spPr>
        <p:txBody>
          <a:bodyPr/>
          <a:lstStyle/>
          <a:p>
            <a:r>
              <a:rPr lang="en-US" sz="4000" b="1" dirty="0"/>
              <a:t>Multi-site…14 months….N: 254</a:t>
            </a:r>
          </a:p>
          <a:p>
            <a:r>
              <a:rPr lang="en-US" sz="4000" b="1" dirty="0"/>
              <a:t>Multiple random salivary drug levels</a:t>
            </a:r>
          </a:p>
          <a:p>
            <a:r>
              <a:rPr lang="en-US" sz="4000" b="1" dirty="0"/>
              <a:t>Only 53 % compliance</a:t>
            </a:r>
          </a:p>
          <a:p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          J. Am. Acad. Child and </a:t>
            </a:r>
            <a:r>
              <a:rPr lang="en-US" dirty="0" err="1"/>
              <a:t>Adolesc</a:t>
            </a:r>
            <a:r>
              <a:rPr lang="en-US" dirty="0"/>
              <a:t>. Psychiatry</a:t>
            </a:r>
          </a:p>
          <a:p>
            <a:pPr>
              <a:buFont typeface="Arial" charset="0"/>
              <a:buNone/>
            </a:pPr>
            <a:r>
              <a:rPr lang="en-US" dirty="0"/>
              <a:t>                (2009)…48: 501</a:t>
            </a:r>
          </a:p>
        </p:txBody>
      </p:sp>
    </p:spTree>
    <p:extLst>
      <p:ext uri="{BB962C8B-B14F-4D97-AF65-F5344CB8AC3E}">
        <p14:creationId xmlns:p14="http://schemas.microsoft.com/office/powerpoint/2010/main" val="53707588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5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93038" cy="114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Cases of Sudden Death</a:t>
            </a:r>
          </a:p>
        </p:txBody>
      </p:sp>
      <p:sp>
        <p:nvSpPr>
          <p:cNvPr id="707587" name="Rectangle 1027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8229600" cy="45259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25 cases (US and Canada)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2.5 million Rx per year: USA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Rates sudden death on stimulants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/>
              <a:t>     0.2-0.5 / 100,000 / year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Rates of sudden death in general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4000" b="1" dirty="0"/>
              <a:t>     4.6 / 100,000 / year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Cardiac screening</a:t>
            </a:r>
          </a:p>
        </p:txBody>
      </p:sp>
    </p:spTree>
    <p:extLst>
      <p:ext uri="{BB962C8B-B14F-4D97-AF65-F5344CB8AC3E}">
        <p14:creationId xmlns:p14="http://schemas.microsoft.com/office/powerpoint/2010/main" val="28328901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>
          <a:xfrm>
            <a:off x="5334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8000" b="1" dirty="0">
                <a:solidFill>
                  <a:srgbClr val="002060"/>
                </a:solidFill>
              </a:rPr>
              <a:t>Pre-Treatment</a:t>
            </a:r>
            <a:br>
              <a:rPr lang="en-US" sz="8000" b="1" dirty="0">
                <a:solidFill>
                  <a:srgbClr val="002060"/>
                </a:solidFill>
              </a:rPr>
            </a:br>
            <a:r>
              <a:rPr lang="en-US" sz="8000" b="1" dirty="0">
                <a:solidFill>
                  <a:srgbClr val="002060"/>
                </a:solidFill>
              </a:rPr>
              <a:t>cardiac screening</a:t>
            </a:r>
            <a:br>
              <a:rPr lang="en-US" sz="8000" dirty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>If family history of heart disease</a:t>
            </a:r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>or SIDS; Fetal drug exposure</a:t>
            </a:r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>or: </a:t>
            </a:r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>dizziness, tachycardia, </a:t>
            </a:r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>chest pain, syncope, or</a:t>
            </a:r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dirty="0">
                <a:solidFill>
                  <a:srgbClr val="002060"/>
                </a:solidFill>
              </a:rPr>
              <a:t>exercise intolerance</a:t>
            </a:r>
            <a:br>
              <a:rPr lang="en-US" sz="4000" dirty="0">
                <a:solidFill>
                  <a:srgbClr val="002060"/>
                </a:solidFill>
              </a:rPr>
            </a:br>
            <a:r>
              <a:rPr lang="en-US" sz="4000" b="1" dirty="0">
                <a:solidFill>
                  <a:srgbClr val="002060"/>
                </a:solidFill>
              </a:rPr>
              <a:t>Baseline EKG </a:t>
            </a:r>
            <a:endParaRPr lang="en-US" sz="8000" b="1" dirty="0">
              <a:solidFill>
                <a:srgbClr val="00206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E63FA-B210-40D4-A2B2-F79BAC53D2C6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05480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6600" b="1" dirty="0"/>
              <a:t>Alternative Medication </a:t>
            </a:r>
            <a:br>
              <a:rPr lang="en-US" sz="6600" b="1" dirty="0"/>
            </a:br>
            <a:r>
              <a:rPr lang="en-US" sz="6600" b="1" dirty="0"/>
              <a:t>treatments</a:t>
            </a:r>
          </a:p>
        </p:txBody>
      </p:sp>
    </p:spTree>
    <p:extLst>
      <p:ext uri="{BB962C8B-B14F-4D97-AF65-F5344CB8AC3E}">
        <p14:creationId xmlns:p14="http://schemas.microsoft.com/office/powerpoint/2010/main" val="18926766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93038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u="sng" dirty="0"/>
              <a:t>Alpha-2 agonists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9906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en-US" sz="4400" b="1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6000" b="1" dirty="0"/>
              <a:t>Clonidine: </a:t>
            </a:r>
            <a:r>
              <a:rPr lang="en-US" sz="6000" b="1" dirty="0" err="1"/>
              <a:t>Catapress</a:t>
            </a:r>
            <a:r>
              <a:rPr lang="en-US" sz="6000" b="1" dirty="0"/>
              <a:t>,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6000" b="1" dirty="0"/>
              <a:t>          </a:t>
            </a:r>
            <a:r>
              <a:rPr lang="en-US" sz="6000" b="1" dirty="0" err="1"/>
              <a:t>Kapvay</a:t>
            </a:r>
            <a:r>
              <a:rPr lang="en-US" sz="6000" b="1" dirty="0"/>
              <a:t>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400" b="1" dirty="0"/>
              <a:t>     &gt;  more effective </a:t>
            </a:r>
            <a:r>
              <a:rPr lang="en-US" dirty="0"/>
              <a:t>(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Guanfacine</a:t>
            </a:r>
            <a:r>
              <a:rPr lang="en-US" dirty="0"/>
              <a:t>)</a:t>
            </a:r>
            <a:endParaRPr lang="en-US" sz="4400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400" b="1" dirty="0"/>
              <a:t>     &gt;  good for: affective intensity,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400" b="1" dirty="0"/>
              <a:t>             aggression, sleep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400" b="1" dirty="0"/>
              <a:t>     &gt;  sedation side effects</a:t>
            </a:r>
          </a:p>
        </p:txBody>
      </p:sp>
    </p:spTree>
    <p:extLst>
      <p:ext uri="{BB962C8B-B14F-4D97-AF65-F5344CB8AC3E}">
        <p14:creationId xmlns:p14="http://schemas.microsoft.com/office/powerpoint/2010/main" val="25903715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793038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6600" b="1" u="sng" dirty="0"/>
              <a:t>Alpha-2 agonists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8229600" cy="4953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6000" b="1" dirty="0" err="1"/>
              <a:t>Guanfacine</a:t>
            </a:r>
            <a:r>
              <a:rPr lang="en-US" sz="6000" b="1" dirty="0"/>
              <a:t>: </a:t>
            </a:r>
            <a:r>
              <a:rPr lang="en-US" sz="6000" b="1" dirty="0" err="1"/>
              <a:t>Tenex</a:t>
            </a:r>
            <a:r>
              <a:rPr lang="en-US" sz="6000" b="1" dirty="0"/>
              <a:t>,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en-US" sz="6000" b="1" dirty="0"/>
              <a:t>        </a:t>
            </a:r>
            <a:r>
              <a:rPr lang="en-US" sz="6000" b="1" dirty="0" err="1"/>
              <a:t>Intuniv</a:t>
            </a:r>
            <a:endParaRPr lang="en-US" sz="6000" b="1" dirty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/>
              <a:t>     &gt;  three times longer ½ life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/>
              <a:t>               (2 x a day)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4000" b="1" dirty="0"/>
              <a:t>     &gt;  less sedating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en-US" sz="4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807307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7772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b="1" dirty="0"/>
              <a:t>ALTERNATIVE TREATMENTS:</a:t>
            </a:r>
            <a:br>
              <a:rPr lang="en-US" b="1" u="sng" dirty="0"/>
            </a:br>
            <a:r>
              <a:rPr lang="en-US" b="1" u="sng" dirty="0"/>
              <a:t>ANTIDEPRESSANTS</a:t>
            </a:r>
          </a:p>
        </p:txBody>
      </p:sp>
      <p:sp>
        <p:nvSpPr>
          <p:cNvPr id="167939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828800"/>
            <a:ext cx="8001000" cy="41148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US" sz="2800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SSRIs</a:t>
            </a:r>
            <a:r>
              <a:rPr lang="en-US" sz="4000" dirty="0"/>
              <a:t> (e.g. Prozac) </a:t>
            </a:r>
            <a:r>
              <a:rPr lang="en-US" sz="2800" dirty="0"/>
              <a:t>(-)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 err="1"/>
              <a:t>Wellbutrin</a:t>
            </a:r>
            <a:r>
              <a:rPr lang="en-US" sz="4000" dirty="0"/>
              <a:t>, SR XL </a:t>
            </a:r>
            <a:r>
              <a:rPr lang="en-US" sz="2800" dirty="0"/>
              <a:t>(+)  </a:t>
            </a:r>
            <a:r>
              <a:rPr lang="en-US" sz="4000" dirty="0"/>
              <a:t>Effect:</a:t>
            </a:r>
            <a:r>
              <a:rPr lang="en-US" sz="2800" dirty="0"/>
              <a:t> </a:t>
            </a:r>
            <a:r>
              <a:rPr lang="en-US" sz="4000" b="1" dirty="0"/>
              <a:t>0.6</a:t>
            </a: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000" dirty="0"/>
              <a:t>         (especially with </a:t>
            </a:r>
            <a:r>
              <a:rPr lang="en-US" sz="2000" dirty="0" err="1"/>
              <a:t>dysphoria</a:t>
            </a:r>
            <a:r>
              <a:rPr lang="en-US" sz="2000" dirty="0"/>
              <a:t>)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/>
              <a:t>Strattera: </a:t>
            </a:r>
          </a:p>
        </p:txBody>
      </p:sp>
    </p:spTree>
    <p:extLst>
      <p:ext uri="{BB962C8B-B14F-4D97-AF65-F5344CB8AC3E}">
        <p14:creationId xmlns:p14="http://schemas.microsoft.com/office/powerpoint/2010/main" val="135068940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93038" cy="11430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Strattera</a:t>
            </a:r>
            <a:endParaRPr lang="en-US" sz="8000" u="sng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940035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447800"/>
            <a:ext cx="8229600" cy="4953000"/>
          </a:xfrm>
        </p:spPr>
        <p:txBody>
          <a:bodyPr rtlCol="0"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" pitchFamily="2" charset="2"/>
              <a:buNone/>
              <a:defRPr/>
            </a:pPr>
            <a:endParaRPr lang="en-US" sz="5400" b="1" dirty="0"/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5400" b="1" dirty="0"/>
              <a:t>0.5 mg/kg = Placebo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5400" b="1" dirty="0"/>
              <a:t>1.2-1.8 mg/kg: effective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5400" b="1" dirty="0"/>
              <a:t>Effect Size: 0.7-0.8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9B0A63-C7AC-4D02-BD48-4ACA62D5F156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94198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/>
              <a:t>Strattera: </a:t>
            </a:r>
            <a:br>
              <a:rPr lang="en-US" sz="6000"/>
            </a:br>
            <a:r>
              <a:rPr lang="en-US" sz="6000" u="sng"/>
              <a:t>New Black Box Warnings</a:t>
            </a:r>
          </a:p>
        </p:txBody>
      </p:sp>
      <p:sp>
        <p:nvSpPr>
          <p:cNvPr id="63491" name="Content Placeholder 2"/>
          <p:cNvSpPr>
            <a:spLocks noGrp="1"/>
          </p:cNvSpPr>
          <p:nvPr>
            <p:ph idx="1"/>
          </p:nvPr>
        </p:nvSpPr>
        <p:spPr>
          <a:xfrm>
            <a:off x="1828800" y="2332038"/>
            <a:ext cx="8229600" cy="4525962"/>
          </a:xfrm>
        </p:spPr>
        <p:txBody>
          <a:bodyPr/>
          <a:lstStyle/>
          <a:p>
            <a:r>
              <a:rPr lang="en-US" sz="5400"/>
              <a:t>Liver toxicity</a:t>
            </a:r>
          </a:p>
          <a:p>
            <a:r>
              <a:rPr lang="en-US" sz="5400"/>
              <a:t>Suicide warning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578569-38A1-4DC7-B1F6-C33A4849ACD8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86365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13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793038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Antidepressants:</a:t>
            </a:r>
            <a:br>
              <a:rPr lang="en-US" sz="6000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6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Onset of Actions</a:t>
            </a:r>
          </a:p>
        </p:txBody>
      </p:sp>
      <p:sp>
        <p:nvSpPr>
          <p:cNvPr id="64515" name="Rectangle 1027"/>
          <p:cNvSpPr>
            <a:spLocks noGrp="1" noChangeArrowheads="1"/>
          </p:cNvSpPr>
          <p:nvPr>
            <p:ph idx="1"/>
          </p:nvPr>
        </p:nvSpPr>
        <p:spPr>
          <a:xfrm>
            <a:off x="1676400" y="2743200"/>
            <a:ext cx="7772400" cy="4114800"/>
          </a:xfrm>
        </p:spPr>
        <p:txBody>
          <a:bodyPr/>
          <a:lstStyle/>
          <a:p>
            <a:pPr eaLnBrk="1" hangingPunct="1"/>
            <a:r>
              <a:rPr lang="en-US" sz="5400"/>
              <a:t>5 days to 6 weeks</a:t>
            </a:r>
          </a:p>
        </p:txBody>
      </p:sp>
    </p:spTree>
    <p:extLst>
      <p:ext uri="{BB962C8B-B14F-4D97-AF65-F5344CB8AC3E}">
        <p14:creationId xmlns:p14="http://schemas.microsoft.com/office/powerpoint/2010/main" val="6063591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3810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u="sng" dirty="0"/>
              <a:t>ADVANTAGES of ANTIDEPRESSANTS</a:t>
            </a:r>
          </a:p>
        </p:txBody>
      </p:sp>
      <p:sp>
        <p:nvSpPr>
          <p:cNvPr id="168963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2209800"/>
            <a:ext cx="7772400" cy="4114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ONCE A DAY DOSING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NO ABUSE / DEPENDENCE POTENTIAL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COVERAGE FOR EVENING HOURS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CO-MORBID DEPRESSION / ANXIETY</a:t>
            </a:r>
          </a:p>
        </p:txBody>
      </p:sp>
    </p:spTree>
    <p:extLst>
      <p:ext uri="{BB962C8B-B14F-4D97-AF65-F5344CB8AC3E}">
        <p14:creationId xmlns:p14="http://schemas.microsoft.com/office/powerpoint/2010/main" val="84063591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b="1" u="sng" dirty="0"/>
              <a:t>Psychotherapy for people with ADHD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915400" cy="4525963"/>
          </a:xfrm>
        </p:spPr>
        <p:txBody>
          <a:bodyPr>
            <a:normAutofit/>
          </a:bodyPr>
          <a:lstStyle/>
          <a:p>
            <a:r>
              <a:rPr lang="en-US" sz="4800" b="1" dirty="0" err="1"/>
              <a:t>Psychoeducation</a:t>
            </a:r>
            <a:r>
              <a:rPr lang="en-US" sz="4800" b="1" dirty="0"/>
              <a:t>…</a:t>
            </a:r>
          </a:p>
          <a:p>
            <a:pPr marL="0" indent="0">
              <a:buNone/>
            </a:pPr>
            <a:r>
              <a:rPr lang="en-US" sz="4800" b="1" dirty="0"/>
              <a:t>        often a lot of relief</a:t>
            </a:r>
            <a:endParaRPr lang="en-US" sz="4800" dirty="0"/>
          </a:p>
          <a:p>
            <a:r>
              <a:rPr lang="en-US" sz="4800" dirty="0"/>
              <a:t>Environmental modification</a:t>
            </a:r>
          </a:p>
          <a:p>
            <a:pPr marL="0" indent="0">
              <a:buNone/>
            </a:pPr>
            <a:r>
              <a:rPr lang="en-US" sz="3600" b="1" dirty="0"/>
              <a:t>        </a:t>
            </a:r>
            <a:r>
              <a:rPr lang="en-US" sz="2400" dirty="0"/>
              <a:t>(includes ADA accommodations)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48790071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b="1" u="sng" dirty="0"/>
              <a:t>Psychotherapy for people with ADHD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915400" cy="4525963"/>
          </a:xfrm>
        </p:spPr>
        <p:txBody>
          <a:bodyPr>
            <a:normAutofit/>
          </a:bodyPr>
          <a:lstStyle/>
          <a:p>
            <a:r>
              <a:rPr lang="en-US" sz="4800" dirty="0" err="1"/>
              <a:t>Psychoeducation</a:t>
            </a:r>
            <a:r>
              <a:rPr lang="en-US" sz="4800" dirty="0"/>
              <a:t>…</a:t>
            </a:r>
          </a:p>
          <a:p>
            <a:pPr marL="0" indent="0">
              <a:buNone/>
            </a:pPr>
            <a:r>
              <a:rPr lang="en-US" sz="4800" dirty="0"/>
              <a:t>        often a lot of relief</a:t>
            </a:r>
          </a:p>
          <a:p>
            <a:r>
              <a:rPr lang="en-US" sz="4800" b="1" dirty="0"/>
              <a:t>Environmental modification</a:t>
            </a:r>
          </a:p>
          <a:p>
            <a:pPr marL="0" indent="0">
              <a:buNone/>
            </a:pPr>
            <a:r>
              <a:rPr lang="en-US" sz="4000" b="1" dirty="0"/>
              <a:t>        </a:t>
            </a:r>
            <a:r>
              <a:rPr lang="en-US" sz="4000" dirty="0"/>
              <a:t>(includes ADA accommodations)</a:t>
            </a:r>
          </a:p>
        </p:txBody>
      </p:sp>
    </p:spTree>
    <p:extLst>
      <p:ext uri="{BB962C8B-B14F-4D97-AF65-F5344CB8AC3E}">
        <p14:creationId xmlns:p14="http://schemas.microsoft.com/office/powerpoint/2010/main" val="28265534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b="1" u="sng" dirty="0"/>
              <a:t>Psychotherapy for people with ADHD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9144000" cy="4525963"/>
          </a:xfrm>
        </p:spPr>
        <p:txBody>
          <a:bodyPr>
            <a:normAutofit/>
          </a:bodyPr>
          <a:lstStyle/>
          <a:p>
            <a:r>
              <a:rPr lang="en-US" sz="4000" b="1" dirty="0"/>
              <a:t>Treat co-morbidity </a:t>
            </a:r>
            <a:r>
              <a:rPr lang="en-US" sz="4000" dirty="0"/>
              <a:t>(there is always some)</a:t>
            </a:r>
          </a:p>
          <a:p>
            <a:pPr marL="0" indent="0">
              <a:buNone/>
            </a:pPr>
            <a:r>
              <a:rPr lang="en-US" sz="4000" dirty="0"/>
              <a:t>       &gt; a good deal of depression, anxiety</a:t>
            </a:r>
          </a:p>
          <a:p>
            <a:pPr marL="0" indent="0">
              <a:buNone/>
            </a:pPr>
            <a:r>
              <a:rPr lang="en-US" sz="4000" dirty="0"/>
              <a:t>           and low self esteem stem from the</a:t>
            </a:r>
          </a:p>
          <a:p>
            <a:pPr marL="0" indent="0">
              <a:buNone/>
            </a:pPr>
            <a:r>
              <a:rPr lang="en-US" sz="4000" dirty="0"/>
              <a:t>           ADHD </a:t>
            </a:r>
          </a:p>
        </p:txBody>
      </p:sp>
    </p:spTree>
    <p:extLst>
      <p:ext uri="{BB962C8B-B14F-4D97-AF65-F5344CB8AC3E}">
        <p14:creationId xmlns:p14="http://schemas.microsoft.com/office/powerpoint/2010/main" val="15594422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lnSpcReduction="10000"/>
          </a:bodyPr>
          <a:lstStyle/>
          <a:p>
            <a:r>
              <a:rPr lang="en-US" sz="4000" dirty="0"/>
              <a:t>Dealing with deadlines…breaking</a:t>
            </a:r>
          </a:p>
          <a:p>
            <a:pPr marL="0" indent="0">
              <a:buNone/>
            </a:pPr>
            <a:r>
              <a:rPr lang="en-US" sz="4000" dirty="0"/>
              <a:t>      it down into segments</a:t>
            </a:r>
          </a:p>
          <a:p>
            <a:r>
              <a:rPr lang="en-US" sz="4000" dirty="0"/>
              <a:t>Set deadlines for </a:t>
            </a:r>
            <a:r>
              <a:rPr lang="en-US" sz="4000" i="1" dirty="0"/>
              <a:t>everything</a:t>
            </a:r>
          </a:p>
          <a:p>
            <a:r>
              <a:rPr lang="en-US" sz="4000" dirty="0"/>
              <a:t>Use of calendar, schedules and clocks</a:t>
            </a:r>
          </a:p>
          <a:p>
            <a:r>
              <a:rPr lang="en-US" sz="4000" dirty="0"/>
              <a:t>Factor in extra time for day-to-day tasks</a:t>
            </a:r>
          </a:p>
        </p:txBody>
      </p:sp>
    </p:spTree>
    <p:extLst>
      <p:ext uri="{BB962C8B-B14F-4D97-AF65-F5344CB8AC3E}">
        <p14:creationId xmlns:p14="http://schemas.microsoft.com/office/powerpoint/2010/main" val="22870018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u="sng" dirty="0"/>
              <a:t>Interventions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r>
              <a:rPr lang="en-US" sz="4400" dirty="0"/>
              <a:t>Reduce distractions</a:t>
            </a:r>
          </a:p>
          <a:p>
            <a:r>
              <a:rPr lang="en-US" sz="4400" dirty="0"/>
              <a:t>Story-board approach to </a:t>
            </a:r>
          </a:p>
          <a:p>
            <a:pPr marL="0" indent="0">
              <a:buNone/>
            </a:pPr>
            <a:r>
              <a:rPr lang="en-US" sz="4400" dirty="0"/>
              <a:t>         problem solving</a:t>
            </a:r>
          </a:p>
          <a:p>
            <a:r>
              <a:rPr lang="en-US" sz="4400" dirty="0"/>
              <a:t>Growing up and brain changes</a:t>
            </a:r>
          </a:p>
          <a:p>
            <a:pPr marL="0" indent="0">
              <a:buNone/>
            </a:pPr>
            <a:r>
              <a:rPr lang="en-US" sz="4800" b="1" dirty="0"/>
              <a:t>        </a:t>
            </a:r>
            <a:r>
              <a:rPr lang="en-US" sz="4800" b="1" dirty="0">
                <a:solidFill>
                  <a:srgbClr val="FF0000"/>
                </a:solidFill>
              </a:rPr>
              <a:t>Find Goodness of fit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59110767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r>
              <a:rPr lang="en-US" dirty="0"/>
              <a:t>Experimental Treatments</a:t>
            </a:r>
          </a:p>
        </p:txBody>
      </p:sp>
    </p:spTree>
    <p:extLst>
      <p:ext uri="{BB962C8B-B14F-4D97-AF65-F5344CB8AC3E}">
        <p14:creationId xmlns:p14="http://schemas.microsoft.com/office/powerpoint/2010/main" val="326731307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457200"/>
            <a:ext cx="7772400" cy="17526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sz="4800" b="1" dirty="0"/>
              <a:t>EXERCISE</a:t>
            </a:r>
          </a:p>
        </p:txBody>
      </p:sp>
      <p:sp>
        <p:nvSpPr>
          <p:cNvPr id="3" name="Rectangle 2"/>
          <p:cNvSpPr/>
          <p:nvPr/>
        </p:nvSpPr>
        <p:spPr>
          <a:xfrm>
            <a:off x="5638800" y="1066800"/>
            <a:ext cx="3094117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Aerobic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</a:t>
            </a:r>
            <a:r>
              <a:rPr lang="en-US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xercise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increases</a:t>
            </a:r>
          </a:p>
          <a:p>
            <a:pPr algn="ctr"/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dopamine</a:t>
            </a:r>
          </a:p>
        </p:txBody>
      </p:sp>
      <p:sp>
        <p:nvSpPr>
          <p:cNvPr id="4" name="Rectangle 3"/>
          <p:cNvSpPr/>
          <p:nvPr/>
        </p:nvSpPr>
        <p:spPr>
          <a:xfrm>
            <a:off x="4958869" y="5181600"/>
            <a:ext cx="3452613" cy="15081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“Spark”</a:t>
            </a: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…by </a:t>
            </a:r>
          </a:p>
          <a:p>
            <a:pPr algn="ctr"/>
            <a:r>
              <a:rPr lang="en-US" sz="32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John </a:t>
            </a:r>
            <a:r>
              <a:rPr lang="en-US" sz="3200" b="1" cap="none" spc="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Ratey</a:t>
            </a:r>
            <a:endParaRPr lang="en-US" sz="3200" b="1" cap="none" spc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91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0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00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rbrak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 build="p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Title 1"/>
          <p:cNvSpPr>
            <a:spLocks noGrp="1"/>
          </p:cNvSpPr>
          <p:nvPr>
            <p:ph type="title"/>
          </p:nvPr>
        </p:nvSpPr>
        <p:spPr>
          <a:xfrm>
            <a:off x="762000" y="2209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9800" b="1" u="sng" dirty="0" err="1"/>
              <a:t>Neuro</a:t>
            </a:r>
            <a:r>
              <a:rPr lang="en-US" sz="9800" b="1" u="sng" dirty="0"/>
              <a:t>-feedback</a:t>
            </a:r>
            <a:br>
              <a:rPr lang="en-US" sz="6600" b="1" u="sng" dirty="0"/>
            </a:br>
            <a:br>
              <a:rPr lang="en-US" sz="6000" b="1" u="sng" dirty="0">
                <a:solidFill>
                  <a:srgbClr val="C00000"/>
                </a:solidFill>
              </a:rPr>
            </a:br>
            <a:r>
              <a:rPr lang="en-US" sz="6000" b="1" u="sng" dirty="0">
                <a:solidFill>
                  <a:srgbClr val="C00000"/>
                </a:solidFill>
              </a:rPr>
              <a:t>EEG assisted biofeedback</a:t>
            </a:r>
            <a:br>
              <a:rPr lang="en-US" sz="5400" b="1" u="sng" dirty="0"/>
            </a:br>
            <a:br>
              <a:rPr lang="en-US" sz="5400" b="1" u="sng" dirty="0"/>
            </a:br>
            <a:endParaRPr lang="en-US" sz="5400" b="1" u="sng" dirty="0"/>
          </a:p>
        </p:txBody>
      </p:sp>
    </p:spTree>
    <p:extLst>
      <p:ext uri="{BB962C8B-B14F-4D97-AF65-F5344CB8AC3E}">
        <p14:creationId xmlns:p14="http://schemas.microsoft.com/office/powerpoint/2010/main" val="28387214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48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Effects of </a:t>
            </a:r>
            <a:r>
              <a:rPr lang="en-US" sz="5300" b="1" dirty="0" err="1"/>
              <a:t>Neurofeedback</a:t>
            </a:r>
            <a:r>
              <a:rPr lang="en-US" sz="5300" b="1" dirty="0"/>
              <a:t> training </a:t>
            </a:r>
            <a:br>
              <a:rPr lang="en-US" sz="5300" b="1" dirty="0"/>
            </a:br>
            <a:r>
              <a:rPr lang="en-US" sz="5300" b="1" u="sng" dirty="0"/>
              <a:t>in the Anterior </a:t>
            </a:r>
            <a:r>
              <a:rPr lang="en-US" sz="5300" b="1" u="sng" dirty="0" err="1"/>
              <a:t>Cingulate</a:t>
            </a:r>
            <a:r>
              <a:rPr lang="en-US" sz="5300" b="1" u="sng" dirty="0"/>
              <a:t> </a:t>
            </a:r>
            <a:r>
              <a:rPr lang="en-US" sz="5300" b="1" u="sng" dirty="0" err="1"/>
              <a:t>Gyrus</a:t>
            </a:r>
            <a:br>
              <a:rPr lang="en-US" sz="3200" dirty="0"/>
            </a:br>
            <a:r>
              <a:rPr lang="en-US" sz="3200" dirty="0"/>
              <a:t>(Cannon, et al., October 2007)</a:t>
            </a:r>
            <a:endParaRPr lang="en-US" u="sng" dirty="0"/>
          </a:p>
        </p:txBody>
      </p:sp>
      <p:sp>
        <p:nvSpPr>
          <p:cNvPr id="404483" name="Content Placeholder 2"/>
          <p:cNvSpPr>
            <a:spLocks noGrp="1"/>
          </p:cNvSpPr>
          <p:nvPr>
            <p:ph idx="1"/>
          </p:nvPr>
        </p:nvSpPr>
        <p:spPr>
          <a:xfrm>
            <a:off x="304800" y="2514600"/>
            <a:ext cx="853440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sz="4000" b="1" dirty="0"/>
              <a:t>Low resolution electromagnetic</a:t>
            </a:r>
          </a:p>
          <a:p>
            <a:pPr>
              <a:buFontTx/>
              <a:buNone/>
            </a:pPr>
            <a:r>
              <a:rPr lang="en-US" sz="4000" b="1" dirty="0"/>
              <a:t>       tomography </a:t>
            </a:r>
            <a:r>
              <a:rPr lang="en-US" sz="4000" b="1" dirty="0" err="1"/>
              <a:t>neuro</a:t>
            </a:r>
            <a:r>
              <a:rPr lang="en-US" sz="4000" b="1" dirty="0"/>
              <a:t>-feedback tech.</a:t>
            </a:r>
          </a:p>
          <a:p>
            <a:pPr>
              <a:buFontTx/>
              <a:buNone/>
            </a:pPr>
            <a:r>
              <a:rPr lang="en-US" sz="4000" b="1" dirty="0"/>
              <a:t>       (LNFB)</a:t>
            </a:r>
          </a:p>
          <a:p>
            <a:r>
              <a:rPr lang="en-US" sz="4000" b="1" dirty="0"/>
              <a:t>ADHD: predominant Theta wave</a:t>
            </a:r>
          </a:p>
          <a:p>
            <a:pPr>
              <a:buNone/>
            </a:pPr>
            <a:r>
              <a:rPr lang="en-US" sz="4000" b="1" dirty="0"/>
              <a:t>        activity: frontal lobes</a:t>
            </a:r>
            <a:endParaRPr lang="en-US" sz="4000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4000" b="1" dirty="0">
                <a:solidFill>
                  <a:srgbClr val="FF0000"/>
                </a:solidFill>
              </a:rPr>
              <a:t>        Brain activity during daydreaming</a:t>
            </a:r>
          </a:p>
          <a:p>
            <a:pPr>
              <a:buFontTx/>
              <a:buNone/>
            </a:pPr>
            <a:r>
              <a:rPr lang="en-US" sz="3600" dirty="0">
                <a:solidFill>
                  <a:srgbClr val="FF0000"/>
                </a:solidFill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153957877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sz="5300" b="1" dirty="0"/>
              <a:t>Effects of </a:t>
            </a:r>
            <a:r>
              <a:rPr lang="en-US" sz="5300" b="1" dirty="0" err="1"/>
              <a:t>Neurofeedback</a:t>
            </a:r>
            <a:r>
              <a:rPr lang="en-US" sz="5300" b="1" dirty="0"/>
              <a:t> training </a:t>
            </a:r>
            <a:br>
              <a:rPr lang="en-US" sz="5300" b="1" dirty="0"/>
            </a:br>
            <a:r>
              <a:rPr lang="en-US" sz="5300" b="1" u="sng" dirty="0"/>
              <a:t>in the Anterior </a:t>
            </a:r>
            <a:r>
              <a:rPr lang="en-US" sz="5300" b="1" u="sng" dirty="0" err="1"/>
              <a:t>Cingulate</a:t>
            </a:r>
            <a:r>
              <a:rPr lang="en-US" sz="5300" b="1" u="sng" dirty="0"/>
              <a:t> </a:t>
            </a:r>
            <a:r>
              <a:rPr lang="en-US" sz="5300" b="1" u="sng" dirty="0" err="1"/>
              <a:t>Gyrus</a:t>
            </a:r>
            <a:br>
              <a:rPr lang="en-US" sz="3200" dirty="0"/>
            </a:br>
            <a:r>
              <a:rPr lang="en-US" sz="3200" dirty="0"/>
              <a:t>(Cannon, et al., October 2007)</a:t>
            </a:r>
            <a:endParaRPr lang="en-US" u="sng" dirty="0"/>
          </a:p>
        </p:txBody>
      </p:sp>
      <p:sp>
        <p:nvSpPr>
          <p:cNvPr id="405507" name="Content Placeholder 2"/>
          <p:cNvSpPr>
            <a:spLocks noGrp="1"/>
          </p:cNvSpPr>
          <p:nvPr>
            <p:ph idx="1"/>
          </p:nvPr>
        </p:nvSpPr>
        <p:spPr>
          <a:xfrm>
            <a:off x="457200" y="2514600"/>
            <a:ext cx="8305800" cy="4114800"/>
          </a:xfrm>
        </p:spPr>
        <p:txBody>
          <a:bodyPr/>
          <a:lstStyle/>
          <a:p>
            <a:r>
              <a:rPr lang="en-US" sz="4000" b="1" dirty="0"/>
              <a:t>Train to self-regulate: increase </a:t>
            </a:r>
          </a:p>
          <a:p>
            <a:pPr>
              <a:buFontTx/>
              <a:buNone/>
            </a:pPr>
            <a:r>
              <a:rPr lang="en-US" sz="4000" b="1" dirty="0"/>
              <a:t>       beta electrical activity: </a:t>
            </a:r>
          </a:p>
          <a:p>
            <a:pPr>
              <a:buFontTx/>
              <a:buNone/>
            </a:pPr>
            <a:r>
              <a:rPr lang="en-US" sz="4000" b="1" dirty="0"/>
              <a:t>          PFC and anterior cingulate</a:t>
            </a:r>
          </a:p>
          <a:p>
            <a:r>
              <a:rPr lang="en-US" sz="4000" b="1" dirty="0"/>
              <a:t>Brain activity when closely attending</a:t>
            </a:r>
          </a:p>
          <a:p>
            <a:r>
              <a:rPr lang="en-US" sz="4000" b="1" dirty="0"/>
              <a:t>30-60 sessions; one hour sessions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8910584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/>
              <a:t>Short Comings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525963"/>
          </a:xfrm>
        </p:spPr>
        <p:txBody>
          <a:bodyPr>
            <a:normAutofit/>
          </a:bodyPr>
          <a:lstStyle/>
          <a:p>
            <a:r>
              <a:rPr lang="en-US" sz="4000" b="1" dirty="0"/>
              <a:t>30-60 sessions (various studies)</a:t>
            </a:r>
          </a:p>
          <a:p>
            <a:r>
              <a:rPr lang="en-US" sz="4000" b="1" dirty="0"/>
              <a:t>Cost: $200 per session = $4,000 -</a:t>
            </a:r>
          </a:p>
          <a:p>
            <a:pPr marL="0" indent="0">
              <a:buNone/>
            </a:pPr>
            <a:r>
              <a:rPr lang="en-US" sz="4000" b="1" dirty="0"/>
              <a:t>         $12,000 </a:t>
            </a:r>
          </a:p>
          <a:p>
            <a:r>
              <a:rPr lang="en-US" sz="4000" b="1" dirty="0"/>
              <a:t>Studies sponsored by companies </a:t>
            </a:r>
          </a:p>
          <a:p>
            <a:pPr marL="0" indent="0">
              <a:buNone/>
            </a:pPr>
            <a:r>
              <a:rPr lang="en-US" sz="4000" b="1" dirty="0"/>
              <a:t>         that sell the products</a:t>
            </a:r>
          </a:p>
          <a:p>
            <a:r>
              <a:rPr lang="en-US" sz="4000" b="1" dirty="0"/>
              <a:t>Hard to locate trained practitioners</a:t>
            </a:r>
          </a:p>
        </p:txBody>
      </p:sp>
    </p:spTree>
    <p:extLst>
      <p:ext uri="{BB962C8B-B14F-4D97-AF65-F5344CB8AC3E}">
        <p14:creationId xmlns:p14="http://schemas.microsoft.com/office/powerpoint/2010/main" val="278817088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458200" cy="1143000"/>
          </a:xfrm>
        </p:spPr>
        <p:txBody>
          <a:bodyPr>
            <a:noAutofit/>
          </a:bodyPr>
          <a:lstStyle/>
          <a:p>
            <a:r>
              <a:rPr lang="en-US" sz="5400" b="1" dirty="0"/>
              <a:t>When</a:t>
            </a:r>
            <a:br>
              <a:rPr lang="en-US" sz="5400" b="1" dirty="0"/>
            </a:br>
            <a:r>
              <a:rPr lang="en-US" sz="5400" b="1" dirty="0"/>
              <a:t>Stimulant stops working</a:t>
            </a:r>
            <a:br>
              <a:rPr lang="en-US" sz="5400" b="1" dirty="0"/>
            </a:br>
            <a:r>
              <a:rPr lang="en-US" sz="5400" b="1" dirty="0"/>
              <a:t>and the question of tolerance</a:t>
            </a:r>
          </a:p>
        </p:txBody>
      </p:sp>
    </p:spTree>
    <p:extLst>
      <p:ext uri="{BB962C8B-B14F-4D97-AF65-F5344CB8AC3E}">
        <p14:creationId xmlns:p14="http://schemas.microsoft.com/office/powerpoint/2010/main" val="36564227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/>
              <a:t>Co-Morbidities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600200"/>
            <a:ext cx="8686800" cy="4953000"/>
          </a:xfrm>
        </p:spPr>
        <p:txBody>
          <a:bodyPr>
            <a:normAutofit lnSpcReduction="10000"/>
          </a:bodyPr>
          <a:lstStyle/>
          <a:p>
            <a:r>
              <a:rPr lang="en-US" sz="4000" b="1" dirty="0"/>
              <a:t>Oppositional Defiant Disorder   50%</a:t>
            </a:r>
          </a:p>
          <a:p>
            <a:r>
              <a:rPr lang="en-US" sz="4000" b="1" dirty="0"/>
              <a:t>Conduct Disorder                          35%</a:t>
            </a:r>
          </a:p>
          <a:p>
            <a:r>
              <a:rPr lang="en-US" sz="4000" b="1" dirty="0"/>
              <a:t>Learning Disabilities                      35%</a:t>
            </a:r>
          </a:p>
          <a:p>
            <a:r>
              <a:rPr lang="en-US" sz="4000" b="1" dirty="0"/>
              <a:t>Depression                                      25%</a:t>
            </a:r>
          </a:p>
          <a:p>
            <a:r>
              <a:rPr lang="en-US" sz="4000" b="1" dirty="0"/>
              <a:t>Anxiety                                             20%</a:t>
            </a:r>
            <a:endParaRPr lang="en-US" sz="4000" b="1" dirty="0">
              <a:solidFill>
                <a:srgbClr val="002060"/>
              </a:solidFill>
            </a:endParaRPr>
          </a:p>
          <a:p>
            <a:r>
              <a:rPr lang="en-US" sz="4000" b="1" dirty="0">
                <a:solidFill>
                  <a:srgbClr val="002060"/>
                </a:solidFill>
              </a:rPr>
              <a:t>ADHD kids: 5% have bipolar</a:t>
            </a:r>
          </a:p>
          <a:p>
            <a:r>
              <a:rPr lang="en-US" sz="4000" b="1" dirty="0">
                <a:solidFill>
                  <a:srgbClr val="002060"/>
                </a:solidFill>
              </a:rPr>
              <a:t>Bipolar kids:  50%+ have ADHD           </a:t>
            </a:r>
            <a:r>
              <a:rPr lang="en-US" sz="4000" b="1" dirty="0"/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27455639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1981200"/>
            <a:ext cx="77724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New Treatment </a:t>
            </a:r>
            <a:b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Guidelines on:</a:t>
            </a:r>
            <a:b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co-morbid</a:t>
            </a:r>
            <a:b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6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ADHD and anxiety</a:t>
            </a:r>
          </a:p>
        </p:txBody>
      </p:sp>
    </p:spTree>
    <p:extLst>
      <p:ext uri="{BB962C8B-B14F-4D97-AF65-F5344CB8AC3E}">
        <p14:creationId xmlns:p14="http://schemas.microsoft.com/office/powerpoint/2010/main" val="23514551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Title 1"/>
          <p:cNvSpPr>
            <a:spLocks noGrp="1"/>
          </p:cNvSpPr>
          <p:nvPr>
            <p:ph type="title"/>
          </p:nvPr>
        </p:nvSpPr>
        <p:spPr>
          <a:xfrm>
            <a:off x="533400" y="1905000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/>
              <a:t>Autistic</a:t>
            </a:r>
            <a:br>
              <a:rPr lang="en-US" sz="8000" dirty="0"/>
            </a:br>
            <a:r>
              <a:rPr lang="en-US" sz="8000" dirty="0"/>
              <a:t>Spectrum </a:t>
            </a:r>
            <a:br>
              <a:rPr lang="en-US" sz="8000" dirty="0"/>
            </a:br>
            <a:r>
              <a:rPr lang="en-US" sz="8000" dirty="0"/>
              <a:t>Disorders</a:t>
            </a:r>
          </a:p>
        </p:txBody>
      </p:sp>
    </p:spTree>
    <p:extLst>
      <p:ext uri="{BB962C8B-B14F-4D97-AF65-F5344CB8AC3E}">
        <p14:creationId xmlns:p14="http://schemas.microsoft.com/office/powerpoint/2010/main" val="224079022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u="sng" dirty="0"/>
              <a:t>Drugs for Autism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953000"/>
          </a:xfrm>
        </p:spPr>
        <p:txBody>
          <a:bodyPr/>
          <a:lstStyle/>
          <a:p>
            <a:r>
              <a:rPr lang="en-US" b="1" dirty="0"/>
              <a:t>SSRIs</a:t>
            </a:r>
            <a:r>
              <a:rPr lang="en-US" dirty="0"/>
              <a:t>: aggression, stereotype/ritualistic, anxiety</a:t>
            </a:r>
          </a:p>
          <a:p>
            <a:r>
              <a:rPr lang="en-US" b="1" dirty="0"/>
              <a:t>Antipsychotics</a:t>
            </a:r>
            <a:r>
              <a:rPr lang="en-US" dirty="0"/>
              <a:t>: aggression, repetitive behaviors</a:t>
            </a:r>
          </a:p>
          <a:p>
            <a:r>
              <a:rPr lang="en-US" b="1" dirty="0"/>
              <a:t>Beta blockers</a:t>
            </a:r>
            <a:r>
              <a:rPr lang="en-US" dirty="0"/>
              <a:t>: aggression, self-injury, impulsivity</a:t>
            </a:r>
          </a:p>
          <a:p>
            <a:r>
              <a:rPr lang="en-US" b="1" dirty="0"/>
              <a:t>Mood stabilizers</a:t>
            </a:r>
            <a:r>
              <a:rPr lang="en-US" dirty="0"/>
              <a:t>: agitation, self-harm</a:t>
            </a:r>
          </a:p>
          <a:p>
            <a:pPr>
              <a:buNone/>
            </a:pPr>
            <a:r>
              <a:rPr lang="en-US" dirty="0"/>
              <a:t>                    </a:t>
            </a:r>
            <a:r>
              <a:rPr lang="en-US" sz="4400" b="1" dirty="0"/>
              <a:t>None directly target </a:t>
            </a:r>
          </a:p>
          <a:p>
            <a:pPr>
              <a:buNone/>
            </a:pPr>
            <a:r>
              <a:rPr lang="en-US" sz="4400" b="1" dirty="0"/>
              <a:t>              attachment problems</a:t>
            </a:r>
          </a:p>
        </p:txBody>
      </p:sp>
    </p:spTree>
    <p:extLst>
      <p:ext uri="{BB962C8B-B14F-4D97-AF65-F5344CB8AC3E}">
        <p14:creationId xmlns:p14="http://schemas.microsoft.com/office/powerpoint/2010/main" val="6221366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8000">
                <a:solidFill>
                  <a:srgbClr val="0070C0"/>
                </a:solidFill>
              </a:rPr>
              <a:t>Oxytocin</a:t>
            </a:r>
          </a:p>
        </p:txBody>
      </p:sp>
      <p:sp>
        <p:nvSpPr>
          <p:cNvPr id="345091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pPr>
              <a:buFont typeface="Arial" pitchFamily="34" charset="0"/>
              <a:buNone/>
            </a:pPr>
            <a:endParaRPr lang="en-US" sz="4400"/>
          </a:p>
          <a:p>
            <a:r>
              <a:rPr lang="en-US" sz="4400"/>
              <a:t>Central vs. peripheral effects</a:t>
            </a:r>
          </a:p>
          <a:p>
            <a:r>
              <a:rPr lang="en-US" sz="4400"/>
              <a:t>Affiliative behaviors</a:t>
            </a:r>
          </a:p>
          <a:p>
            <a:r>
              <a:rPr lang="en-US" sz="4400"/>
              <a:t>Enhanced social learning</a:t>
            </a:r>
          </a:p>
          <a:p>
            <a:pPr>
              <a:buFont typeface="Arial" pitchFamily="34" charset="0"/>
              <a:buNone/>
            </a:pPr>
            <a:r>
              <a:rPr lang="en-US" sz="4400"/>
              <a:t>       in rodents</a:t>
            </a:r>
          </a:p>
          <a:p>
            <a:pPr>
              <a:buFont typeface="Arial" pitchFamily="34" charset="0"/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79954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/>
          </p:cNvSpPr>
          <p:nvPr>
            <p:ph type="title"/>
          </p:nvPr>
        </p:nvSpPr>
        <p:spPr>
          <a:xfrm>
            <a:off x="533400" y="1981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7200"/>
              <a:t>Nurturing and</a:t>
            </a:r>
            <a:br>
              <a:rPr lang="en-US" sz="7200"/>
            </a:br>
            <a:r>
              <a:rPr lang="en-US" sz="7200"/>
              <a:t>Oxytocin</a:t>
            </a:r>
            <a:br>
              <a:rPr lang="en-US" sz="7200"/>
            </a:br>
            <a:r>
              <a:rPr lang="en-US" sz="7200" i="1"/>
              <a:t>set-points</a:t>
            </a:r>
          </a:p>
        </p:txBody>
      </p:sp>
    </p:spTree>
    <p:extLst>
      <p:ext uri="{BB962C8B-B14F-4D97-AF65-F5344CB8AC3E}">
        <p14:creationId xmlns:p14="http://schemas.microsoft.com/office/powerpoint/2010/main" val="255810087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Hollander, et al. (2006)</a:t>
            </a:r>
          </a:p>
        </p:txBody>
      </p:sp>
      <p:sp>
        <p:nvSpPr>
          <p:cNvPr id="347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IV dosing </a:t>
            </a:r>
          </a:p>
          <a:p>
            <a:r>
              <a:rPr lang="en-US"/>
              <a:t>N= 15 adults (autism; Asperger’s)</a:t>
            </a:r>
          </a:p>
          <a:p>
            <a:r>
              <a:rPr lang="en-US"/>
              <a:t>Ability to perceive affective tones</a:t>
            </a:r>
          </a:p>
          <a:p>
            <a:pPr>
              <a:buFont typeface="Arial" pitchFamily="34" charset="0"/>
              <a:buNone/>
            </a:pPr>
            <a:r>
              <a:rPr lang="en-US"/>
              <a:t>       to neutral words</a:t>
            </a:r>
          </a:p>
          <a:p>
            <a:r>
              <a:rPr lang="en-US"/>
              <a:t>Administer before learning trial</a:t>
            </a:r>
          </a:p>
          <a:p>
            <a:r>
              <a:rPr lang="en-US"/>
              <a:t>Significantly better: oxytocin…</a:t>
            </a:r>
          </a:p>
          <a:p>
            <a:pPr>
              <a:buFont typeface="Arial" pitchFamily="34" charset="0"/>
              <a:buNone/>
            </a:pPr>
            <a:r>
              <a:rPr lang="en-US"/>
              <a:t>         next day retention</a:t>
            </a:r>
          </a:p>
        </p:txBody>
      </p:sp>
    </p:spTree>
    <p:extLst>
      <p:ext uri="{BB962C8B-B14F-4D97-AF65-F5344CB8AC3E}">
        <p14:creationId xmlns:p14="http://schemas.microsoft.com/office/powerpoint/2010/main" val="216963178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u="sng"/>
              <a:t>Intra-nasal Infusion</a:t>
            </a:r>
          </a:p>
        </p:txBody>
      </p:sp>
      <p:sp>
        <p:nvSpPr>
          <p:cNvPr id="348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Increased trust in “trust games” </a:t>
            </a:r>
            <a:r>
              <a:rPr lang="en-US" sz="2800"/>
              <a:t>(Kosfeld, 2005)</a:t>
            </a:r>
          </a:p>
          <a:p>
            <a:r>
              <a:rPr lang="en-US"/>
              <a:t>Easily crosses blood-brain barrier</a:t>
            </a:r>
          </a:p>
          <a:p>
            <a:r>
              <a:rPr lang="en-US"/>
              <a:t>fMRI: </a:t>
            </a:r>
            <a:r>
              <a:rPr lang="en-US" sz="2800"/>
              <a:t>(Kirsch, et al. 2005)</a:t>
            </a:r>
          </a:p>
          <a:p>
            <a:pPr>
              <a:buFont typeface="Arial" pitchFamily="34" charset="0"/>
              <a:buNone/>
            </a:pPr>
            <a:r>
              <a:rPr lang="en-US" sz="2800"/>
              <a:t>       &gt;  non-clinical sample</a:t>
            </a:r>
          </a:p>
          <a:p>
            <a:pPr>
              <a:buFont typeface="Arial" pitchFamily="34" charset="0"/>
              <a:buNone/>
            </a:pPr>
            <a:r>
              <a:rPr lang="en-US" sz="2800"/>
              <a:t>       &gt;  show threatening faces and events</a:t>
            </a:r>
          </a:p>
          <a:p>
            <a:pPr>
              <a:buFont typeface="Arial" pitchFamily="34" charset="0"/>
              <a:buNone/>
            </a:pPr>
            <a:r>
              <a:rPr lang="en-US" sz="2800"/>
              <a:t>       &gt;  threatening faces: ↓ amygdala in treated group</a:t>
            </a:r>
          </a:p>
          <a:p>
            <a:pPr>
              <a:buFont typeface="Arial" pitchFamily="34" charset="0"/>
              <a:buNone/>
            </a:pPr>
            <a:r>
              <a:rPr lang="en-US" sz="2800"/>
              <a:t>                 ↓ periaquaductal grey area</a:t>
            </a:r>
          </a:p>
          <a:p>
            <a:pPr>
              <a:buFont typeface="Arial" pitchFamily="34" charset="0"/>
              <a:buNone/>
            </a:pPr>
            <a:r>
              <a:rPr lang="en-US" sz="2800"/>
              <a:t>                 ↓ reticular formation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59653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/>
              <a:t>Fusiform gyrus: temporal lobe</a:t>
            </a:r>
            <a:br>
              <a:rPr lang="en-US" sz="2800"/>
            </a:br>
            <a:r>
              <a:rPr lang="en-US" sz="2800"/>
              <a:t>(DeAngelis, 2008)</a:t>
            </a:r>
            <a:endParaRPr lang="en-US" u="sng"/>
          </a:p>
        </p:txBody>
      </p:sp>
      <p:sp>
        <p:nvSpPr>
          <p:cNvPr id="349187" name="Content Placeholder 2"/>
          <p:cNvSpPr>
            <a:spLocks noGrp="1"/>
          </p:cNvSpPr>
          <p:nvPr>
            <p:ph idx="1"/>
          </p:nvPr>
        </p:nvSpPr>
        <p:spPr>
          <a:xfrm>
            <a:off x="762000" y="2057400"/>
            <a:ext cx="8229600" cy="4525963"/>
          </a:xfrm>
        </p:spPr>
        <p:txBody>
          <a:bodyPr/>
          <a:lstStyle/>
          <a:p>
            <a:r>
              <a:rPr lang="en-US" sz="4000"/>
              <a:t>Metabolically active: viewing faces</a:t>
            </a:r>
          </a:p>
          <a:p>
            <a:pPr>
              <a:buFont typeface="Arial" pitchFamily="34" charset="0"/>
              <a:buNone/>
            </a:pPr>
            <a:r>
              <a:rPr lang="en-US" sz="4000"/>
              <a:t>       with emotional expressions</a:t>
            </a:r>
          </a:p>
          <a:p>
            <a:r>
              <a:rPr lang="en-US" sz="4000"/>
              <a:t>Does not light up in autism</a:t>
            </a:r>
          </a:p>
          <a:p>
            <a:r>
              <a:rPr lang="en-US" sz="4000"/>
              <a:t>Does if given oxytocin</a:t>
            </a:r>
          </a:p>
        </p:txBody>
      </p:sp>
    </p:spTree>
    <p:extLst>
      <p:ext uri="{BB962C8B-B14F-4D97-AF65-F5344CB8AC3E}">
        <p14:creationId xmlns:p14="http://schemas.microsoft.com/office/powerpoint/2010/main" val="370958477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5400" b="1" u="sng" dirty="0"/>
              <a:t>Experimental Drugs for Autism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057400"/>
            <a:ext cx="8229600" cy="4525963"/>
          </a:xfrm>
        </p:spPr>
        <p:txBody>
          <a:bodyPr>
            <a:normAutofit/>
          </a:bodyPr>
          <a:lstStyle/>
          <a:p>
            <a:r>
              <a:rPr lang="en-US" sz="6000" dirty="0" err="1"/>
              <a:t>Secretin</a:t>
            </a:r>
            <a:r>
              <a:rPr lang="en-US" sz="6000" dirty="0"/>
              <a:t> (GI hormone)</a:t>
            </a:r>
          </a:p>
          <a:p>
            <a:r>
              <a:rPr lang="en-US" sz="6000" dirty="0" err="1"/>
              <a:t>Baclofen</a:t>
            </a:r>
            <a:endParaRPr lang="en-US" sz="6000" dirty="0"/>
          </a:p>
          <a:p>
            <a:r>
              <a:rPr lang="en-US" sz="6000" dirty="0" err="1"/>
              <a:t>Arbaclofen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895997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6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Yearly Prevalence Rates</a:t>
            </a:r>
          </a:p>
        </p:txBody>
      </p:sp>
      <p:sp>
        <p:nvSpPr>
          <p:cNvPr id="1423363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839200" cy="4876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44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Age Ranges   Major    Sub-syndromal</a:t>
            </a:r>
            <a:endParaRPr lang="en-US" sz="4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     65-79          3%             13%</a:t>
            </a:r>
          </a:p>
          <a:p>
            <a:pPr eaLnBrk="1" hangingPunct="1">
              <a:buFontTx/>
              <a:buNone/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     80+%          4%             18%</a:t>
            </a:r>
          </a:p>
          <a:p>
            <a:pPr eaLnBrk="1" hangingPunct="1">
              <a:buFontTx/>
              <a:buNone/>
              <a:defRPr/>
            </a:pPr>
            <a:endParaRPr lang="en-US" sz="4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6231466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b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Unrecognized and</a:t>
            </a:r>
            <a:b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</a:b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Significantly Under-treated</a:t>
            </a:r>
          </a:p>
        </p:txBody>
      </p:sp>
      <p:sp>
        <p:nvSpPr>
          <p:cNvPr id="142438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828800"/>
            <a:ext cx="84582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b="1">
                <a:effectLst>
                  <a:outerShdw blurRad="38100" dist="38100" dir="2700000" algn="tl">
                    <a:srgbClr val="FFFFFF"/>
                  </a:outerShdw>
                </a:effectLst>
              </a:rPr>
              <a:t>Ageism</a:t>
            </a:r>
          </a:p>
          <a:p>
            <a:pPr eaLnBrk="1" hangingPunct="1">
              <a:defRPr/>
            </a:pPr>
            <a:r>
              <a:rPr lang="en-US" sz="4800" b="1">
                <a:effectLst>
                  <a:outerShdw blurRad="38100" dist="38100" dir="2700000" algn="tl">
                    <a:srgbClr val="FFFFFF"/>
                  </a:outerShdw>
                </a:effectLst>
              </a:rPr>
              <a:t>Inadequate screening:</a:t>
            </a:r>
          </a:p>
          <a:p>
            <a:pPr eaLnBrk="1" hangingPunct="1">
              <a:buFontTx/>
              <a:buNone/>
              <a:defRPr/>
            </a:pPr>
            <a:r>
              <a:rPr lang="en-US" sz="48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Primary care…</a:t>
            </a:r>
            <a:endParaRPr lang="en-US" sz="4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r>
              <a:rPr lang="en-US" sz="4800" b="1">
                <a:effectLst>
                  <a:outerShdw blurRad="38100" dist="38100" dir="2700000" algn="tl">
                    <a:srgbClr val="FFFFFF"/>
                  </a:outerShdw>
                </a:effectLst>
              </a:rPr>
              <a:t>Diagnostic problems </a:t>
            </a:r>
          </a:p>
        </p:txBody>
      </p:sp>
    </p:spTree>
    <p:extLst>
      <p:ext uri="{BB962C8B-B14F-4D97-AF65-F5344CB8AC3E}">
        <p14:creationId xmlns:p14="http://schemas.microsoft.com/office/powerpoint/2010/main" val="195954562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41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Diagnostic Issues</a:t>
            </a:r>
          </a:p>
        </p:txBody>
      </p:sp>
      <p:sp>
        <p:nvSpPr>
          <p:cNvPr id="1425411" name="Rectangle 1027"/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9144000" cy="4114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40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 b="1">
                <a:effectLst>
                  <a:outerShdw blurRad="38100" dist="38100" dir="2700000" algn="tl">
                    <a:srgbClr val="FFFFFF"/>
                  </a:outerShdw>
                </a:effectLst>
              </a:rPr>
              <a:t>Symptomatic overlap with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4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medical illnesses</a:t>
            </a: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&gt; fatigue, weight loss, impaired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concentration, poor self- care,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psychomotor retardation</a:t>
            </a:r>
            <a:endParaRPr lang="en-US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276058519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Diagnostic Issues</a:t>
            </a:r>
          </a:p>
        </p:txBody>
      </p:sp>
      <p:sp>
        <p:nvSpPr>
          <p:cNvPr id="1426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914400"/>
            <a:ext cx="9144000" cy="49530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57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57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DSM criteria not very useful</a:t>
            </a:r>
            <a:endParaRPr lang="en-US" sz="57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5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DSM IV field trials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5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not done w/ elders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4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32049341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82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Diagnostic Issues</a:t>
            </a:r>
          </a:p>
        </p:txBody>
      </p:sp>
      <p:sp>
        <p:nvSpPr>
          <p:cNvPr id="1427459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371600"/>
            <a:ext cx="9144000" cy="5715000"/>
          </a:xfrm>
        </p:spPr>
        <p:txBody>
          <a:bodyPr>
            <a:normAutofit fontScale="850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Cardinal Features of Late-Life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Major Depression: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Disengagement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Anxiety or irritability </a:t>
            </a:r>
            <a:r>
              <a:rPr lang="en-US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(much more than sadness)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Pessimism and feelings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of worthlessness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Suicidal Ideations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PMS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7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5845857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</a:rPr>
              <a:t>Dementia and Depression</a:t>
            </a:r>
          </a:p>
        </p:txBody>
      </p:sp>
      <p:sp>
        <p:nvSpPr>
          <p:cNvPr id="142950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066800"/>
            <a:ext cx="83820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Very common co-morbidity…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 ADLs !!!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Treating depression can be very beneficial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Diagnostic problems: later stage dementias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&gt; sudden increase in aggression or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agitation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&gt; 5-10 pound weight loss in one month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&gt; Persistent tearfulness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&gt; Screaming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&gt; Somatic delusions</a:t>
            </a:r>
          </a:p>
        </p:txBody>
      </p:sp>
    </p:spTree>
    <p:extLst>
      <p:ext uri="{BB962C8B-B14F-4D97-AF65-F5344CB8AC3E}">
        <p14:creationId xmlns:p14="http://schemas.microsoft.com/office/powerpoint/2010/main" val="255388344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5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0531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295400"/>
            <a:ext cx="83058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5400" b="1">
                <a:effectLst>
                  <a:outerShdw blurRad="38100" dist="38100" dir="2700000" algn="tl">
                    <a:srgbClr val="FFFFFF"/>
                  </a:outerShdw>
                </a:effectLst>
              </a:rPr>
              <a:t>Pharmaco-kinetics</a:t>
            </a: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changes in liver and kidney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1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5400" b="1">
                <a:effectLst>
                  <a:outerShdw blurRad="38100" dist="38100" dir="2700000" algn="tl">
                    <a:srgbClr val="FFFFFF"/>
                  </a:outerShdw>
                </a:effectLst>
              </a:rPr>
              <a:t>Do no harm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Start low…go slow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4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6148973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155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915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400" b="1">
                <a:effectLst>
                  <a:outerShdw blurRad="38100" dist="38100" dir="2700000" algn="tl">
                    <a:srgbClr val="FFFFFF"/>
                  </a:outerShdw>
                </a:effectLst>
              </a:rPr>
              <a:t>Side effect sensitivity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:  *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  <a:r>
              <a:rPr lang="en-US" sz="40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Anticholinergic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: (benadryl, Paxil,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tricyclics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[e.g. Elavil]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, Cogentin) 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</a:t>
            </a: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constipation, urinary retention,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aggravates glaucoma, </a:t>
            </a:r>
            <a:r>
              <a:rPr lang="en-US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memory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problems</a:t>
            </a: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, delirium……………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36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0832167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257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25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14400"/>
            <a:ext cx="8915400" cy="5257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Side effect sensitivity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</a:t>
            </a:r>
            <a:r>
              <a:rPr lang="en-US" sz="40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Sedation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 (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Remeron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,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Trazodone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,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antipsychotics, TCAs, mood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stabilizers, tranquilizers!!!!! )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decreased: activity, cognitive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impairment, increased falls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03602516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360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915400" cy="4953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Side effect sensitivity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</a:t>
            </a:r>
            <a:r>
              <a:rPr lang="en-US" sz="4000" u="sng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Extrapyramidal</a:t>
            </a:r>
            <a:r>
              <a:rPr lang="en-US" sz="40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Side Effects: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tremors, gait problems, muscle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spasms, inner restlessness.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(older antipsychotics,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Risperdal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,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sometimes SSRIs):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aggravates Parkinson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Sx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, falls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8544399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4627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143000"/>
            <a:ext cx="8915400" cy="4800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Side effect sensitivity</a:t>
            </a:r>
            <a:r>
              <a:rPr lang="en-US" sz="4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 Cardiac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</a:t>
            </a:r>
            <a:endParaRPr lang="en-US" sz="12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12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     </a:t>
            </a: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40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Orthostatic Hypotension: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*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antipsychotics,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trazodone</a:t>
            </a:r>
            <a:endParaRPr lang="en-US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</a:t>
            </a:r>
            <a:r>
              <a:rPr lang="en-US" sz="4000" u="sng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Increased Blood Pressure:</a:t>
            </a:r>
            <a:endParaRPr lang="en-US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Effexor</a:t>
            </a: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(12%); </a:t>
            </a:r>
            <a:r>
              <a:rPr lang="en-US" sz="4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Pristiq</a:t>
            </a:r>
            <a:endParaRPr lang="en-US" sz="4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1696915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65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5651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990600"/>
            <a:ext cx="8915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28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 b="1">
                <a:effectLst>
                  <a:outerShdw blurRad="38100" dist="38100" dir="2700000" algn="tl">
                    <a:srgbClr val="FFFFFF"/>
                  </a:outerShdw>
                </a:effectLst>
              </a:rPr>
              <a:t>Side effect sensitivity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</a:t>
            </a:r>
            <a:r>
              <a:rPr lang="en-US" sz="44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Serotonin Reuptake Inhibitors</a:t>
            </a: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&gt; activation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</a:t>
            </a: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21436889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66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305800" cy="4876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Drug-Drug Interactions: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&gt;  Especially with Prozac and Paxil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sometimes: </a:t>
            </a:r>
            <a:r>
              <a:rPr lang="en-US" sz="36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Wellbutrin</a:t>
            </a: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…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2D6 enzyme inhibition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&gt;  Pain medications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&gt;  St. John’s </a:t>
            </a:r>
            <a:r>
              <a:rPr lang="en-US" sz="36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Wort</a:t>
            </a:r>
            <a:endParaRPr lang="en-US" sz="36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&gt;  </a:t>
            </a:r>
            <a:r>
              <a:rPr lang="en-US" sz="36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Celexa</a:t>
            </a: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and </a:t>
            </a:r>
            <a:r>
              <a:rPr lang="en-US" sz="36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Lexapro</a:t>
            </a:r>
            <a:r>
              <a:rPr lang="en-US" sz="36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: least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4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       </a:t>
            </a:r>
            <a:endParaRPr lang="en-US" sz="40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150584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u="sng">
                <a:effectLst>
                  <a:outerShdw blurRad="38100" dist="38100" dir="2700000" algn="tl">
                    <a:srgbClr val="FFFFFF"/>
                  </a:outerShdw>
                </a:effectLst>
              </a:rPr>
              <a:t>General Issues</a:t>
            </a:r>
          </a:p>
        </p:txBody>
      </p:sp>
      <p:sp>
        <p:nvSpPr>
          <p:cNvPr id="1437699" name="Rectangle 3"/>
          <p:cNvSpPr>
            <a:spLocks noGrp="1" noChangeArrowheads="1"/>
          </p:cNvSpPr>
          <p:nvPr>
            <p:ph idx="1"/>
          </p:nvPr>
        </p:nvSpPr>
        <p:spPr>
          <a:xfrm>
            <a:off x="609600" y="1371600"/>
            <a:ext cx="8305800" cy="4114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endParaRPr lang="en-US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Forgetfulness about taking meds</a:t>
            </a:r>
          </a:p>
          <a:p>
            <a:pPr eaLnBrk="1" hangingPunct="1"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Sharing medications</a:t>
            </a:r>
          </a:p>
          <a:p>
            <a:pPr eaLnBrk="1" hangingPunct="1"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Prescribing Cascade…..</a:t>
            </a:r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example</a:t>
            </a:r>
          </a:p>
          <a:p>
            <a:pPr eaLnBrk="1" hangingPunct="1">
              <a:buFontTx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</a:p>
        </p:txBody>
      </p:sp>
    </p:spTree>
    <p:extLst>
      <p:ext uri="{BB962C8B-B14F-4D97-AF65-F5344CB8AC3E}">
        <p14:creationId xmlns:p14="http://schemas.microsoft.com/office/powerpoint/2010/main" val="17502317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7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</a:rPr>
              <a:t>Polypharmacy Cascade: Case I</a:t>
            </a:r>
          </a:p>
        </p:txBody>
      </p:sp>
      <p:sp>
        <p:nvSpPr>
          <p:cNvPr id="1438723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600200"/>
            <a:ext cx="79248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78 year old female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Hip fracture…recovering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Cognitive impairment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Mild high blood pressure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800">
                <a:effectLst>
                  <a:outerShdw blurRad="38100" dist="38100" dir="2700000" algn="tl">
                    <a:srgbClr val="FFFFFF"/>
                  </a:outerShdw>
                </a:effectLst>
              </a:rPr>
              <a:t>Urinary incontinence </a:t>
            </a:r>
          </a:p>
        </p:txBody>
      </p:sp>
    </p:spTree>
    <p:extLst>
      <p:ext uri="{BB962C8B-B14F-4D97-AF65-F5344CB8AC3E}">
        <p14:creationId xmlns:p14="http://schemas.microsoft.com/office/powerpoint/2010/main" val="11299290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534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</a:rPr>
              <a:t>Polypharmacy Cascade: Case I</a:t>
            </a:r>
          </a:p>
        </p:txBody>
      </p:sp>
      <p:sp>
        <p:nvSpPr>
          <p:cNvPr id="1439747" name="Rectangle 3"/>
          <p:cNvSpPr>
            <a:spLocks noGrp="1" noChangeArrowheads="1"/>
          </p:cNvSpPr>
          <p:nvPr>
            <p:ph idx="1"/>
          </p:nvPr>
        </p:nvSpPr>
        <p:spPr>
          <a:xfrm>
            <a:off x="1219200" y="1295400"/>
            <a:ext cx="79248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Ativan          0.5 mg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twice a day</a:t>
            </a:r>
            <a:endParaRPr lang="en-US" sz="4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Lorazepam  0.5 mg 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twice a day</a:t>
            </a:r>
            <a:endParaRPr lang="en-US" sz="44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Tylenol with codeine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Prozac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Diuretic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Trazodone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Benadryl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440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7223742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07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</a:rPr>
              <a:t>A Few Specifics: Antidepressants</a:t>
            </a:r>
          </a:p>
        </p:txBody>
      </p:sp>
      <p:sp>
        <p:nvSpPr>
          <p:cNvPr id="14407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4582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b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Anergic Depressions</a:t>
            </a: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</a:p>
          <a:p>
            <a:pPr eaLnBrk="1" hangingPunct="1"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</a:t>
            </a:r>
            <a:r>
              <a:rPr lang="en-US" sz="4400" b="1">
                <a:effectLst>
                  <a:outerShdw blurRad="38100" dist="38100" dir="2700000" algn="tl">
                    <a:srgbClr val="FFFFFF"/>
                  </a:outerShdw>
                </a:effectLst>
              </a:rPr>
              <a:t>Wellbutrin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(very few cardiac SE)</a:t>
            </a:r>
          </a:p>
          <a:p>
            <a:pPr eaLnBrk="1" hangingPunct="1"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very robust: N: 350 MDD…86% 50%+ 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 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              HAM-D and marked improvement in </a:t>
            </a:r>
          </a:p>
          <a:p>
            <a:pPr eaLnBrk="1" hangingPunct="1">
              <a:buFontTx/>
              <a:buNone/>
              <a:defRPr/>
            </a:pP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  <a:sym typeface="Symbol" pitchFamily="18" charset="2"/>
              </a:rPr>
              <a:t>              social functioning</a:t>
            </a:r>
            <a:endParaRPr lang="en-US" sz="4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buFontTx/>
              <a:buNone/>
              <a:defRPr/>
            </a:pPr>
            <a:r>
              <a:rPr lang="en-US" sz="4400" b="1">
                <a:effectLst>
                  <a:outerShdw blurRad="38100" dist="38100" dir="2700000" algn="tl">
                    <a:srgbClr val="FFFFFF"/>
                  </a:outerShdw>
                </a:effectLst>
              </a:rPr>
              <a:t>      &gt; R &amp; R: </a:t>
            </a:r>
            <a:r>
              <a:rPr lang="en-US" sz="4400">
                <a:effectLst>
                  <a:outerShdw blurRad="38100" dist="38100" dir="2700000" algn="tl">
                    <a:srgbClr val="FFFFFF"/>
                  </a:outerShdw>
                </a:effectLst>
              </a:rPr>
              <a:t>Ritalin and Remeron</a:t>
            </a:r>
            <a:endParaRPr lang="en-US" sz="4400" b="1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44781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7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</a:rPr>
              <a:t>A Few Specifics: Antidepressants</a:t>
            </a:r>
          </a:p>
        </p:txBody>
      </p:sp>
      <p:sp>
        <p:nvSpPr>
          <p:cNvPr id="144179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533400"/>
            <a:ext cx="84582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en-US" sz="400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5400" b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Agitated Depressions</a:t>
            </a:r>
            <a:r>
              <a:rPr lang="en-US" sz="540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&gt;  Watch for delirium and mania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Remeron</a:t>
            </a:r>
            <a:r>
              <a:rPr lang="en-US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(some evidence: quicker response)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2400">
                <a:effectLst>
                  <a:outerShdw blurRad="38100" dist="38100" dir="2700000" algn="tl">
                    <a:srgbClr val="FFFFFF"/>
                  </a:outerShdw>
                </a:effectLst>
              </a:rPr>
              <a:t>                       start with 7.5 mg qd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SSRIs with benzo augmentation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926716065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8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u="sng">
                <a:effectLst>
                  <a:outerShdw blurRad="38100" dist="38100" dir="2700000" algn="tl">
                    <a:srgbClr val="FFFFFF"/>
                  </a:outerShdw>
                </a:effectLst>
              </a:rPr>
              <a:t>A Few Specifics: Antidepressants</a:t>
            </a:r>
          </a:p>
        </p:txBody>
      </p:sp>
      <p:sp>
        <p:nvSpPr>
          <p:cNvPr id="14428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524000"/>
            <a:ext cx="83058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1" u="sng">
                <a:effectLst>
                  <a:outerShdw blurRad="38100" dist="38100" dir="2700000" algn="tl">
                    <a:srgbClr val="FFFFFF"/>
                  </a:outerShdw>
                </a:effectLst>
              </a:rPr>
              <a:t>Psychotic Depressions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:</a:t>
            </a:r>
          </a:p>
          <a:p>
            <a:pPr eaLnBrk="1" hangingPunct="1">
              <a:buFontTx/>
              <a:buNone/>
              <a:defRPr/>
            </a:pPr>
            <a:r>
              <a:rPr lang="en-US" sz="3600">
                <a:effectLst>
                  <a:outerShdw blurRad="38100" dist="38100" dir="2700000" algn="tl">
                    <a:srgbClr val="FFFFFF"/>
                  </a:outerShdw>
                </a:effectLst>
              </a:rPr>
              <a:t>       </a:t>
            </a: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&gt;  Common</a:t>
            </a:r>
          </a:p>
          <a:p>
            <a:pPr eaLnBrk="1" hangingPunct="1"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Cautions: with Wellbutrin</a:t>
            </a:r>
          </a:p>
          <a:p>
            <a:pPr eaLnBrk="1" hangingPunct="1"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Must use AD and anti-psychotics</a:t>
            </a:r>
          </a:p>
          <a:p>
            <a:pPr eaLnBrk="1" hangingPunct="1">
              <a:buFontTx/>
              <a:buNone/>
              <a:defRPr/>
            </a:pPr>
            <a:r>
              <a:rPr lang="en-US" sz="4000">
                <a:effectLst>
                  <a:outerShdw blurRad="38100" dist="38100" dir="2700000" algn="tl">
                    <a:srgbClr val="FFFFFF"/>
                  </a:outerShdw>
                </a:effectLst>
              </a:rPr>
              <a:t>       &gt;  ECT</a:t>
            </a:r>
          </a:p>
        </p:txBody>
      </p:sp>
    </p:spTree>
    <p:extLst>
      <p:ext uri="{BB962C8B-B14F-4D97-AF65-F5344CB8AC3E}">
        <p14:creationId xmlns:p14="http://schemas.microsoft.com/office/powerpoint/2010/main" val="332001237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371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5400" i="1"/>
              <a:t>Limitations of </a:t>
            </a:r>
            <a:br>
              <a:rPr lang="en-US" sz="5400" i="1"/>
            </a:br>
            <a:r>
              <a:rPr lang="en-US" sz="5400" i="1"/>
              <a:t>Pharmacological</a:t>
            </a:r>
            <a:br>
              <a:rPr lang="en-US" sz="5400" i="1"/>
            </a:br>
            <a:r>
              <a:rPr lang="en-US" sz="5400" i="1"/>
              <a:t>Treatments</a:t>
            </a:r>
          </a:p>
        </p:txBody>
      </p:sp>
    </p:spTree>
    <p:extLst>
      <p:ext uri="{BB962C8B-B14F-4D97-AF65-F5344CB8AC3E}">
        <p14:creationId xmlns:p14="http://schemas.microsoft.com/office/powerpoint/2010/main" val="1484724918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5400" b="1"/>
              <a:t>Zolong</a:t>
            </a:r>
            <a:br>
              <a:rPr lang="en-US"/>
            </a:br>
            <a:r>
              <a:rPr lang="en-US"/>
              <a:t>The drug that lets you say</a:t>
            </a:r>
            <a:br>
              <a:rPr lang="en-US"/>
            </a:br>
            <a:r>
              <a:rPr lang="en-US"/>
              <a:t>good-bye to your shrink</a:t>
            </a:r>
            <a:endParaRPr lang="en-US" sz="5400" b="1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285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2594</Words>
  <Application>Microsoft Macintosh PowerPoint</Application>
  <PresentationFormat>On-screen Show (4:3)</PresentationFormat>
  <Paragraphs>659</Paragraphs>
  <Slides>106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4" baseType="lpstr">
      <vt:lpstr>Arial</vt:lpstr>
      <vt:lpstr>Calibri</vt:lpstr>
      <vt:lpstr>Comic Sans MS</vt:lpstr>
      <vt:lpstr>Monotype Corsiva</vt:lpstr>
      <vt:lpstr>Times New Roman</vt:lpstr>
      <vt:lpstr>Wingdings</vt:lpstr>
      <vt:lpstr>Wingdings 2</vt:lpstr>
      <vt:lpstr>Office Theme</vt:lpstr>
      <vt:lpstr>Week 5 Module</vt:lpstr>
      <vt:lpstr>ANXIETY DISORDERS IN CHILDREN</vt:lpstr>
      <vt:lpstr>Obsessive-Compulsive Disorder</vt:lpstr>
      <vt:lpstr>OCD Treatments: SSRIs Prozac and Zoloft</vt:lpstr>
      <vt:lpstr>Augmentation</vt:lpstr>
      <vt:lpstr>OCD: SSRI with BuSpar Augmentation</vt:lpstr>
      <vt:lpstr>OCD: SSRI with Clomipramine Augmentation</vt:lpstr>
      <vt:lpstr>School Avoidance (J. March, 2002)</vt:lpstr>
      <vt:lpstr>The Role of  Anxious Parents in Separation Anxiety</vt:lpstr>
      <vt:lpstr>Simple/Specific Phobias</vt:lpstr>
      <vt:lpstr>Pediatric Anxiety Pharmacology Study:  N. England J. Med., 2001</vt:lpstr>
      <vt:lpstr>Pediatric Anxiety Pharmacology Study:  N. England J. Med., 2001</vt:lpstr>
      <vt:lpstr>History of the Diagnosis</vt:lpstr>
      <vt:lpstr>Prevalence  of  ADHD</vt:lpstr>
      <vt:lpstr>Initial Diagnostic  Considerations</vt:lpstr>
      <vt:lpstr>Wiggles, squiggles and can’t pay attention</vt:lpstr>
      <vt:lpstr>ADHD-Like Symptoms associated with more diffuse neurological impairment</vt:lpstr>
      <vt:lpstr>Pre-Natal  Factors</vt:lpstr>
      <vt:lpstr>Fetal Alcohol Exposure: The number one preventable birth defect in the United States</vt:lpstr>
      <vt:lpstr>ADHD-Like Symptoms associated with more diffuse neurological impairment</vt:lpstr>
      <vt:lpstr>ADHD-Like Symptoms associated with more diffuse neurological impairment</vt:lpstr>
      <vt:lpstr>ADHD-like Symptoms</vt:lpstr>
      <vt:lpstr>A word about Stimulants &gt;  Increase alertness in normal healthy children and adults (graduate school students and truck drivers) &gt;  Robust responses with ADHD &gt;  Can worsen symptoms with other diagnoses</vt:lpstr>
      <vt:lpstr>Wiggles, squiggles and can’t pay attention</vt:lpstr>
      <vt:lpstr>Wiggles, squiggles and can’t pay attention</vt:lpstr>
      <vt:lpstr>Psychotic Symptoms In children treated with Stimulants</vt:lpstr>
      <vt:lpstr>Diagnosing ADHD</vt:lpstr>
      <vt:lpstr>Diagnosing ADHD</vt:lpstr>
      <vt:lpstr>Course of the Disorder</vt:lpstr>
      <vt:lpstr>INATTENTIVE SUBTYPE</vt:lpstr>
      <vt:lpstr>INATTENTIVE SUBTYPE</vt:lpstr>
      <vt:lpstr>Response to Stimulants</vt:lpstr>
      <vt:lpstr>DIAGNOSTIC ISSUES</vt:lpstr>
      <vt:lpstr>“Onset”</vt:lpstr>
      <vt:lpstr>Classic ADHD: Very Early Onset</vt:lpstr>
      <vt:lpstr>DIAGNOSIS: HISTORY</vt:lpstr>
      <vt:lpstr>Note: Controversy</vt:lpstr>
      <vt:lpstr>DIAGNOSIS: HISTORY</vt:lpstr>
      <vt:lpstr>DIAGNOSIS: HISTORY</vt:lpstr>
      <vt:lpstr>Emotional Immaturity and The 33% Rule</vt:lpstr>
      <vt:lpstr>Social Consequences</vt:lpstr>
      <vt:lpstr>A 24/7 disorder Treatment implications</vt:lpstr>
      <vt:lpstr>Drug Treatments        </vt:lpstr>
      <vt:lpstr>MTA Study</vt:lpstr>
      <vt:lpstr>Keys to  Pharmacological  Success</vt:lpstr>
      <vt:lpstr>Some Consequences of Failure To Treat</vt:lpstr>
      <vt:lpstr>STIMULANTS</vt:lpstr>
      <vt:lpstr>Daytrana  Methylphenidate Transdermal  System</vt:lpstr>
      <vt:lpstr>Least Likely to be abused</vt:lpstr>
      <vt:lpstr>All Stimulants are not created equally</vt:lpstr>
      <vt:lpstr>STIMULANT  TREATMENT OUTCOMES</vt:lpstr>
      <vt:lpstr>Stimulant Side Effect Management</vt:lpstr>
      <vt:lpstr>Adherence:  ADHD Medication Treatment  </vt:lpstr>
      <vt:lpstr>Cases of Sudden Death</vt:lpstr>
      <vt:lpstr>Pre-Treatment cardiac screening If family history of heart disease or SIDS; Fetal drug exposure or:  dizziness, tachycardia,  chest pain, syncope, or exercise intolerance Baseline EKG </vt:lpstr>
      <vt:lpstr>Alternative Medication  treatments</vt:lpstr>
      <vt:lpstr>Alpha-2 agonists</vt:lpstr>
      <vt:lpstr>Alpha-2 agonists</vt:lpstr>
      <vt:lpstr>ALTERNATIVE TREATMENTS: ANTIDEPRESSANTS</vt:lpstr>
      <vt:lpstr>Strattera</vt:lpstr>
      <vt:lpstr>Strattera:  New Black Box Warnings</vt:lpstr>
      <vt:lpstr>Antidepressants: Onset of Actions</vt:lpstr>
      <vt:lpstr>ADVANTAGES of ANTIDEPRESSANTS</vt:lpstr>
      <vt:lpstr>Psychotherapy for people with ADHD</vt:lpstr>
      <vt:lpstr>Psychotherapy for people with ADHD</vt:lpstr>
      <vt:lpstr>Psychotherapy for people with ADHD</vt:lpstr>
      <vt:lpstr>Interventions</vt:lpstr>
      <vt:lpstr>Interventions</vt:lpstr>
      <vt:lpstr>PowerPoint Presentation</vt:lpstr>
      <vt:lpstr>EXERCISE</vt:lpstr>
      <vt:lpstr>Neuro-feedback  EEG assisted biofeedback  </vt:lpstr>
      <vt:lpstr>Effects of Neurofeedback training  in the Anterior Cingulate Gyrus (Cannon, et al., October 2007)</vt:lpstr>
      <vt:lpstr>Effects of Neurofeedback training  in the Anterior Cingulate Gyrus (Cannon, et al., October 2007)</vt:lpstr>
      <vt:lpstr>Short Comings</vt:lpstr>
      <vt:lpstr>When Stimulant stops working and the question of tolerance</vt:lpstr>
      <vt:lpstr>Co-Morbidities</vt:lpstr>
      <vt:lpstr>New Treatment  Guidelines on: co-morbid ADHD and anxiety</vt:lpstr>
      <vt:lpstr>Autistic Spectrum  Disorders</vt:lpstr>
      <vt:lpstr>Drugs for Autism</vt:lpstr>
      <vt:lpstr>Oxytocin</vt:lpstr>
      <vt:lpstr>Nurturing and Oxytocin set-points</vt:lpstr>
      <vt:lpstr>Hollander, et al. (2006)</vt:lpstr>
      <vt:lpstr>Intra-nasal Infusion</vt:lpstr>
      <vt:lpstr>Fusiform gyrus: temporal lobe (DeAngelis, 2008)</vt:lpstr>
      <vt:lpstr>Experimental Drugs for Autism</vt:lpstr>
      <vt:lpstr>Yearly Prevalence Rates</vt:lpstr>
      <vt:lpstr> Unrecognized and Significantly Under-treated</vt:lpstr>
      <vt:lpstr>Diagnostic Issues</vt:lpstr>
      <vt:lpstr>Diagnostic Issues</vt:lpstr>
      <vt:lpstr>Diagnostic Issues</vt:lpstr>
      <vt:lpstr>Dementia and Depression</vt:lpstr>
      <vt:lpstr>General Issues</vt:lpstr>
      <vt:lpstr>General Issues</vt:lpstr>
      <vt:lpstr>General Issues</vt:lpstr>
      <vt:lpstr>General Issues</vt:lpstr>
      <vt:lpstr>General Issues</vt:lpstr>
      <vt:lpstr>General Issues</vt:lpstr>
      <vt:lpstr>General Issues</vt:lpstr>
      <vt:lpstr>General Issues</vt:lpstr>
      <vt:lpstr>Polypharmacy Cascade: Case I</vt:lpstr>
      <vt:lpstr>Polypharmacy Cascade: Case I</vt:lpstr>
      <vt:lpstr>A Few Specifics: Antidepressants</vt:lpstr>
      <vt:lpstr>A Few Specifics: Antidepressants</vt:lpstr>
      <vt:lpstr>A Few Specifics: Antidepressants</vt:lpstr>
      <vt:lpstr>Limitations of  Pharmacological Treatments</vt:lpstr>
      <vt:lpstr>Zolong The drug that lets you say good-bye to your shrink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5 Module</dc:title>
  <dc:creator>Brande Flamez</dc:creator>
  <cp:lastModifiedBy>Richard B Varner</cp:lastModifiedBy>
  <cp:revision>3</cp:revision>
  <dcterms:created xsi:type="dcterms:W3CDTF">2018-10-03T19:14:54Z</dcterms:created>
  <dcterms:modified xsi:type="dcterms:W3CDTF">2019-04-17T21:02:11Z</dcterms:modified>
</cp:coreProperties>
</file>