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2" r:id="rId1"/>
  </p:sldMasterIdLst>
  <p:notesMasterIdLst>
    <p:notesMasterId r:id="rId17"/>
  </p:notesMasterIdLst>
  <p:sldIdLst>
    <p:sldId id="256" r:id="rId2"/>
    <p:sldId id="266" r:id="rId3"/>
    <p:sldId id="257" r:id="rId4"/>
    <p:sldId id="258" r:id="rId5"/>
    <p:sldId id="259" r:id="rId6"/>
    <p:sldId id="260" r:id="rId7"/>
    <p:sldId id="261" r:id="rId8"/>
    <p:sldId id="262" r:id="rId9"/>
    <p:sldId id="263" r:id="rId10"/>
    <p:sldId id="270" r:id="rId11"/>
    <p:sldId id="264" r:id="rId12"/>
    <p:sldId id="265"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p:scale>
          <a:sx n="64" d="100"/>
          <a:sy n="64" d="100"/>
        </p:scale>
        <p:origin x="276"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1E0468-AB3D-459D-A7A8-F5FF39755B40}" type="datetimeFigureOut">
              <a:rPr lang="en-US" smtClean="0"/>
              <a:t>4/8/2018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665E01-DCC1-4CED-84DF-CA0932CBAE8A}" type="slidenum">
              <a:rPr lang="en-US" smtClean="0"/>
              <a:t>‹#›</a:t>
            </a:fld>
            <a:endParaRPr lang="en-US"/>
          </a:p>
        </p:txBody>
      </p:sp>
    </p:spTree>
    <p:extLst>
      <p:ext uri="{BB962C8B-B14F-4D97-AF65-F5344CB8AC3E}">
        <p14:creationId xmlns:p14="http://schemas.microsoft.com/office/powerpoint/2010/main" val="1750418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1</a:t>
            </a:fld>
            <a:endParaRPr lang="en-US"/>
          </a:p>
        </p:txBody>
      </p:sp>
    </p:spTree>
    <p:extLst>
      <p:ext uri="{BB962C8B-B14F-4D97-AF65-F5344CB8AC3E}">
        <p14:creationId xmlns:p14="http://schemas.microsoft.com/office/powerpoint/2010/main" val="617661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Wellness program is normally an employer’s approach to improve the health of his employees. In this presentation, we will address a 6 months plan to help on quitting smoking among the employees. The purpose of the program is solely to establish a work environment that enhances quality life. It is a right way to go because, a healthy employee lowers healthcare cost, prevent serious illness and hence productivity is improved.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2</a:t>
            </a:fld>
            <a:endParaRPr lang="en-US"/>
          </a:p>
        </p:txBody>
      </p:sp>
    </p:spTree>
    <p:extLst>
      <p:ext uri="{BB962C8B-B14F-4D97-AF65-F5344CB8AC3E}">
        <p14:creationId xmlns:p14="http://schemas.microsoft.com/office/powerpoint/2010/main" val="290524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Women on birth control pills and who smoke are at a risk of heart attack or stroke. For sure it is a preventable cause of deaths among women and also impacts greatly on the second hand smokers.. For women who smoke are likely to be infertile three times riskier. When women engage in smoking, children’s do learn from the things they see and therefore chances are that they will smoke</a:t>
            </a:r>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3</a:t>
            </a:fld>
            <a:endParaRPr lang="en-US"/>
          </a:p>
        </p:txBody>
      </p:sp>
    </p:spTree>
    <p:extLst>
      <p:ext uri="{BB962C8B-B14F-4D97-AF65-F5344CB8AC3E}">
        <p14:creationId xmlns:p14="http://schemas.microsoft.com/office/powerpoint/2010/main" val="3048578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Considering the effects of smoking among women as indicated, they are not pleasing and therefore an action needs to be taken. Toe objectives of the program is that, by the end of six months period, our colleague will have stopped smoking. Our target age group is between 25-40 years which is the age prone to the life style. Depending on the level of addiction, </a:t>
            </a:r>
            <a:r>
              <a:rPr lang="en-US" sz="1200" kern="1200" baseline="0" dirty="0" smtClean="0">
                <a:solidFill>
                  <a:schemeClr val="tx1"/>
                </a:solidFill>
                <a:effectLst/>
                <a:latin typeface="+mn-lt"/>
                <a:ea typeface="+mn-ea"/>
                <a:cs typeface="+mn-cs"/>
              </a:rPr>
              <a:t>a successful </a:t>
            </a:r>
            <a:r>
              <a:rPr lang="en-US" sz="1200" kern="1200" dirty="0" smtClean="0">
                <a:solidFill>
                  <a:schemeClr val="tx1"/>
                </a:solidFill>
                <a:effectLst/>
                <a:latin typeface="+mn-lt"/>
                <a:ea typeface="+mn-ea"/>
                <a:cs typeface="+mn-cs"/>
              </a:rPr>
              <a:t>program can run for one up to six months consistently</a:t>
            </a:r>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4</a:t>
            </a:fld>
            <a:endParaRPr lang="en-US"/>
          </a:p>
        </p:txBody>
      </p:sp>
    </p:spTree>
    <p:extLst>
      <p:ext uri="{BB962C8B-B14F-4D97-AF65-F5344CB8AC3E}">
        <p14:creationId xmlns:p14="http://schemas.microsoft.com/office/powerpoint/2010/main" val="2442309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Step one is to identify why quitting is important, that helps to maintain the goal in mind. In case a trial to quite be done before, let it not be an obstacle. The reason is that maybe you did not take the right steps. Smoking is a psychological addiction, therefore there is need to understand why you smoke. Anticipate your high risk cases and plan for them, which helps you to handle them better. Some of the common triggers of smoking cravings are drinking coffee, sing the phone, finish a meal and driving a car among others.</a:t>
            </a:r>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5</a:t>
            </a:fld>
            <a:endParaRPr lang="en-US"/>
          </a:p>
        </p:txBody>
      </p:sp>
    </p:spTree>
    <p:extLst>
      <p:ext uri="{BB962C8B-B14F-4D97-AF65-F5344CB8AC3E}">
        <p14:creationId xmlns:p14="http://schemas.microsoft.com/office/powerpoint/2010/main" val="2725213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Smoking is also an oral addiction, therefore when quitting smoking your brain will still crave for oral sensation of a cigar. Stocking up of oral substitutes like chewing gums will help. The next step is to pick a day to quit, this day is a personal commitment. The date prepares your brain subconsciously. Avoid a day which might have other events and write it down, that will make your determination to build up.</a:t>
            </a:r>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6</a:t>
            </a:fld>
            <a:endParaRPr lang="en-US"/>
          </a:p>
        </p:txBody>
      </p:sp>
    </p:spTree>
    <p:extLst>
      <p:ext uri="{BB962C8B-B14F-4D97-AF65-F5344CB8AC3E}">
        <p14:creationId xmlns:p14="http://schemas.microsoft.com/office/powerpoint/2010/main" val="2063515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With support, quitting becomes easier. Tell them your plan and possibly how they can help. With friends they can listen to you, sharing your straggles makes them easier to deal with them. But explain that you want to maintain a light conversation. Therefore nothing serious that will add to your tension. The next step is removing all smoking reminders, smoking like any other addiction is triggered by places, things and people. </a:t>
            </a:r>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7</a:t>
            </a:fld>
            <a:endParaRPr lang="en-US"/>
          </a:p>
        </p:txBody>
      </p:sp>
    </p:spTree>
    <p:extLst>
      <p:ext uri="{BB962C8B-B14F-4D97-AF65-F5344CB8AC3E}">
        <p14:creationId xmlns:p14="http://schemas.microsoft.com/office/powerpoint/2010/main" val="801058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fourth week is critical for your success, if you get through the initial fourth week then chances of success are high. Stay busy all through by keeping your hands busy and possibly call persons who offered to assist.  At that point avoid hanging out with smokers and change of scenery can make all the difference needed. Practice to say `no thanks if you don’t smoke any more. Distract yourself because cravings only last 10 to 20 minutes and when you think of smoking talk to yourself and maintain yourself busy.</a:t>
            </a:r>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8</a:t>
            </a:fld>
            <a:endParaRPr lang="en-US"/>
          </a:p>
        </p:txBody>
      </p:sp>
    </p:spTree>
    <p:extLst>
      <p:ext uri="{BB962C8B-B14F-4D97-AF65-F5344CB8AC3E}">
        <p14:creationId xmlns:p14="http://schemas.microsoft.com/office/powerpoint/2010/main" val="3215918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Being yourself is the most critical but mostly undervalued coping strategy in stopping smoking. How unique you can be good to yourself is different for every individual. Peruse new ways to reward yourself the very same way you perused your addiction. Celebrate tour victories, by taking that money saved and buy yourself a treat once weekly. To manage stress, eat healthy and get plenty of rest. On maintenance, in case of cravings think of how strong you have been so far. Finally, a Nicotine replacement therapy helps to minimize on withdrawal signs that most of smokers claim it makes them not quit smoking.</a:t>
            </a:r>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9</a:t>
            </a:fld>
            <a:endParaRPr lang="en-US"/>
          </a:p>
        </p:txBody>
      </p:sp>
    </p:spTree>
    <p:extLst>
      <p:ext uri="{BB962C8B-B14F-4D97-AF65-F5344CB8AC3E}">
        <p14:creationId xmlns:p14="http://schemas.microsoft.com/office/powerpoint/2010/main" val="285113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program</a:t>
            </a:r>
            <a:r>
              <a:rPr lang="en-US" baseline="0" dirty="0" smtClean="0"/>
              <a:t> is supposed to run for at most six months for the bad habit to end. However, from a duration of one month a serious and less addiction case can be addressed. Moreover, people are different, the four weeks program should be repeated over and over for at most six months. If an employee takes up the program positively, then its impacts will be more and faster evidently.</a:t>
            </a:r>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10</a:t>
            </a:fld>
            <a:endParaRPr lang="en-US"/>
          </a:p>
        </p:txBody>
      </p:sp>
    </p:spTree>
    <p:extLst>
      <p:ext uri="{BB962C8B-B14F-4D97-AF65-F5344CB8AC3E}">
        <p14:creationId xmlns:p14="http://schemas.microsoft.com/office/powerpoint/2010/main" val="3182661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People know smoking is bad for them, but it never hurts to provide a reminder. Hold a meeting every year to discuss the health and financial costs of smoking, while mentioning the resources offered to support people who want to quit</a:t>
            </a:r>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11</a:t>
            </a:fld>
            <a:endParaRPr lang="en-US"/>
          </a:p>
        </p:txBody>
      </p:sp>
    </p:spTree>
    <p:extLst>
      <p:ext uri="{BB962C8B-B14F-4D97-AF65-F5344CB8AC3E}">
        <p14:creationId xmlns:p14="http://schemas.microsoft.com/office/powerpoint/2010/main" val="2221762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Cessation program is one of the strategy that a company can use to motivate staffs to quit smoking lifestyle. Cash reward to employees as a strategy can help smoker to consider stopping. Seeing an employee to continue smoking can be very frustrating, but losing temper is not an option. If employee feel betrayed or judged, they will be less likely to seek help from you.</a:t>
            </a:r>
          </a:p>
          <a:p>
            <a:endParaRPr lang="en-US" dirty="0"/>
          </a:p>
        </p:txBody>
      </p:sp>
      <p:sp>
        <p:nvSpPr>
          <p:cNvPr id="4" name="Slide Number Placeholder 3"/>
          <p:cNvSpPr>
            <a:spLocks noGrp="1"/>
          </p:cNvSpPr>
          <p:nvPr>
            <p:ph type="sldNum" sz="quarter" idx="10"/>
          </p:nvPr>
        </p:nvSpPr>
        <p:spPr/>
        <p:txBody>
          <a:bodyPr/>
          <a:lstStyle/>
          <a:p>
            <a:fld id="{71665E01-DCC1-4CED-84DF-CA0932CBAE8A}" type="slidenum">
              <a:rPr lang="en-US" smtClean="0"/>
              <a:t>12</a:t>
            </a:fld>
            <a:endParaRPr lang="en-US"/>
          </a:p>
        </p:txBody>
      </p:sp>
    </p:spTree>
    <p:extLst>
      <p:ext uri="{BB962C8B-B14F-4D97-AF65-F5344CB8AC3E}">
        <p14:creationId xmlns:p14="http://schemas.microsoft.com/office/powerpoint/2010/main" val="23051054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9867F66E-D3E8-4280-866D-69B93305DFB8}"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2797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7F66E-D3E8-4280-866D-69B93305DFB8}" type="slidenum">
              <a:rPr lang="en-US" smtClean="0"/>
              <a:t>‹#›</a:t>
            </a:fld>
            <a:endParaRPr lang="en-US"/>
          </a:p>
        </p:txBody>
      </p:sp>
    </p:spTree>
    <p:extLst>
      <p:ext uri="{BB962C8B-B14F-4D97-AF65-F5344CB8AC3E}">
        <p14:creationId xmlns:p14="http://schemas.microsoft.com/office/powerpoint/2010/main" val="3218671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7F66E-D3E8-4280-866D-69B93305DFB8}"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8212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024165-90CE-4DF3-9890-396665E2D9EB}" type="datetimeFigureOut">
              <a:rPr lang="en-US" smtClean="0"/>
              <a:t>4/8/2018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7F66E-D3E8-4280-866D-69B93305DFB8}" type="slidenum">
              <a:rPr lang="en-US" smtClean="0"/>
              <a:t>‹#›</a:t>
            </a:fld>
            <a:endParaRPr lang="en-US"/>
          </a:p>
        </p:txBody>
      </p:sp>
    </p:spTree>
    <p:extLst>
      <p:ext uri="{BB962C8B-B14F-4D97-AF65-F5344CB8AC3E}">
        <p14:creationId xmlns:p14="http://schemas.microsoft.com/office/powerpoint/2010/main" val="1507092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024165-90CE-4DF3-9890-396665E2D9EB}" type="datetimeFigureOut">
              <a:rPr lang="en-US" smtClean="0"/>
              <a:t>4/8/2018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7F66E-D3E8-4280-866D-69B93305DFB8}"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6329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024165-90CE-4DF3-9890-396665E2D9EB}" type="datetimeFigureOut">
              <a:rPr lang="en-US" smtClean="0"/>
              <a:t>4/8/2018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7F66E-D3E8-4280-866D-69B93305DFB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4798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024165-90CE-4DF3-9890-396665E2D9EB}" type="datetimeFigureOut">
              <a:rPr lang="en-US" smtClean="0"/>
              <a:t>4/8/2018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7F66E-D3E8-4280-866D-69B93305DFB8}" type="slidenum">
              <a:rPr lang="en-US" smtClean="0"/>
              <a:t>‹#›</a:t>
            </a:fld>
            <a:endParaRPr lang="en-US"/>
          </a:p>
        </p:txBody>
      </p:sp>
    </p:spTree>
    <p:extLst>
      <p:ext uri="{BB962C8B-B14F-4D97-AF65-F5344CB8AC3E}">
        <p14:creationId xmlns:p14="http://schemas.microsoft.com/office/powerpoint/2010/main" val="2096422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24165-90CE-4DF3-9890-396665E2D9EB}" type="datetimeFigureOut">
              <a:rPr lang="en-US" smtClean="0"/>
              <a:t>4/8/2018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7F66E-D3E8-4280-866D-69B93305DFB8}"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491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24165-90CE-4DF3-9890-396665E2D9EB}" type="datetimeFigureOut">
              <a:rPr lang="en-US" smtClean="0"/>
              <a:t>4/8/2018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7F66E-D3E8-4280-866D-69B93305DFB8}" type="slidenum">
              <a:rPr lang="en-US" smtClean="0"/>
              <a:t>‹#›</a:t>
            </a:fld>
            <a:endParaRPr lang="en-US"/>
          </a:p>
        </p:txBody>
      </p:sp>
    </p:spTree>
    <p:extLst>
      <p:ext uri="{BB962C8B-B14F-4D97-AF65-F5344CB8AC3E}">
        <p14:creationId xmlns:p14="http://schemas.microsoft.com/office/powerpoint/2010/main" val="110476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24165-90CE-4DF3-9890-396665E2D9EB}" type="datetimeFigureOut">
              <a:rPr lang="en-US" smtClean="0"/>
              <a:t>4/8/2018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7F66E-D3E8-4280-866D-69B93305DFB8}" type="slidenum">
              <a:rPr lang="en-US" smtClean="0"/>
              <a:t>‹#›</a:t>
            </a:fld>
            <a:endParaRPr lang="en-US"/>
          </a:p>
        </p:txBody>
      </p:sp>
    </p:spTree>
    <p:extLst>
      <p:ext uri="{BB962C8B-B14F-4D97-AF65-F5344CB8AC3E}">
        <p14:creationId xmlns:p14="http://schemas.microsoft.com/office/powerpoint/2010/main" val="2968959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7F66E-D3E8-4280-866D-69B93305DFB8}"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7870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7F66E-D3E8-4280-866D-69B93305DFB8}"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1757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7F66E-D3E8-4280-866D-69B93305DFB8}" type="slidenum">
              <a:rPr lang="en-US" smtClean="0"/>
              <a:t>‹#›</a:t>
            </a:fld>
            <a:endParaRPr lang="en-US"/>
          </a:p>
        </p:txBody>
      </p:sp>
    </p:spTree>
    <p:extLst>
      <p:ext uri="{BB962C8B-B14F-4D97-AF65-F5344CB8AC3E}">
        <p14:creationId xmlns:p14="http://schemas.microsoft.com/office/powerpoint/2010/main" val="2376419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7F66E-D3E8-4280-866D-69B93305DFB8}"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064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7F66E-D3E8-4280-866D-69B93305DFB8}"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5917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7F66E-D3E8-4280-866D-69B93305DFB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2678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024165-90CE-4DF3-9890-396665E2D9EB}" type="datetimeFigureOut">
              <a:rPr lang="en-US" smtClean="0"/>
              <a:t>4/8/2018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7F66E-D3E8-4280-866D-69B93305DFB8}"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2235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E024165-90CE-4DF3-9890-396665E2D9EB}" type="datetimeFigureOut">
              <a:rPr lang="en-US" smtClean="0"/>
              <a:t>4/8/2018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867F66E-D3E8-4280-866D-69B93305DFB8}" type="slidenum">
              <a:rPr lang="en-US" smtClean="0"/>
              <a:t>‹#›</a:t>
            </a:fld>
            <a:endParaRPr lang="en-US"/>
          </a:p>
        </p:txBody>
      </p:sp>
    </p:spTree>
    <p:extLst>
      <p:ext uri="{BB962C8B-B14F-4D97-AF65-F5344CB8AC3E}">
        <p14:creationId xmlns:p14="http://schemas.microsoft.com/office/powerpoint/2010/main" val="734151837"/>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 id="2147484074" r:id="rId12"/>
    <p:sldLayoutId id="2147484075" r:id="rId13"/>
    <p:sldLayoutId id="2147484076" r:id="rId14"/>
    <p:sldLayoutId id="2147484077" r:id="rId15"/>
    <p:sldLayoutId id="2147484078" r:id="rId16"/>
    <p:sldLayoutId id="214748407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00545"/>
            <a:ext cx="9144000" cy="554182"/>
          </a:xfrm>
        </p:spPr>
        <p:txBody>
          <a:bodyPr>
            <a:noAutofit/>
          </a:bodyPr>
          <a:lstStyle/>
          <a:p>
            <a:pPr algn="l"/>
            <a:r>
              <a:rPr lang="en-US" sz="4400" dirty="0" smtClean="0"/>
              <a:t>Wellness Program for Quitting Smoking</a:t>
            </a:r>
            <a:endParaRPr lang="en-US" sz="4400" dirty="0"/>
          </a:p>
        </p:txBody>
      </p:sp>
      <p:sp>
        <p:nvSpPr>
          <p:cNvPr id="3" name="Subtitle 2"/>
          <p:cNvSpPr>
            <a:spLocks noGrp="1"/>
          </p:cNvSpPr>
          <p:nvPr>
            <p:ph type="subTitle" idx="1"/>
          </p:nvPr>
        </p:nvSpPr>
        <p:spPr>
          <a:xfrm>
            <a:off x="1524000" y="1841679"/>
            <a:ext cx="9144000" cy="4391696"/>
          </a:xfrm>
        </p:spPr>
        <p:txBody>
          <a:bodyPr>
            <a:normAutofit/>
          </a:bodyPr>
          <a:lstStyle/>
          <a:p>
            <a:r>
              <a:rPr lang="en-US" sz="3200" dirty="0" smtClean="0"/>
              <a:t>Student’s </a:t>
            </a:r>
            <a:r>
              <a:rPr lang="en-US" sz="3200" dirty="0"/>
              <a:t>Name</a:t>
            </a:r>
            <a:endParaRPr lang="en-US" sz="3200" dirty="0"/>
          </a:p>
          <a:p>
            <a:r>
              <a:rPr lang="en-US" sz="3200" dirty="0"/>
              <a:t>Student ID</a:t>
            </a:r>
            <a:endParaRPr lang="en-US" sz="3200" dirty="0"/>
          </a:p>
          <a:p>
            <a:r>
              <a:rPr lang="en-US" sz="3200" dirty="0"/>
              <a:t>Professor’s Name</a:t>
            </a:r>
            <a:endParaRPr lang="en-US" sz="3200" dirty="0"/>
          </a:p>
          <a:p>
            <a:r>
              <a:rPr lang="en-US" sz="3200" dirty="0"/>
              <a:t>Course Title</a:t>
            </a:r>
            <a:endParaRPr lang="en-US" sz="3200" dirty="0"/>
          </a:p>
          <a:p>
            <a:r>
              <a:rPr lang="en-US" sz="3200" dirty="0"/>
              <a:t>    </a:t>
            </a:r>
            <a:r>
              <a:rPr lang="en-US" sz="3200" dirty="0" smtClean="0"/>
              <a:t>Date </a:t>
            </a:r>
            <a:r>
              <a:rPr lang="en-US" sz="3200" dirty="0"/>
              <a:t>of Submission</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5233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Wellness program targeting mid-aged women</a:t>
            </a:r>
          </a:p>
          <a:p>
            <a:endParaRPr lang="en-US"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Purpose of the program is to help overcome the negative behavior of smoking.</a:t>
            </a:r>
          </a:p>
          <a:p>
            <a:endParaRPr lang="en-US"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Why it is a good approach to stop.</a:t>
            </a:r>
          </a:p>
          <a:p>
            <a:endParaRPr lang="en-US" dirty="0"/>
          </a:p>
        </p:txBody>
      </p:sp>
    </p:spTree>
    <p:extLst>
      <p:ext uri="{BB962C8B-B14F-4D97-AF65-F5344CB8AC3E}">
        <p14:creationId xmlns:p14="http://schemas.microsoft.com/office/powerpoint/2010/main" val="3212989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Quite smoking</a:t>
            </a:r>
            <a:endParaRPr lang="en-US" dirty="0"/>
          </a:p>
        </p:txBody>
      </p:sp>
      <p:sp>
        <p:nvSpPr>
          <p:cNvPr id="3" name="Content Placeholder 2"/>
          <p:cNvSpPr>
            <a:spLocks noGrp="1"/>
          </p:cNvSpPr>
          <p:nvPr>
            <p:ph idx="1"/>
          </p:nvPr>
        </p:nvSpPr>
        <p:spPr>
          <a:xfrm>
            <a:off x="1295401" y="2556932"/>
            <a:ext cx="5345242" cy="3318936"/>
          </a:xfrm>
        </p:spPr>
        <p:txBody>
          <a:bodyPr>
            <a:normAutofit fontScale="85000" lnSpcReduction="20000"/>
          </a:bodyPr>
          <a:lstStyle/>
          <a:p>
            <a:r>
              <a:rPr lang="en-US" sz="3600" dirty="0" smtClean="0"/>
              <a:t>It is </a:t>
            </a:r>
            <a:r>
              <a:rPr lang="en-US" sz="3600" dirty="0"/>
              <a:t>p</a:t>
            </a:r>
            <a:r>
              <a:rPr lang="en-US" sz="3600" dirty="0" smtClean="0"/>
              <a:t>reventable cause of death.</a:t>
            </a:r>
          </a:p>
          <a:p>
            <a:r>
              <a:rPr lang="en-US" sz="3600" dirty="0" smtClean="0"/>
              <a:t>It makes one appear aged</a:t>
            </a:r>
          </a:p>
          <a:p>
            <a:r>
              <a:rPr lang="en-US" sz="3600" dirty="0" smtClean="0"/>
              <a:t>Its influential to your family</a:t>
            </a:r>
          </a:p>
          <a:p>
            <a:r>
              <a:rPr lang="en-US" sz="3600" dirty="0" smtClean="0"/>
              <a:t>Causes in infertility</a:t>
            </a:r>
          </a:p>
          <a:p>
            <a:r>
              <a:rPr lang="en-US" sz="3600" dirty="0" smtClean="0"/>
              <a:t>Dramatic increase in infant deaths</a:t>
            </a:r>
            <a:r>
              <a:rPr lang="en-US" dirty="0" smtClean="0"/>
              <a:t>.</a:t>
            </a:r>
            <a:endParaRPr lang="en-US" dirty="0"/>
          </a:p>
        </p:txBody>
      </p:sp>
      <p:pic>
        <p:nvPicPr>
          <p:cNvPr id="1026" name="Picture 2" descr="Image result for how to motivate employees to stop smo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3218" y="2683239"/>
            <a:ext cx="4958478" cy="3192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792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the program</a:t>
            </a:r>
            <a:endParaRPr lang="en-US" dirty="0"/>
          </a:p>
        </p:txBody>
      </p:sp>
      <p:sp>
        <p:nvSpPr>
          <p:cNvPr id="3" name="Content Placeholder 2"/>
          <p:cNvSpPr>
            <a:spLocks noGrp="1"/>
          </p:cNvSpPr>
          <p:nvPr>
            <p:ph idx="1"/>
          </p:nvPr>
        </p:nvSpPr>
        <p:spPr/>
        <p:txBody>
          <a:bodyPr>
            <a:normAutofit/>
          </a:bodyPr>
          <a:lstStyle/>
          <a:p>
            <a:r>
              <a:rPr lang="en-US" sz="3600" dirty="0" smtClean="0"/>
              <a:t>The goal of the plan is help colleague stop smoking by the end of six month</a:t>
            </a:r>
          </a:p>
          <a:p>
            <a:r>
              <a:rPr lang="en-US" sz="3600" dirty="0" smtClean="0"/>
              <a:t>Target age group is mid-age women (25-40 years).</a:t>
            </a:r>
          </a:p>
          <a:p>
            <a:r>
              <a:rPr lang="en-US" sz="3600" dirty="0" smtClean="0"/>
              <a:t>The program runs for 4 weeks and then repeated for at most six times (Ward, Swan</a:t>
            </a:r>
            <a:r>
              <a:rPr lang="en-US" sz="3600" dirty="0"/>
              <a:t>, </a:t>
            </a:r>
            <a:r>
              <a:rPr lang="en-US" sz="3600" dirty="0" smtClean="0"/>
              <a:t>&amp; </a:t>
            </a:r>
            <a:r>
              <a:rPr lang="en-US" sz="3600" dirty="0"/>
              <a:t>Jack, </a:t>
            </a:r>
            <a:r>
              <a:rPr lang="en-US" sz="3600" dirty="0" smtClean="0"/>
              <a:t>2011).</a:t>
            </a:r>
          </a:p>
          <a:p>
            <a:endParaRPr lang="en-US" sz="3600" dirty="0"/>
          </a:p>
        </p:txBody>
      </p:sp>
    </p:spTree>
    <p:extLst>
      <p:ext uri="{BB962C8B-B14F-4D97-AF65-F5344CB8AC3E}">
        <p14:creationId xmlns:p14="http://schemas.microsoft.com/office/powerpoint/2010/main" val="3654583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one</a:t>
            </a:r>
            <a:endParaRPr lang="en-US" dirty="0"/>
          </a:p>
        </p:txBody>
      </p:sp>
      <p:sp>
        <p:nvSpPr>
          <p:cNvPr id="3" name="Content Placeholder 2"/>
          <p:cNvSpPr>
            <a:spLocks noGrp="1"/>
          </p:cNvSpPr>
          <p:nvPr>
            <p:ph idx="1"/>
          </p:nvPr>
        </p:nvSpPr>
        <p:spPr/>
        <p:txBody>
          <a:bodyPr>
            <a:normAutofit/>
          </a:bodyPr>
          <a:lstStyle/>
          <a:p>
            <a:r>
              <a:rPr lang="en-US" sz="4000" dirty="0" smtClean="0"/>
              <a:t>Make decision to quit.</a:t>
            </a:r>
          </a:p>
          <a:p>
            <a:r>
              <a:rPr lang="en-US" sz="4000" dirty="0" smtClean="0"/>
              <a:t>Understand you high-Risk Times.</a:t>
            </a:r>
          </a:p>
          <a:p>
            <a:r>
              <a:rPr lang="en-US" sz="4000" dirty="0" smtClean="0"/>
              <a:t>Identify smoking triggers</a:t>
            </a:r>
            <a:r>
              <a:rPr lang="en-US" dirty="0" smtClean="0"/>
              <a:t>.</a:t>
            </a:r>
            <a:endParaRPr lang="en-US" dirty="0"/>
          </a:p>
        </p:txBody>
      </p:sp>
    </p:spTree>
    <p:extLst>
      <p:ext uri="{BB962C8B-B14F-4D97-AF65-F5344CB8AC3E}">
        <p14:creationId xmlns:p14="http://schemas.microsoft.com/office/powerpoint/2010/main" val="4231712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two</a:t>
            </a:r>
            <a:endParaRPr lang="en-US" dirty="0"/>
          </a:p>
        </p:txBody>
      </p:sp>
      <p:sp>
        <p:nvSpPr>
          <p:cNvPr id="3" name="Content Placeholder 2"/>
          <p:cNvSpPr>
            <a:spLocks noGrp="1"/>
          </p:cNvSpPr>
          <p:nvPr>
            <p:ph idx="1"/>
          </p:nvPr>
        </p:nvSpPr>
        <p:spPr>
          <a:xfrm>
            <a:off x="5522628" y="2616893"/>
            <a:ext cx="5764966" cy="3318936"/>
          </a:xfrm>
        </p:spPr>
        <p:txBody>
          <a:bodyPr>
            <a:normAutofit fontScale="92500" lnSpcReduction="20000"/>
          </a:bodyPr>
          <a:lstStyle/>
          <a:p>
            <a:r>
              <a:rPr lang="en-US" sz="3600" dirty="0" smtClean="0"/>
              <a:t>Stock up on supply like raw vegetables and gums as part of cessation plan.</a:t>
            </a:r>
          </a:p>
          <a:p>
            <a:r>
              <a:rPr lang="en-US" sz="3600" dirty="0" smtClean="0"/>
              <a:t>Pick up a date to quite, the day should be free of an event or any other influence that may make it hard.</a:t>
            </a:r>
          </a:p>
          <a:p>
            <a:endParaRPr lang="en-US" dirty="0"/>
          </a:p>
        </p:txBody>
      </p:sp>
      <p:pic>
        <p:nvPicPr>
          <p:cNvPr id="2050" name="Picture 2" descr="Image result for how to motivate employees to stop smo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479" y="2443397"/>
            <a:ext cx="4601981" cy="3492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676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three</a:t>
            </a:r>
            <a:endParaRPr lang="en-US" dirty="0"/>
          </a:p>
        </p:txBody>
      </p:sp>
      <p:sp>
        <p:nvSpPr>
          <p:cNvPr id="3" name="Content Placeholder 2"/>
          <p:cNvSpPr>
            <a:spLocks noGrp="1"/>
          </p:cNvSpPr>
          <p:nvPr>
            <p:ph idx="1"/>
          </p:nvPr>
        </p:nvSpPr>
        <p:spPr/>
        <p:txBody>
          <a:bodyPr>
            <a:normAutofit/>
          </a:bodyPr>
          <a:lstStyle/>
          <a:p>
            <a:r>
              <a:rPr lang="en-US" sz="2800" dirty="0" smtClean="0"/>
              <a:t>Make it known to your peers, family or your colleagues</a:t>
            </a:r>
          </a:p>
          <a:p>
            <a:r>
              <a:rPr lang="en-US" sz="2800" dirty="0" smtClean="0"/>
              <a:t>Do away with all the smoking reminders. You can freshen up your environs or your car because the smile triggers the anxiety to smoke </a:t>
            </a:r>
            <a:endParaRPr lang="en-US" sz="2800" dirty="0"/>
          </a:p>
        </p:txBody>
      </p:sp>
    </p:spTree>
    <p:extLst>
      <p:ext uri="{BB962C8B-B14F-4D97-AF65-F5344CB8AC3E}">
        <p14:creationId xmlns:p14="http://schemas.microsoft.com/office/powerpoint/2010/main" val="1225226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week</a:t>
            </a:r>
            <a:endParaRPr lang="en-US" dirty="0"/>
          </a:p>
        </p:txBody>
      </p:sp>
      <p:sp>
        <p:nvSpPr>
          <p:cNvPr id="3" name="Content Placeholder 2"/>
          <p:cNvSpPr>
            <a:spLocks noGrp="1"/>
          </p:cNvSpPr>
          <p:nvPr>
            <p:ph idx="1"/>
          </p:nvPr>
        </p:nvSpPr>
        <p:spPr/>
        <p:txBody>
          <a:bodyPr>
            <a:normAutofit fontScale="85000" lnSpcReduction="20000"/>
          </a:bodyPr>
          <a:lstStyle/>
          <a:p>
            <a:r>
              <a:rPr lang="en-US" sz="4800" dirty="0" smtClean="0"/>
              <a:t>Actual start date and the first two weeks are crucial for your success</a:t>
            </a:r>
          </a:p>
          <a:p>
            <a:pPr lvl="2"/>
            <a:r>
              <a:rPr lang="en-US" sz="4800" dirty="0" smtClean="0"/>
              <a:t>Stay busy</a:t>
            </a:r>
          </a:p>
          <a:p>
            <a:pPr lvl="2"/>
            <a:r>
              <a:rPr lang="en-US" sz="4800" dirty="0" smtClean="0"/>
              <a:t>Avoid high risk situation</a:t>
            </a:r>
          </a:p>
          <a:p>
            <a:pPr lvl="2"/>
            <a:r>
              <a:rPr lang="en-US" sz="4800" dirty="0" smtClean="0"/>
              <a:t>Talk to yourself</a:t>
            </a:r>
          </a:p>
          <a:p>
            <a:pPr marL="0" indent="0">
              <a:buNone/>
            </a:pPr>
            <a:endParaRPr lang="en-US" sz="4800" dirty="0"/>
          </a:p>
        </p:txBody>
      </p:sp>
    </p:spTree>
    <p:extLst>
      <p:ext uri="{BB962C8B-B14F-4D97-AF65-F5344CB8AC3E}">
        <p14:creationId xmlns:p14="http://schemas.microsoft.com/office/powerpoint/2010/main" val="2325846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week Cont.’</a:t>
            </a:r>
            <a:endParaRPr lang="en-US" dirty="0"/>
          </a:p>
        </p:txBody>
      </p:sp>
      <p:sp>
        <p:nvSpPr>
          <p:cNvPr id="3" name="Content Placeholder 2"/>
          <p:cNvSpPr>
            <a:spLocks noGrp="1"/>
          </p:cNvSpPr>
          <p:nvPr>
            <p:ph idx="1"/>
          </p:nvPr>
        </p:nvSpPr>
        <p:spPr/>
        <p:txBody>
          <a:bodyPr>
            <a:normAutofit fontScale="70000" lnSpcReduction="20000"/>
          </a:bodyPr>
          <a:lstStyle/>
          <a:p>
            <a:r>
              <a:rPr lang="en-US" sz="4000" dirty="0" smtClean="0"/>
              <a:t>Maintenance and coping strategies</a:t>
            </a:r>
          </a:p>
          <a:p>
            <a:pPr lvl="2"/>
            <a:r>
              <a:rPr lang="en-US" sz="4000" dirty="0" smtClean="0"/>
              <a:t>Self-care, </a:t>
            </a:r>
          </a:p>
          <a:p>
            <a:pPr lvl="2"/>
            <a:r>
              <a:rPr lang="en-US" sz="4000" dirty="0" smtClean="0"/>
              <a:t>celebrate your victory,</a:t>
            </a:r>
          </a:p>
          <a:p>
            <a:pPr lvl="2"/>
            <a:r>
              <a:rPr lang="en-US" sz="4000" dirty="0" smtClean="0"/>
              <a:t> stress management,</a:t>
            </a:r>
          </a:p>
          <a:p>
            <a:pPr lvl="2"/>
            <a:r>
              <a:rPr lang="en-US" sz="4000" dirty="0" smtClean="0"/>
              <a:t> maintenance,</a:t>
            </a:r>
          </a:p>
          <a:p>
            <a:pPr lvl="2"/>
            <a:r>
              <a:rPr lang="en-US" sz="4000" dirty="0" smtClean="0"/>
              <a:t> nicotine replacement therapy (</a:t>
            </a:r>
            <a:r>
              <a:rPr lang="en-US" sz="3200" dirty="0" smtClean="0"/>
              <a:t>Stead</a:t>
            </a:r>
            <a:r>
              <a:rPr lang="en-US" sz="3200" dirty="0"/>
              <a:t>, </a:t>
            </a:r>
            <a:r>
              <a:rPr lang="en-US" sz="3200" dirty="0" smtClean="0"/>
              <a:t>Perera</a:t>
            </a:r>
            <a:r>
              <a:rPr lang="en-US" sz="3200" dirty="0"/>
              <a:t>, </a:t>
            </a:r>
            <a:r>
              <a:rPr lang="en-US" sz="3200" dirty="0" smtClean="0"/>
              <a:t>Bullen &amp; Mant, 2012</a:t>
            </a:r>
            <a:r>
              <a:rPr lang="en-US" sz="3200" dirty="0"/>
              <a:t>),</a:t>
            </a:r>
            <a:r>
              <a:rPr lang="en-US" sz="4000" dirty="0" smtClean="0"/>
              <a:t> </a:t>
            </a:r>
          </a:p>
          <a:p>
            <a:pPr marL="0" indent="0">
              <a:buNone/>
            </a:pPr>
            <a:endParaRPr lang="en-US" dirty="0"/>
          </a:p>
        </p:txBody>
      </p:sp>
    </p:spTree>
    <p:extLst>
      <p:ext uri="{BB962C8B-B14F-4D97-AF65-F5344CB8AC3E}">
        <p14:creationId xmlns:p14="http://schemas.microsoft.com/office/powerpoint/2010/main" val="2726135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period</a:t>
            </a:r>
            <a:endParaRPr lang="en-US" dirty="0"/>
          </a:p>
        </p:txBody>
      </p:sp>
      <p:sp>
        <p:nvSpPr>
          <p:cNvPr id="3" name="Content Placeholder 2"/>
          <p:cNvSpPr>
            <a:spLocks noGrp="1"/>
          </p:cNvSpPr>
          <p:nvPr>
            <p:ph idx="1"/>
          </p:nvPr>
        </p:nvSpPr>
        <p:spPr/>
        <p:txBody>
          <a:bodyPr/>
          <a:lstStyle/>
          <a:p>
            <a:r>
              <a:rPr lang="en-US" dirty="0"/>
              <a:t>The process can be repeated for at </a:t>
            </a:r>
            <a:r>
              <a:rPr lang="en-US" dirty="0" smtClean="0"/>
              <a:t>most </a:t>
            </a:r>
            <a:r>
              <a:rPr lang="en-US" dirty="0"/>
              <a:t>for six </a:t>
            </a:r>
            <a:r>
              <a:rPr lang="en-US" dirty="0" smtClean="0"/>
              <a:t>months.</a:t>
            </a:r>
          </a:p>
          <a:p>
            <a:r>
              <a:rPr lang="en-US" dirty="0" smtClean="0"/>
              <a:t>Time depending on the level of addiction and seriousness of the smoker.</a:t>
            </a:r>
          </a:p>
          <a:p>
            <a:r>
              <a:rPr lang="en-US" dirty="0" smtClean="0"/>
              <a:t>A positive approach and uptake of the program will have a faster and an effective impact.</a:t>
            </a:r>
          </a:p>
          <a:p>
            <a:endParaRPr lang="en-US" dirty="0"/>
          </a:p>
        </p:txBody>
      </p:sp>
    </p:spTree>
    <p:extLst>
      <p:ext uri="{BB962C8B-B14F-4D97-AF65-F5344CB8AC3E}">
        <p14:creationId xmlns:p14="http://schemas.microsoft.com/office/powerpoint/2010/main" val="2832198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6692"/>
            <a:ext cx="10515600" cy="872836"/>
          </a:xfrm>
        </p:spPr>
        <p:txBody>
          <a:bodyPr/>
          <a:lstStyle/>
          <a:p>
            <a:r>
              <a:rPr lang="en-US" dirty="0" smtClean="0"/>
              <a:t>Rewards </a:t>
            </a:r>
          </a:p>
        </p:txBody>
      </p:sp>
      <p:sp>
        <p:nvSpPr>
          <p:cNvPr id="3" name="Content Placeholder 2"/>
          <p:cNvSpPr>
            <a:spLocks noGrp="1"/>
          </p:cNvSpPr>
          <p:nvPr>
            <p:ph idx="1"/>
          </p:nvPr>
        </p:nvSpPr>
        <p:spPr>
          <a:xfrm>
            <a:off x="5561351" y="2410691"/>
            <a:ext cx="5335246" cy="3465177"/>
          </a:xfrm>
        </p:spPr>
        <p:txBody>
          <a:bodyPr>
            <a:normAutofit fontScale="62500" lnSpcReduction="20000"/>
          </a:bodyPr>
          <a:lstStyle/>
          <a:p>
            <a:r>
              <a:rPr lang="en-US" sz="4000" dirty="0" smtClean="0"/>
              <a:t>A reward always works to motivate an achievement</a:t>
            </a:r>
          </a:p>
          <a:p>
            <a:pPr marL="0" indent="0">
              <a:buNone/>
            </a:pPr>
            <a:endParaRPr lang="en-US" sz="4000" dirty="0" smtClean="0"/>
          </a:p>
          <a:p>
            <a:r>
              <a:rPr lang="en-US" sz="4000" dirty="0" smtClean="0"/>
              <a:t>Being an employee she can be made a departmental head as a reward.</a:t>
            </a:r>
          </a:p>
          <a:p>
            <a:pPr marL="0" indent="0">
              <a:buNone/>
            </a:pPr>
            <a:endParaRPr lang="en-US" sz="4000" dirty="0" smtClean="0"/>
          </a:p>
          <a:p>
            <a:r>
              <a:rPr lang="en-US" sz="4000" dirty="0" smtClean="0"/>
              <a:t>Material rewards </a:t>
            </a:r>
          </a:p>
          <a:p>
            <a:pPr marL="0" indent="0">
              <a:buNone/>
            </a:pPr>
            <a:endParaRPr lang="en-US" dirty="0"/>
          </a:p>
        </p:txBody>
      </p:sp>
      <p:pic>
        <p:nvPicPr>
          <p:cNvPr id="4098" name="Picture 2" descr="Image result for rewar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685" y="1903751"/>
            <a:ext cx="5081666" cy="4646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035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Motivational Strategies </a:t>
            </a:r>
            <a:endParaRPr lang="en-US" dirty="0"/>
          </a:p>
        </p:txBody>
      </p:sp>
      <p:sp>
        <p:nvSpPr>
          <p:cNvPr id="3" name="Content Placeholder 2"/>
          <p:cNvSpPr>
            <a:spLocks noGrp="1"/>
          </p:cNvSpPr>
          <p:nvPr>
            <p:ph idx="1"/>
          </p:nvPr>
        </p:nvSpPr>
        <p:spPr/>
        <p:txBody>
          <a:bodyPr/>
          <a:lstStyle/>
          <a:p>
            <a:r>
              <a:rPr lang="en-US" dirty="0" smtClean="0"/>
              <a:t>Set up a smoking cessation</a:t>
            </a:r>
          </a:p>
          <a:p>
            <a:r>
              <a:rPr lang="en-US" dirty="0" smtClean="0"/>
              <a:t>Reward workers who quit</a:t>
            </a:r>
          </a:p>
          <a:p>
            <a:r>
              <a:rPr lang="en-US" dirty="0" smtClean="0"/>
              <a:t>Avoid judgement</a:t>
            </a:r>
          </a:p>
          <a:p>
            <a:r>
              <a:rPr lang="en-US" dirty="0" smtClean="0"/>
              <a:t>Remind employees on benefits of quitting</a:t>
            </a:r>
            <a:endParaRPr lang="en-US" dirty="0"/>
          </a:p>
        </p:txBody>
      </p:sp>
    </p:spTree>
    <p:extLst>
      <p:ext uri="{BB962C8B-B14F-4D97-AF65-F5344CB8AC3E}">
        <p14:creationId xmlns:p14="http://schemas.microsoft.com/office/powerpoint/2010/main" val="3080278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Smoking has been a big challenge among employees, but the good news is that people are quitting daily</a:t>
            </a:r>
          </a:p>
          <a:p>
            <a:r>
              <a:rPr lang="en-US" dirty="0" smtClean="0"/>
              <a:t>A learnt behavior can be unlearned, if the proper procedures are followed.</a:t>
            </a:r>
          </a:p>
          <a:p>
            <a:r>
              <a:rPr lang="en-US" dirty="0" smtClean="0"/>
              <a:t>By following the above steps, one can comfortably leave the smoking lifestyle</a:t>
            </a:r>
            <a:endParaRPr lang="en-US" dirty="0"/>
          </a:p>
        </p:txBody>
      </p:sp>
      <p:sp>
        <p:nvSpPr>
          <p:cNvPr id="7" name="AutoShape 8" descr="Image result for conclus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2" name="Picture 10" descr="Image result for conclu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8289" y="805450"/>
            <a:ext cx="7120327" cy="1567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228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1295401" y="2396836"/>
            <a:ext cx="9601196" cy="3865418"/>
          </a:xfrm>
        </p:spPr>
        <p:txBody>
          <a:bodyPr>
            <a:normAutofit fontScale="92500"/>
          </a:bodyPr>
          <a:lstStyle/>
          <a:p>
            <a:r>
              <a:rPr lang="en-US" dirty="0"/>
              <a:t>Stead, L. F., Perera, R., Bullen, C., Mant, D</a:t>
            </a:r>
            <a:r>
              <a:rPr lang="en-US" dirty="0" smtClean="0"/>
              <a:t>. (</a:t>
            </a:r>
            <a:r>
              <a:rPr lang="en-US" dirty="0"/>
              <a:t>2012</a:t>
            </a:r>
            <a:r>
              <a:rPr lang="en-US" dirty="0" smtClean="0"/>
              <a:t>), </a:t>
            </a:r>
            <a:r>
              <a:rPr lang="en-US" dirty="0"/>
              <a:t>Nicotine replacement therapy for smoking cessation</a:t>
            </a:r>
            <a:r>
              <a:rPr lang="en-US" i="1" dirty="0"/>
              <a:t>.</a:t>
            </a:r>
            <a:r>
              <a:rPr lang="en-US" dirty="0"/>
              <a:t> </a:t>
            </a:r>
            <a:r>
              <a:rPr lang="en-US" i="1" dirty="0" smtClean="0"/>
              <a:t>Cochrane </a:t>
            </a:r>
            <a:r>
              <a:rPr lang="en-US" i="1" dirty="0"/>
              <a:t>Database Syst </a:t>
            </a:r>
            <a:r>
              <a:rPr lang="en-US" i="1" dirty="0" smtClean="0"/>
              <a:t>Rev</a:t>
            </a:r>
            <a:r>
              <a:rPr lang="en-US" dirty="0" smtClean="0"/>
              <a:t>.</a:t>
            </a:r>
            <a:r>
              <a:rPr lang="en-US" dirty="0"/>
              <a:t> </a:t>
            </a:r>
            <a:r>
              <a:rPr lang="en-US" b="1" dirty="0"/>
              <a:t>11</a:t>
            </a:r>
            <a:r>
              <a:rPr lang="en-US" dirty="0"/>
              <a:t>: p. CD000146</a:t>
            </a:r>
            <a:r>
              <a:rPr lang="en-US" dirty="0" smtClean="0"/>
              <a:t>.</a:t>
            </a:r>
          </a:p>
          <a:p>
            <a:r>
              <a:rPr lang="en-US" dirty="0"/>
              <a:t> Fiore, M.C., Croyle, R.T., Curry, S.J., Cutler, C.M., Davis, R.M., Gordon, C., Healton, C., Koh, H.K., Orleans, C.T., Richling, D., Satcher, D., Seffrin, J., Williams, C., Williams, L.N., Keller, P.A., Baker, T.B. (2004). Preventing 3 million premature deaths and helping 5 million smokers quit: a national action plan for tobacco cessation. American Journal of Public Health, 94(2):205-310</a:t>
            </a:r>
            <a:r>
              <a:rPr lang="en-US" dirty="0" smtClean="0"/>
              <a:t>.</a:t>
            </a:r>
          </a:p>
          <a:p>
            <a:r>
              <a:rPr lang="en-US" dirty="0"/>
              <a:t>Ward, M. M., Swan, G. E., &amp; Jack, L. </a:t>
            </a:r>
            <a:r>
              <a:rPr lang="en-US" dirty="0" smtClean="0"/>
              <a:t>M (2011)., </a:t>
            </a:r>
            <a:r>
              <a:rPr lang="en-US" dirty="0"/>
              <a:t>Self-reported abstinence effects in the first month after smoking cessation</a:t>
            </a:r>
            <a:r>
              <a:rPr lang="en-US" i="1" dirty="0"/>
              <a:t>.</a:t>
            </a:r>
            <a:r>
              <a:rPr lang="en-US" dirty="0"/>
              <a:t> </a:t>
            </a:r>
            <a:r>
              <a:rPr lang="en-US" i="1" dirty="0"/>
              <a:t>Addict </a:t>
            </a:r>
            <a:r>
              <a:rPr lang="en-US" i="1" dirty="0" smtClean="0"/>
              <a:t>Behave</a:t>
            </a:r>
            <a:r>
              <a:rPr lang="en-US" dirty="0" smtClean="0"/>
              <a:t>.</a:t>
            </a:r>
            <a:r>
              <a:rPr lang="en-US" dirty="0"/>
              <a:t> </a:t>
            </a:r>
            <a:r>
              <a:rPr lang="en-US" b="1" dirty="0"/>
              <a:t>26</a:t>
            </a:r>
            <a:r>
              <a:rPr lang="en-US" dirty="0"/>
              <a:t>(3): p. 311-27.</a:t>
            </a:r>
            <a:endParaRPr lang="en-US" dirty="0"/>
          </a:p>
        </p:txBody>
      </p:sp>
    </p:spTree>
    <p:extLst>
      <p:ext uri="{BB962C8B-B14F-4D97-AF65-F5344CB8AC3E}">
        <p14:creationId xmlns:p14="http://schemas.microsoft.com/office/powerpoint/2010/main" val="385808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3"/>
            <a:ext cx="9601197" cy="501894"/>
          </a:xfrm>
        </p:spPr>
        <p:txBody>
          <a:bodyPr>
            <a:normAutofit fontScale="90000"/>
          </a:bodyPr>
          <a:lstStyle/>
          <a:p>
            <a:endParaRPr lang="en-US"/>
          </a:p>
        </p:txBody>
      </p:sp>
      <p:pic>
        <p:nvPicPr>
          <p:cNvPr id="4" name="Content Placeholder 3" descr="Image result for conclusion"/>
          <p:cNvPicPr>
            <a:picLocks noGrp="1"/>
          </p:cNvPicPr>
          <p:nvPr>
            <p:ph idx="1"/>
          </p:nvPr>
        </p:nvPicPr>
        <p:blipFill rotWithShape="1">
          <a:blip r:embed="rId2">
            <a:extLst>
              <a:ext uri="{28A0092B-C50C-407E-A947-70E740481C1C}">
                <a14:useLocalDpi xmlns:a14="http://schemas.microsoft.com/office/drawing/2010/main" val="0"/>
              </a:ext>
            </a:extLst>
          </a:blip>
          <a:srcRect l="1" t="13247" r="-1603"/>
          <a:stretch/>
        </p:blipFill>
        <p:spPr bwMode="auto">
          <a:xfrm>
            <a:off x="644578" y="629587"/>
            <a:ext cx="11107712" cy="566628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7459357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513</TotalTime>
  <Words>1369</Words>
  <Application>Microsoft Office PowerPoint</Application>
  <PresentationFormat>Widescreen</PresentationFormat>
  <Paragraphs>89</Paragraphs>
  <Slides>15</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Garamond</vt:lpstr>
      <vt:lpstr>Times New Roman</vt:lpstr>
      <vt:lpstr>Organic</vt:lpstr>
      <vt:lpstr>Wellness Program for Quitting Smoking</vt:lpstr>
      <vt:lpstr>Introduction</vt:lpstr>
      <vt:lpstr>Why Quite smoking</vt:lpstr>
      <vt:lpstr>Objectives of the program</vt:lpstr>
      <vt:lpstr>Week one</vt:lpstr>
      <vt:lpstr>Week two</vt:lpstr>
      <vt:lpstr>Week three</vt:lpstr>
      <vt:lpstr>Final week</vt:lpstr>
      <vt:lpstr>Final week Cont.’</vt:lpstr>
      <vt:lpstr>Program period</vt:lpstr>
      <vt:lpstr>Rewards </vt:lpstr>
      <vt:lpstr>Motivational Strategies </vt:lpstr>
      <vt:lpstr>PowerPoint Presentation</vt:lpstr>
      <vt:lpstr>References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Evans</dc:creator>
  <cp:lastModifiedBy>Evans</cp:lastModifiedBy>
  <cp:revision>27</cp:revision>
  <dcterms:created xsi:type="dcterms:W3CDTF">2018-04-08T10:51:55Z</dcterms:created>
  <dcterms:modified xsi:type="dcterms:W3CDTF">2018-04-08T19:25:43Z</dcterms:modified>
</cp:coreProperties>
</file>