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300" r:id="rId2"/>
    <p:sldId id="266" r:id="rId3"/>
    <p:sldId id="298" r:id="rId4"/>
    <p:sldId id="299" r:id="rId5"/>
    <p:sldId id="284" r:id="rId6"/>
    <p:sldId id="285" r:id="rId7"/>
    <p:sldId id="286" r:id="rId8"/>
    <p:sldId id="287" r:id="rId9"/>
    <p:sldId id="288" r:id="rId10"/>
    <p:sldId id="289" r:id="rId11"/>
    <p:sldId id="282" r:id="rId12"/>
    <p:sldId id="283" r:id="rId13"/>
    <p:sldId id="279" r:id="rId14"/>
    <p:sldId id="267" r:id="rId15"/>
    <p:sldId id="297" r:id="rId16"/>
    <p:sldId id="301" r:id="rId17"/>
    <p:sldId id="313" r:id="rId18"/>
    <p:sldId id="314" r:id="rId19"/>
    <p:sldId id="315" r:id="rId20"/>
    <p:sldId id="316" r:id="rId21"/>
    <p:sldId id="317" r:id="rId22"/>
    <p:sldId id="318"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1" r:id="rId36"/>
    <p:sldId id="332" r:id="rId37"/>
    <p:sldId id="333" r:id="rId38"/>
    <p:sldId id="334" r:id="rId39"/>
    <p:sldId id="335" r:id="rId40"/>
    <p:sldId id="336" r:id="rId41"/>
    <p:sldId id="33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7"/>
  </p:normalViewPr>
  <p:slideViewPr>
    <p:cSldViewPr snapToGrid="0" snapToObjects="1">
      <p:cViewPr varScale="1">
        <p:scale>
          <a:sx n="108" d="100"/>
          <a:sy n="108" d="100"/>
        </p:scale>
        <p:origin x="176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F0CB1D-0BCC-4030-AE23-765B329EB0C8}"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A6C3DE80-4709-4AE5-BE43-5CE4CAA6A5A1}">
      <dgm:prSet phldrT="[Text]"/>
      <dgm:spPr/>
      <dgm:t>
        <a:bodyPr/>
        <a:lstStyle/>
        <a:p>
          <a:r>
            <a:rPr lang="en-US" dirty="0"/>
            <a:t>Law </a:t>
          </a:r>
        </a:p>
      </dgm:t>
    </dgm:pt>
    <dgm:pt modelId="{B283C283-8253-4168-AA2A-4F36E24F84CC}" type="parTrans" cxnId="{C84C376D-E95E-4E13-B6F7-71FE31B2FE13}">
      <dgm:prSet/>
      <dgm:spPr/>
      <dgm:t>
        <a:bodyPr/>
        <a:lstStyle/>
        <a:p>
          <a:endParaRPr lang="en-US"/>
        </a:p>
      </dgm:t>
    </dgm:pt>
    <dgm:pt modelId="{ED9E18B0-E4DA-400F-998C-2231846B9D03}" type="sibTrans" cxnId="{C84C376D-E95E-4E13-B6F7-71FE31B2FE13}">
      <dgm:prSet/>
      <dgm:spPr/>
      <dgm:t>
        <a:bodyPr/>
        <a:lstStyle/>
        <a:p>
          <a:endParaRPr lang="en-US"/>
        </a:p>
      </dgm:t>
    </dgm:pt>
    <dgm:pt modelId="{D9C90C9E-8F35-4109-8FAE-7D15DA27E9A0}">
      <dgm:prSet phldrT="[Text]"/>
      <dgm:spPr/>
      <dgm:t>
        <a:bodyPr/>
        <a:lstStyle/>
        <a:p>
          <a:r>
            <a:rPr lang="en-US" dirty="0"/>
            <a:t>Culture</a:t>
          </a:r>
        </a:p>
      </dgm:t>
    </dgm:pt>
    <dgm:pt modelId="{8946F9B7-7EBB-4476-9AE5-B8A36253502F}" type="parTrans" cxnId="{A96223CE-EE24-4427-B1E5-068E036A99B9}">
      <dgm:prSet/>
      <dgm:spPr/>
      <dgm:t>
        <a:bodyPr/>
        <a:lstStyle/>
        <a:p>
          <a:endParaRPr lang="en-US"/>
        </a:p>
      </dgm:t>
    </dgm:pt>
    <dgm:pt modelId="{2954C963-429C-4825-9E4F-36182EDEF4D1}" type="sibTrans" cxnId="{A96223CE-EE24-4427-B1E5-068E036A99B9}">
      <dgm:prSet/>
      <dgm:spPr/>
      <dgm:t>
        <a:bodyPr/>
        <a:lstStyle/>
        <a:p>
          <a:endParaRPr lang="en-US"/>
        </a:p>
      </dgm:t>
    </dgm:pt>
    <dgm:pt modelId="{1198EB14-0D13-432E-9B6D-DB544BB79092}" type="pres">
      <dgm:prSet presAssocID="{66F0CB1D-0BCC-4030-AE23-765B329EB0C8}" presName="Name0" presStyleCnt="0">
        <dgm:presLayoutVars>
          <dgm:dir/>
          <dgm:resizeHandles val="exact"/>
        </dgm:presLayoutVars>
      </dgm:prSet>
      <dgm:spPr/>
    </dgm:pt>
    <dgm:pt modelId="{77D25A7D-3A66-4059-B1DF-79343E247E4E}" type="pres">
      <dgm:prSet presAssocID="{A6C3DE80-4709-4AE5-BE43-5CE4CAA6A5A1}" presName="Name5" presStyleLbl="vennNode1" presStyleIdx="0" presStyleCnt="2">
        <dgm:presLayoutVars>
          <dgm:bulletEnabled val="1"/>
        </dgm:presLayoutVars>
      </dgm:prSet>
      <dgm:spPr/>
    </dgm:pt>
    <dgm:pt modelId="{6412B409-24FF-4B47-A3E6-A9A89E4BC590}" type="pres">
      <dgm:prSet presAssocID="{ED9E18B0-E4DA-400F-998C-2231846B9D03}" presName="space" presStyleCnt="0"/>
      <dgm:spPr/>
    </dgm:pt>
    <dgm:pt modelId="{F6CBC6C9-6EBF-420A-9AAE-926600EFF32E}" type="pres">
      <dgm:prSet presAssocID="{D9C90C9E-8F35-4109-8FAE-7D15DA27E9A0}" presName="Name5" presStyleLbl="vennNode1" presStyleIdx="1" presStyleCnt="2">
        <dgm:presLayoutVars>
          <dgm:bulletEnabled val="1"/>
        </dgm:presLayoutVars>
      </dgm:prSet>
      <dgm:spPr/>
    </dgm:pt>
  </dgm:ptLst>
  <dgm:cxnLst>
    <dgm:cxn modelId="{2D1FA805-4959-654D-8F1C-70205B8366A7}" type="presOf" srcId="{A6C3DE80-4709-4AE5-BE43-5CE4CAA6A5A1}" destId="{77D25A7D-3A66-4059-B1DF-79343E247E4E}" srcOrd="0" destOrd="0" presId="urn:microsoft.com/office/officeart/2005/8/layout/venn3"/>
    <dgm:cxn modelId="{9EB3810E-9C10-0149-A15B-28C715379205}" type="presOf" srcId="{66F0CB1D-0BCC-4030-AE23-765B329EB0C8}" destId="{1198EB14-0D13-432E-9B6D-DB544BB79092}" srcOrd="0" destOrd="0" presId="urn:microsoft.com/office/officeart/2005/8/layout/venn3"/>
    <dgm:cxn modelId="{C84C376D-E95E-4E13-B6F7-71FE31B2FE13}" srcId="{66F0CB1D-0BCC-4030-AE23-765B329EB0C8}" destId="{A6C3DE80-4709-4AE5-BE43-5CE4CAA6A5A1}" srcOrd="0" destOrd="0" parTransId="{B283C283-8253-4168-AA2A-4F36E24F84CC}" sibTransId="{ED9E18B0-E4DA-400F-998C-2231846B9D03}"/>
    <dgm:cxn modelId="{293A4C9E-119F-2846-8B79-89EBF37B93F8}" type="presOf" srcId="{D9C90C9E-8F35-4109-8FAE-7D15DA27E9A0}" destId="{F6CBC6C9-6EBF-420A-9AAE-926600EFF32E}" srcOrd="0" destOrd="0" presId="urn:microsoft.com/office/officeart/2005/8/layout/venn3"/>
    <dgm:cxn modelId="{A96223CE-EE24-4427-B1E5-068E036A99B9}" srcId="{66F0CB1D-0BCC-4030-AE23-765B329EB0C8}" destId="{D9C90C9E-8F35-4109-8FAE-7D15DA27E9A0}" srcOrd="1" destOrd="0" parTransId="{8946F9B7-7EBB-4476-9AE5-B8A36253502F}" sibTransId="{2954C963-429C-4825-9E4F-36182EDEF4D1}"/>
    <dgm:cxn modelId="{873203B8-1212-9C4E-B379-647F58805843}" type="presParOf" srcId="{1198EB14-0D13-432E-9B6D-DB544BB79092}" destId="{77D25A7D-3A66-4059-B1DF-79343E247E4E}" srcOrd="0" destOrd="0" presId="urn:microsoft.com/office/officeart/2005/8/layout/venn3"/>
    <dgm:cxn modelId="{3EECCAA0-F5F3-6944-9727-EB3DE25356D7}" type="presParOf" srcId="{1198EB14-0D13-432E-9B6D-DB544BB79092}" destId="{6412B409-24FF-4B47-A3E6-A9A89E4BC590}" srcOrd="1" destOrd="0" presId="urn:microsoft.com/office/officeart/2005/8/layout/venn3"/>
    <dgm:cxn modelId="{2A34D0F3-548D-ED4A-9007-411A43F357BD}" type="presParOf" srcId="{1198EB14-0D13-432E-9B6D-DB544BB79092}" destId="{F6CBC6C9-6EBF-420A-9AAE-926600EFF32E}"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25A7D-3A66-4059-B1DF-79343E247E4E}">
      <dsp:nvSpPr>
        <dsp:cNvPr id="0" name=""/>
        <dsp:cNvSpPr/>
      </dsp:nvSpPr>
      <dsp:spPr>
        <a:xfrm>
          <a:off x="42594" y="645"/>
          <a:ext cx="4524672" cy="452467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9008" tIns="82550" rIns="249008" bIns="82550" numCol="1" spcCol="1270" anchor="ctr" anchorCtr="0">
          <a:noAutofit/>
        </a:bodyPr>
        <a:lstStyle/>
        <a:p>
          <a:pPr marL="0" lvl="0" indent="0" algn="ctr" defTabSz="2889250">
            <a:lnSpc>
              <a:spcPct val="90000"/>
            </a:lnSpc>
            <a:spcBef>
              <a:spcPct val="0"/>
            </a:spcBef>
            <a:spcAft>
              <a:spcPct val="35000"/>
            </a:spcAft>
            <a:buNone/>
          </a:pPr>
          <a:r>
            <a:rPr lang="en-US" sz="6500" kern="1200" dirty="0"/>
            <a:t>Law </a:t>
          </a:r>
        </a:p>
      </dsp:txBody>
      <dsp:txXfrm>
        <a:off x="705217" y="663268"/>
        <a:ext cx="3199426" cy="3199426"/>
      </dsp:txXfrm>
    </dsp:sp>
    <dsp:sp modelId="{F6CBC6C9-6EBF-420A-9AAE-926600EFF32E}">
      <dsp:nvSpPr>
        <dsp:cNvPr id="0" name=""/>
        <dsp:cNvSpPr/>
      </dsp:nvSpPr>
      <dsp:spPr>
        <a:xfrm>
          <a:off x="3662332" y="645"/>
          <a:ext cx="4524672" cy="452467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9008" tIns="82550" rIns="249008" bIns="82550" numCol="1" spcCol="1270" anchor="ctr" anchorCtr="0">
          <a:noAutofit/>
        </a:bodyPr>
        <a:lstStyle/>
        <a:p>
          <a:pPr marL="0" lvl="0" indent="0" algn="ctr" defTabSz="2889250">
            <a:lnSpc>
              <a:spcPct val="90000"/>
            </a:lnSpc>
            <a:spcBef>
              <a:spcPct val="0"/>
            </a:spcBef>
            <a:spcAft>
              <a:spcPct val="35000"/>
            </a:spcAft>
            <a:buNone/>
          </a:pPr>
          <a:r>
            <a:rPr lang="en-US" sz="6500" kern="1200" dirty="0"/>
            <a:t>Culture</a:t>
          </a:r>
        </a:p>
      </dsp:txBody>
      <dsp:txXfrm>
        <a:off x="4324955" y="663268"/>
        <a:ext cx="3199426" cy="319942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92CB9-FB9D-1E4C-B0A0-9AFBA108B4C2}" type="datetimeFigureOut">
              <a:rPr lang="en-US" smtClean="0"/>
              <a:t>6/30/19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DBBBA6-D405-5B40-BACA-436918B2A3CC}" type="slidenum">
              <a:rPr lang="en-US" smtClean="0"/>
              <a:t>‹#›</a:t>
            </a:fld>
            <a:endParaRPr lang="en-US"/>
          </a:p>
        </p:txBody>
      </p:sp>
    </p:spTree>
    <p:extLst>
      <p:ext uri="{BB962C8B-B14F-4D97-AF65-F5344CB8AC3E}">
        <p14:creationId xmlns:p14="http://schemas.microsoft.com/office/powerpoint/2010/main" val="25810950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97897-E7CB-4EE8-BE5B-3902243E5D95}" type="slidenum">
              <a:rPr lang="en-US"/>
              <a:pPr/>
              <a:t>29</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0BD2F8-9DDB-F247-836E-4AFC5702B9C6}" type="datetimeFigureOut">
              <a:rPr lang="en-US" smtClean="0"/>
              <a:t>6/30/19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3102015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0BD2F8-9DDB-F247-836E-4AFC5702B9C6}" type="datetimeFigureOut">
              <a:rPr lang="en-US" smtClean="0"/>
              <a:t>6/30/19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162038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0BD2F8-9DDB-F247-836E-4AFC5702B9C6}" type="datetimeFigureOut">
              <a:rPr lang="en-US" smtClean="0"/>
              <a:t>6/30/19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234807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0BD2F8-9DDB-F247-836E-4AFC5702B9C6}" type="datetimeFigureOut">
              <a:rPr lang="en-US" smtClean="0"/>
              <a:t>6/30/19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1454272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0BD2F8-9DDB-F247-836E-4AFC5702B9C6}" type="datetimeFigureOut">
              <a:rPr lang="en-US" smtClean="0"/>
              <a:t>6/30/19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247087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0BD2F8-9DDB-F247-836E-4AFC5702B9C6}" type="datetimeFigureOut">
              <a:rPr lang="en-US" smtClean="0"/>
              <a:t>6/30/19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2044010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0BD2F8-9DDB-F247-836E-4AFC5702B9C6}" type="datetimeFigureOut">
              <a:rPr lang="en-US" smtClean="0"/>
              <a:t>6/30/19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2466006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0BD2F8-9DDB-F247-836E-4AFC5702B9C6}" type="datetimeFigureOut">
              <a:rPr lang="en-US" smtClean="0"/>
              <a:t>6/30/19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3189874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0BD2F8-9DDB-F247-836E-4AFC5702B9C6}" type="datetimeFigureOut">
              <a:rPr lang="en-US" smtClean="0"/>
              <a:t>6/30/19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2127346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0BD2F8-9DDB-F247-836E-4AFC5702B9C6}" type="datetimeFigureOut">
              <a:rPr lang="en-US" smtClean="0"/>
              <a:t>6/30/19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189482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0BD2F8-9DDB-F247-836E-4AFC5702B9C6}" type="datetimeFigureOut">
              <a:rPr lang="en-US" smtClean="0"/>
              <a:t>6/30/19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3F1E6-D651-CD47-BC05-BEBA865218CF}" type="slidenum">
              <a:rPr lang="en-US" smtClean="0"/>
              <a:t>‹#›</a:t>
            </a:fld>
            <a:endParaRPr lang="en-US"/>
          </a:p>
        </p:txBody>
      </p:sp>
    </p:spTree>
    <p:extLst>
      <p:ext uri="{BB962C8B-B14F-4D97-AF65-F5344CB8AC3E}">
        <p14:creationId xmlns:p14="http://schemas.microsoft.com/office/powerpoint/2010/main" val="1413960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075" y="227013"/>
            <a:ext cx="7477125" cy="1143000"/>
          </a:xfrm>
        </p:spPr>
        <p:txBody>
          <a:bodyPr/>
          <a:lstStyle/>
          <a:p>
            <a:r>
              <a:rPr lang="en-US"/>
              <a:t>Click to edit Master title style</a:t>
            </a:r>
          </a:p>
        </p:txBody>
      </p:sp>
      <p:sp>
        <p:nvSpPr>
          <p:cNvPr id="3" name="Text Placeholder 2"/>
          <p:cNvSpPr>
            <a:spLocks noGrp="1"/>
          </p:cNvSpPr>
          <p:nvPr>
            <p:ph type="body" sz="half" idx="1"/>
          </p:nvPr>
        </p:nvSpPr>
        <p:spPr>
          <a:xfrm>
            <a:off x="263525" y="1598613"/>
            <a:ext cx="3616325"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032250" y="1598613"/>
            <a:ext cx="36179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1625" y="6242050"/>
            <a:ext cx="1782763" cy="474663"/>
          </a:xfrm>
        </p:spPr>
        <p:txBody>
          <a:bodyPr/>
          <a:lstStyle>
            <a:lvl1pPr>
              <a:defRPr/>
            </a:lvl1pPr>
          </a:lstStyle>
          <a:p>
            <a:endParaRPr lang="en-US"/>
          </a:p>
        </p:txBody>
      </p:sp>
      <p:sp>
        <p:nvSpPr>
          <p:cNvPr id="6" name="Footer Placeholder 5"/>
          <p:cNvSpPr>
            <a:spLocks noGrp="1"/>
          </p:cNvSpPr>
          <p:nvPr>
            <p:ph type="ftr" sz="quarter" idx="11"/>
          </p:nvPr>
        </p:nvSpPr>
        <p:spPr>
          <a:xfrm>
            <a:off x="2257425" y="6248400"/>
            <a:ext cx="3455988" cy="474663"/>
          </a:xfrm>
        </p:spPr>
        <p:txBody>
          <a:bodyPr/>
          <a:lstStyle>
            <a:lvl1pPr>
              <a:defRPr/>
            </a:lvl1pPr>
          </a:lstStyle>
          <a:p>
            <a:endParaRPr lang="en-US"/>
          </a:p>
        </p:txBody>
      </p:sp>
      <p:sp>
        <p:nvSpPr>
          <p:cNvPr id="7" name="Slide Number Placeholder 6"/>
          <p:cNvSpPr>
            <a:spLocks noGrp="1"/>
          </p:cNvSpPr>
          <p:nvPr>
            <p:ph type="sldNum" sz="quarter" idx="12"/>
          </p:nvPr>
        </p:nvSpPr>
        <p:spPr>
          <a:xfrm>
            <a:off x="5867400" y="6248400"/>
            <a:ext cx="1755775" cy="474663"/>
          </a:xfrm>
        </p:spPr>
        <p:txBody>
          <a:bodyPr/>
          <a:lstStyle>
            <a:lvl1pPr>
              <a:defRPr/>
            </a:lvl1pPr>
          </a:lstStyle>
          <a:p>
            <a:fld id="{8F5A5467-E212-1844-94FB-F62906C7DF9C}" type="slidenum">
              <a:rPr lang="en-US"/>
              <a:pPr/>
              <a:t>‹#›</a:t>
            </a:fld>
            <a:endParaRPr lang="en-US"/>
          </a:p>
        </p:txBody>
      </p:sp>
    </p:spTree>
    <p:extLst>
      <p:ext uri="{BB962C8B-B14F-4D97-AF65-F5344CB8AC3E}">
        <p14:creationId xmlns:p14="http://schemas.microsoft.com/office/powerpoint/2010/main" val="12481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BD2F8-9DDB-F247-836E-4AFC5702B9C6}" type="datetimeFigureOut">
              <a:rPr lang="en-US" smtClean="0"/>
              <a:t>6/30/19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23F1E6-D651-CD47-BC05-BEBA865218CF}" type="slidenum">
              <a:rPr lang="en-US" smtClean="0"/>
              <a:t>‹#›</a:t>
            </a:fld>
            <a:endParaRPr lang="en-US"/>
          </a:p>
        </p:txBody>
      </p:sp>
    </p:spTree>
    <p:extLst>
      <p:ext uri="{BB962C8B-B14F-4D97-AF65-F5344CB8AC3E}">
        <p14:creationId xmlns:p14="http://schemas.microsoft.com/office/powerpoint/2010/main" val="129626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14778"/>
            <a:ext cx="7802563" cy="2514222"/>
          </a:xfrm>
        </p:spPr>
        <p:txBody>
          <a:bodyPr>
            <a:normAutofit/>
          </a:bodyPr>
          <a:lstStyle/>
          <a:p>
            <a:r>
              <a:rPr lang="en-US" dirty="0"/>
              <a:t>Law &amp; Culture</a:t>
            </a:r>
            <a:br>
              <a:rPr lang="en-US" dirty="0"/>
            </a:br>
            <a:br>
              <a:rPr lang="en-US" dirty="0"/>
            </a:br>
            <a:r>
              <a:rPr lang="en-US" dirty="0"/>
              <a:t>Week 1: Introduction</a:t>
            </a:r>
          </a:p>
        </p:txBody>
      </p:sp>
    </p:spTree>
    <p:extLst>
      <p:ext uri="{BB962C8B-B14F-4D97-AF65-F5344CB8AC3E}">
        <p14:creationId xmlns:p14="http://schemas.microsoft.com/office/powerpoint/2010/main" val="908392802"/>
      </p:ext>
    </p:extLst>
  </p:cSld>
  <p:clrMapOvr>
    <a:masterClrMapping/>
  </p:clrMapOvr>
  <p:transition spd="med">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4"/>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 Copyright 2010 Alan S. Berger</a:t>
            </a:r>
          </a:p>
        </p:txBody>
      </p:sp>
      <p:sp>
        <p:nvSpPr>
          <p:cNvPr id="205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A5236EE-41C8-BC4F-AEDF-088B30BEE1A3}" type="slidenum">
              <a:rPr lang="en-US"/>
              <a:pPr eaLnBrk="1" hangingPunct="1"/>
              <a:t>2</a:t>
            </a:fld>
            <a:endParaRPr lang="en-US"/>
          </a:p>
        </p:txBody>
      </p:sp>
      <p:sp>
        <p:nvSpPr>
          <p:cNvPr id="2052" name="Rectangle 2"/>
          <p:cNvSpPr>
            <a:spLocks noGrp="1" noChangeArrowheads="1"/>
          </p:cNvSpPr>
          <p:nvPr>
            <p:ph type="ctrTitle"/>
          </p:nvPr>
        </p:nvSpPr>
        <p:spPr>
          <a:xfrm>
            <a:off x="685800" y="228600"/>
            <a:ext cx="7772400" cy="914400"/>
          </a:xfrm>
        </p:spPr>
        <p:txBody>
          <a:bodyPr/>
          <a:lstStyle/>
          <a:p>
            <a:pPr eaLnBrk="1" hangingPunct="1"/>
            <a:r>
              <a:rPr lang="en-US">
                <a:latin typeface="Arial" charset="0"/>
              </a:rPr>
              <a:t>Culture</a:t>
            </a:r>
          </a:p>
        </p:txBody>
      </p:sp>
      <p:sp>
        <p:nvSpPr>
          <p:cNvPr id="2053" name="Rectangle 3"/>
          <p:cNvSpPr>
            <a:spLocks noGrp="1" noChangeArrowheads="1"/>
          </p:cNvSpPr>
          <p:nvPr>
            <p:ph type="subTitle" idx="1"/>
          </p:nvPr>
        </p:nvSpPr>
        <p:spPr>
          <a:xfrm>
            <a:off x="685800" y="1219200"/>
            <a:ext cx="8229600" cy="4786086"/>
          </a:xfrm>
        </p:spPr>
        <p:txBody>
          <a:bodyPr/>
          <a:lstStyle/>
          <a:p>
            <a:pPr marL="457200" indent="-457200" algn="l" eaLnBrk="1" hangingPunct="1">
              <a:lnSpc>
                <a:spcPct val="80000"/>
              </a:lnSpc>
            </a:pPr>
            <a:r>
              <a:rPr lang="en-US" b="1" dirty="0">
                <a:solidFill>
                  <a:srgbClr val="262626"/>
                </a:solidFill>
                <a:latin typeface="Arial" charset="0"/>
              </a:rPr>
              <a:t>Culture</a:t>
            </a:r>
            <a:r>
              <a:rPr lang="en-US" sz="2800" b="1" dirty="0">
                <a:solidFill>
                  <a:srgbClr val="262626"/>
                </a:solidFill>
                <a:latin typeface="Arial" charset="0"/>
              </a:rPr>
              <a:t> </a:t>
            </a:r>
            <a:r>
              <a:rPr lang="en-US" sz="2800" dirty="0">
                <a:solidFill>
                  <a:srgbClr val="262626"/>
                </a:solidFill>
                <a:latin typeface="Arial" charset="0"/>
              </a:rPr>
              <a:t>refers to the beliefs, values, norms and material objects that, together, guide and shape a people's way of life.</a:t>
            </a:r>
          </a:p>
          <a:p>
            <a:pPr marL="457200" indent="-457200" algn="l" eaLnBrk="1" hangingPunct="1">
              <a:lnSpc>
                <a:spcPct val="80000"/>
              </a:lnSpc>
            </a:pPr>
            <a:r>
              <a:rPr lang="en-US" b="1" dirty="0">
                <a:solidFill>
                  <a:srgbClr val="262626"/>
                </a:solidFill>
                <a:latin typeface="Arial" charset="0"/>
              </a:rPr>
              <a:t>Culture</a:t>
            </a:r>
            <a:r>
              <a:rPr lang="en-US" dirty="0">
                <a:solidFill>
                  <a:srgbClr val="262626"/>
                </a:solidFill>
                <a:latin typeface="Arial" charset="0"/>
              </a:rPr>
              <a:t> </a:t>
            </a:r>
            <a:r>
              <a:rPr lang="en-US" sz="2800" dirty="0">
                <a:solidFill>
                  <a:srgbClr val="262626"/>
                </a:solidFill>
                <a:latin typeface="Arial" charset="0"/>
              </a:rPr>
              <a:t>determines how we view the world around us</a:t>
            </a:r>
          </a:p>
          <a:p>
            <a:pPr marL="457200" indent="-457200" algn="l" eaLnBrk="1" hangingPunct="1">
              <a:lnSpc>
                <a:spcPct val="80000"/>
              </a:lnSpc>
            </a:pPr>
            <a:r>
              <a:rPr lang="en-US" b="1" dirty="0">
                <a:solidFill>
                  <a:srgbClr val="262626"/>
                </a:solidFill>
                <a:latin typeface="Arial" charset="0"/>
              </a:rPr>
              <a:t>Culture </a:t>
            </a:r>
            <a:r>
              <a:rPr lang="en-US" sz="2800" dirty="0">
                <a:solidFill>
                  <a:srgbClr val="262626"/>
                </a:solidFill>
                <a:latin typeface="Arial" charset="0"/>
              </a:rPr>
              <a:t>includes the traditions we inherit and pass on to the next generation</a:t>
            </a:r>
          </a:p>
          <a:p>
            <a:pPr marL="457200" indent="-457200" algn="l" eaLnBrk="1" hangingPunct="1">
              <a:lnSpc>
                <a:spcPct val="80000"/>
              </a:lnSpc>
            </a:pPr>
            <a:r>
              <a:rPr lang="en-US" b="1" dirty="0">
                <a:solidFill>
                  <a:srgbClr val="262626"/>
                </a:solidFill>
                <a:latin typeface="Arial" charset="0"/>
              </a:rPr>
              <a:t>Culture</a:t>
            </a:r>
            <a:r>
              <a:rPr lang="en-US" dirty="0">
                <a:solidFill>
                  <a:srgbClr val="262626"/>
                </a:solidFill>
                <a:latin typeface="Arial" charset="0"/>
              </a:rPr>
              <a:t>:</a:t>
            </a:r>
            <a:r>
              <a:rPr lang="en-US" sz="2800" dirty="0">
                <a:solidFill>
                  <a:srgbClr val="262626"/>
                </a:solidFill>
                <a:latin typeface="Arial" charset="0"/>
              </a:rPr>
              <a:t> totality of our shared language, knowledge, material objects, and behavior</a:t>
            </a:r>
          </a:p>
        </p:txBody>
      </p:sp>
    </p:spTree>
    <p:extLst>
      <p:ext uri="{BB962C8B-B14F-4D97-AF65-F5344CB8AC3E}">
        <p14:creationId xmlns:p14="http://schemas.microsoft.com/office/powerpoint/2010/main" val="1786225138"/>
      </p:ext>
    </p:extLst>
  </p:cSld>
  <p:clrMapOvr>
    <a:masterClrMapping/>
  </p:clrMapOvr>
  <p:transition spd="med">
    <p:wipe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600"/>
              <a:t>Culture is all-encompassing and integrated</a:t>
            </a:r>
          </a:p>
        </p:txBody>
      </p:sp>
      <p:sp>
        <p:nvSpPr>
          <p:cNvPr id="18435" name="Rectangle 3"/>
          <p:cNvSpPr>
            <a:spLocks noGrp="1" noChangeArrowheads="1"/>
          </p:cNvSpPr>
          <p:nvPr>
            <p:ph type="body" idx="1"/>
          </p:nvPr>
        </p:nvSpPr>
        <p:spPr/>
        <p:txBody>
          <a:bodyPr/>
          <a:lstStyle/>
          <a:p>
            <a:r>
              <a:rPr lang="en-US" dirty="0"/>
              <a:t>Culture envelopes each of us, and touches every aspect of our lives.</a:t>
            </a:r>
          </a:p>
          <a:p>
            <a:r>
              <a:rPr lang="en-US" dirty="0"/>
              <a:t>Culture is systematic and integrated (it is not a random phenomenon).</a:t>
            </a:r>
          </a:p>
          <a:p>
            <a:r>
              <a:rPr lang="en-US" dirty="0"/>
              <a:t>Cultures teach us to share certain </a:t>
            </a:r>
            <a:r>
              <a:rPr lang="en-US" b="1" dirty="0"/>
              <a:t>core values</a:t>
            </a:r>
            <a:r>
              <a:rPr lang="en-US" dirty="0"/>
              <a:t> that helps shape the personality of the individuals within a culture.</a:t>
            </a:r>
            <a:endParaRPr lang="en-US" b="1" dirty="0"/>
          </a:p>
        </p:txBody>
      </p:sp>
    </p:spTree>
    <p:extLst>
      <p:ext uri="{BB962C8B-B14F-4D97-AF65-F5344CB8AC3E}">
        <p14:creationId xmlns:p14="http://schemas.microsoft.com/office/powerpoint/2010/main" val="1917117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3600" dirty="0"/>
              <a:t>Cultures are dynamic</a:t>
            </a:r>
          </a:p>
        </p:txBody>
      </p:sp>
      <p:sp>
        <p:nvSpPr>
          <p:cNvPr id="19459" name="Rectangle 3"/>
          <p:cNvSpPr>
            <a:spLocks noGrp="1" noChangeArrowheads="1"/>
          </p:cNvSpPr>
          <p:nvPr>
            <p:ph type="body" idx="1"/>
          </p:nvPr>
        </p:nvSpPr>
        <p:spPr/>
        <p:txBody>
          <a:bodyPr/>
          <a:lstStyle/>
          <a:p>
            <a:r>
              <a:rPr lang="en-US" dirty="0"/>
              <a:t>Individuals do not strictly follow the scripts of culture.</a:t>
            </a:r>
          </a:p>
          <a:p>
            <a:r>
              <a:rPr lang="en-US" dirty="0"/>
              <a:t>There is individual interpretation of each aspect of culture that is in part due to personal </a:t>
            </a:r>
            <a:r>
              <a:rPr lang="en-US"/>
              <a:t>history.	</a:t>
            </a:r>
            <a:endParaRPr lang="en-US" dirty="0"/>
          </a:p>
        </p:txBody>
      </p:sp>
    </p:spTree>
    <p:extLst>
      <p:ext uri="{BB962C8B-B14F-4D97-AF65-F5344CB8AC3E}">
        <p14:creationId xmlns:p14="http://schemas.microsoft.com/office/powerpoint/2010/main" val="4088687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Culture</a:t>
            </a:r>
          </a:p>
        </p:txBody>
      </p:sp>
      <p:sp>
        <p:nvSpPr>
          <p:cNvPr id="3" name="Content Placeholder 2"/>
          <p:cNvSpPr>
            <a:spLocks noGrp="1"/>
          </p:cNvSpPr>
          <p:nvPr>
            <p:ph idx="1"/>
          </p:nvPr>
        </p:nvSpPr>
        <p:spPr/>
        <p:txBody>
          <a:bodyPr/>
          <a:lstStyle/>
          <a:p>
            <a:pPr marL="0" indent="0">
              <a:lnSpc>
                <a:spcPct val="80000"/>
              </a:lnSpc>
              <a:buNone/>
            </a:pPr>
            <a:r>
              <a:rPr lang="en-US" dirty="0"/>
              <a:t>There are five elements that are identified as the common components: </a:t>
            </a:r>
          </a:p>
          <a:p>
            <a:pPr marL="0" indent="0">
              <a:lnSpc>
                <a:spcPct val="80000"/>
              </a:lnSpc>
              <a:buNone/>
            </a:pPr>
            <a:endParaRPr lang="en-US" dirty="0"/>
          </a:p>
          <a:p>
            <a:pPr>
              <a:lnSpc>
                <a:spcPct val="80000"/>
              </a:lnSpc>
              <a:buFontTx/>
              <a:buChar char="-"/>
            </a:pPr>
            <a:r>
              <a:rPr lang="en-US" dirty="0"/>
              <a:t>symbols, </a:t>
            </a:r>
          </a:p>
          <a:p>
            <a:pPr>
              <a:lnSpc>
                <a:spcPct val="80000"/>
              </a:lnSpc>
              <a:buFontTx/>
              <a:buChar char="-"/>
            </a:pPr>
            <a:r>
              <a:rPr lang="en-US" dirty="0"/>
              <a:t>language, </a:t>
            </a:r>
          </a:p>
          <a:p>
            <a:pPr>
              <a:lnSpc>
                <a:spcPct val="80000"/>
              </a:lnSpc>
              <a:buFontTx/>
              <a:buChar char="-"/>
            </a:pPr>
            <a:r>
              <a:rPr lang="en-US" dirty="0"/>
              <a:t>values and beliefs, </a:t>
            </a:r>
          </a:p>
          <a:p>
            <a:pPr>
              <a:lnSpc>
                <a:spcPct val="80000"/>
              </a:lnSpc>
              <a:buFontTx/>
              <a:buChar char="-"/>
            </a:pPr>
            <a:r>
              <a:rPr lang="en-US" dirty="0"/>
              <a:t>norms, and </a:t>
            </a:r>
          </a:p>
          <a:p>
            <a:pPr>
              <a:lnSpc>
                <a:spcPct val="80000"/>
              </a:lnSpc>
              <a:buFontTx/>
              <a:buChar char="-"/>
            </a:pPr>
            <a:r>
              <a:rPr lang="en-US" dirty="0"/>
              <a:t>material culture, including technology.</a:t>
            </a:r>
          </a:p>
          <a:p>
            <a:endParaRPr lang="en-US" dirty="0"/>
          </a:p>
          <a:p>
            <a:endParaRPr lang="en-US" dirty="0"/>
          </a:p>
        </p:txBody>
      </p:sp>
    </p:spTree>
    <p:extLst>
      <p:ext uri="{BB962C8B-B14F-4D97-AF65-F5344CB8AC3E}">
        <p14:creationId xmlns:p14="http://schemas.microsoft.com/office/powerpoint/2010/main" val="618476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Components of culture</a:t>
            </a:r>
          </a:p>
        </p:txBody>
      </p:sp>
      <p:sp>
        <p:nvSpPr>
          <p:cNvPr id="3" name="Content Placeholder 2"/>
          <p:cNvSpPr>
            <a:spLocks noGrp="1"/>
          </p:cNvSpPr>
          <p:nvPr>
            <p:ph idx="1"/>
          </p:nvPr>
        </p:nvSpPr>
        <p:spPr/>
        <p:txBody>
          <a:bodyPr/>
          <a:lstStyle/>
          <a:p>
            <a:r>
              <a:rPr lang="en-US" b="1" dirty="0"/>
              <a:t>Symbols</a:t>
            </a:r>
            <a:r>
              <a:rPr lang="en-US" dirty="0"/>
              <a:t> are defined as anything that carries a particular meaning recognized by people who share culture. The meaning of the same symbols varies from society to society, within a single society, and over time.</a:t>
            </a:r>
          </a:p>
          <a:p>
            <a:pPr marL="342900" lvl="1" indent="-342900">
              <a:buFont typeface="Arial"/>
              <a:buChar char="•"/>
            </a:pPr>
            <a:r>
              <a:rPr lang="en-US" b="1" dirty="0">
                <a:latin typeface="Arial" charset="0"/>
              </a:rPr>
              <a:t>Language</a:t>
            </a:r>
            <a:r>
              <a:rPr lang="en-US" dirty="0">
                <a:latin typeface="Arial" charset="0"/>
              </a:rPr>
              <a:t> is a system of symbols that allows people to communicate with one another.  It can be either written or spoken or both</a:t>
            </a:r>
          </a:p>
          <a:p>
            <a:endParaRPr lang="en-US" dirty="0"/>
          </a:p>
        </p:txBody>
      </p:sp>
    </p:spTree>
    <p:extLst>
      <p:ext uri="{BB962C8B-B14F-4D97-AF65-F5344CB8AC3E}">
        <p14:creationId xmlns:p14="http://schemas.microsoft.com/office/powerpoint/2010/main" val="3671820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Components of Culture</a:t>
            </a:r>
          </a:p>
        </p:txBody>
      </p:sp>
      <p:sp>
        <p:nvSpPr>
          <p:cNvPr id="3" name="Content Placeholder 2"/>
          <p:cNvSpPr>
            <a:spLocks noGrp="1"/>
          </p:cNvSpPr>
          <p:nvPr>
            <p:ph idx="1"/>
          </p:nvPr>
        </p:nvSpPr>
        <p:spPr/>
        <p:txBody>
          <a:bodyPr/>
          <a:lstStyle/>
          <a:p>
            <a:pPr marL="342900" lvl="2" indent="-342900"/>
            <a:r>
              <a:rPr lang="en-US" sz="2800" b="1" dirty="0">
                <a:latin typeface="Arial" charset="0"/>
              </a:rPr>
              <a:t>Values</a:t>
            </a:r>
            <a:r>
              <a:rPr lang="en-US" sz="2800" dirty="0">
                <a:latin typeface="Arial" charset="0"/>
              </a:rPr>
              <a:t> </a:t>
            </a:r>
            <a:r>
              <a:rPr lang="en-US" dirty="0">
                <a:latin typeface="Arial" charset="0"/>
              </a:rPr>
              <a:t>are culturally defined standards by which people judge desirability, goodness  and beauty, and which serve as broad guidelines for social living. Values are broad principles that underlie </a:t>
            </a:r>
            <a:r>
              <a:rPr lang="en-US" sz="2800" b="1" dirty="0">
                <a:latin typeface="Arial" charset="0"/>
              </a:rPr>
              <a:t>beliefs</a:t>
            </a:r>
            <a:r>
              <a:rPr lang="en-US" dirty="0">
                <a:latin typeface="Arial" charset="0"/>
              </a:rPr>
              <a:t>, specific statements that people hold to be true.</a:t>
            </a:r>
          </a:p>
          <a:p>
            <a:endParaRPr lang="en-US" dirty="0"/>
          </a:p>
        </p:txBody>
      </p:sp>
    </p:spTree>
    <p:extLst>
      <p:ext uri="{BB962C8B-B14F-4D97-AF65-F5344CB8AC3E}">
        <p14:creationId xmlns:p14="http://schemas.microsoft.com/office/powerpoint/2010/main" val="3172655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Components of Culture</a:t>
            </a:r>
          </a:p>
        </p:txBody>
      </p:sp>
      <p:sp>
        <p:nvSpPr>
          <p:cNvPr id="3" name="Content Placeholder 2"/>
          <p:cNvSpPr>
            <a:spLocks noGrp="1"/>
          </p:cNvSpPr>
          <p:nvPr>
            <p:ph idx="1"/>
          </p:nvPr>
        </p:nvSpPr>
        <p:spPr/>
        <p:txBody>
          <a:bodyPr>
            <a:normAutofit lnSpcReduction="10000"/>
          </a:bodyPr>
          <a:lstStyle/>
          <a:p>
            <a:r>
              <a:rPr lang="en-US" sz="2400" dirty="0">
                <a:latin typeface="Arial" charset="0"/>
              </a:rPr>
              <a:t>Cultures and societies set up </a:t>
            </a:r>
            <a:r>
              <a:rPr lang="en-US" sz="2800" b="1" dirty="0">
                <a:latin typeface="Arial" charset="0"/>
              </a:rPr>
              <a:t>norms</a:t>
            </a:r>
            <a:r>
              <a:rPr lang="en-US" sz="2400" dirty="0">
                <a:latin typeface="Arial" charset="0"/>
              </a:rPr>
              <a:t> which are the rules and expectations by which a society guides the behavior of its members. </a:t>
            </a:r>
          </a:p>
          <a:p>
            <a:r>
              <a:rPr lang="en-US" sz="2400" dirty="0">
                <a:latin typeface="Arial" charset="0"/>
              </a:rPr>
              <a:t>Norms can be either proscriptive or prescriptive.</a:t>
            </a:r>
          </a:p>
          <a:p>
            <a:r>
              <a:rPr lang="en-US" sz="2400" dirty="0">
                <a:latin typeface="Arial" charset="0"/>
              </a:rPr>
              <a:t>Formal norms (the law) express values as laws and regulations whose violation is strictly punished </a:t>
            </a:r>
          </a:p>
          <a:p>
            <a:r>
              <a:rPr lang="en-US" sz="2400" dirty="0">
                <a:latin typeface="Arial" charset="0"/>
              </a:rPr>
              <a:t>Informal norms are those norms which are implicitly understood but loosely defined</a:t>
            </a:r>
          </a:p>
          <a:p>
            <a:r>
              <a:rPr lang="en-US" sz="2400" dirty="0">
                <a:latin typeface="Arial" charset="0"/>
              </a:rPr>
              <a:t>Mores are broad observed and have visible moral/social significance.</a:t>
            </a:r>
          </a:p>
          <a:p>
            <a:r>
              <a:rPr lang="en-US" sz="2400" dirty="0">
                <a:latin typeface="Arial" charset="0"/>
              </a:rPr>
              <a:t>Folkways are norms that govern everyday behaviors</a:t>
            </a:r>
          </a:p>
          <a:p>
            <a:pPr lvl="1"/>
            <a:endParaRPr lang="en-US" sz="2000" dirty="0">
              <a:latin typeface="Arial" charset="0"/>
            </a:endParaRPr>
          </a:p>
          <a:p>
            <a:pPr marL="0" indent="0">
              <a:buNone/>
            </a:pPr>
            <a:endParaRPr lang="en-US" dirty="0"/>
          </a:p>
        </p:txBody>
      </p:sp>
    </p:spTree>
    <p:extLst>
      <p:ext uri="{BB962C8B-B14F-4D97-AF65-F5344CB8AC3E}">
        <p14:creationId xmlns:p14="http://schemas.microsoft.com/office/powerpoint/2010/main" val="3652016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Sanctions</a:t>
            </a:r>
          </a:p>
        </p:txBody>
      </p:sp>
      <p:sp>
        <p:nvSpPr>
          <p:cNvPr id="3" name="Content Placeholder 2"/>
          <p:cNvSpPr>
            <a:spLocks noGrp="1"/>
          </p:cNvSpPr>
          <p:nvPr>
            <p:ph idx="1"/>
          </p:nvPr>
        </p:nvSpPr>
        <p:spPr/>
        <p:txBody>
          <a:bodyPr>
            <a:normAutofit lnSpcReduction="10000"/>
          </a:bodyPr>
          <a:lstStyle/>
          <a:p>
            <a:r>
              <a:rPr lang="en-US" dirty="0"/>
              <a:t>Sanctions are a central mechanism of social control</a:t>
            </a:r>
          </a:p>
          <a:p>
            <a:r>
              <a:rPr lang="en-US" dirty="0"/>
              <a:t>Sanctions are the means by which society encourages conformity to norms </a:t>
            </a:r>
          </a:p>
          <a:p>
            <a:r>
              <a:rPr lang="en-US" dirty="0"/>
              <a:t>Sociologists distinguish between cultural ideals,  social patterns mandated by cultural values and norms, and real culture, actual social patterns that only approximate cultural expectations</a:t>
            </a:r>
          </a:p>
          <a:p>
            <a:endParaRPr lang="en-US" dirty="0"/>
          </a:p>
          <a:p>
            <a:endParaRPr lang="en-US" dirty="0"/>
          </a:p>
        </p:txBody>
      </p:sp>
    </p:spTree>
    <p:extLst>
      <p:ext uri="{BB962C8B-B14F-4D97-AF65-F5344CB8AC3E}">
        <p14:creationId xmlns:p14="http://schemas.microsoft.com/office/powerpoint/2010/main" val="1150218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 Culture</a:t>
            </a:r>
          </a:p>
        </p:txBody>
      </p:sp>
      <p:sp>
        <p:nvSpPr>
          <p:cNvPr id="3" name="Content Placeholder 2"/>
          <p:cNvSpPr>
            <a:spLocks noGrp="1"/>
          </p:cNvSpPr>
          <p:nvPr>
            <p:ph idx="1"/>
          </p:nvPr>
        </p:nvSpPr>
        <p:spPr/>
        <p:txBody>
          <a:bodyPr>
            <a:noAutofit/>
          </a:bodyPr>
          <a:lstStyle/>
          <a:p>
            <a:pPr marL="0" indent="-533400">
              <a:buNone/>
            </a:pPr>
            <a:r>
              <a:rPr lang="en-US" sz="2400" dirty="0">
                <a:latin typeface="Arial" charset="0"/>
              </a:rPr>
              <a:t>Material culture reflects a society</a:t>
            </a:r>
            <a:r>
              <a:rPr lang="ja-JP" altLang="en-US" sz="2400" dirty="0">
                <a:latin typeface="Arial" charset="0"/>
              </a:rPr>
              <a:t>’</a:t>
            </a:r>
            <a:r>
              <a:rPr lang="en-US" sz="2400" dirty="0">
                <a:latin typeface="Arial" charset="0"/>
              </a:rPr>
              <a:t>s values and a society</a:t>
            </a:r>
            <a:r>
              <a:rPr lang="ja-JP" altLang="en-US" sz="2400" dirty="0">
                <a:latin typeface="Arial" charset="0"/>
              </a:rPr>
              <a:t>’</a:t>
            </a:r>
            <a:r>
              <a:rPr lang="en-US" sz="2400" dirty="0">
                <a:latin typeface="Arial" charset="0"/>
              </a:rPr>
              <a:t>s </a:t>
            </a:r>
            <a:r>
              <a:rPr lang="en-US" sz="2400" b="1" dirty="0">
                <a:latin typeface="Arial" charset="0"/>
              </a:rPr>
              <a:t>technology, </a:t>
            </a:r>
            <a:r>
              <a:rPr lang="en-US" sz="2400" dirty="0">
                <a:latin typeface="Arial" charset="0"/>
              </a:rPr>
              <a:t>the knowledge that people apply to the task of living in their surroundings.</a:t>
            </a:r>
          </a:p>
          <a:p>
            <a:pPr marL="0" indent="-533400">
              <a:buNone/>
            </a:pPr>
            <a:endParaRPr lang="en-US" sz="2400" dirty="0">
              <a:latin typeface="Arial" charset="0"/>
            </a:endParaRPr>
          </a:p>
          <a:p>
            <a:pPr marL="0" indent="-533400">
              <a:buNone/>
            </a:pPr>
            <a:r>
              <a:rPr lang="en-US" sz="2400" dirty="0">
                <a:latin typeface="Arial" charset="0"/>
              </a:rPr>
              <a:t>Examples include books, buildings, physical objects that future generations can use to try and understand us.</a:t>
            </a:r>
          </a:p>
          <a:p>
            <a:pPr marL="533400" indent="-533400">
              <a:buNone/>
            </a:pPr>
            <a:endParaRPr lang="en-US" sz="2400" dirty="0">
              <a:latin typeface="Arial" charset="0"/>
            </a:endParaRPr>
          </a:p>
          <a:p>
            <a:pPr marL="533400" indent="-533400">
              <a:buNone/>
            </a:pPr>
            <a:r>
              <a:rPr lang="en-US" sz="2400" dirty="0">
                <a:latin typeface="Arial" charset="0"/>
              </a:rPr>
              <a:t>Non Material Culture reflects beliefs, values, concepts, customs</a:t>
            </a:r>
          </a:p>
          <a:p>
            <a:pPr marL="533400" indent="-533400">
              <a:buNone/>
            </a:pPr>
            <a:endParaRPr lang="en-US" sz="2400" dirty="0">
              <a:latin typeface="Arial" charset="0"/>
            </a:endParaRPr>
          </a:p>
          <a:p>
            <a:pPr marL="533400" indent="-533400">
              <a:buNone/>
            </a:pPr>
            <a:r>
              <a:rPr lang="en-US" sz="2400" dirty="0">
                <a:latin typeface="Arial" charset="0"/>
              </a:rPr>
              <a:t>Examples include Beliefs, values, Religions, ethics and philosophies</a:t>
            </a:r>
          </a:p>
          <a:p>
            <a:endParaRPr lang="en-US" sz="2400" dirty="0"/>
          </a:p>
        </p:txBody>
      </p:sp>
    </p:spTree>
    <p:extLst>
      <p:ext uri="{BB962C8B-B14F-4D97-AF65-F5344CB8AC3E}">
        <p14:creationId xmlns:p14="http://schemas.microsoft.com/office/powerpoint/2010/main" val="1410378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214313"/>
            <a:ext cx="7772400" cy="1214437"/>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0" tIns="44446" rIns="90480" bIns="44446"/>
          <a:lstStyle/>
          <a:p>
            <a:r>
              <a:rPr lang="en-US" sz="2400" b="1" dirty="0">
                <a:solidFill>
                  <a:schemeClr val="tx1">
                    <a:lumMod val="85000"/>
                    <a:lumOff val="15000"/>
                  </a:schemeClr>
                </a:solidFill>
              </a:rPr>
              <a:t>Elements of Culture</a:t>
            </a:r>
          </a:p>
        </p:txBody>
      </p:sp>
      <p:sp>
        <p:nvSpPr>
          <p:cNvPr id="41987" name="Rectangle 3"/>
          <p:cNvSpPr>
            <a:spLocks noChangeArrowheads="1"/>
          </p:cNvSpPr>
          <p:nvPr/>
        </p:nvSpPr>
        <p:spPr bwMode="auto">
          <a:xfrm>
            <a:off x="1644650" y="3181350"/>
            <a:ext cx="2324100" cy="92710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dirty="0">
              <a:ln w="17780" cmpd="sng">
                <a:solidFill>
                  <a:srgbClr val="FFFFFF"/>
                </a:solidFill>
                <a:prstDash val="solid"/>
                <a:miter lim="800000"/>
              </a:ln>
              <a:solidFill>
                <a:schemeClr val="tx1">
                  <a:lumMod val="85000"/>
                  <a:lumOff val="15000"/>
                </a:schemeClr>
              </a:solidFill>
              <a:effectLst>
                <a:outerShdw blurRad="50800" algn="tl" rotWithShape="0">
                  <a:srgbClr val="000000"/>
                </a:outerShdw>
              </a:effectLst>
            </a:endParaRPr>
          </a:p>
        </p:txBody>
      </p:sp>
      <p:sp>
        <p:nvSpPr>
          <p:cNvPr id="41988" name="Rectangle 4"/>
          <p:cNvSpPr>
            <a:spLocks noChangeArrowheads="1"/>
          </p:cNvSpPr>
          <p:nvPr/>
        </p:nvSpPr>
        <p:spPr bwMode="auto">
          <a:xfrm>
            <a:off x="2078712" y="3235325"/>
            <a:ext cx="1503602" cy="8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Aspects of</a:t>
            </a:r>
          </a:p>
          <a:p>
            <a:pPr algn="ctr" eaLnBrk="0" hangingPunct="0"/>
            <a:r>
              <a:rPr lang="en-US" sz="2400" b="1" dirty="0">
                <a:solidFill>
                  <a:schemeClr val="tx1">
                    <a:lumMod val="85000"/>
                    <a:lumOff val="15000"/>
                  </a:schemeClr>
                </a:solidFill>
              </a:rPr>
              <a:t>culture</a:t>
            </a:r>
          </a:p>
        </p:txBody>
      </p:sp>
      <p:sp>
        <p:nvSpPr>
          <p:cNvPr id="41989" name="Rectangle 5"/>
          <p:cNvSpPr>
            <a:spLocks noChangeArrowheads="1"/>
          </p:cNvSpPr>
          <p:nvPr/>
        </p:nvSpPr>
        <p:spPr bwMode="auto">
          <a:xfrm>
            <a:off x="5378450" y="13716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0" name="Rectangle 6"/>
          <p:cNvSpPr>
            <a:spLocks noChangeArrowheads="1"/>
          </p:cNvSpPr>
          <p:nvPr/>
        </p:nvSpPr>
        <p:spPr bwMode="auto">
          <a:xfrm>
            <a:off x="5378450" y="26924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1" name="Rectangle 7"/>
          <p:cNvSpPr>
            <a:spLocks noChangeArrowheads="1"/>
          </p:cNvSpPr>
          <p:nvPr/>
        </p:nvSpPr>
        <p:spPr bwMode="auto">
          <a:xfrm>
            <a:off x="5378450" y="39878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2" name="Rectangle 8"/>
          <p:cNvSpPr>
            <a:spLocks noChangeArrowheads="1"/>
          </p:cNvSpPr>
          <p:nvPr/>
        </p:nvSpPr>
        <p:spPr bwMode="auto">
          <a:xfrm>
            <a:off x="5378450" y="52832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3" name="Rectangle 9"/>
          <p:cNvSpPr>
            <a:spLocks noChangeArrowheads="1"/>
          </p:cNvSpPr>
          <p:nvPr/>
        </p:nvSpPr>
        <p:spPr bwMode="auto">
          <a:xfrm>
            <a:off x="6022938" y="1462088"/>
            <a:ext cx="1035124" cy="459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Values</a:t>
            </a:r>
          </a:p>
        </p:txBody>
      </p:sp>
      <p:sp>
        <p:nvSpPr>
          <p:cNvPr id="41994" name="Rectangle 10"/>
          <p:cNvSpPr>
            <a:spLocks noChangeArrowheads="1"/>
          </p:cNvSpPr>
          <p:nvPr/>
        </p:nvSpPr>
        <p:spPr bwMode="auto">
          <a:xfrm>
            <a:off x="6022971" y="2782888"/>
            <a:ext cx="1033471" cy="459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Norms</a:t>
            </a:r>
          </a:p>
        </p:txBody>
      </p:sp>
      <p:sp>
        <p:nvSpPr>
          <p:cNvPr id="41995" name="Rectangle 11"/>
          <p:cNvSpPr>
            <a:spLocks noChangeArrowheads="1"/>
          </p:cNvSpPr>
          <p:nvPr/>
        </p:nvSpPr>
        <p:spPr bwMode="auto">
          <a:xfrm>
            <a:off x="5913040" y="4078288"/>
            <a:ext cx="1253333" cy="459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a:solidFill>
                  <a:schemeClr val="tx1">
                    <a:lumMod val="85000"/>
                    <a:lumOff val="15000"/>
                  </a:schemeClr>
                </a:solidFill>
              </a:rPr>
              <a:t>Symbols</a:t>
            </a:r>
          </a:p>
        </p:txBody>
      </p:sp>
      <p:sp>
        <p:nvSpPr>
          <p:cNvPr id="41996" name="Rectangle 12"/>
          <p:cNvSpPr>
            <a:spLocks noChangeArrowheads="1"/>
          </p:cNvSpPr>
          <p:nvPr/>
        </p:nvSpPr>
        <p:spPr bwMode="auto">
          <a:xfrm>
            <a:off x="5843578" y="5373688"/>
            <a:ext cx="1393846" cy="459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a:solidFill>
                  <a:schemeClr val="tx1">
                    <a:lumMod val="85000"/>
                    <a:lumOff val="15000"/>
                  </a:schemeClr>
                </a:solidFill>
              </a:rPr>
              <a:t>Language</a:t>
            </a:r>
          </a:p>
        </p:txBody>
      </p:sp>
      <p:sp>
        <p:nvSpPr>
          <p:cNvPr id="41997" name="Line 13"/>
          <p:cNvSpPr>
            <a:spLocks noChangeShapeType="1"/>
          </p:cNvSpPr>
          <p:nvPr/>
        </p:nvSpPr>
        <p:spPr bwMode="auto">
          <a:xfrm>
            <a:off x="4686300" y="1703388"/>
            <a:ext cx="0" cy="3884612"/>
          </a:xfrm>
          <a:prstGeom prst="line">
            <a:avLst/>
          </a:prstGeom>
          <a:noFill/>
          <a:ln w="25400">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1998" name="Line 14"/>
          <p:cNvSpPr>
            <a:spLocks noChangeShapeType="1"/>
          </p:cNvSpPr>
          <p:nvPr/>
        </p:nvSpPr>
        <p:spPr bwMode="auto">
          <a:xfrm flipH="1">
            <a:off x="4662488" y="1689100"/>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1999" name="Line 15"/>
          <p:cNvSpPr>
            <a:spLocks noChangeShapeType="1"/>
          </p:cNvSpPr>
          <p:nvPr/>
        </p:nvSpPr>
        <p:spPr bwMode="auto">
          <a:xfrm flipH="1">
            <a:off x="4702175" y="3000375"/>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2000" name="Line 16"/>
          <p:cNvSpPr>
            <a:spLocks noChangeShapeType="1"/>
          </p:cNvSpPr>
          <p:nvPr/>
        </p:nvSpPr>
        <p:spPr bwMode="auto">
          <a:xfrm flipH="1">
            <a:off x="4662488" y="4305300"/>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2001" name="Line 17"/>
          <p:cNvSpPr>
            <a:spLocks noChangeShapeType="1"/>
          </p:cNvSpPr>
          <p:nvPr/>
        </p:nvSpPr>
        <p:spPr bwMode="auto">
          <a:xfrm flipH="1">
            <a:off x="4662488" y="5614988"/>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2002" name="Line 18"/>
          <p:cNvSpPr>
            <a:spLocks noChangeShapeType="1"/>
          </p:cNvSpPr>
          <p:nvPr/>
        </p:nvSpPr>
        <p:spPr bwMode="auto">
          <a:xfrm flipH="1">
            <a:off x="3959225" y="3644900"/>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Tree>
    <p:extLst>
      <p:ext uri="{BB962C8B-B14F-4D97-AF65-F5344CB8AC3E}">
        <p14:creationId xmlns:p14="http://schemas.microsoft.com/office/powerpoint/2010/main" val="3156327387"/>
      </p:ext>
    </p:extLst>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214313"/>
            <a:ext cx="7772400" cy="1214437"/>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0" tIns="44446" rIns="90480" bIns="44446"/>
          <a:lstStyle/>
          <a:p>
            <a:r>
              <a:rPr lang="en-US" sz="2400" b="1" dirty="0">
                <a:solidFill>
                  <a:schemeClr val="tx1">
                    <a:lumMod val="85000"/>
                    <a:lumOff val="15000"/>
                  </a:schemeClr>
                </a:solidFill>
              </a:rPr>
              <a:t>Elements of Law</a:t>
            </a:r>
          </a:p>
        </p:txBody>
      </p:sp>
      <p:sp>
        <p:nvSpPr>
          <p:cNvPr id="41987" name="Rectangle 3"/>
          <p:cNvSpPr>
            <a:spLocks noChangeArrowheads="1"/>
          </p:cNvSpPr>
          <p:nvPr/>
        </p:nvSpPr>
        <p:spPr bwMode="auto">
          <a:xfrm>
            <a:off x="1644650" y="3181350"/>
            <a:ext cx="2324100" cy="92710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dirty="0">
              <a:ln w="17780" cmpd="sng">
                <a:solidFill>
                  <a:srgbClr val="FFFFFF"/>
                </a:solidFill>
                <a:prstDash val="solid"/>
                <a:miter lim="800000"/>
              </a:ln>
              <a:solidFill>
                <a:schemeClr val="tx1">
                  <a:lumMod val="85000"/>
                  <a:lumOff val="15000"/>
                </a:schemeClr>
              </a:solidFill>
              <a:effectLst>
                <a:outerShdw blurRad="50800" algn="tl" rotWithShape="0">
                  <a:srgbClr val="000000"/>
                </a:outerShdw>
              </a:effectLst>
            </a:endParaRPr>
          </a:p>
        </p:txBody>
      </p:sp>
      <p:sp>
        <p:nvSpPr>
          <p:cNvPr id="41988" name="Rectangle 4"/>
          <p:cNvSpPr>
            <a:spLocks noChangeArrowheads="1"/>
          </p:cNvSpPr>
          <p:nvPr/>
        </p:nvSpPr>
        <p:spPr bwMode="auto">
          <a:xfrm>
            <a:off x="2078712" y="3235325"/>
            <a:ext cx="1503602" cy="8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Aspects of</a:t>
            </a:r>
          </a:p>
          <a:p>
            <a:pPr algn="ctr" eaLnBrk="0" hangingPunct="0"/>
            <a:r>
              <a:rPr lang="en-US" sz="2400" b="1" dirty="0">
                <a:solidFill>
                  <a:schemeClr val="tx1">
                    <a:lumMod val="85000"/>
                    <a:lumOff val="15000"/>
                  </a:schemeClr>
                </a:solidFill>
              </a:rPr>
              <a:t>Law</a:t>
            </a:r>
          </a:p>
        </p:txBody>
      </p:sp>
      <p:sp>
        <p:nvSpPr>
          <p:cNvPr id="41989" name="Rectangle 5"/>
          <p:cNvSpPr>
            <a:spLocks noChangeArrowheads="1"/>
          </p:cNvSpPr>
          <p:nvPr/>
        </p:nvSpPr>
        <p:spPr bwMode="auto">
          <a:xfrm>
            <a:off x="5378450" y="13716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0" name="Rectangle 6"/>
          <p:cNvSpPr>
            <a:spLocks noChangeArrowheads="1"/>
          </p:cNvSpPr>
          <p:nvPr/>
        </p:nvSpPr>
        <p:spPr bwMode="auto">
          <a:xfrm>
            <a:off x="5378450" y="26924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1" name="Rectangle 7"/>
          <p:cNvSpPr>
            <a:spLocks noChangeArrowheads="1"/>
          </p:cNvSpPr>
          <p:nvPr/>
        </p:nvSpPr>
        <p:spPr bwMode="auto">
          <a:xfrm>
            <a:off x="5378450" y="39878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2" name="Rectangle 8"/>
          <p:cNvSpPr>
            <a:spLocks noChangeArrowheads="1"/>
          </p:cNvSpPr>
          <p:nvPr/>
        </p:nvSpPr>
        <p:spPr bwMode="auto">
          <a:xfrm>
            <a:off x="5378450" y="5283200"/>
            <a:ext cx="2324100" cy="781050"/>
          </a:xfrm>
          <a:prstGeom prst="rect">
            <a:avLst/>
          </a:prstGeom>
          <a:gradFill rotWithShape="0">
            <a:gsLst>
              <a:gs pos="0">
                <a:srgbClr val="99CCFF">
                  <a:gamma/>
                  <a:tint val="0"/>
                  <a:invGamma/>
                </a:srgbClr>
              </a:gs>
              <a:gs pos="100000">
                <a:srgbClr val="99CCFF"/>
              </a:gs>
            </a:gsLst>
            <a:path path="shape">
              <a:fillToRect l="50000" t="50000" r="50000" b="50000"/>
            </a:path>
          </a:gradFill>
          <a:ln w="12700">
            <a:solidFill>
              <a:srgbClr val="000000"/>
            </a:solidFill>
            <a:miter lim="800000"/>
            <a:headEnd/>
            <a:tailEnd/>
          </a:ln>
          <a:effectLst>
            <a:outerShdw blurRad="63500" dist="71842" dir="2700000" algn="ctr" rotWithShape="0">
              <a:schemeClr val="bg2">
                <a:alpha val="74998"/>
              </a:schemeClr>
            </a:outerShdw>
          </a:effectLst>
        </p:spPr>
        <p:txBody>
          <a:bodyPr wrap="none" anchor="ctr"/>
          <a:lstStyle/>
          <a:p>
            <a:endParaRPr lang="en-US" sz="2400" b="1">
              <a:solidFill>
                <a:schemeClr val="tx1">
                  <a:lumMod val="85000"/>
                  <a:lumOff val="15000"/>
                </a:schemeClr>
              </a:solidFill>
            </a:endParaRPr>
          </a:p>
        </p:txBody>
      </p:sp>
      <p:sp>
        <p:nvSpPr>
          <p:cNvPr id="41993" name="Rectangle 9"/>
          <p:cNvSpPr>
            <a:spLocks noChangeArrowheads="1"/>
          </p:cNvSpPr>
          <p:nvPr/>
        </p:nvSpPr>
        <p:spPr bwMode="auto">
          <a:xfrm>
            <a:off x="5591257" y="1462088"/>
            <a:ext cx="1898491" cy="459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Individualism</a:t>
            </a:r>
          </a:p>
        </p:txBody>
      </p:sp>
      <p:sp>
        <p:nvSpPr>
          <p:cNvPr id="41994" name="Rectangle 10"/>
          <p:cNvSpPr>
            <a:spLocks noChangeArrowheads="1"/>
          </p:cNvSpPr>
          <p:nvPr/>
        </p:nvSpPr>
        <p:spPr bwMode="auto">
          <a:xfrm>
            <a:off x="5424930" y="2782888"/>
            <a:ext cx="2229561" cy="459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Reasonableness</a:t>
            </a:r>
          </a:p>
        </p:txBody>
      </p:sp>
      <p:sp>
        <p:nvSpPr>
          <p:cNvPr id="41995" name="Rectangle 11"/>
          <p:cNvSpPr>
            <a:spLocks noChangeArrowheads="1"/>
          </p:cNvSpPr>
          <p:nvPr/>
        </p:nvSpPr>
        <p:spPr bwMode="auto">
          <a:xfrm>
            <a:off x="5322963" y="4078288"/>
            <a:ext cx="2433494" cy="8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Constitution, </a:t>
            </a:r>
          </a:p>
          <a:p>
            <a:pPr algn="ctr" eaLnBrk="0" hangingPunct="0"/>
            <a:r>
              <a:rPr lang="en-US" sz="2400" b="1" dirty="0">
                <a:solidFill>
                  <a:schemeClr val="tx1">
                    <a:lumMod val="85000"/>
                    <a:lumOff val="15000"/>
                  </a:schemeClr>
                </a:solidFill>
              </a:rPr>
              <a:t>Rule of law, gavel</a:t>
            </a:r>
          </a:p>
        </p:txBody>
      </p:sp>
      <p:sp>
        <p:nvSpPr>
          <p:cNvPr id="41996" name="Rectangle 12"/>
          <p:cNvSpPr>
            <a:spLocks noChangeArrowheads="1"/>
          </p:cNvSpPr>
          <p:nvPr/>
        </p:nvSpPr>
        <p:spPr bwMode="auto">
          <a:xfrm>
            <a:off x="5295354" y="5373688"/>
            <a:ext cx="2490300" cy="8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0" tIns="44446" rIns="90480" bIns="44446">
            <a:spAutoFit/>
          </a:bodyPr>
          <a:lstStyle/>
          <a:p>
            <a:pPr algn="ctr" eaLnBrk="0" hangingPunct="0"/>
            <a:r>
              <a:rPr lang="en-US" sz="2400" b="1" dirty="0">
                <a:solidFill>
                  <a:schemeClr val="tx1">
                    <a:lumMod val="85000"/>
                    <a:lumOff val="15000"/>
                  </a:schemeClr>
                </a:solidFill>
              </a:rPr>
              <a:t>The Common law, </a:t>
            </a:r>
          </a:p>
          <a:p>
            <a:pPr algn="ctr" eaLnBrk="0" hangingPunct="0"/>
            <a:r>
              <a:rPr lang="en-US" sz="2400" b="1" dirty="0">
                <a:solidFill>
                  <a:schemeClr val="tx1">
                    <a:lumMod val="85000"/>
                    <a:lumOff val="15000"/>
                  </a:schemeClr>
                </a:solidFill>
              </a:rPr>
              <a:t>English</a:t>
            </a:r>
          </a:p>
        </p:txBody>
      </p:sp>
      <p:sp>
        <p:nvSpPr>
          <p:cNvPr id="41997" name="Line 13"/>
          <p:cNvSpPr>
            <a:spLocks noChangeShapeType="1"/>
          </p:cNvSpPr>
          <p:nvPr/>
        </p:nvSpPr>
        <p:spPr bwMode="auto">
          <a:xfrm>
            <a:off x="4686300" y="1703388"/>
            <a:ext cx="0" cy="3884612"/>
          </a:xfrm>
          <a:prstGeom prst="line">
            <a:avLst/>
          </a:prstGeom>
          <a:noFill/>
          <a:ln w="25400">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1998" name="Line 14"/>
          <p:cNvSpPr>
            <a:spLocks noChangeShapeType="1"/>
          </p:cNvSpPr>
          <p:nvPr/>
        </p:nvSpPr>
        <p:spPr bwMode="auto">
          <a:xfrm flipH="1">
            <a:off x="4662488" y="1689100"/>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1999" name="Line 15"/>
          <p:cNvSpPr>
            <a:spLocks noChangeShapeType="1"/>
          </p:cNvSpPr>
          <p:nvPr/>
        </p:nvSpPr>
        <p:spPr bwMode="auto">
          <a:xfrm flipH="1">
            <a:off x="4702175" y="3012251"/>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2000" name="Line 16"/>
          <p:cNvSpPr>
            <a:spLocks noChangeShapeType="1"/>
          </p:cNvSpPr>
          <p:nvPr/>
        </p:nvSpPr>
        <p:spPr bwMode="auto">
          <a:xfrm flipH="1">
            <a:off x="4662488" y="4305300"/>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2001" name="Line 17"/>
          <p:cNvSpPr>
            <a:spLocks noChangeShapeType="1"/>
          </p:cNvSpPr>
          <p:nvPr/>
        </p:nvSpPr>
        <p:spPr bwMode="auto">
          <a:xfrm flipH="1">
            <a:off x="4662488" y="5614988"/>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
        <p:nvSpPr>
          <p:cNvPr id="42002" name="Line 18"/>
          <p:cNvSpPr>
            <a:spLocks noChangeShapeType="1"/>
          </p:cNvSpPr>
          <p:nvPr/>
        </p:nvSpPr>
        <p:spPr bwMode="auto">
          <a:xfrm flipH="1">
            <a:off x="3959225" y="3644900"/>
            <a:ext cx="742950" cy="0"/>
          </a:xfrm>
          <a:prstGeom prst="line">
            <a:avLst/>
          </a:prstGeom>
          <a:noFill/>
          <a:ln w="25400">
            <a:solidFill>
              <a:schemeClr val="folHlink"/>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2400" b="1">
              <a:solidFill>
                <a:schemeClr val="tx1">
                  <a:lumMod val="85000"/>
                  <a:lumOff val="15000"/>
                </a:schemeClr>
              </a:solidFill>
            </a:endParaRPr>
          </a:p>
        </p:txBody>
      </p:sp>
    </p:spTree>
    <p:extLst>
      <p:ext uri="{BB962C8B-B14F-4D97-AF65-F5344CB8AC3E}">
        <p14:creationId xmlns:p14="http://schemas.microsoft.com/office/powerpoint/2010/main" val="1117711681"/>
      </p:ext>
    </p:extLst>
  </p:cSld>
  <p:clrMapOvr>
    <a:masterClrMapping/>
  </p:clrMapOvr>
  <p:transition spd="slow">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Levels of culture</a:t>
            </a:r>
          </a:p>
        </p:txBody>
      </p:sp>
      <p:sp>
        <p:nvSpPr>
          <p:cNvPr id="22531" name="Rectangle 3"/>
          <p:cNvSpPr>
            <a:spLocks noGrp="1" noChangeArrowheads="1"/>
          </p:cNvSpPr>
          <p:nvPr>
            <p:ph type="body" idx="1"/>
          </p:nvPr>
        </p:nvSpPr>
        <p:spPr/>
        <p:txBody>
          <a:bodyPr/>
          <a:lstStyle/>
          <a:p>
            <a:r>
              <a:rPr lang="en-US" b="1"/>
              <a:t>National</a:t>
            </a:r>
            <a:r>
              <a:rPr lang="en-US"/>
              <a:t>: learned behavioral patterns, beliefs, values, and institutions shared by the citizens of a nation.</a:t>
            </a:r>
          </a:p>
          <a:p>
            <a:r>
              <a:rPr lang="en-US" b="1"/>
              <a:t>International</a:t>
            </a:r>
            <a:r>
              <a:rPr lang="en-US"/>
              <a:t>:  cultural traditions that expand beyond cultural boundaries.</a:t>
            </a:r>
          </a:p>
          <a:p>
            <a:r>
              <a:rPr lang="en-US" b="1"/>
              <a:t>Subculture</a:t>
            </a:r>
            <a:r>
              <a:rPr lang="en-US"/>
              <a:t>:  different traditions practiced by groups set within a larger culture.  Frequently regionally based.</a:t>
            </a:r>
          </a:p>
          <a:p>
            <a:endParaRPr lang="en-US"/>
          </a:p>
        </p:txBody>
      </p:sp>
    </p:spTree>
    <p:extLst>
      <p:ext uri="{BB962C8B-B14F-4D97-AF65-F5344CB8AC3E}">
        <p14:creationId xmlns:p14="http://schemas.microsoft.com/office/powerpoint/2010/main" val="850983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FA11B8F-12B9-E643-867A-CE1289D0ACEE}" type="slidenum">
              <a:rPr lang="en-US"/>
              <a:pPr eaLnBrk="1" hangingPunct="1"/>
              <a:t>14</a:t>
            </a:fld>
            <a:endParaRPr lang="en-US"/>
          </a:p>
        </p:txBody>
      </p:sp>
      <p:sp>
        <p:nvSpPr>
          <p:cNvPr id="3075" name="Rectangle 2"/>
          <p:cNvSpPr>
            <a:spLocks noGrp="1" noChangeArrowheads="1"/>
          </p:cNvSpPr>
          <p:nvPr>
            <p:ph type="title"/>
          </p:nvPr>
        </p:nvSpPr>
        <p:spPr>
          <a:xfrm>
            <a:off x="612775" y="274638"/>
            <a:ext cx="8074025" cy="1143000"/>
          </a:xfrm>
        </p:spPr>
        <p:txBody>
          <a:bodyPr/>
          <a:lstStyle/>
          <a:p>
            <a:pPr eaLnBrk="1" hangingPunct="1"/>
            <a:r>
              <a:rPr lang="en-US">
                <a:latin typeface="Arial" charset="0"/>
              </a:rPr>
              <a:t>Culture and Society</a:t>
            </a:r>
          </a:p>
        </p:txBody>
      </p:sp>
      <p:sp>
        <p:nvSpPr>
          <p:cNvPr id="3076" name="Rectangle 3"/>
          <p:cNvSpPr>
            <a:spLocks noChangeArrowheads="1"/>
          </p:cNvSpPr>
          <p:nvPr/>
        </p:nvSpPr>
        <p:spPr bwMode="auto">
          <a:xfrm>
            <a:off x="628650" y="1530350"/>
            <a:ext cx="8012113" cy="3883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FontTx/>
              <a:buChar char="•"/>
            </a:pPr>
            <a:r>
              <a:rPr lang="en-US" sz="3200" b="1" dirty="0"/>
              <a:t>Society</a:t>
            </a:r>
            <a:r>
              <a:rPr lang="en-US" sz="2800" dirty="0"/>
              <a:t>: the structure of relationships within which culture is created and shared through regularized patterns of social interaction</a:t>
            </a:r>
          </a:p>
        </p:txBody>
      </p:sp>
      <p:sp>
        <p:nvSpPr>
          <p:cNvPr id="3077" name="Rectangle 4"/>
          <p:cNvSpPr>
            <a:spLocks noChangeArrowheads="1"/>
          </p:cNvSpPr>
          <p:nvPr/>
        </p:nvSpPr>
        <p:spPr bwMode="auto">
          <a:xfrm>
            <a:off x="457200" y="3247572"/>
            <a:ext cx="8012113" cy="266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742950" lvl="1" indent="-285750">
              <a:spcBef>
                <a:spcPct val="20000"/>
              </a:spcBef>
              <a:buFontTx/>
              <a:buChar char="–"/>
            </a:pPr>
            <a:r>
              <a:rPr lang="en-US" sz="2800" dirty="0"/>
              <a:t>Society provides the context within which our relationships with the external world develop</a:t>
            </a:r>
          </a:p>
          <a:p>
            <a:pPr marL="742950" lvl="1" indent="-285750">
              <a:spcBef>
                <a:spcPct val="20000"/>
              </a:spcBef>
              <a:buFontTx/>
              <a:buChar char="–"/>
            </a:pPr>
            <a:r>
              <a:rPr lang="en-US" sz="2800" dirty="0"/>
              <a:t>Cultural preferences vary across societies</a:t>
            </a:r>
          </a:p>
        </p:txBody>
      </p:sp>
      <p:sp>
        <p:nvSpPr>
          <p:cNvPr id="3078" name="Footer Placeholder 5"/>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 Copyright 2010 Alan S. Berger</a:t>
            </a:r>
          </a:p>
        </p:txBody>
      </p:sp>
    </p:spTree>
    <p:extLst>
      <p:ext uri="{BB962C8B-B14F-4D97-AF65-F5344CB8AC3E}">
        <p14:creationId xmlns:p14="http://schemas.microsoft.com/office/powerpoint/2010/main" val="1429971429"/>
      </p:ext>
    </p:extLst>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sz="3600"/>
              <a:t>Ethnocentrism, Cultural Relativism, and Human Rights</a:t>
            </a:r>
          </a:p>
        </p:txBody>
      </p:sp>
      <p:sp>
        <p:nvSpPr>
          <p:cNvPr id="23555" name="Rectangle 3"/>
          <p:cNvSpPr>
            <a:spLocks noGrp="1" noChangeArrowheads="1"/>
          </p:cNvSpPr>
          <p:nvPr>
            <p:ph type="body" sz="half" idx="1"/>
          </p:nvPr>
        </p:nvSpPr>
        <p:spPr>
          <a:xfrm>
            <a:off x="263525" y="1598613"/>
            <a:ext cx="7955189" cy="4497387"/>
          </a:xfrm>
        </p:spPr>
        <p:txBody>
          <a:bodyPr/>
          <a:lstStyle/>
          <a:p>
            <a:pPr>
              <a:lnSpc>
                <a:spcPct val="90000"/>
              </a:lnSpc>
            </a:pPr>
            <a:r>
              <a:rPr lang="en-US" sz="2400" dirty="0"/>
              <a:t>The </a:t>
            </a:r>
            <a:r>
              <a:rPr lang="ja-JP" altLang="en-US" sz="2400" dirty="0">
                <a:latin typeface="Arial"/>
              </a:rPr>
              <a:t>“</a:t>
            </a:r>
            <a:r>
              <a:rPr lang="en-US" sz="2400" dirty="0"/>
              <a:t>human rights</a:t>
            </a:r>
            <a:r>
              <a:rPr lang="ja-JP" altLang="en-US" sz="2400" dirty="0">
                <a:latin typeface="Arial"/>
              </a:rPr>
              <a:t>”</a:t>
            </a:r>
            <a:r>
              <a:rPr lang="en-US" sz="2400" dirty="0"/>
              <a:t> movement suggests that there is a realm of justice and morality that supersedes the practices of many cultures.</a:t>
            </a:r>
          </a:p>
          <a:p>
            <a:pPr marL="0" indent="0">
              <a:lnSpc>
                <a:spcPct val="90000"/>
              </a:lnSpc>
              <a:buNone/>
            </a:pPr>
            <a:endParaRPr lang="en-US" sz="2400" dirty="0"/>
          </a:p>
          <a:p>
            <a:pPr>
              <a:lnSpc>
                <a:spcPct val="90000"/>
              </a:lnSpc>
            </a:pPr>
            <a:r>
              <a:rPr lang="en-US" sz="2400" dirty="0"/>
              <a:t>Examples: female genital mutilation in the Middle East; male circumcision at birth in the United States.</a:t>
            </a:r>
          </a:p>
        </p:txBody>
      </p:sp>
    </p:spTree>
    <p:extLst>
      <p:ext uri="{BB962C8B-B14F-4D97-AF65-F5344CB8AC3E}">
        <p14:creationId xmlns:p14="http://schemas.microsoft.com/office/powerpoint/2010/main" val="83899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is Law?</a:t>
            </a:r>
          </a:p>
        </p:txBody>
      </p:sp>
      <p:sp>
        <p:nvSpPr>
          <p:cNvPr id="5" name="Rectangle 3"/>
          <p:cNvSpPr>
            <a:spLocks noGrp="1" noChangeArrowheads="1"/>
          </p:cNvSpPr>
          <p:nvPr>
            <p:ph idx="1"/>
          </p:nvPr>
        </p:nvSpPr>
        <p:spPr/>
        <p:txBody>
          <a:bodyPr/>
          <a:lstStyle/>
          <a:p>
            <a:pPr>
              <a:buNone/>
            </a:pPr>
            <a:r>
              <a:rPr lang="en-US" sz="2800" dirty="0"/>
              <a:t>Walsh and </a:t>
            </a:r>
            <a:r>
              <a:rPr lang="en-US" sz="2800" dirty="0" err="1"/>
              <a:t>Hemmens</a:t>
            </a:r>
            <a:r>
              <a:rPr lang="en-US" sz="2800" dirty="0"/>
              <a:t>:</a:t>
            </a:r>
          </a:p>
          <a:p>
            <a:pPr>
              <a:buNone/>
            </a:pPr>
            <a:endParaRPr lang="en-US" sz="2800" dirty="0"/>
          </a:p>
          <a:p>
            <a:r>
              <a:rPr lang="en-US" sz="2800" dirty="0"/>
              <a:t>written body of general rules of conduct</a:t>
            </a:r>
          </a:p>
          <a:p>
            <a:r>
              <a:rPr lang="en-US" sz="2800" dirty="0"/>
              <a:t>applicable to all members of community, society, or culture</a:t>
            </a:r>
          </a:p>
          <a:p>
            <a:r>
              <a:rPr lang="en-US" sz="2800" dirty="0"/>
              <a:t>emanate from a governing authority</a:t>
            </a:r>
          </a:p>
          <a:p>
            <a:r>
              <a:rPr lang="en-US" sz="2800" dirty="0"/>
              <a:t>enforced by its agents by imposition of penalties for violations</a:t>
            </a:r>
          </a:p>
          <a:p>
            <a:r>
              <a:rPr lang="en-US" sz="2800" dirty="0"/>
              <a:t>binds people of a common culture</a:t>
            </a:r>
          </a:p>
        </p:txBody>
      </p:sp>
    </p:spTree>
    <p:extLst>
      <p:ext uri="{BB962C8B-B14F-4D97-AF65-F5344CB8AC3E}">
        <p14:creationId xmlns:p14="http://schemas.microsoft.com/office/powerpoint/2010/main" val="383098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Riggs v. Palmer</a:t>
            </a:r>
          </a:p>
        </p:txBody>
      </p:sp>
      <p:sp>
        <p:nvSpPr>
          <p:cNvPr id="3" name="Content Placeholder 2"/>
          <p:cNvSpPr>
            <a:spLocks noGrp="1"/>
          </p:cNvSpPr>
          <p:nvPr>
            <p:ph idx="1"/>
          </p:nvPr>
        </p:nvSpPr>
        <p:spPr/>
        <p:txBody>
          <a:bodyPr/>
          <a:lstStyle/>
          <a:p>
            <a:r>
              <a:rPr lang="en-US" dirty="0"/>
              <a:t>An old case that has been much discussed by legal philosophers (e.g., Ronald </a:t>
            </a:r>
            <a:r>
              <a:rPr lang="en-US" dirty="0" err="1"/>
              <a:t>Dworkin</a:t>
            </a:r>
            <a:r>
              <a:rPr lang="en-US" dirty="0"/>
              <a:t>)</a:t>
            </a:r>
          </a:p>
          <a:p>
            <a:pPr>
              <a:buNone/>
            </a:pPr>
            <a:endParaRPr lang="en-US" dirty="0"/>
          </a:p>
          <a:p>
            <a:r>
              <a:rPr lang="en-US" dirty="0"/>
              <a:t>Often seen as a case to illustrate the tension between law and cultural/moral values</a:t>
            </a:r>
          </a:p>
        </p:txBody>
      </p:sp>
    </p:spTree>
    <p:extLst>
      <p:ext uri="{BB962C8B-B14F-4D97-AF65-F5344CB8AC3E}">
        <p14:creationId xmlns:p14="http://schemas.microsoft.com/office/powerpoint/2010/main" val="2444759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a:t>Case Summary:</a:t>
            </a:r>
          </a:p>
          <a:p>
            <a:pPr>
              <a:buNone/>
            </a:pPr>
            <a:endParaRPr lang="en-US" dirty="0"/>
          </a:p>
          <a:p>
            <a:r>
              <a:rPr lang="en-US" dirty="0"/>
              <a:t>Elmer Palmer was to be the major recipient of his grandfather, Francis Palmer’s estate. He knew that his grandfather’s existing will left him the bulk of the estate, and he suspected that the old man, who had recently remarried, would change the will and leave him nothing. </a:t>
            </a:r>
          </a:p>
          <a:p>
            <a:pPr>
              <a:buNone/>
            </a:pPr>
            <a:endParaRPr lang="en-US" dirty="0"/>
          </a:p>
        </p:txBody>
      </p:sp>
    </p:spTree>
    <p:extLst>
      <p:ext uri="{BB962C8B-B14F-4D97-AF65-F5344CB8AC3E}">
        <p14:creationId xmlns:p14="http://schemas.microsoft.com/office/powerpoint/2010/main" val="2567931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221163"/>
          </a:xfrm>
        </p:spPr>
        <p:txBody>
          <a:bodyPr>
            <a:normAutofit/>
          </a:bodyPr>
          <a:lstStyle/>
          <a:p>
            <a:endParaRPr lang="en-US" dirty="0"/>
          </a:p>
          <a:p>
            <a:r>
              <a:rPr lang="en-US" dirty="0"/>
              <a:t>Fearing that his grandfather (who just remarried) was about to disinherit him, Elmer poisoned him. Elmer was investigated, arrested, and convicted for murder and sentenced to ten years imprisonment. </a:t>
            </a:r>
          </a:p>
          <a:p>
            <a:endParaRPr lang="en-US" dirty="0"/>
          </a:p>
        </p:txBody>
      </p:sp>
    </p:spTree>
    <p:extLst>
      <p:ext uri="{BB962C8B-B14F-4D97-AF65-F5344CB8AC3E}">
        <p14:creationId xmlns:p14="http://schemas.microsoft.com/office/powerpoint/2010/main" val="1966185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Since the will in question had not been changed, Elmer laid claim to the estate, a claim contested by two of Francis’s daughters (</a:t>
            </a:r>
            <a:r>
              <a:rPr lang="en-US" dirty="0" err="1"/>
              <a:t>Mrs</a:t>
            </a:r>
            <a:r>
              <a:rPr lang="en-US" dirty="0"/>
              <a:t> Riggs, </a:t>
            </a:r>
            <a:r>
              <a:rPr lang="en-US" dirty="0" err="1"/>
              <a:t>Mrs</a:t>
            </a:r>
            <a:r>
              <a:rPr lang="en-US" dirty="0"/>
              <a:t> Preston).</a:t>
            </a:r>
          </a:p>
        </p:txBody>
      </p:sp>
    </p:spTree>
    <p:extLst>
      <p:ext uri="{BB962C8B-B14F-4D97-AF65-F5344CB8AC3E}">
        <p14:creationId xmlns:p14="http://schemas.microsoft.com/office/powerpoint/2010/main" val="4163740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 Validity</a:t>
            </a:r>
          </a:p>
        </p:txBody>
      </p:sp>
      <p:sp>
        <p:nvSpPr>
          <p:cNvPr id="3" name="Content Placeholder 2"/>
          <p:cNvSpPr>
            <a:spLocks noGrp="1"/>
          </p:cNvSpPr>
          <p:nvPr>
            <p:ph idx="1"/>
          </p:nvPr>
        </p:nvSpPr>
        <p:spPr/>
        <p:txBody>
          <a:bodyPr>
            <a:normAutofit lnSpcReduction="10000"/>
          </a:bodyPr>
          <a:lstStyle/>
          <a:p>
            <a:r>
              <a:rPr lang="en-US" dirty="0"/>
              <a:t>the law relevant to wills is for the most part set out in special statutes, often called statutes of wills, which basically specify the formal requirement of a will to be considered valid</a:t>
            </a:r>
          </a:p>
          <a:p>
            <a:endParaRPr lang="en-US" dirty="0"/>
          </a:p>
          <a:p>
            <a:r>
              <a:rPr lang="en-US" dirty="0"/>
              <a:t>The law was clear: “No will in writing, not any part thereof, shall be revoked or otherwise altered.”</a:t>
            </a:r>
          </a:p>
        </p:txBody>
      </p:sp>
    </p:spTree>
    <p:extLst>
      <p:ext uri="{BB962C8B-B14F-4D97-AF65-F5344CB8AC3E}">
        <p14:creationId xmlns:p14="http://schemas.microsoft.com/office/powerpoint/2010/main" val="2625009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Judge Earl’s Majority Opinion</a:t>
            </a:r>
          </a:p>
        </p:txBody>
      </p:sp>
      <p:sp>
        <p:nvSpPr>
          <p:cNvPr id="3" name="Content Placeholder 2"/>
          <p:cNvSpPr>
            <a:spLocks noGrp="1"/>
          </p:cNvSpPr>
          <p:nvPr>
            <p:ph idx="1"/>
          </p:nvPr>
        </p:nvSpPr>
        <p:spPr/>
        <p:txBody>
          <a:bodyPr/>
          <a:lstStyle/>
          <a:p>
            <a:r>
              <a:rPr lang="en-US" dirty="0"/>
              <a:t>What was his justification?</a:t>
            </a:r>
          </a:p>
          <a:p>
            <a:endParaRPr lang="en-US" dirty="0"/>
          </a:p>
          <a:p>
            <a:r>
              <a:rPr lang="en-US" dirty="0"/>
              <a:t>What was his theory of statutory interpretation?</a:t>
            </a:r>
          </a:p>
          <a:p>
            <a:endParaRPr lang="en-US" dirty="0"/>
          </a:p>
        </p:txBody>
      </p:sp>
    </p:spTree>
    <p:extLst>
      <p:ext uri="{BB962C8B-B14F-4D97-AF65-F5344CB8AC3E}">
        <p14:creationId xmlns:p14="http://schemas.microsoft.com/office/powerpoint/2010/main" val="4291684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Legislator’s intent</a:t>
            </a:r>
          </a:p>
          <a:p>
            <a:pPr>
              <a:buNone/>
            </a:pPr>
            <a:r>
              <a:rPr lang="en-US" dirty="0"/>
              <a:t>	“But it never could have been their intention that a </a:t>
            </a:r>
            <a:r>
              <a:rPr lang="en-US" dirty="0" err="1"/>
              <a:t>donee</a:t>
            </a:r>
            <a:r>
              <a:rPr lang="en-US" dirty="0"/>
              <a:t> who murdered the testator to make the will operative should have any benefit under it.” </a:t>
            </a:r>
          </a:p>
          <a:p>
            <a:pPr>
              <a:buNone/>
            </a:pPr>
            <a:r>
              <a:rPr lang="en-US" dirty="0"/>
              <a:t>	</a:t>
            </a:r>
          </a:p>
        </p:txBody>
      </p:sp>
    </p:spTree>
    <p:extLst>
      <p:ext uri="{BB962C8B-B14F-4D97-AF65-F5344CB8AC3E}">
        <p14:creationId xmlns:p14="http://schemas.microsoft.com/office/powerpoint/2010/main" val="1262942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“If the law-makers could, as to this case, be consulted, would they say that they intended by their general language that the property of a testator or of an ancestor should pass to one who had taken his life for the express purpose of getting his property?”</a:t>
            </a:r>
          </a:p>
        </p:txBody>
      </p:sp>
    </p:spTree>
    <p:extLst>
      <p:ext uri="{BB962C8B-B14F-4D97-AF65-F5344CB8AC3E}">
        <p14:creationId xmlns:p14="http://schemas.microsoft.com/office/powerpoint/2010/main" val="3776431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Rational interpretation</a:t>
            </a:r>
          </a:p>
          <a:p>
            <a:pPr>
              <a:buNone/>
            </a:pPr>
            <a:r>
              <a:rPr lang="en-US" dirty="0"/>
              <a:t>	“ The writers of laws do not always express their intention perfectly, but either exceed it or fall short of it, so that judges are to collect it from probable or rational conjectures only, and this is called rational interpretation.”</a:t>
            </a:r>
          </a:p>
        </p:txBody>
      </p:sp>
    </p:spTree>
    <p:extLst>
      <p:ext uri="{BB962C8B-B14F-4D97-AF65-F5344CB8AC3E}">
        <p14:creationId xmlns:p14="http://schemas.microsoft.com/office/powerpoint/2010/main" val="2312866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maxims of the common law</a:t>
            </a:r>
          </a:p>
          <a:p>
            <a:pPr>
              <a:buNone/>
            </a:pPr>
            <a:r>
              <a:rPr lang="en-US" dirty="0"/>
              <a:t>	“all laws as well as all contracts may be controlled in their operation and effect by general, fundamental maxims of the common law.”</a:t>
            </a:r>
          </a:p>
          <a:p>
            <a:endParaRPr lang="en-US" dirty="0"/>
          </a:p>
          <a:p>
            <a:r>
              <a:rPr lang="en-US" dirty="0"/>
              <a:t>What is the maxim here?</a:t>
            </a:r>
          </a:p>
          <a:p>
            <a:pPr>
              <a:buNone/>
            </a:pPr>
            <a:r>
              <a:rPr lang="en-US" dirty="0"/>
              <a:t>	</a:t>
            </a:r>
          </a:p>
        </p:txBody>
      </p:sp>
    </p:spTree>
    <p:extLst>
      <p:ext uri="{BB962C8B-B14F-4D97-AF65-F5344CB8AC3E}">
        <p14:creationId xmlns:p14="http://schemas.microsoft.com/office/powerpoint/2010/main" val="484435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Judge Gray’s Dissenting Opinion</a:t>
            </a:r>
          </a:p>
        </p:txBody>
      </p:sp>
      <p:sp>
        <p:nvSpPr>
          <p:cNvPr id="3" name="Content Placeholder 2"/>
          <p:cNvSpPr>
            <a:spLocks noGrp="1"/>
          </p:cNvSpPr>
          <p:nvPr>
            <p:ph idx="1"/>
          </p:nvPr>
        </p:nvSpPr>
        <p:spPr/>
        <p:txBody>
          <a:bodyPr/>
          <a:lstStyle/>
          <a:p>
            <a:r>
              <a:rPr lang="en-US" dirty="0"/>
              <a:t>Why Judge Gray disagreed?</a:t>
            </a:r>
          </a:p>
          <a:p>
            <a:endParaRPr lang="en-US" dirty="0"/>
          </a:p>
          <a:p>
            <a:r>
              <a:rPr lang="en-US" dirty="0"/>
              <a:t>What was his theory of statutory interpretation?</a:t>
            </a:r>
          </a:p>
        </p:txBody>
      </p:sp>
    </p:spTree>
    <p:extLst>
      <p:ext uri="{BB962C8B-B14F-4D97-AF65-F5344CB8AC3E}">
        <p14:creationId xmlns:p14="http://schemas.microsoft.com/office/powerpoint/2010/main" val="2921716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a:t>	“It is quite reasonable to suppose that a testator would revoke or alter his will, where his mind has been so angered and changed as to make him unwilling to have his will executed as it stood.  But these principles only suggest sufficient reasons for the enactment of laws to meet such cases.”</a:t>
            </a:r>
          </a:p>
          <a:p>
            <a:endParaRPr lang="en-US" dirty="0"/>
          </a:p>
        </p:txBody>
      </p:sp>
    </p:spTree>
    <p:extLst>
      <p:ext uri="{BB962C8B-B14F-4D97-AF65-F5344CB8AC3E}">
        <p14:creationId xmlns:p14="http://schemas.microsoft.com/office/powerpoint/2010/main" val="2805681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dirty="0"/>
              <a:t>Funnel Model of Law &amp; Culture</a:t>
            </a:r>
          </a:p>
        </p:txBody>
      </p:sp>
      <p:sp>
        <p:nvSpPr>
          <p:cNvPr id="65539" name="Rectangle 3"/>
          <p:cNvSpPr>
            <a:spLocks noGrp="1" noChangeArrowheads="1"/>
          </p:cNvSpPr>
          <p:nvPr>
            <p:ph type="body" sz="half" idx="1"/>
          </p:nvPr>
        </p:nvSpPr>
        <p:spPr>
          <a:xfrm>
            <a:off x="838200" y="1981200"/>
            <a:ext cx="4724400" cy="4114800"/>
          </a:xfrm>
        </p:spPr>
        <p:txBody>
          <a:bodyPr/>
          <a:lstStyle/>
          <a:p>
            <a:pPr>
              <a:spcBef>
                <a:spcPct val="50000"/>
              </a:spcBef>
              <a:buClrTx/>
              <a:buFontTx/>
              <a:buNone/>
            </a:pPr>
            <a:endParaRPr lang="en-US" sz="2800" b="1" dirty="0"/>
          </a:p>
          <a:p>
            <a:endParaRPr lang="en-US" sz="2800" dirty="0"/>
          </a:p>
        </p:txBody>
      </p:sp>
      <p:sp>
        <p:nvSpPr>
          <p:cNvPr id="65544" name="AutoShape 8"/>
          <p:cNvSpPr>
            <a:spLocks noChangeArrowheads="1"/>
          </p:cNvSpPr>
          <p:nvPr/>
        </p:nvSpPr>
        <p:spPr bwMode="auto">
          <a:xfrm>
            <a:off x="304800" y="2209800"/>
            <a:ext cx="28194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Discouraged behaviors</a:t>
            </a:r>
          </a:p>
        </p:txBody>
      </p:sp>
      <p:sp>
        <p:nvSpPr>
          <p:cNvPr id="65545" name="AutoShape 9"/>
          <p:cNvSpPr>
            <a:spLocks noChangeArrowheads="1"/>
          </p:cNvSpPr>
          <p:nvPr/>
        </p:nvSpPr>
        <p:spPr bwMode="auto">
          <a:xfrm>
            <a:off x="5715000" y="2286000"/>
            <a:ext cx="27432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Encouraged behaviors</a:t>
            </a:r>
          </a:p>
        </p:txBody>
      </p:sp>
      <p:cxnSp>
        <p:nvCxnSpPr>
          <p:cNvPr id="65546" name="AutoShape 10"/>
          <p:cNvCxnSpPr>
            <a:cxnSpLocks noChangeShapeType="1"/>
            <a:stCxn id="65539" idx="1"/>
            <a:endCxn id="65539" idx="1"/>
          </p:cNvCxnSpPr>
          <p:nvPr/>
        </p:nvCxnSpPr>
        <p:spPr bwMode="auto">
          <a:xfrm rot="10800000">
            <a:off x="838200" y="4038600"/>
            <a:ext cx="1588" cy="1588"/>
          </a:xfrm>
          <a:prstGeom prst="straightConnector1">
            <a:avLst/>
          </a:prstGeom>
          <a:noFill/>
          <a:ln w="9525">
            <a:solidFill>
              <a:schemeClr val="tx1"/>
            </a:solidFill>
            <a:round/>
            <a:headEnd/>
            <a:tailEnd/>
          </a:ln>
          <a:effectLst/>
        </p:spPr>
      </p:cxnSp>
      <p:sp>
        <p:nvSpPr>
          <p:cNvPr id="65549" name="Line 13"/>
          <p:cNvSpPr>
            <a:spLocks noChangeShapeType="1"/>
          </p:cNvSpPr>
          <p:nvPr/>
        </p:nvSpPr>
        <p:spPr bwMode="auto">
          <a:xfrm>
            <a:off x="228600" y="3200400"/>
            <a:ext cx="8382000" cy="0"/>
          </a:xfrm>
          <a:prstGeom prst="line">
            <a:avLst/>
          </a:prstGeom>
          <a:noFill/>
          <a:ln w="9525">
            <a:solidFill>
              <a:schemeClr val="tx1"/>
            </a:solidFill>
            <a:round/>
            <a:headEnd/>
            <a:tailEnd/>
          </a:ln>
          <a:effectLst/>
        </p:spPr>
        <p:txBody>
          <a:bodyPr/>
          <a:lstStyle/>
          <a:p>
            <a:endParaRPr lang="en-US"/>
          </a:p>
        </p:txBody>
      </p:sp>
      <p:sp>
        <p:nvSpPr>
          <p:cNvPr id="65550" name="Line 14"/>
          <p:cNvSpPr>
            <a:spLocks noChangeShapeType="1"/>
          </p:cNvSpPr>
          <p:nvPr/>
        </p:nvSpPr>
        <p:spPr bwMode="auto">
          <a:xfrm>
            <a:off x="4267200" y="3276600"/>
            <a:ext cx="0" cy="762000"/>
          </a:xfrm>
          <a:prstGeom prst="line">
            <a:avLst/>
          </a:prstGeom>
          <a:noFill/>
          <a:ln w="9525">
            <a:solidFill>
              <a:schemeClr val="tx1"/>
            </a:solidFill>
            <a:round/>
            <a:headEnd/>
            <a:tailEnd type="triangle" w="med" len="med"/>
          </a:ln>
          <a:effectLst/>
        </p:spPr>
        <p:txBody>
          <a:bodyPr/>
          <a:lstStyle/>
          <a:p>
            <a:endParaRPr lang="en-US"/>
          </a:p>
        </p:txBody>
      </p:sp>
      <p:sp>
        <p:nvSpPr>
          <p:cNvPr id="65551" name="Text Box 15"/>
          <p:cNvSpPr txBox="1">
            <a:spLocks noChangeArrowheads="1"/>
          </p:cNvSpPr>
          <p:nvPr/>
        </p:nvSpPr>
        <p:spPr bwMode="auto">
          <a:xfrm>
            <a:off x="3581400" y="4419600"/>
            <a:ext cx="1371600" cy="457200"/>
          </a:xfrm>
          <a:prstGeom prst="rect">
            <a:avLst/>
          </a:prstGeom>
          <a:noFill/>
          <a:ln w="9525">
            <a:noFill/>
            <a:miter lim="800000"/>
            <a:headEnd/>
            <a:tailEnd/>
          </a:ln>
          <a:effectLst/>
        </p:spPr>
        <p:txBody>
          <a:bodyPr>
            <a:spAutoFit/>
          </a:bodyPr>
          <a:lstStyle/>
          <a:p>
            <a:endParaRPr lang="en-US"/>
          </a:p>
        </p:txBody>
      </p:sp>
      <p:sp>
        <p:nvSpPr>
          <p:cNvPr id="65563" name="AutoShape 27"/>
          <p:cNvSpPr>
            <a:spLocks noChangeArrowheads="1"/>
          </p:cNvSpPr>
          <p:nvPr/>
        </p:nvSpPr>
        <p:spPr bwMode="auto">
          <a:xfrm>
            <a:off x="2438400" y="4114800"/>
            <a:ext cx="38862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Values and beliefs</a:t>
            </a:r>
          </a:p>
        </p:txBody>
      </p:sp>
      <p:sp>
        <p:nvSpPr>
          <p:cNvPr id="65564" name="AutoShape 28"/>
          <p:cNvSpPr>
            <a:spLocks noChangeArrowheads="1"/>
          </p:cNvSpPr>
          <p:nvPr/>
        </p:nvSpPr>
        <p:spPr bwMode="auto">
          <a:xfrm>
            <a:off x="2819400" y="5029200"/>
            <a:ext cx="2895600" cy="5334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Folkways/mores/norms</a:t>
            </a:r>
          </a:p>
        </p:txBody>
      </p:sp>
      <p:sp>
        <p:nvSpPr>
          <p:cNvPr id="65565" name="Line 29"/>
          <p:cNvSpPr>
            <a:spLocks noChangeShapeType="1"/>
          </p:cNvSpPr>
          <p:nvPr/>
        </p:nvSpPr>
        <p:spPr bwMode="auto">
          <a:xfrm>
            <a:off x="4267200" y="4800600"/>
            <a:ext cx="0" cy="228600"/>
          </a:xfrm>
          <a:prstGeom prst="line">
            <a:avLst/>
          </a:prstGeom>
          <a:noFill/>
          <a:ln w="9525">
            <a:solidFill>
              <a:schemeClr val="tx1"/>
            </a:solidFill>
            <a:round/>
            <a:headEnd/>
            <a:tailEnd type="triangle" w="med" len="med"/>
          </a:ln>
          <a:effectLst/>
        </p:spPr>
        <p:txBody>
          <a:bodyPr/>
          <a:lstStyle/>
          <a:p>
            <a:endParaRPr lang="en-US"/>
          </a:p>
        </p:txBody>
      </p:sp>
      <p:sp>
        <p:nvSpPr>
          <p:cNvPr id="65566" name="Line 30"/>
          <p:cNvSpPr>
            <a:spLocks noChangeShapeType="1"/>
          </p:cNvSpPr>
          <p:nvPr/>
        </p:nvSpPr>
        <p:spPr bwMode="auto">
          <a:xfrm>
            <a:off x="4267200" y="5638800"/>
            <a:ext cx="0" cy="228600"/>
          </a:xfrm>
          <a:prstGeom prst="line">
            <a:avLst/>
          </a:prstGeom>
          <a:noFill/>
          <a:ln w="9525">
            <a:solidFill>
              <a:schemeClr val="tx1"/>
            </a:solidFill>
            <a:round/>
            <a:headEnd/>
            <a:tailEnd type="triangle" w="med" len="med"/>
          </a:ln>
          <a:effectLst/>
        </p:spPr>
        <p:txBody>
          <a:bodyPr/>
          <a:lstStyle/>
          <a:p>
            <a:endParaRPr lang="en-US"/>
          </a:p>
        </p:txBody>
      </p:sp>
      <p:sp>
        <p:nvSpPr>
          <p:cNvPr id="65567" name="AutoShape 31"/>
          <p:cNvSpPr>
            <a:spLocks noChangeArrowheads="1"/>
          </p:cNvSpPr>
          <p:nvPr/>
        </p:nvSpPr>
        <p:spPr bwMode="auto">
          <a:xfrm>
            <a:off x="3810000" y="5943600"/>
            <a:ext cx="914400" cy="3810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LAW</a:t>
            </a:r>
          </a:p>
        </p:txBody>
      </p:sp>
      <p:sp>
        <p:nvSpPr>
          <p:cNvPr id="17" name="Down Arrow 16"/>
          <p:cNvSpPr/>
          <p:nvPr/>
        </p:nvSpPr>
        <p:spPr>
          <a:xfrm>
            <a:off x="609600" y="3962400"/>
            <a:ext cx="1524000" cy="2362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b" anchorCtr="0"/>
          <a:lstStyle/>
          <a:p>
            <a:pPr algn="ctr"/>
            <a:r>
              <a:rPr lang="en-US" dirty="0"/>
              <a:t>Increasing </a:t>
            </a:r>
          </a:p>
          <a:p>
            <a:pPr algn="ctr"/>
            <a:r>
              <a:rPr lang="en-US" dirty="0"/>
              <a:t>specificity</a:t>
            </a:r>
          </a:p>
        </p:txBody>
      </p:sp>
    </p:spTree>
    <p:extLst>
      <p:ext uri="{BB962C8B-B14F-4D97-AF65-F5344CB8AC3E}">
        <p14:creationId xmlns:p14="http://schemas.microsoft.com/office/powerpoint/2010/main" val="700281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Problems with Funnel Model</a:t>
            </a:r>
          </a:p>
        </p:txBody>
      </p:sp>
      <p:sp>
        <p:nvSpPr>
          <p:cNvPr id="2" name="Content Placeholder 1"/>
          <p:cNvSpPr>
            <a:spLocks noGrp="1"/>
          </p:cNvSpPr>
          <p:nvPr>
            <p:ph idx="1"/>
          </p:nvPr>
        </p:nvSpPr>
        <p:spPr/>
        <p:txBody>
          <a:bodyPr>
            <a:normAutofit fontScale="92500" lnSpcReduction="10000"/>
          </a:bodyPr>
          <a:lstStyle/>
          <a:p>
            <a:r>
              <a:rPr lang="en-US" dirty="0"/>
              <a:t>Assumes a smooth translation from values/beliefs/norms to law</a:t>
            </a:r>
          </a:p>
          <a:p>
            <a:endParaRPr lang="en-US" dirty="0"/>
          </a:p>
          <a:p>
            <a:r>
              <a:rPr lang="en-US" dirty="0"/>
              <a:t>model most suited for describing homogeneous society</a:t>
            </a:r>
          </a:p>
          <a:p>
            <a:endParaRPr lang="en-US" dirty="0"/>
          </a:p>
          <a:p>
            <a:r>
              <a:rPr lang="en-US" dirty="0"/>
              <a:t>homogeneous society </a:t>
            </a:r>
          </a:p>
          <a:p>
            <a:pPr>
              <a:buNone/>
            </a:pPr>
            <a:r>
              <a:rPr lang="en-US" dirty="0"/>
              <a:t>	= strongly shared culture </a:t>
            </a:r>
          </a:p>
          <a:p>
            <a:pPr>
              <a:buNone/>
            </a:pPr>
            <a:r>
              <a:rPr lang="en-US" dirty="0"/>
              <a:t>	= clear law</a:t>
            </a:r>
          </a:p>
        </p:txBody>
      </p:sp>
    </p:spTree>
    <p:extLst>
      <p:ext uri="{BB962C8B-B14F-4D97-AF65-F5344CB8AC3E}">
        <p14:creationId xmlns:p14="http://schemas.microsoft.com/office/powerpoint/2010/main" val="1023220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Potential Conflict between Law and Culture</a:t>
            </a:r>
          </a:p>
        </p:txBody>
      </p:sp>
      <p:sp>
        <p:nvSpPr>
          <p:cNvPr id="2" name="Content Placeholder 1"/>
          <p:cNvSpPr>
            <a:spLocks noGrp="1"/>
          </p:cNvSpPr>
          <p:nvPr>
            <p:ph idx="1"/>
          </p:nvPr>
        </p:nvSpPr>
        <p:spPr>
          <a:xfrm>
            <a:off x="457200" y="2133600"/>
            <a:ext cx="8229600" cy="3992563"/>
          </a:xfrm>
        </p:spPr>
        <p:txBody>
          <a:bodyPr>
            <a:normAutofit/>
          </a:bodyPr>
          <a:lstStyle/>
          <a:p>
            <a:r>
              <a:rPr lang="en-US" dirty="0"/>
              <a:t>More difficult to apply the funnel model when society is heterogeneous</a:t>
            </a:r>
          </a:p>
          <a:p>
            <a:endParaRPr lang="en-US" dirty="0"/>
          </a:p>
          <a:p>
            <a:r>
              <a:rPr lang="en-US" dirty="0"/>
              <a:t>Whose culture?</a:t>
            </a:r>
          </a:p>
          <a:p>
            <a:endParaRPr lang="en-US" dirty="0"/>
          </a:p>
          <a:p>
            <a:endParaRPr lang="en-US" dirty="0"/>
          </a:p>
          <a:p>
            <a:pPr>
              <a:buNone/>
            </a:pPr>
            <a:endParaRPr lang="en-US" dirty="0"/>
          </a:p>
          <a:p>
            <a:pPr>
              <a:buNone/>
            </a:pPr>
            <a:endParaRPr lang="en-US" dirty="0"/>
          </a:p>
          <a:p>
            <a:pPr>
              <a:buNone/>
            </a:pPr>
            <a:endParaRPr lang="en-US" dirty="0"/>
          </a:p>
        </p:txBody>
      </p:sp>
    </p:spTree>
    <p:extLst>
      <p:ext uri="{BB962C8B-B14F-4D97-AF65-F5344CB8AC3E}">
        <p14:creationId xmlns:p14="http://schemas.microsoft.com/office/powerpoint/2010/main" val="2682862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Galanter’s</a:t>
            </a:r>
            <a:r>
              <a:rPr lang="en-US" dirty="0"/>
              <a:t> Description of Modern Law</a:t>
            </a:r>
          </a:p>
        </p:txBody>
      </p:sp>
      <p:sp>
        <p:nvSpPr>
          <p:cNvPr id="3" name="Content Placeholder 2"/>
          <p:cNvSpPr>
            <a:spLocks noGrp="1"/>
          </p:cNvSpPr>
          <p:nvPr>
            <p:ph idx="1"/>
          </p:nvPr>
        </p:nvSpPr>
        <p:spPr/>
        <p:txBody>
          <a:bodyPr>
            <a:normAutofit/>
          </a:bodyPr>
          <a:lstStyle/>
          <a:p>
            <a:r>
              <a:rPr lang="en-US" dirty="0"/>
              <a:t>Modern Law =</a:t>
            </a:r>
          </a:p>
          <a:p>
            <a:pPr>
              <a:buNone/>
            </a:pPr>
            <a:r>
              <a:rPr lang="en-US" dirty="0"/>
              <a:t>	- rules-like</a:t>
            </a:r>
          </a:p>
          <a:p>
            <a:pPr>
              <a:buNone/>
            </a:pPr>
            <a:r>
              <a:rPr lang="en-US" dirty="0"/>
              <a:t>	- transactional</a:t>
            </a:r>
          </a:p>
          <a:p>
            <a:pPr>
              <a:buNone/>
            </a:pPr>
            <a:r>
              <a:rPr lang="en-US" dirty="0"/>
              <a:t>	- universalistic</a:t>
            </a:r>
          </a:p>
          <a:p>
            <a:pPr>
              <a:buNone/>
            </a:pPr>
            <a:r>
              <a:rPr lang="en-US" dirty="0"/>
              <a:t>	- hierarchical</a:t>
            </a:r>
          </a:p>
          <a:p>
            <a:pPr>
              <a:buNone/>
            </a:pPr>
            <a:r>
              <a:rPr lang="en-US" dirty="0"/>
              <a:t>	- bureaucratic</a:t>
            </a:r>
          </a:p>
        </p:txBody>
      </p:sp>
    </p:spTree>
    <p:extLst>
      <p:ext uri="{BB962C8B-B14F-4D97-AF65-F5344CB8AC3E}">
        <p14:creationId xmlns:p14="http://schemas.microsoft.com/office/powerpoint/2010/main" val="2456163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a:t>	- rational</a:t>
            </a:r>
          </a:p>
          <a:p>
            <a:pPr>
              <a:buNone/>
            </a:pPr>
            <a:r>
              <a:rPr lang="en-US" dirty="0"/>
              <a:t>	- professional and technical</a:t>
            </a:r>
          </a:p>
          <a:p>
            <a:pPr>
              <a:buNone/>
            </a:pPr>
            <a:r>
              <a:rPr lang="en-US" dirty="0"/>
              <a:t>	- amendable</a:t>
            </a:r>
          </a:p>
          <a:p>
            <a:pPr>
              <a:buNone/>
            </a:pPr>
            <a:r>
              <a:rPr lang="en-US" dirty="0"/>
              <a:t>	- </a:t>
            </a:r>
            <a:r>
              <a:rPr lang="en-US" b="1" dirty="0"/>
              <a:t>political</a:t>
            </a:r>
          </a:p>
        </p:txBody>
      </p:sp>
    </p:spTree>
    <p:extLst>
      <p:ext uri="{BB962C8B-B14F-4D97-AF65-F5344CB8AC3E}">
        <p14:creationId xmlns:p14="http://schemas.microsoft.com/office/powerpoint/2010/main" val="2204485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fontScale="92500"/>
          </a:bodyPr>
          <a:lstStyle/>
          <a:p>
            <a:r>
              <a:rPr lang="en-US" dirty="0" err="1"/>
              <a:t>Galanter</a:t>
            </a:r>
            <a:r>
              <a:rPr lang="en-US" dirty="0"/>
              <a:t>: </a:t>
            </a:r>
          </a:p>
          <a:p>
            <a:pPr>
              <a:buNone/>
            </a:pPr>
            <a:r>
              <a:rPr lang="en-US" dirty="0"/>
              <a:t>	“In a heterogeneous society (with different group cultures),  the law expresses </a:t>
            </a:r>
            <a:r>
              <a:rPr lang="en-US" b="1" dirty="0"/>
              <a:t>primarily the aspirations, not of the society, but of the groups and strata that promulgate, formulate, and apply the law.</a:t>
            </a:r>
            <a:r>
              <a:rPr lang="en-US" dirty="0"/>
              <a:t> The official law embodies norms and procedures that are congenial to the governing classes and may be more or less remote from the attitudes and concerns of many of the people ruled by it.” (p. 159)</a:t>
            </a:r>
          </a:p>
        </p:txBody>
      </p:sp>
    </p:spTree>
    <p:extLst>
      <p:ext uri="{BB962C8B-B14F-4D97-AF65-F5344CB8AC3E}">
        <p14:creationId xmlns:p14="http://schemas.microsoft.com/office/powerpoint/2010/main" val="1601491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Law and Culture in Heterogeneous Society</a:t>
            </a:r>
          </a:p>
        </p:txBody>
      </p:sp>
      <p:sp>
        <p:nvSpPr>
          <p:cNvPr id="2" name="Content Placeholder 1"/>
          <p:cNvSpPr>
            <a:spLocks noGrp="1"/>
          </p:cNvSpPr>
          <p:nvPr>
            <p:ph idx="1"/>
          </p:nvPr>
        </p:nvSpPr>
        <p:spPr/>
        <p:txBody>
          <a:bodyPr>
            <a:normAutofit/>
          </a:bodyPr>
          <a:lstStyle/>
          <a:p>
            <a:r>
              <a:rPr lang="en-US" dirty="0"/>
              <a:t>Culture in heterogeneous society</a:t>
            </a:r>
          </a:p>
          <a:p>
            <a:pPr>
              <a:buNone/>
            </a:pPr>
            <a:r>
              <a:rPr lang="en-US" dirty="0"/>
              <a:t>	one mainstream culture + many sub-cultures</a:t>
            </a:r>
          </a:p>
          <a:p>
            <a:endParaRPr lang="en-US" dirty="0"/>
          </a:p>
          <a:p>
            <a:r>
              <a:rPr lang="en-US" dirty="0"/>
              <a:t>Law is often the extension of the dominant/mainstream culture</a:t>
            </a:r>
          </a:p>
          <a:p>
            <a:pPr>
              <a:buNone/>
            </a:pPr>
            <a:r>
              <a:rPr lang="en-US" dirty="0"/>
              <a:t>	</a:t>
            </a:r>
          </a:p>
          <a:p>
            <a:endParaRPr lang="en-US" dirty="0"/>
          </a:p>
        </p:txBody>
      </p:sp>
    </p:spTree>
    <p:extLst>
      <p:ext uri="{BB962C8B-B14F-4D97-AF65-F5344CB8AC3E}">
        <p14:creationId xmlns:p14="http://schemas.microsoft.com/office/powerpoint/2010/main" val="2297611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Law emphasizes unity, uniformity, and universality</a:t>
            </a:r>
          </a:p>
          <a:p>
            <a:endParaRPr lang="en-US" dirty="0"/>
          </a:p>
          <a:p>
            <a:r>
              <a:rPr lang="en-US" dirty="0"/>
              <a:t>It is difficult for modern law to deal with multiple cultures.</a:t>
            </a:r>
          </a:p>
          <a:p>
            <a:endParaRPr lang="en-US" dirty="0"/>
          </a:p>
          <a:p>
            <a:pPr>
              <a:buNone/>
            </a:pPr>
            <a:r>
              <a:rPr lang="en-US" dirty="0"/>
              <a:t>	</a:t>
            </a:r>
          </a:p>
        </p:txBody>
      </p:sp>
    </p:spTree>
    <p:extLst>
      <p:ext uri="{BB962C8B-B14F-4D97-AF65-F5344CB8AC3E}">
        <p14:creationId xmlns:p14="http://schemas.microsoft.com/office/powerpoint/2010/main" val="3198345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a:t>Galanter</a:t>
            </a:r>
            <a:r>
              <a:rPr lang="en-US" dirty="0"/>
              <a:t>: </a:t>
            </a:r>
          </a:p>
          <a:p>
            <a:pPr>
              <a:buNone/>
            </a:pPr>
            <a:r>
              <a:rPr lang="en-US" dirty="0"/>
              <a:t>	“Our model pictures a machinery for the relentless imposition of prevailing central rules and procedures over all that is local and parochial and deviant.” (157)</a:t>
            </a:r>
          </a:p>
          <a:p>
            <a:endParaRPr lang="en-US" dirty="0"/>
          </a:p>
        </p:txBody>
      </p:sp>
    </p:spTree>
    <p:extLst>
      <p:ext uri="{BB962C8B-B14F-4D97-AF65-F5344CB8AC3E}">
        <p14:creationId xmlns:p14="http://schemas.microsoft.com/office/powerpoint/2010/main" val="3515705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Modern law as an Institution</a:t>
            </a:r>
          </a:p>
        </p:txBody>
      </p:sp>
      <p:sp>
        <p:nvSpPr>
          <p:cNvPr id="3" name="Content Placeholder 2"/>
          <p:cNvSpPr>
            <a:spLocks noGrp="1"/>
          </p:cNvSpPr>
          <p:nvPr>
            <p:ph idx="1"/>
          </p:nvPr>
        </p:nvSpPr>
        <p:spPr/>
        <p:txBody>
          <a:bodyPr>
            <a:normAutofit/>
          </a:bodyPr>
          <a:lstStyle/>
          <a:p>
            <a:r>
              <a:rPr lang="en-US" dirty="0"/>
              <a:t>the institutional integrity of modern law must be honored</a:t>
            </a:r>
          </a:p>
          <a:p>
            <a:endParaRPr lang="en-US" dirty="0"/>
          </a:p>
          <a:p>
            <a:r>
              <a:rPr lang="en-US" dirty="0"/>
              <a:t>the concept of procedural justice (rule of law) is becoming more and more important</a:t>
            </a:r>
          </a:p>
          <a:p>
            <a:pPr>
              <a:buNone/>
            </a:pPr>
            <a:endParaRPr lang="en-US" dirty="0"/>
          </a:p>
          <a:p>
            <a:r>
              <a:rPr lang="en-US" dirty="0"/>
              <a:t>a shift from substantive justice (moral values) to formal justice (procedures and means)</a:t>
            </a:r>
          </a:p>
          <a:p>
            <a:endParaRPr lang="en-US" dirty="0"/>
          </a:p>
          <a:p>
            <a:endParaRPr lang="en-US" dirty="0"/>
          </a:p>
          <a:p>
            <a:endParaRPr lang="en-US" dirty="0"/>
          </a:p>
        </p:txBody>
      </p:sp>
    </p:spTree>
    <p:extLst>
      <p:ext uri="{BB962C8B-B14F-4D97-AF65-F5344CB8AC3E}">
        <p14:creationId xmlns:p14="http://schemas.microsoft.com/office/powerpoint/2010/main" val="3827182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a:t>Implications of the Modern View of Law</a:t>
            </a:r>
          </a:p>
          <a:p>
            <a:pPr>
              <a:buNone/>
            </a:pPr>
            <a:endParaRPr lang="en-US" dirty="0"/>
          </a:p>
          <a:p>
            <a:r>
              <a:rPr lang="en-US" dirty="0"/>
              <a:t>Culture (as ideas, beliefs, values) has less and less to do with law, or at least the operation of law</a:t>
            </a:r>
          </a:p>
        </p:txBody>
      </p:sp>
    </p:spTree>
    <p:extLst>
      <p:ext uri="{BB962C8B-B14F-4D97-AF65-F5344CB8AC3E}">
        <p14:creationId xmlns:p14="http://schemas.microsoft.com/office/powerpoint/2010/main" val="266000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More Positivist Conception of Law and Culture</a:t>
            </a: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4527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culture in law?</a:t>
            </a:r>
          </a:p>
        </p:txBody>
      </p:sp>
      <p:sp>
        <p:nvSpPr>
          <p:cNvPr id="3" name="Content Placeholder 2"/>
          <p:cNvSpPr>
            <a:spLocks noGrp="1"/>
          </p:cNvSpPr>
          <p:nvPr>
            <p:ph idx="1"/>
          </p:nvPr>
        </p:nvSpPr>
        <p:spPr>
          <a:xfrm>
            <a:off x="457200" y="2362200"/>
            <a:ext cx="8229600" cy="3763963"/>
          </a:xfrm>
        </p:spPr>
        <p:txBody>
          <a:bodyPr/>
          <a:lstStyle/>
          <a:p>
            <a:r>
              <a:rPr lang="en-US" dirty="0"/>
              <a:t>Studying culture in law means trying to find a balance between unity and diversity.</a:t>
            </a:r>
          </a:p>
        </p:txBody>
      </p:sp>
    </p:spTree>
    <p:extLst>
      <p:ext uri="{BB962C8B-B14F-4D97-AF65-F5344CB8AC3E}">
        <p14:creationId xmlns:p14="http://schemas.microsoft.com/office/powerpoint/2010/main" val="2246363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6360</TotalTime>
  <Words>1262</Words>
  <Application>Microsoft Macintosh PowerPoint</Application>
  <PresentationFormat>On-screen Show (4:3)</PresentationFormat>
  <Paragraphs>184</Paragraphs>
  <Slides>41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Law &amp; Culture  Week 1: Introduction</vt:lpstr>
      <vt:lpstr>Culture</vt:lpstr>
      <vt:lpstr>Culture is all-encompassing and integrated</vt:lpstr>
      <vt:lpstr>Cultures are dynamic</vt:lpstr>
      <vt:lpstr>Elements of Culture</vt:lpstr>
      <vt:lpstr>Components of culture</vt:lpstr>
      <vt:lpstr>Components of Culture</vt:lpstr>
      <vt:lpstr>Components of Culture</vt:lpstr>
      <vt:lpstr>Social Sanctions</vt:lpstr>
      <vt:lpstr>Material Culture</vt:lpstr>
      <vt:lpstr>Elements of Culture</vt:lpstr>
      <vt:lpstr>Elements of Law</vt:lpstr>
      <vt:lpstr>Levels of culture</vt:lpstr>
      <vt:lpstr>Culture and Society</vt:lpstr>
      <vt:lpstr>Ethnocentrism, Cultural Relativism, and Human Rights</vt:lpstr>
      <vt:lpstr>What is Law?</vt:lpstr>
      <vt:lpstr>Riggs v. Palmer</vt:lpstr>
      <vt:lpstr>PowerPoint Presentation</vt:lpstr>
      <vt:lpstr>PowerPoint Presentation</vt:lpstr>
      <vt:lpstr>PowerPoint Presentation</vt:lpstr>
      <vt:lpstr>Legal Validity</vt:lpstr>
      <vt:lpstr>Judge Earl’s Majority Opinion</vt:lpstr>
      <vt:lpstr>PowerPoint Presentation</vt:lpstr>
      <vt:lpstr>PowerPoint Presentation</vt:lpstr>
      <vt:lpstr>PowerPoint Presentation</vt:lpstr>
      <vt:lpstr>PowerPoint Presentation</vt:lpstr>
      <vt:lpstr>Judge Gray’s Dissenting Opinion</vt:lpstr>
      <vt:lpstr>PowerPoint Presentation</vt:lpstr>
      <vt:lpstr>Funnel Model of Law &amp; Culture</vt:lpstr>
      <vt:lpstr>Problems with Funnel Model</vt:lpstr>
      <vt:lpstr>Potential Conflict between Law and Culture</vt:lpstr>
      <vt:lpstr>Galanter’s Description of Modern Law</vt:lpstr>
      <vt:lpstr>PowerPoint Presentation</vt:lpstr>
      <vt:lpstr>PowerPoint Presentation</vt:lpstr>
      <vt:lpstr>Law and Culture in Heterogeneous Society</vt:lpstr>
      <vt:lpstr>PowerPoint Presentation</vt:lpstr>
      <vt:lpstr>PowerPoint Presentation</vt:lpstr>
      <vt:lpstr>Modern law as an Institution</vt:lpstr>
      <vt:lpstr>PowerPoint Presentation</vt:lpstr>
      <vt:lpstr>A More Positivist Conception of Law and Culture</vt:lpstr>
      <vt:lpstr>Why study culture in law?</vt:lpstr>
    </vt:vector>
  </TitlesOfParts>
  <Company>UCSD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Kwai Ng</dc:creator>
  <cp:lastModifiedBy>Ng, Kwai</cp:lastModifiedBy>
  <cp:revision>25</cp:revision>
  <dcterms:created xsi:type="dcterms:W3CDTF">2017-07-02T00:20:32Z</dcterms:created>
  <dcterms:modified xsi:type="dcterms:W3CDTF">2019-07-04T04:53:26Z</dcterms:modified>
</cp:coreProperties>
</file>