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87"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9" r:id="rId32"/>
    <p:sldId id="290" r:id="rId33"/>
    <p:sldId id="291" r:id="rId34"/>
    <p:sldId id="313" r:id="rId35"/>
    <p:sldId id="293" r:id="rId36"/>
    <p:sldId id="294" r:id="rId37"/>
    <p:sldId id="295"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6"/>
  </p:normalViewPr>
  <p:slideViewPr>
    <p:cSldViewPr snapToGrid="0" snapToObjects="1">
      <p:cViewPr varScale="1">
        <p:scale>
          <a:sx n="108" d="100"/>
          <a:sy n="108" d="100"/>
        </p:scale>
        <p:origin x="176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3777E7-3ADC-4981-814D-A5AF4D45E64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52FFE493-D956-40D1-86C6-CCEF1CD81F20}">
      <dgm:prSet phldrT="[Text]"/>
      <dgm:spPr/>
      <dgm:t>
        <a:bodyPr/>
        <a:lstStyle/>
        <a:p>
          <a:r>
            <a:rPr lang="en-US" dirty="0"/>
            <a:t>The Executive and the Legislative</a:t>
          </a:r>
        </a:p>
      </dgm:t>
    </dgm:pt>
    <dgm:pt modelId="{466D53B5-4241-4498-9D69-990F0D37F3F1}" type="parTrans" cxnId="{10B9CD2B-B415-4623-B6F0-3D22E5B9710B}">
      <dgm:prSet/>
      <dgm:spPr/>
      <dgm:t>
        <a:bodyPr/>
        <a:lstStyle/>
        <a:p>
          <a:endParaRPr lang="en-US"/>
        </a:p>
      </dgm:t>
    </dgm:pt>
    <dgm:pt modelId="{BFC5CF47-DFB7-41D7-88D7-EF1273358AFE}" type="sibTrans" cxnId="{10B9CD2B-B415-4623-B6F0-3D22E5B9710B}">
      <dgm:prSet/>
      <dgm:spPr/>
      <dgm:t>
        <a:bodyPr/>
        <a:lstStyle/>
        <a:p>
          <a:endParaRPr lang="en-US"/>
        </a:p>
      </dgm:t>
    </dgm:pt>
    <dgm:pt modelId="{22CBA7DC-B108-4E70-9435-FB7CB7D00A14}">
      <dgm:prSet phldrT="[Text]"/>
      <dgm:spPr/>
      <dgm:t>
        <a:bodyPr/>
        <a:lstStyle/>
        <a:p>
          <a:r>
            <a:rPr lang="en-US" dirty="0"/>
            <a:t>Minority</a:t>
          </a:r>
        </a:p>
      </dgm:t>
    </dgm:pt>
    <dgm:pt modelId="{64F657CD-2051-4D7A-8131-85E1816ED451}" type="parTrans" cxnId="{B704F877-F9A6-44D2-A942-E8769C0239A3}">
      <dgm:prSet/>
      <dgm:spPr/>
      <dgm:t>
        <a:bodyPr/>
        <a:lstStyle/>
        <a:p>
          <a:endParaRPr lang="en-US"/>
        </a:p>
      </dgm:t>
    </dgm:pt>
    <dgm:pt modelId="{9AC24CC3-AAC7-4963-B0ED-AB686286CC96}" type="sibTrans" cxnId="{B704F877-F9A6-44D2-A942-E8769C0239A3}">
      <dgm:prSet/>
      <dgm:spPr/>
      <dgm:t>
        <a:bodyPr/>
        <a:lstStyle/>
        <a:p>
          <a:endParaRPr lang="en-US"/>
        </a:p>
      </dgm:t>
    </dgm:pt>
    <dgm:pt modelId="{3CC3EE7E-CFE8-4872-ADD4-048E05ADA899}">
      <dgm:prSet phldrT="[Text]"/>
      <dgm:spPr/>
      <dgm:t>
        <a:bodyPr/>
        <a:lstStyle/>
        <a:p>
          <a:r>
            <a:rPr lang="en-US" dirty="0"/>
            <a:t>Law</a:t>
          </a:r>
        </a:p>
      </dgm:t>
    </dgm:pt>
    <dgm:pt modelId="{10FEB7E5-7BF9-4DB4-980D-297BDB40B142}" type="parTrans" cxnId="{3FB0D9F4-C36E-4090-A859-EA7ABF5A0223}">
      <dgm:prSet/>
      <dgm:spPr/>
      <dgm:t>
        <a:bodyPr/>
        <a:lstStyle/>
        <a:p>
          <a:endParaRPr lang="en-US"/>
        </a:p>
      </dgm:t>
    </dgm:pt>
    <dgm:pt modelId="{28AC6045-AB3A-4480-838B-312C24F11602}" type="sibTrans" cxnId="{3FB0D9F4-C36E-4090-A859-EA7ABF5A0223}">
      <dgm:prSet/>
      <dgm:spPr/>
      <dgm:t>
        <a:bodyPr/>
        <a:lstStyle/>
        <a:p>
          <a:endParaRPr lang="en-US"/>
        </a:p>
      </dgm:t>
    </dgm:pt>
    <dgm:pt modelId="{3C697A76-953A-4957-8FAA-81DCD636E847}">
      <dgm:prSet phldrT="[Text]"/>
      <dgm:spPr/>
      <dgm:t>
        <a:bodyPr/>
        <a:lstStyle/>
        <a:p>
          <a:r>
            <a:rPr lang="en-US" dirty="0"/>
            <a:t>Majority</a:t>
          </a:r>
        </a:p>
      </dgm:t>
    </dgm:pt>
    <dgm:pt modelId="{8461D13E-53BF-48E6-A06A-5F3EF1AE97F2}" type="parTrans" cxnId="{BF49A22A-79FC-4CEA-B7A4-37BD7CDC845E}">
      <dgm:prSet/>
      <dgm:spPr/>
      <dgm:t>
        <a:bodyPr/>
        <a:lstStyle/>
        <a:p>
          <a:endParaRPr lang="en-US"/>
        </a:p>
      </dgm:t>
    </dgm:pt>
    <dgm:pt modelId="{E3CAF726-E042-49DE-ACB7-B6C21852A357}" type="sibTrans" cxnId="{BF49A22A-79FC-4CEA-B7A4-37BD7CDC845E}">
      <dgm:prSet/>
      <dgm:spPr/>
      <dgm:t>
        <a:bodyPr/>
        <a:lstStyle/>
        <a:p>
          <a:endParaRPr lang="en-US"/>
        </a:p>
      </dgm:t>
    </dgm:pt>
    <dgm:pt modelId="{58A0E1C1-050C-453D-A5F1-B81774B15900}">
      <dgm:prSet phldrT="[Text]"/>
      <dgm:spPr/>
      <dgm:t>
        <a:bodyPr/>
        <a:lstStyle/>
        <a:p>
          <a:r>
            <a:rPr lang="en-US" dirty="0"/>
            <a:t>Democratic Elections</a:t>
          </a:r>
        </a:p>
      </dgm:t>
    </dgm:pt>
    <dgm:pt modelId="{4F1C59C4-7998-4849-9AA3-F24C34439183}" type="parTrans" cxnId="{54F5D357-C810-44D2-A349-5E75E2ABCFAA}">
      <dgm:prSet/>
      <dgm:spPr/>
      <dgm:t>
        <a:bodyPr/>
        <a:lstStyle/>
        <a:p>
          <a:endParaRPr lang="en-US"/>
        </a:p>
      </dgm:t>
    </dgm:pt>
    <dgm:pt modelId="{21E1A3FE-FB1D-4765-8375-0F9D51BF9CDB}" type="sibTrans" cxnId="{54F5D357-C810-44D2-A349-5E75E2ABCFAA}">
      <dgm:prSet/>
      <dgm:spPr/>
      <dgm:t>
        <a:bodyPr/>
        <a:lstStyle/>
        <a:p>
          <a:endParaRPr lang="en-US"/>
        </a:p>
      </dgm:t>
    </dgm:pt>
    <dgm:pt modelId="{9B7413E8-902E-433C-B70B-3B7CE80A0F00}" type="pres">
      <dgm:prSet presAssocID="{5E3777E7-3ADC-4981-814D-A5AF4D45E64C}" presName="cycle" presStyleCnt="0">
        <dgm:presLayoutVars>
          <dgm:dir/>
          <dgm:resizeHandles val="exact"/>
        </dgm:presLayoutVars>
      </dgm:prSet>
      <dgm:spPr/>
    </dgm:pt>
    <dgm:pt modelId="{A9A99D1A-1FC6-4BB1-A242-27D2A9EEC332}" type="pres">
      <dgm:prSet presAssocID="{52FFE493-D956-40D1-86C6-CCEF1CD81F20}" presName="dummy" presStyleCnt="0"/>
      <dgm:spPr/>
    </dgm:pt>
    <dgm:pt modelId="{E9D2C50A-941D-4668-A05C-30E2D9221238}" type="pres">
      <dgm:prSet presAssocID="{52FFE493-D956-40D1-86C6-CCEF1CD81F20}" presName="node" presStyleLbl="revTx" presStyleIdx="0" presStyleCnt="5">
        <dgm:presLayoutVars>
          <dgm:bulletEnabled val="1"/>
        </dgm:presLayoutVars>
      </dgm:prSet>
      <dgm:spPr/>
    </dgm:pt>
    <dgm:pt modelId="{4D796714-755B-4841-BFC9-979807B3B81E}" type="pres">
      <dgm:prSet presAssocID="{BFC5CF47-DFB7-41D7-88D7-EF1273358AFE}" presName="sibTrans" presStyleLbl="node1" presStyleIdx="0" presStyleCnt="5"/>
      <dgm:spPr/>
    </dgm:pt>
    <dgm:pt modelId="{AAB1A467-4318-4133-8437-7C1D70EB9A2D}" type="pres">
      <dgm:prSet presAssocID="{22CBA7DC-B108-4E70-9435-FB7CB7D00A14}" presName="dummy" presStyleCnt="0"/>
      <dgm:spPr/>
    </dgm:pt>
    <dgm:pt modelId="{50133BB9-A109-48F9-85C7-44F146841E33}" type="pres">
      <dgm:prSet presAssocID="{22CBA7DC-B108-4E70-9435-FB7CB7D00A14}" presName="node" presStyleLbl="revTx" presStyleIdx="1" presStyleCnt="5">
        <dgm:presLayoutVars>
          <dgm:bulletEnabled val="1"/>
        </dgm:presLayoutVars>
      </dgm:prSet>
      <dgm:spPr/>
    </dgm:pt>
    <dgm:pt modelId="{7108D8B9-7448-4C8C-A0BB-5E06B37EA4E6}" type="pres">
      <dgm:prSet presAssocID="{9AC24CC3-AAC7-4963-B0ED-AB686286CC96}" presName="sibTrans" presStyleLbl="node1" presStyleIdx="1" presStyleCnt="5"/>
      <dgm:spPr/>
    </dgm:pt>
    <dgm:pt modelId="{35FC3CC7-5BAD-47B3-87C4-E36AF0A39990}" type="pres">
      <dgm:prSet presAssocID="{3CC3EE7E-CFE8-4872-ADD4-048E05ADA899}" presName="dummy" presStyleCnt="0"/>
      <dgm:spPr/>
    </dgm:pt>
    <dgm:pt modelId="{2D87E704-5168-406A-91A0-600E55D8EEE2}" type="pres">
      <dgm:prSet presAssocID="{3CC3EE7E-CFE8-4872-ADD4-048E05ADA899}" presName="node" presStyleLbl="revTx" presStyleIdx="2" presStyleCnt="5">
        <dgm:presLayoutVars>
          <dgm:bulletEnabled val="1"/>
        </dgm:presLayoutVars>
      </dgm:prSet>
      <dgm:spPr/>
    </dgm:pt>
    <dgm:pt modelId="{E965517F-764F-47BC-9AD0-018D58C0705C}" type="pres">
      <dgm:prSet presAssocID="{28AC6045-AB3A-4480-838B-312C24F11602}" presName="sibTrans" presStyleLbl="node1" presStyleIdx="2" presStyleCnt="5"/>
      <dgm:spPr/>
    </dgm:pt>
    <dgm:pt modelId="{5B978782-620C-4419-B53B-5622949660DC}" type="pres">
      <dgm:prSet presAssocID="{3C697A76-953A-4957-8FAA-81DCD636E847}" presName="dummy" presStyleCnt="0"/>
      <dgm:spPr/>
    </dgm:pt>
    <dgm:pt modelId="{CED1ECAA-0581-476F-9A42-16F887D3F7D5}" type="pres">
      <dgm:prSet presAssocID="{3C697A76-953A-4957-8FAA-81DCD636E847}" presName="node" presStyleLbl="revTx" presStyleIdx="3" presStyleCnt="5">
        <dgm:presLayoutVars>
          <dgm:bulletEnabled val="1"/>
        </dgm:presLayoutVars>
      </dgm:prSet>
      <dgm:spPr/>
    </dgm:pt>
    <dgm:pt modelId="{5001DB18-DBD4-418A-9A7D-C0F9EA817DA0}" type="pres">
      <dgm:prSet presAssocID="{E3CAF726-E042-49DE-ACB7-B6C21852A357}" presName="sibTrans" presStyleLbl="node1" presStyleIdx="3" presStyleCnt="5"/>
      <dgm:spPr/>
    </dgm:pt>
    <dgm:pt modelId="{EE4E7563-5A03-493E-B28A-EFB999ADF21D}" type="pres">
      <dgm:prSet presAssocID="{58A0E1C1-050C-453D-A5F1-B81774B15900}" presName="dummy" presStyleCnt="0"/>
      <dgm:spPr/>
    </dgm:pt>
    <dgm:pt modelId="{8A456737-40B3-4BFE-936C-12325ADC6771}" type="pres">
      <dgm:prSet presAssocID="{58A0E1C1-050C-453D-A5F1-B81774B15900}" presName="node" presStyleLbl="revTx" presStyleIdx="4" presStyleCnt="5">
        <dgm:presLayoutVars>
          <dgm:bulletEnabled val="1"/>
        </dgm:presLayoutVars>
      </dgm:prSet>
      <dgm:spPr/>
    </dgm:pt>
    <dgm:pt modelId="{1B858B57-5D2B-4371-BF25-A01CA7FEF95C}" type="pres">
      <dgm:prSet presAssocID="{21E1A3FE-FB1D-4765-8375-0F9D51BF9CDB}" presName="sibTrans" presStyleLbl="node1" presStyleIdx="4" presStyleCnt="5"/>
      <dgm:spPr/>
    </dgm:pt>
  </dgm:ptLst>
  <dgm:cxnLst>
    <dgm:cxn modelId="{650C2411-DD19-8749-A8EC-793BF75AA01E}" type="presOf" srcId="{22CBA7DC-B108-4E70-9435-FB7CB7D00A14}" destId="{50133BB9-A109-48F9-85C7-44F146841E33}" srcOrd="0" destOrd="0" presId="urn:microsoft.com/office/officeart/2005/8/layout/cycle1"/>
    <dgm:cxn modelId="{0C6BE318-905B-0347-8122-EFAC92BE8E44}" type="presOf" srcId="{58A0E1C1-050C-453D-A5F1-B81774B15900}" destId="{8A456737-40B3-4BFE-936C-12325ADC6771}" srcOrd="0" destOrd="0" presId="urn:microsoft.com/office/officeart/2005/8/layout/cycle1"/>
    <dgm:cxn modelId="{1F2BB31A-BCE4-1C48-BF49-90B30D9EA1A5}" type="presOf" srcId="{52FFE493-D956-40D1-86C6-CCEF1CD81F20}" destId="{E9D2C50A-941D-4668-A05C-30E2D9221238}" srcOrd="0" destOrd="0" presId="urn:microsoft.com/office/officeart/2005/8/layout/cycle1"/>
    <dgm:cxn modelId="{10EAD823-7CAD-5749-9F5C-EEB8865E2238}" type="presOf" srcId="{E3CAF726-E042-49DE-ACB7-B6C21852A357}" destId="{5001DB18-DBD4-418A-9A7D-C0F9EA817DA0}" srcOrd="0" destOrd="0" presId="urn:microsoft.com/office/officeart/2005/8/layout/cycle1"/>
    <dgm:cxn modelId="{BF49A22A-79FC-4CEA-B7A4-37BD7CDC845E}" srcId="{5E3777E7-3ADC-4981-814D-A5AF4D45E64C}" destId="{3C697A76-953A-4957-8FAA-81DCD636E847}" srcOrd="3" destOrd="0" parTransId="{8461D13E-53BF-48E6-A06A-5F3EF1AE97F2}" sibTransId="{E3CAF726-E042-49DE-ACB7-B6C21852A357}"/>
    <dgm:cxn modelId="{10B9CD2B-B415-4623-B6F0-3D22E5B9710B}" srcId="{5E3777E7-3ADC-4981-814D-A5AF4D45E64C}" destId="{52FFE493-D956-40D1-86C6-CCEF1CD81F20}" srcOrd="0" destOrd="0" parTransId="{466D53B5-4241-4498-9D69-990F0D37F3F1}" sibTransId="{BFC5CF47-DFB7-41D7-88D7-EF1273358AFE}"/>
    <dgm:cxn modelId="{B004432D-750D-5B44-8A4E-00C195D61367}" type="presOf" srcId="{3C697A76-953A-4957-8FAA-81DCD636E847}" destId="{CED1ECAA-0581-476F-9A42-16F887D3F7D5}" srcOrd="0" destOrd="0" presId="urn:microsoft.com/office/officeart/2005/8/layout/cycle1"/>
    <dgm:cxn modelId="{87CD0A41-A799-2D4A-B0DD-D4616B4DEA78}" type="presOf" srcId="{9AC24CC3-AAC7-4963-B0ED-AB686286CC96}" destId="{7108D8B9-7448-4C8C-A0BB-5E06B37EA4E6}" srcOrd="0" destOrd="0" presId="urn:microsoft.com/office/officeart/2005/8/layout/cycle1"/>
    <dgm:cxn modelId="{54F5D357-C810-44D2-A349-5E75E2ABCFAA}" srcId="{5E3777E7-3ADC-4981-814D-A5AF4D45E64C}" destId="{58A0E1C1-050C-453D-A5F1-B81774B15900}" srcOrd="4" destOrd="0" parTransId="{4F1C59C4-7998-4849-9AA3-F24C34439183}" sibTransId="{21E1A3FE-FB1D-4765-8375-0F9D51BF9CDB}"/>
    <dgm:cxn modelId="{BCEBD070-8DEB-444B-8C66-332F05072204}" type="presOf" srcId="{BFC5CF47-DFB7-41D7-88D7-EF1273358AFE}" destId="{4D796714-755B-4841-BFC9-979807B3B81E}" srcOrd="0" destOrd="0" presId="urn:microsoft.com/office/officeart/2005/8/layout/cycle1"/>
    <dgm:cxn modelId="{B704F877-F9A6-44D2-A942-E8769C0239A3}" srcId="{5E3777E7-3ADC-4981-814D-A5AF4D45E64C}" destId="{22CBA7DC-B108-4E70-9435-FB7CB7D00A14}" srcOrd="1" destOrd="0" parTransId="{64F657CD-2051-4D7A-8131-85E1816ED451}" sibTransId="{9AC24CC3-AAC7-4963-B0ED-AB686286CC96}"/>
    <dgm:cxn modelId="{644CFE78-ED8B-EA4B-BC35-5A6DBA43915A}" type="presOf" srcId="{28AC6045-AB3A-4480-838B-312C24F11602}" destId="{E965517F-764F-47BC-9AD0-018D58C0705C}" srcOrd="0" destOrd="0" presId="urn:microsoft.com/office/officeart/2005/8/layout/cycle1"/>
    <dgm:cxn modelId="{C5908E7C-BF03-D946-AD04-7A03DCCA5998}" type="presOf" srcId="{21E1A3FE-FB1D-4765-8375-0F9D51BF9CDB}" destId="{1B858B57-5D2B-4371-BF25-A01CA7FEF95C}" srcOrd="0" destOrd="0" presId="urn:microsoft.com/office/officeart/2005/8/layout/cycle1"/>
    <dgm:cxn modelId="{34C530C5-7E1B-9840-A200-8EB88BB8C3FF}" type="presOf" srcId="{3CC3EE7E-CFE8-4872-ADD4-048E05ADA899}" destId="{2D87E704-5168-406A-91A0-600E55D8EEE2}" srcOrd="0" destOrd="0" presId="urn:microsoft.com/office/officeart/2005/8/layout/cycle1"/>
    <dgm:cxn modelId="{6A6DD5DF-460E-0342-8C74-CA70E6242493}" type="presOf" srcId="{5E3777E7-3ADC-4981-814D-A5AF4D45E64C}" destId="{9B7413E8-902E-433C-B70B-3B7CE80A0F00}" srcOrd="0" destOrd="0" presId="urn:microsoft.com/office/officeart/2005/8/layout/cycle1"/>
    <dgm:cxn modelId="{3FB0D9F4-C36E-4090-A859-EA7ABF5A0223}" srcId="{5E3777E7-3ADC-4981-814D-A5AF4D45E64C}" destId="{3CC3EE7E-CFE8-4872-ADD4-048E05ADA899}" srcOrd="2" destOrd="0" parTransId="{10FEB7E5-7BF9-4DB4-980D-297BDB40B142}" sibTransId="{28AC6045-AB3A-4480-838B-312C24F11602}"/>
    <dgm:cxn modelId="{DBCF38DE-223C-A34B-9768-9E15B3A52C90}" type="presParOf" srcId="{9B7413E8-902E-433C-B70B-3B7CE80A0F00}" destId="{A9A99D1A-1FC6-4BB1-A242-27D2A9EEC332}" srcOrd="0" destOrd="0" presId="urn:microsoft.com/office/officeart/2005/8/layout/cycle1"/>
    <dgm:cxn modelId="{116831B5-FF05-5E44-9740-1A9A322A37FE}" type="presParOf" srcId="{9B7413E8-902E-433C-B70B-3B7CE80A0F00}" destId="{E9D2C50A-941D-4668-A05C-30E2D9221238}" srcOrd="1" destOrd="0" presId="urn:microsoft.com/office/officeart/2005/8/layout/cycle1"/>
    <dgm:cxn modelId="{3D83EA49-A390-0B49-8AA4-5BCB53F891AB}" type="presParOf" srcId="{9B7413E8-902E-433C-B70B-3B7CE80A0F00}" destId="{4D796714-755B-4841-BFC9-979807B3B81E}" srcOrd="2" destOrd="0" presId="urn:microsoft.com/office/officeart/2005/8/layout/cycle1"/>
    <dgm:cxn modelId="{180B3C7D-7A4D-CF48-B315-97817CEEB369}" type="presParOf" srcId="{9B7413E8-902E-433C-B70B-3B7CE80A0F00}" destId="{AAB1A467-4318-4133-8437-7C1D70EB9A2D}" srcOrd="3" destOrd="0" presId="urn:microsoft.com/office/officeart/2005/8/layout/cycle1"/>
    <dgm:cxn modelId="{470DE56A-2F7C-CF43-951A-61D94B927CC4}" type="presParOf" srcId="{9B7413E8-902E-433C-B70B-3B7CE80A0F00}" destId="{50133BB9-A109-48F9-85C7-44F146841E33}" srcOrd="4" destOrd="0" presId="urn:microsoft.com/office/officeart/2005/8/layout/cycle1"/>
    <dgm:cxn modelId="{6F6F8437-0A29-A04C-9750-3048A2CB2874}" type="presParOf" srcId="{9B7413E8-902E-433C-B70B-3B7CE80A0F00}" destId="{7108D8B9-7448-4C8C-A0BB-5E06B37EA4E6}" srcOrd="5" destOrd="0" presId="urn:microsoft.com/office/officeart/2005/8/layout/cycle1"/>
    <dgm:cxn modelId="{E74CA9D8-B563-CC4D-A88F-81BBBED6234D}" type="presParOf" srcId="{9B7413E8-902E-433C-B70B-3B7CE80A0F00}" destId="{35FC3CC7-5BAD-47B3-87C4-E36AF0A39990}" srcOrd="6" destOrd="0" presId="urn:microsoft.com/office/officeart/2005/8/layout/cycle1"/>
    <dgm:cxn modelId="{7BD4F31E-9002-8345-82D7-BC628241A4FF}" type="presParOf" srcId="{9B7413E8-902E-433C-B70B-3B7CE80A0F00}" destId="{2D87E704-5168-406A-91A0-600E55D8EEE2}" srcOrd="7" destOrd="0" presId="urn:microsoft.com/office/officeart/2005/8/layout/cycle1"/>
    <dgm:cxn modelId="{148038F2-6A22-8543-86EC-E10D3B3FC31A}" type="presParOf" srcId="{9B7413E8-902E-433C-B70B-3B7CE80A0F00}" destId="{E965517F-764F-47BC-9AD0-018D58C0705C}" srcOrd="8" destOrd="0" presId="urn:microsoft.com/office/officeart/2005/8/layout/cycle1"/>
    <dgm:cxn modelId="{DC8EE3C5-9D21-3E49-822A-CCB0F3482D61}" type="presParOf" srcId="{9B7413E8-902E-433C-B70B-3B7CE80A0F00}" destId="{5B978782-620C-4419-B53B-5622949660DC}" srcOrd="9" destOrd="0" presId="urn:microsoft.com/office/officeart/2005/8/layout/cycle1"/>
    <dgm:cxn modelId="{2F64D1F8-98B1-E54E-BA21-5951410ED2EF}" type="presParOf" srcId="{9B7413E8-902E-433C-B70B-3B7CE80A0F00}" destId="{CED1ECAA-0581-476F-9A42-16F887D3F7D5}" srcOrd="10" destOrd="0" presId="urn:microsoft.com/office/officeart/2005/8/layout/cycle1"/>
    <dgm:cxn modelId="{E981E923-2248-CC4C-AA29-7E645BF631B9}" type="presParOf" srcId="{9B7413E8-902E-433C-B70B-3B7CE80A0F00}" destId="{5001DB18-DBD4-418A-9A7D-C0F9EA817DA0}" srcOrd="11" destOrd="0" presId="urn:microsoft.com/office/officeart/2005/8/layout/cycle1"/>
    <dgm:cxn modelId="{45900811-B0AB-3941-9DBC-2845A9D69C1B}" type="presParOf" srcId="{9B7413E8-902E-433C-B70B-3B7CE80A0F00}" destId="{EE4E7563-5A03-493E-B28A-EFB999ADF21D}" srcOrd="12" destOrd="0" presId="urn:microsoft.com/office/officeart/2005/8/layout/cycle1"/>
    <dgm:cxn modelId="{4E54E134-E682-6841-9BD4-6E2BEEBD8979}" type="presParOf" srcId="{9B7413E8-902E-433C-B70B-3B7CE80A0F00}" destId="{8A456737-40B3-4BFE-936C-12325ADC6771}" srcOrd="13" destOrd="0" presId="urn:microsoft.com/office/officeart/2005/8/layout/cycle1"/>
    <dgm:cxn modelId="{A97E4B12-307F-7449-8A0C-613A1ACE770D}" type="presParOf" srcId="{9B7413E8-902E-433C-B70B-3B7CE80A0F00}" destId="{1B858B57-5D2B-4371-BF25-A01CA7FEF95C}"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2C50A-941D-4668-A05C-30E2D9221238}">
      <dsp:nvSpPr>
        <dsp:cNvPr id="0" name=""/>
        <dsp:cNvSpPr/>
      </dsp:nvSpPr>
      <dsp:spPr>
        <a:xfrm>
          <a:off x="4900606" y="36073"/>
          <a:ext cx="1244500" cy="124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The Executive and the Legislative</a:t>
          </a:r>
        </a:p>
      </dsp:txBody>
      <dsp:txXfrm>
        <a:off x="4900606" y="36073"/>
        <a:ext cx="1244500" cy="1244500"/>
      </dsp:txXfrm>
    </dsp:sp>
    <dsp:sp modelId="{4D796714-755B-4841-BFC9-979807B3B81E}">
      <dsp:nvSpPr>
        <dsp:cNvPr id="0" name=""/>
        <dsp:cNvSpPr/>
      </dsp:nvSpPr>
      <dsp:spPr>
        <a:xfrm>
          <a:off x="1970967" y="-185"/>
          <a:ext cx="4668665" cy="4668665"/>
        </a:xfrm>
        <a:prstGeom prst="circularArrow">
          <a:avLst>
            <a:gd name="adj1" fmla="val 5198"/>
            <a:gd name="adj2" fmla="val 335756"/>
            <a:gd name="adj3" fmla="val 21293880"/>
            <a:gd name="adj4" fmla="val 19765680"/>
            <a:gd name="adj5" fmla="val 606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133BB9-A109-48F9-85C7-44F146841E33}">
      <dsp:nvSpPr>
        <dsp:cNvPr id="0" name=""/>
        <dsp:cNvSpPr/>
      </dsp:nvSpPr>
      <dsp:spPr>
        <a:xfrm>
          <a:off x="5653098" y="2352004"/>
          <a:ext cx="1244500" cy="124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Minority</a:t>
          </a:r>
        </a:p>
      </dsp:txBody>
      <dsp:txXfrm>
        <a:off x="5653098" y="2352004"/>
        <a:ext cx="1244500" cy="1244500"/>
      </dsp:txXfrm>
    </dsp:sp>
    <dsp:sp modelId="{7108D8B9-7448-4C8C-A0BB-5E06B37EA4E6}">
      <dsp:nvSpPr>
        <dsp:cNvPr id="0" name=""/>
        <dsp:cNvSpPr/>
      </dsp:nvSpPr>
      <dsp:spPr>
        <a:xfrm>
          <a:off x="1970967" y="-185"/>
          <a:ext cx="4668665" cy="4668665"/>
        </a:xfrm>
        <a:prstGeom prst="circularArrow">
          <a:avLst>
            <a:gd name="adj1" fmla="val 5198"/>
            <a:gd name="adj2" fmla="val 335756"/>
            <a:gd name="adj3" fmla="val 4015359"/>
            <a:gd name="adj4" fmla="val 2252825"/>
            <a:gd name="adj5" fmla="val 606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87E704-5168-406A-91A0-600E55D8EEE2}">
      <dsp:nvSpPr>
        <dsp:cNvPr id="0" name=""/>
        <dsp:cNvSpPr/>
      </dsp:nvSpPr>
      <dsp:spPr>
        <a:xfrm>
          <a:off x="3683049" y="3783328"/>
          <a:ext cx="1244500" cy="124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Law</a:t>
          </a:r>
        </a:p>
      </dsp:txBody>
      <dsp:txXfrm>
        <a:off x="3683049" y="3783328"/>
        <a:ext cx="1244500" cy="1244500"/>
      </dsp:txXfrm>
    </dsp:sp>
    <dsp:sp modelId="{E965517F-764F-47BC-9AD0-018D58C0705C}">
      <dsp:nvSpPr>
        <dsp:cNvPr id="0" name=""/>
        <dsp:cNvSpPr/>
      </dsp:nvSpPr>
      <dsp:spPr>
        <a:xfrm>
          <a:off x="1970967" y="-185"/>
          <a:ext cx="4668665" cy="4668665"/>
        </a:xfrm>
        <a:prstGeom prst="circularArrow">
          <a:avLst>
            <a:gd name="adj1" fmla="val 5198"/>
            <a:gd name="adj2" fmla="val 335756"/>
            <a:gd name="adj3" fmla="val 8211418"/>
            <a:gd name="adj4" fmla="val 6448884"/>
            <a:gd name="adj5" fmla="val 606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D1ECAA-0581-476F-9A42-16F887D3F7D5}">
      <dsp:nvSpPr>
        <dsp:cNvPr id="0" name=""/>
        <dsp:cNvSpPr/>
      </dsp:nvSpPr>
      <dsp:spPr>
        <a:xfrm>
          <a:off x="1713000" y="2352004"/>
          <a:ext cx="1244500" cy="124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Majority</a:t>
          </a:r>
        </a:p>
      </dsp:txBody>
      <dsp:txXfrm>
        <a:off x="1713000" y="2352004"/>
        <a:ext cx="1244500" cy="1244500"/>
      </dsp:txXfrm>
    </dsp:sp>
    <dsp:sp modelId="{5001DB18-DBD4-418A-9A7D-C0F9EA817DA0}">
      <dsp:nvSpPr>
        <dsp:cNvPr id="0" name=""/>
        <dsp:cNvSpPr/>
      </dsp:nvSpPr>
      <dsp:spPr>
        <a:xfrm>
          <a:off x="1970967" y="-185"/>
          <a:ext cx="4668665" cy="4668665"/>
        </a:xfrm>
        <a:prstGeom prst="circularArrow">
          <a:avLst>
            <a:gd name="adj1" fmla="val 5198"/>
            <a:gd name="adj2" fmla="val 335756"/>
            <a:gd name="adj3" fmla="val 12298563"/>
            <a:gd name="adj4" fmla="val 10770364"/>
            <a:gd name="adj5" fmla="val 606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456737-40B3-4BFE-936C-12325ADC6771}">
      <dsp:nvSpPr>
        <dsp:cNvPr id="0" name=""/>
        <dsp:cNvSpPr/>
      </dsp:nvSpPr>
      <dsp:spPr>
        <a:xfrm>
          <a:off x="2465492" y="36073"/>
          <a:ext cx="1244500" cy="124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Democratic Elections</a:t>
          </a:r>
        </a:p>
      </dsp:txBody>
      <dsp:txXfrm>
        <a:off x="2465492" y="36073"/>
        <a:ext cx="1244500" cy="1244500"/>
      </dsp:txXfrm>
    </dsp:sp>
    <dsp:sp modelId="{1B858B57-5D2B-4371-BF25-A01CA7FEF95C}">
      <dsp:nvSpPr>
        <dsp:cNvPr id="0" name=""/>
        <dsp:cNvSpPr/>
      </dsp:nvSpPr>
      <dsp:spPr>
        <a:xfrm>
          <a:off x="1970967" y="-185"/>
          <a:ext cx="4668665" cy="4668665"/>
        </a:xfrm>
        <a:prstGeom prst="circularArrow">
          <a:avLst>
            <a:gd name="adj1" fmla="val 5198"/>
            <a:gd name="adj2" fmla="val 335756"/>
            <a:gd name="adj3" fmla="val 16866346"/>
            <a:gd name="adj4" fmla="val 15197898"/>
            <a:gd name="adj5" fmla="val 606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03CE67-1AEB-DC4A-A601-F517DD17ADCF}" type="datetimeFigureOut">
              <a:rPr lang="en-US" smtClean="0"/>
              <a:t>7/10/19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BAA567-810F-184D-B029-0F35D48DDCAB}" type="slidenum">
              <a:rPr lang="en-US" smtClean="0"/>
              <a:t>‹#›</a:t>
            </a:fld>
            <a:endParaRPr lang="en-US"/>
          </a:p>
        </p:txBody>
      </p:sp>
    </p:spTree>
    <p:extLst>
      <p:ext uri="{BB962C8B-B14F-4D97-AF65-F5344CB8AC3E}">
        <p14:creationId xmlns:p14="http://schemas.microsoft.com/office/powerpoint/2010/main" val="38703152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97897-E7CB-4EE8-BE5B-3902243E5D95}" type="slidenum">
              <a:rPr lang="en-US"/>
              <a:pPr/>
              <a:t>16</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9EBCDA-52A7-4A44-B162-C702E042521F}" type="slidenum">
              <a:rPr lang="en-US"/>
              <a:pPr/>
              <a:t>19</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013699-AC69-422F-805C-27A65369BDC3}" type="slidenum">
              <a:rPr lang="en-US"/>
              <a:pPr/>
              <a:t>20</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74DACE-A7DF-41E7-B8F8-2C633111497E}" type="slidenum">
              <a:rPr lang="en-US"/>
              <a:pPr/>
              <a:t>21</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04571-EE48-434C-BA85-D39B70C0E06C}" type="slidenum">
              <a:rPr lang="en-US"/>
              <a:pPr/>
              <a:t>23</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6FCE20-82F1-4C6C-AC3D-2CA1870B50F1}" type="slidenum">
              <a:rPr lang="en-US"/>
              <a:pPr/>
              <a:t>24</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EC0AFC-F03F-4753-8A2C-BAC0EBBCF760}" type="slidenum">
              <a:rPr lang="en-US"/>
              <a:pPr/>
              <a:t>25</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F5CB29-ED1B-4640-B412-EB7BFD7D85B2}" type="datetimeFigureOut">
              <a:rPr lang="en-US" smtClean="0"/>
              <a:t>7/10/19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1163609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CB29-ED1B-4640-B412-EB7BFD7D85B2}" type="datetimeFigureOut">
              <a:rPr lang="en-US" smtClean="0"/>
              <a:t>7/10/19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73045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5CB29-ED1B-4640-B412-EB7BFD7D85B2}" type="datetimeFigureOut">
              <a:rPr lang="en-US" smtClean="0"/>
              <a:t>7/10/19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578067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F5CB29-ED1B-4640-B412-EB7BFD7D85B2}" type="datetimeFigureOut">
              <a:rPr lang="en-US" smtClean="0"/>
              <a:t>7/10/19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2012739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F5CB29-ED1B-4640-B412-EB7BFD7D85B2}" type="datetimeFigureOut">
              <a:rPr lang="en-US" smtClean="0"/>
              <a:t>7/10/19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916315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F5CB29-ED1B-4640-B412-EB7BFD7D85B2}" type="datetimeFigureOut">
              <a:rPr lang="en-US" smtClean="0"/>
              <a:t>7/10/19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1025106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5CB29-ED1B-4640-B412-EB7BFD7D85B2}" type="datetimeFigureOut">
              <a:rPr lang="en-US" smtClean="0"/>
              <a:t>7/10/19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293499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F5CB29-ED1B-4640-B412-EB7BFD7D85B2}" type="datetimeFigureOut">
              <a:rPr lang="en-US" smtClean="0"/>
              <a:t>7/10/19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35833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F5CB29-ED1B-4640-B412-EB7BFD7D85B2}" type="datetimeFigureOut">
              <a:rPr lang="en-US" smtClean="0"/>
              <a:t>7/10/19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3401343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CB29-ED1B-4640-B412-EB7BFD7D85B2}" type="datetimeFigureOut">
              <a:rPr lang="en-US" smtClean="0"/>
              <a:t>7/10/19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301161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CB29-ED1B-4640-B412-EB7BFD7D85B2}" type="datetimeFigureOut">
              <a:rPr lang="en-US" smtClean="0"/>
              <a:t>7/10/19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F8E0EF-DD4C-5A4C-8C73-528D88AB6F47}" type="slidenum">
              <a:rPr lang="en-US" smtClean="0"/>
              <a:t>‹#›</a:t>
            </a:fld>
            <a:endParaRPr lang="en-US"/>
          </a:p>
        </p:txBody>
      </p:sp>
    </p:spTree>
    <p:extLst>
      <p:ext uri="{BB962C8B-B14F-4D97-AF65-F5344CB8AC3E}">
        <p14:creationId xmlns:p14="http://schemas.microsoft.com/office/powerpoint/2010/main" val="2703978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849438"/>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49438"/>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89675"/>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89675"/>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89675"/>
            <a:ext cx="1905000" cy="457200"/>
          </a:xfrm>
        </p:spPr>
        <p:txBody>
          <a:bodyPr/>
          <a:lstStyle>
            <a:lvl1pPr>
              <a:defRPr/>
            </a:lvl1pPr>
          </a:lstStyle>
          <a:p>
            <a:fld id="{D42ED661-70DD-42C3-A0DE-45A12ABFA441}" type="slidenum">
              <a:rPr lang="en-US"/>
              <a:pPr/>
              <a:t>‹#›</a:t>
            </a:fld>
            <a:endParaRPr lang="en-US"/>
          </a:p>
        </p:txBody>
      </p:sp>
    </p:spTree>
    <p:extLst>
      <p:ext uri="{BB962C8B-B14F-4D97-AF65-F5344CB8AC3E}">
        <p14:creationId xmlns:p14="http://schemas.microsoft.com/office/powerpoint/2010/main" val="3822673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5CB29-ED1B-4640-B412-EB7BFD7D85B2}" type="datetimeFigureOut">
              <a:rPr lang="en-US" smtClean="0"/>
              <a:t>7/10/19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8E0EF-DD4C-5A4C-8C73-528D88AB6F47}" type="slidenum">
              <a:rPr lang="en-US" smtClean="0"/>
              <a:t>‹#›</a:t>
            </a:fld>
            <a:endParaRPr lang="en-US"/>
          </a:p>
        </p:txBody>
      </p:sp>
    </p:spTree>
    <p:extLst>
      <p:ext uri="{BB962C8B-B14F-4D97-AF65-F5344CB8AC3E}">
        <p14:creationId xmlns:p14="http://schemas.microsoft.com/office/powerpoint/2010/main" val="1055276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SOCI 160E</a:t>
            </a:r>
          </a:p>
        </p:txBody>
      </p:sp>
      <p:sp>
        <p:nvSpPr>
          <p:cNvPr id="3" name="Subtitle 2"/>
          <p:cNvSpPr>
            <a:spLocks noGrp="1"/>
          </p:cNvSpPr>
          <p:nvPr>
            <p:ph type="subTitle" idx="1"/>
          </p:nvPr>
        </p:nvSpPr>
        <p:spPr/>
        <p:txBody>
          <a:bodyPr/>
          <a:lstStyle/>
          <a:p>
            <a:r>
              <a:rPr lang="en-US" dirty="0"/>
              <a:t>Law </a:t>
            </a:r>
            <a:r>
              <a:rPr lang="en-US"/>
              <a:t>&amp; Culture</a:t>
            </a:r>
            <a:endParaRPr lang="en-US" dirty="0"/>
          </a:p>
        </p:txBody>
      </p:sp>
    </p:spTree>
    <p:extLst>
      <p:ext uri="{BB962C8B-B14F-4D97-AF65-F5344CB8AC3E}">
        <p14:creationId xmlns:p14="http://schemas.microsoft.com/office/powerpoint/2010/main" val="865514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Lawrence Friedman: </a:t>
            </a:r>
            <a:r>
              <a:rPr lang="en-US" i="1" dirty="0"/>
              <a:t>The Republic of Choice</a:t>
            </a:r>
            <a:endParaRPr lang="en-US" dirty="0"/>
          </a:p>
        </p:txBody>
      </p:sp>
      <p:sp>
        <p:nvSpPr>
          <p:cNvPr id="3" name="Content Placeholder 2"/>
          <p:cNvSpPr>
            <a:spLocks noGrp="1"/>
          </p:cNvSpPr>
          <p:nvPr>
            <p:ph idx="1"/>
          </p:nvPr>
        </p:nvSpPr>
        <p:spPr/>
        <p:txBody>
          <a:bodyPr/>
          <a:lstStyle/>
          <a:p>
            <a:r>
              <a:rPr lang="en-US" dirty="0"/>
              <a:t>Question: </a:t>
            </a:r>
          </a:p>
          <a:p>
            <a:pPr>
              <a:buNone/>
            </a:pPr>
            <a:r>
              <a:rPr lang="en-US" dirty="0"/>
              <a:t>	“If law has become more and more detached from our moral sentiments and values, why in the US law is more and more often used?”</a:t>
            </a:r>
          </a:p>
        </p:txBody>
      </p:sp>
    </p:spTree>
    <p:extLst>
      <p:ext uri="{BB962C8B-B14F-4D97-AF65-F5344CB8AC3E}">
        <p14:creationId xmlns:p14="http://schemas.microsoft.com/office/powerpoint/2010/main" val="305465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Lawrence Friedman</a:t>
            </a:r>
          </a:p>
        </p:txBody>
      </p:sp>
      <p:sp>
        <p:nvSpPr>
          <p:cNvPr id="8" name="Rectangle 3"/>
          <p:cNvSpPr>
            <a:spLocks noGrp="1" noChangeArrowheads="1"/>
          </p:cNvSpPr>
          <p:nvPr>
            <p:ph idx="1"/>
          </p:nvPr>
        </p:nvSpPr>
        <p:spPr/>
        <p:txBody>
          <a:bodyPr>
            <a:normAutofit/>
          </a:bodyPr>
          <a:lstStyle/>
          <a:p>
            <a:pPr>
              <a:lnSpc>
                <a:spcPct val="90000"/>
              </a:lnSpc>
              <a:buFontTx/>
              <a:buNone/>
            </a:pPr>
            <a:endParaRPr lang="en-US" b="1" dirty="0"/>
          </a:p>
          <a:p>
            <a:pPr>
              <a:lnSpc>
                <a:spcPct val="90000"/>
              </a:lnSpc>
              <a:buFontTx/>
              <a:buNone/>
            </a:pPr>
            <a:r>
              <a:rPr lang="en-US" sz="2800" i="1" dirty="0"/>
              <a:t>What is Legal Culture?  </a:t>
            </a:r>
          </a:p>
          <a:p>
            <a:pPr>
              <a:lnSpc>
                <a:spcPct val="90000"/>
              </a:lnSpc>
              <a:buFontTx/>
              <a:buNone/>
            </a:pPr>
            <a:endParaRPr lang="en-US" sz="2800" dirty="0"/>
          </a:p>
          <a:p>
            <a:pPr>
              <a:lnSpc>
                <a:spcPct val="90000"/>
              </a:lnSpc>
              <a:buFontTx/>
              <a:buNone/>
            </a:pPr>
            <a:r>
              <a:rPr lang="en-US" sz="2800" dirty="0"/>
              <a:t>	Legal Culture is a phrase conveniently used for </a:t>
            </a:r>
            <a:r>
              <a:rPr lang="en-US" sz="2800" b="1" dirty="0"/>
              <a:t>norms and ideas about law</a:t>
            </a:r>
            <a:r>
              <a:rPr lang="en-US" sz="2800" dirty="0"/>
              <a:t> (</a:t>
            </a:r>
            <a:r>
              <a:rPr lang="en-US" sz="2800" i="1" dirty="0"/>
              <a:t>Republic of Choice</a:t>
            </a:r>
            <a:r>
              <a:rPr lang="en-US" sz="2800" dirty="0"/>
              <a:t>, p.95)</a:t>
            </a:r>
          </a:p>
          <a:p>
            <a:pPr>
              <a:lnSpc>
                <a:spcPct val="90000"/>
              </a:lnSpc>
              <a:buFontTx/>
              <a:buNone/>
            </a:pPr>
            <a:endParaRPr lang="en-US" sz="2800" dirty="0"/>
          </a:p>
          <a:p>
            <a:pPr>
              <a:lnSpc>
                <a:spcPct val="90000"/>
              </a:lnSpc>
              <a:buFontTx/>
              <a:buNone/>
            </a:pPr>
            <a:r>
              <a:rPr lang="en-US" sz="2800" dirty="0"/>
              <a:t>	Even though the law </a:t>
            </a:r>
            <a:r>
              <a:rPr lang="en-US" sz="2800" i="1" dirty="0"/>
              <a:t>looks</a:t>
            </a:r>
            <a:r>
              <a:rPr lang="en-US" sz="2800" dirty="0"/>
              <a:t> technical, professional, and independent, the way it operates actually reflects the culture of our society.</a:t>
            </a:r>
          </a:p>
        </p:txBody>
      </p:sp>
    </p:spTree>
    <p:extLst>
      <p:ext uri="{BB962C8B-B14F-4D97-AF65-F5344CB8AC3E}">
        <p14:creationId xmlns:p14="http://schemas.microsoft.com/office/powerpoint/2010/main" val="186938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buNone/>
            </a:pPr>
            <a:endParaRPr lang="en-US" dirty="0"/>
          </a:p>
          <a:p>
            <a:pPr>
              <a:buNone/>
            </a:pPr>
            <a:endParaRPr lang="en-US" dirty="0"/>
          </a:p>
        </p:txBody>
      </p:sp>
      <p:sp>
        <p:nvSpPr>
          <p:cNvPr id="5" name="Rectangle 3"/>
          <p:cNvSpPr txBox="1">
            <a:spLocks noChangeArrowheads="1"/>
          </p:cNvSpPr>
          <p:nvPr/>
        </p:nvSpPr>
        <p:spPr>
          <a:xfrm>
            <a:off x="685800" y="1676400"/>
            <a:ext cx="7772400" cy="3525838"/>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Tx/>
              <a:buNone/>
              <a:tabLst/>
              <a:defRPr/>
            </a:pP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3"/>
          <p:cNvSpPr txBox="1">
            <a:spLocks noChangeArrowheads="1"/>
          </p:cNvSpPr>
          <p:nvPr/>
        </p:nvSpPr>
        <p:spPr>
          <a:xfrm>
            <a:off x="533400" y="1828800"/>
            <a:ext cx="8077200" cy="3525838"/>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Tx/>
              <a:buNone/>
              <a:tabLst/>
              <a:defRPr/>
            </a:pPr>
            <a:r>
              <a:rPr lang="en-US" sz="2700" i="1" dirty="0"/>
              <a:t>What is the content of American Legal Culture?</a:t>
            </a:r>
            <a:endParaRPr kumimoji="0" lang="en-US" sz="2700" b="1" i="0" u="none" strike="noStrike" kern="1200" cap="none" spc="0" normalizeH="0" baseline="0" noProof="0" dirty="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Legal individualism</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Choice culture</a:t>
            </a:r>
          </a:p>
        </p:txBody>
      </p:sp>
    </p:spTree>
    <p:extLst>
      <p:ext uri="{BB962C8B-B14F-4D97-AF65-F5344CB8AC3E}">
        <p14:creationId xmlns:p14="http://schemas.microsoft.com/office/powerpoint/2010/main" val="143074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Individualism</a:t>
            </a:r>
          </a:p>
        </p:txBody>
      </p:sp>
      <p:sp>
        <p:nvSpPr>
          <p:cNvPr id="3" name="Content Placeholder 2"/>
          <p:cNvSpPr>
            <a:spLocks noGrp="1"/>
          </p:cNvSpPr>
          <p:nvPr>
            <p:ph idx="1"/>
          </p:nvPr>
        </p:nvSpPr>
        <p:spPr/>
        <p:txBody>
          <a:bodyPr>
            <a:normAutofit/>
          </a:bodyPr>
          <a:lstStyle/>
          <a:p>
            <a:r>
              <a:rPr lang="en-US" dirty="0"/>
              <a:t>everyone is equal under law</a:t>
            </a:r>
          </a:p>
          <a:p>
            <a:r>
              <a:rPr lang="en-US" dirty="0"/>
              <a:t>there are no external criteria we can convincingly come up with and defend the separation of equals from </a:t>
            </a:r>
            <a:r>
              <a:rPr lang="en-US" dirty="0" err="1"/>
              <a:t>unequals</a:t>
            </a:r>
            <a:r>
              <a:rPr lang="en-US" dirty="0"/>
              <a:t>. </a:t>
            </a:r>
          </a:p>
          <a:p>
            <a:r>
              <a:rPr lang="en-US" dirty="0"/>
              <a:t>Individuals become the bearers of legal rights</a:t>
            </a:r>
          </a:p>
          <a:p>
            <a:pPr>
              <a:buNone/>
            </a:pPr>
            <a:endParaRPr lang="en-US" dirty="0"/>
          </a:p>
          <a:p>
            <a:pPr>
              <a:buNone/>
            </a:pPr>
            <a:r>
              <a:rPr lang="en-US" dirty="0"/>
              <a:t>	 </a:t>
            </a:r>
          </a:p>
          <a:p>
            <a:pPr>
              <a:buNone/>
            </a:pPr>
            <a:endParaRPr lang="en-US" dirty="0"/>
          </a:p>
        </p:txBody>
      </p:sp>
    </p:spTree>
    <p:extLst>
      <p:ext uri="{BB962C8B-B14F-4D97-AF65-F5344CB8AC3E}">
        <p14:creationId xmlns:p14="http://schemas.microsoft.com/office/powerpoint/2010/main" val="4186899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a:t>Aristotle:</a:t>
            </a:r>
          </a:p>
          <a:p>
            <a:pPr>
              <a:buNone/>
            </a:pPr>
            <a:r>
              <a:rPr lang="en-US" dirty="0"/>
              <a:t>	“Justice consists of treating equals equally and </a:t>
            </a:r>
            <a:r>
              <a:rPr lang="en-US" dirty="0" err="1"/>
              <a:t>unequals</a:t>
            </a:r>
            <a:r>
              <a:rPr lang="en-US" dirty="0"/>
              <a:t> unequally according to relevant differences.”</a:t>
            </a:r>
          </a:p>
          <a:p>
            <a:pPr>
              <a:buNone/>
            </a:pPr>
            <a:endParaRPr lang="en-US" dirty="0"/>
          </a:p>
          <a:p>
            <a:r>
              <a:rPr lang="en-US" dirty="0"/>
              <a:t>What were “relevant differences” back in Aristotle’s days?</a:t>
            </a:r>
          </a:p>
          <a:p>
            <a:pPr>
              <a:buNone/>
            </a:pPr>
            <a:endParaRPr lang="en-US" dirty="0"/>
          </a:p>
          <a:p>
            <a:endParaRPr lang="en-US" dirty="0"/>
          </a:p>
        </p:txBody>
      </p:sp>
    </p:spTree>
    <p:extLst>
      <p:ext uri="{BB962C8B-B14F-4D97-AF65-F5344CB8AC3E}">
        <p14:creationId xmlns:p14="http://schemas.microsoft.com/office/powerpoint/2010/main" val="331534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Grp="1" noChangeArrowheads="1"/>
          </p:cNvSpPr>
          <p:nvPr>
            <p:ph idx="1"/>
          </p:nvPr>
        </p:nvSpPr>
        <p:spPr bwMode="auto">
          <a:xfrm>
            <a:off x="457200" y="1481328"/>
            <a:ext cx="8229600" cy="4758226"/>
          </a:xfrm>
          <a:prstGeom prst="rect">
            <a:avLst/>
          </a:prstGeom>
          <a:noFill/>
          <a:ln w="9525">
            <a:noFill/>
            <a:miter lim="800000"/>
            <a:headEnd/>
            <a:tailEnd/>
          </a:ln>
          <a:effectLst/>
        </p:spPr>
        <p:txBody>
          <a:bodyPr>
            <a:spAutoFit/>
          </a:bodyPr>
          <a:lstStyle/>
          <a:p>
            <a:pPr>
              <a:spcBef>
                <a:spcPct val="50000"/>
              </a:spcBef>
              <a:buNone/>
            </a:pPr>
            <a:endParaRPr kumimoji="1" lang="en-US" sz="3200" b="1" dirty="0"/>
          </a:p>
          <a:p>
            <a:pPr>
              <a:buNone/>
            </a:pPr>
            <a:r>
              <a:rPr lang="en-US" b="1" dirty="0"/>
              <a:t>Classical version of individualism (19</a:t>
            </a:r>
            <a:r>
              <a:rPr lang="en-US" b="1" baseline="30000" dirty="0"/>
              <a:t>th</a:t>
            </a:r>
            <a:r>
              <a:rPr lang="en-US" b="1" dirty="0"/>
              <a:t> C)</a:t>
            </a:r>
          </a:p>
          <a:p>
            <a:pPr>
              <a:buNone/>
            </a:pPr>
            <a:endParaRPr lang="en-US" sz="2800" dirty="0"/>
          </a:p>
          <a:p>
            <a:r>
              <a:rPr lang="en-US" sz="2800" dirty="0"/>
              <a:t>a revolt against church, monarchy and other authorities.</a:t>
            </a:r>
          </a:p>
          <a:p>
            <a:r>
              <a:rPr lang="en-US" sz="2800" dirty="0"/>
              <a:t>about freedom, about choosing your own way, being the master of your own destiny, be a self-made person.</a:t>
            </a:r>
          </a:p>
          <a:p>
            <a:pPr>
              <a:spcBef>
                <a:spcPct val="50000"/>
              </a:spcBef>
            </a:pPr>
            <a:endParaRPr kumimoji="1" lang="en-US" sz="3200" b="1" dirty="0"/>
          </a:p>
        </p:txBody>
      </p:sp>
    </p:spTree>
    <p:extLst>
      <p:ext uri="{BB962C8B-B14F-4D97-AF65-F5344CB8AC3E}">
        <p14:creationId xmlns:p14="http://schemas.microsoft.com/office/powerpoint/2010/main" val="3268272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a:p>
          <a:p>
            <a:pPr>
              <a:buNone/>
            </a:pPr>
            <a:r>
              <a:rPr lang="en-US" b="1" dirty="0"/>
              <a:t>20</a:t>
            </a:r>
            <a:r>
              <a:rPr lang="en-US" b="1" baseline="30000" dirty="0"/>
              <a:t>th</a:t>
            </a:r>
            <a:r>
              <a:rPr lang="en-US" b="1" dirty="0"/>
              <a:t> century (legal) individualism</a:t>
            </a:r>
          </a:p>
          <a:p>
            <a:endParaRPr lang="en-US" b="1" dirty="0"/>
          </a:p>
          <a:p>
            <a:r>
              <a:rPr lang="en-US" dirty="0"/>
              <a:t>it is about the legal protection of the individuals as the </a:t>
            </a:r>
            <a:r>
              <a:rPr lang="en-US" b="1" dirty="0"/>
              <a:t>ultimate rights-bearer </a:t>
            </a:r>
            <a:r>
              <a:rPr lang="en-US" dirty="0"/>
              <a:t>of our legal system. </a:t>
            </a:r>
          </a:p>
          <a:p>
            <a:pPr>
              <a:buNone/>
            </a:pPr>
            <a:endParaRPr lang="en-US" dirty="0"/>
          </a:p>
        </p:txBody>
      </p:sp>
    </p:spTree>
    <p:extLst>
      <p:ext uri="{BB962C8B-B14F-4D97-AF65-F5344CB8AC3E}">
        <p14:creationId xmlns:p14="http://schemas.microsoft.com/office/powerpoint/2010/main" val="3406135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Labor Contract</a:t>
            </a:r>
          </a:p>
        </p:txBody>
      </p:sp>
      <p:sp>
        <p:nvSpPr>
          <p:cNvPr id="3" name="Content Placeholder 2"/>
          <p:cNvSpPr>
            <a:spLocks noGrp="1"/>
          </p:cNvSpPr>
          <p:nvPr>
            <p:ph idx="1"/>
          </p:nvPr>
        </p:nvSpPr>
        <p:spPr/>
        <p:txBody>
          <a:bodyPr>
            <a:normAutofit fontScale="85000" lnSpcReduction="10000"/>
          </a:bodyPr>
          <a:lstStyle/>
          <a:p>
            <a:pPr>
              <a:buNone/>
            </a:pPr>
            <a:r>
              <a:rPr lang="en-US" dirty="0"/>
              <a:t>19</a:t>
            </a:r>
            <a:r>
              <a:rPr lang="en-US" baseline="30000" dirty="0"/>
              <a:t>th</a:t>
            </a:r>
            <a:r>
              <a:rPr lang="en-US" dirty="0"/>
              <a:t> C: </a:t>
            </a:r>
          </a:p>
          <a:p>
            <a:r>
              <a:rPr lang="en-US" dirty="0"/>
              <a:t>the worker had the right to come and go as he pleased; </a:t>
            </a:r>
          </a:p>
          <a:p>
            <a:r>
              <a:rPr lang="en-US" dirty="0"/>
              <a:t>he could work for a company and leave, as he preferred. </a:t>
            </a:r>
          </a:p>
          <a:p>
            <a:r>
              <a:rPr lang="en-US" dirty="0"/>
              <a:t>No free man was bound to the job (except in the case of slavery). </a:t>
            </a:r>
          </a:p>
          <a:p>
            <a:r>
              <a:rPr lang="en-US" dirty="0"/>
              <a:t>But so did the employer. The employer had the right to hire and fire. </a:t>
            </a:r>
          </a:p>
          <a:p>
            <a:r>
              <a:rPr lang="en-US" dirty="0"/>
              <a:t>Freedom of choice was available to worker and the company. </a:t>
            </a:r>
          </a:p>
          <a:p>
            <a:pPr>
              <a:buNone/>
            </a:pPr>
            <a:endParaRPr lang="en-US" dirty="0"/>
          </a:p>
        </p:txBody>
      </p:sp>
    </p:spTree>
    <p:extLst>
      <p:ext uri="{BB962C8B-B14F-4D97-AF65-F5344CB8AC3E}">
        <p14:creationId xmlns:p14="http://schemas.microsoft.com/office/powerpoint/2010/main" val="2331066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a:t>19</a:t>
            </a:r>
            <a:r>
              <a:rPr lang="en-US" baseline="30000" dirty="0"/>
              <a:t>th</a:t>
            </a:r>
            <a:r>
              <a:rPr lang="en-US" dirty="0"/>
              <a:t> C’s labor law (obsolete):</a:t>
            </a:r>
          </a:p>
          <a:p>
            <a:pPr lvl="0"/>
            <a:r>
              <a:rPr lang="en-US" dirty="0"/>
              <a:t>Consent as assumption of risk </a:t>
            </a:r>
          </a:p>
          <a:p>
            <a:pPr>
              <a:buNone/>
            </a:pPr>
            <a:r>
              <a:rPr lang="en-US" dirty="0"/>
              <a:t>“</a:t>
            </a:r>
            <a:r>
              <a:rPr lang="en-US" dirty="0" err="1"/>
              <a:t>volenti</a:t>
            </a:r>
            <a:r>
              <a:rPr lang="en-US" dirty="0"/>
              <a:t> non fit </a:t>
            </a:r>
            <a:r>
              <a:rPr lang="en-US" dirty="0" err="1"/>
              <a:t>injuria</a:t>
            </a:r>
            <a:r>
              <a:rPr lang="en-US" dirty="0"/>
              <a:t>”</a:t>
            </a:r>
          </a:p>
          <a:p>
            <a:pPr>
              <a:buNone/>
            </a:pPr>
            <a:endParaRPr lang="en-US" dirty="0"/>
          </a:p>
          <a:p>
            <a:pPr lvl="0"/>
            <a:r>
              <a:rPr lang="en-US" dirty="0"/>
              <a:t>Common employment</a:t>
            </a:r>
          </a:p>
          <a:p>
            <a:pPr>
              <a:buNone/>
            </a:pPr>
            <a:r>
              <a:rPr lang="en-US" dirty="0"/>
              <a:t>	Employee impliedly took the risk of any injury caused by the negligence of a fellow worker in the same employment.</a:t>
            </a:r>
          </a:p>
          <a:p>
            <a:pPr>
              <a:buNone/>
            </a:pPr>
            <a:endParaRPr lang="en-US" dirty="0"/>
          </a:p>
          <a:p>
            <a:pPr>
              <a:buNone/>
            </a:pPr>
            <a:endParaRPr lang="en-US" dirty="0"/>
          </a:p>
        </p:txBody>
      </p:sp>
    </p:spTree>
    <p:extLst>
      <p:ext uri="{BB962C8B-B14F-4D97-AF65-F5344CB8AC3E}">
        <p14:creationId xmlns:p14="http://schemas.microsoft.com/office/powerpoint/2010/main" val="1961109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a:t>Today’s labor law</a:t>
            </a:r>
          </a:p>
          <a:p>
            <a:r>
              <a:rPr lang="en-US" dirty="0"/>
              <a:t>a lot more protection for employees</a:t>
            </a:r>
          </a:p>
          <a:p>
            <a:r>
              <a:rPr lang="en-US" dirty="0"/>
              <a:t>laws were passed to protect rights and extend opportunities for different minority groups. </a:t>
            </a:r>
          </a:p>
          <a:p>
            <a:r>
              <a:rPr lang="en-US" dirty="0"/>
              <a:t>there are rules about “equal opportunities” </a:t>
            </a:r>
          </a:p>
          <a:p>
            <a:pPr>
              <a:buNone/>
            </a:pPr>
            <a:endParaRPr lang="en-US" dirty="0"/>
          </a:p>
        </p:txBody>
      </p:sp>
    </p:spTree>
    <p:extLst>
      <p:ext uri="{BB962C8B-B14F-4D97-AF65-F5344CB8AC3E}">
        <p14:creationId xmlns:p14="http://schemas.microsoft.com/office/powerpoint/2010/main" val="231005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“choice culture”?</a:t>
            </a:r>
          </a:p>
        </p:txBody>
      </p:sp>
      <p:sp>
        <p:nvSpPr>
          <p:cNvPr id="3" name="Content Placeholder 2"/>
          <p:cNvSpPr>
            <a:spLocks noGrp="1"/>
          </p:cNvSpPr>
          <p:nvPr>
            <p:ph idx="1"/>
          </p:nvPr>
        </p:nvSpPr>
        <p:spPr>
          <a:xfrm>
            <a:off x="457200" y="2133600"/>
            <a:ext cx="8229600" cy="3992563"/>
          </a:xfrm>
        </p:spPr>
        <p:txBody>
          <a:bodyPr>
            <a:normAutofit/>
          </a:bodyPr>
          <a:lstStyle/>
          <a:p>
            <a:pPr marL="514350" indent="-514350">
              <a:spcBef>
                <a:spcPts val="0"/>
              </a:spcBef>
              <a:buAutoNum type="arabicParenBoth"/>
            </a:pPr>
            <a:r>
              <a:rPr lang="en-US" dirty="0"/>
              <a:t>people would not suffer harm when choice is</a:t>
            </a:r>
          </a:p>
          <a:p>
            <a:pPr marL="514350" indent="-514350">
              <a:spcBef>
                <a:spcPts val="0"/>
              </a:spcBef>
              <a:buNone/>
            </a:pPr>
            <a:r>
              <a:rPr lang="en-US" dirty="0"/>
              <a:t>	unavailable</a:t>
            </a:r>
          </a:p>
          <a:p>
            <a:pPr marL="514350" indent="-514350">
              <a:spcBef>
                <a:spcPts val="0"/>
              </a:spcBef>
              <a:buNone/>
            </a:pPr>
            <a:endParaRPr lang="en-US" dirty="0"/>
          </a:p>
          <a:p>
            <a:pPr marL="514350" indent="-514350">
              <a:spcBef>
                <a:spcPts val="0"/>
              </a:spcBef>
              <a:buFontTx/>
              <a:buChar char="-"/>
            </a:pPr>
            <a:r>
              <a:rPr lang="en-US" dirty="0"/>
              <a:t>sex, </a:t>
            </a:r>
          </a:p>
          <a:p>
            <a:pPr marL="514350" indent="-514350">
              <a:spcBef>
                <a:spcPts val="0"/>
              </a:spcBef>
              <a:buFontTx/>
              <a:buChar char="-"/>
            </a:pPr>
            <a:r>
              <a:rPr lang="en-US" dirty="0"/>
              <a:t>gender, </a:t>
            </a:r>
          </a:p>
          <a:p>
            <a:pPr marL="514350" indent="-514350">
              <a:spcBef>
                <a:spcPts val="0"/>
              </a:spcBef>
              <a:buFontTx/>
              <a:buChar char="-"/>
            </a:pPr>
            <a:r>
              <a:rPr lang="en-US" dirty="0"/>
              <a:t>national origin</a:t>
            </a:r>
          </a:p>
          <a:p>
            <a:pPr marL="514350" indent="-514350">
              <a:spcBef>
                <a:spcPts val="0"/>
              </a:spcBef>
              <a:buNone/>
            </a:pPr>
            <a:endParaRPr lang="en-US" dirty="0"/>
          </a:p>
        </p:txBody>
      </p:sp>
    </p:spTree>
    <p:extLst>
      <p:ext uri="{BB962C8B-B14F-4D97-AF65-F5344CB8AC3E}">
        <p14:creationId xmlns:p14="http://schemas.microsoft.com/office/powerpoint/2010/main" val="4091728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spcBef>
                <a:spcPts val="0"/>
              </a:spcBef>
              <a:buNone/>
            </a:pPr>
            <a:r>
              <a:rPr lang="en-US" dirty="0"/>
              <a:t>(2)law should allow, provide, guarantee a wide</a:t>
            </a:r>
          </a:p>
          <a:p>
            <a:pPr>
              <a:spcBef>
                <a:spcPts val="0"/>
              </a:spcBef>
              <a:buNone/>
            </a:pPr>
            <a:r>
              <a:rPr lang="en-US" dirty="0"/>
              <a:t>	 range of choices where people can have control </a:t>
            </a:r>
          </a:p>
          <a:p>
            <a:pPr>
              <a:spcBef>
                <a:spcPts val="0"/>
              </a:spcBef>
              <a:buNone/>
            </a:pPr>
            <a:endParaRPr lang="en-US" dirty="0"/>
          </a:p>
          <a:p>
            <a:pPr>
              <a:spcBef>
                <a:spcPts val="0"/>
              </a:spcBef>
              <a:buFontTx/>
              <a:buChar char="-"/>
            </a:pPr>
            <a:r>
              <a:rPr lang="en-US" dirty="0"/>
              <a:t>to guarantee people making informed choices</a:t>
            </a:r>
          </a:p>
          <a:p>
            <a:pPr>
              <a:spcBef>
                <a:spcPts val="0"/>
              </a:spcBef>
              <a:buFontTx/>
              <a:buChar char="-"/>
            </a:pPr>
            <a:r>
              <a:rPr lang="en-US" dirty="0"/>
              <a:t>to protect freedom of expression</a:t>
            </a:r>
          </a:p>
          <a:p>
            <a:pPr>
              <a:spcBef>
                <a:spcPts val="0"/>
              </a:spcBef>
              <a:buFontTx/>
              <a:buChar char="-"/>
            </a:pPr>
            <a:r>
              <a:rPr lang="en-US" dirty="0"/>
              <a:t>anti-trust law</a:t>
            </a:r>
          </a:p>
        </p:txBody>
      </p:sp>
    </p:spTree>
    <p:extLst>
      <p:ext uri="{BB962C8B-B14F-4D97-AF65-F5344CB8AC3E}">
        <p14:creationId xmlns:p14="http://schemas.microsoft.com/office/powerpoint/2010/main" val="3092745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Bef>
                <a:spcPts val="0"/>
              </a:spcBef>
              <a:buNone/>
            </a:pPr>
            <a:endParaRPr lang="en-US" dirty="0"/>
          </a:p>
          <a:p>
            <a:pPr>
              <a:spcBef>
                <a:spcPts val="0"/>
              </a:spcBef>
              <a:buNone/>
            </a:pPr>
            <a:r>
              <a:rPr lang="en-US" dirty="0"/>
              <a:t>(3) within the zone of choice, all options should be treated as equally available.</a:t>
            </a:r>
          </a:p>
          <a:p>
            <a:pPr>
              <a:spcBef>
                <a:spcPts val="0"/>
              </a:spcBef>
              <a:buNone/>
            </a:pPr>
            <a:endParaRPr lang="en-US" dirty="0"/>
          </a:p>
          <a:p>
            <a:pPr>
              <a:spcBef>
                <a:spcPts val="0"/>
              </a:spcBef>
              <a:buFontTx/>
              <a:buChar char="-"/>
            </a:pPr>
            <a:r>
              <a:rPr lang="en-US" dirty="0"/>
              <a:t>to be religious or not</a:t>
            </a:r>
          </a:p>
          <a:p>
            <a:pPr>
              <a:spcBef>
                <a:spcPts val="0"/>
              </a:spcBef>
              <a:buFontTx/>
              <a:buChar char="-"/>
            </a:pPr>
            <a:r>
              <a:rPr lang="en-US" dirty="0"/>
              <a:t>to have a certain lifestyle</a:t>
            </a:r>
          </a:p>
          <a:p>
            <a:pPr>
              <a:spcBef>
                <a:spcPts val="0"/>
              </a:spcBef>
              <a:buFontTx/>
              <a:buChar char="-"/>
            </a:pPr>
            <a:r>
              <a:rPr lang="en-US" dirty="0"/>
              <a:t>to marry or not, </a:t>
            </a:r>
          </a:p>
          <a:p>
            <a:endParaRPr lang="en-US" dirty="0"/>
          </a:p>
        </p:txBody>
      </p:sp>
    </p:spTree>
    <p:extLst>
      <p:ext uri="{BB962C8B-B14F-4D97-AF65-F5344CB8AC3E}">
        <p14:creationId xmlns:p14="http://schemas.microsoft.com/office/powerpoint/2010/main" val="1848478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normAutofit/>
          </a:bodyPr>
          <a:lstStyle/>
          <a:p>
            <a:pPr>
              <a:buNone/>
            </a:pPr>
            <a:r>
              <a:rPr lang="en-US" dirty="0"/>
              <a:t>Implications</a:t>
            </a:r>
          </a:p>
          <a:p>
            <a:pPr>
              <a:buNone/>
            </a:pPr>
            <a:endParaRPr lang="en-US" dirty="0"/>
          </a:p>
          <a:p>
            <a:r>
              <a:rPr lang="en-US" dirty="0"/>
              <a:t>Choice culture is Friedman’s answer to why law has become more operation-focused and yet it still reflects broader culture</a:t>
            </a:r>
            <a:endParaRPr lang="en-US" b="1" dirty="0"/>
          </a:p>
        </p:txBody>
      </p:sp>
    </p:spTree>
    <p:extLst>
      <p:ext uri="{BB962C8B-B14F-4D97-AF65-F5344CB8AC3E}">
        <p14:creationId xmlns:p14="http://schemas.microsoft.com/office/powerpoint/2010/main" val="396354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dirty="0"/>
              <a:t>Funnel Model of Law &amp; Culture</a:t>
            </a:r>
          </a:p>
        </p:txBody>
      </p:sp>
      <p:sp>
        <p:nvSpPr>
          <p:cNvPr id="65539" name="Rectangle 3"/>
          <p:cNvSpPr>
            <a:spLocks noGrp="1" noChangeArrowheads="1"/>
          </p:cNvSpPr>
          <p:nvPr>
            <p:ph type="body" sz="half" idx="1"/>
          </p:nvPr>
        </p:nvSpPr>
        <p:spPr>
          <a:xfrm>
            <a:off x="838200" y="1981200"/>
            <a:ext cx="4724400" cy="4114800"/>
          </a:xfrm>
        </p:spPr>
        <p:txBody>
          <a:bodyPr/>
          <a:lstStyle/>
          <a:p>
            <a:pPr>
              <a:spcBef>
                <a:spcPct val="50000"/>
              </a:spcBef>
              <a:buClrTx/>
              <a:buFontTx/>
              <a:buNone/>
            </a:pPr>
            <a:endParaRPr lang="en-US" sz="2800" b="1" dirty="0"/>
          </a:p>
          <a:p>
            <a:endParaRPr lang="en-US" sz="2800" dirty="0"/>
          </a:p>
        </p:txBody>
      </p:sp>
      <p:sp>
        <p:nvSpPr>
          <p:cNvPr id="65544" name="AutoShape 8"/>
          <p:cNvSpPr>
            <a:spLocks noChangeArrowheads="1"/>
          </p:cNvSpPr>
          <p:nvPr/>
        </p:nvSpPr>
        <p:spPr bwMode="auto">
          <a:xfrm>
            <a:off x="304800" y="2209800"/>
            <a:ext cx="28194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Discouraged behaviors</a:t>
            </a:r>
          </a:p>
        </p:txBody>
      </p:sp>
      <p:sp>
        <p:nvSpPr>
          <p:cNvPr id="65545" name="AutoShape 9"/>
          <p:cNvSpPr>
            <a:spLocks noChangeArrowheads="1"/>
          </p:cNvSpPr>
          <p:nvPr/>
        </p:nvSpPr>
        <p:spPr bwMode="auto">
          <a:xfrm>
            <a:off x="5715000" y="2286000"/>
            <a:ext cx="27432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Encouraged behaviors</a:t>
            </a:r>
          </a:p>
        </p:txBody>
      </p:sp>
      <p:cxnSp>
        <p:nvCxnSpPr>
          <p:cNvPr id="65546" name="AutoShape 10"/>
          <p:cNvCxnSpPr>
            <a:cxnSpLocks noChangeShapeType="1"/>
            <a:stCxn id="65539" idx="1"/>
            <a:endCxn id="65539" idx="1"/>
          </p:cNvCxnSpPr>
          <p:nvPr/>
        </p:nvCxnSpPr>
        <p:spPr bwMode="auto">
          <a:xfrm rot="10800000">
            <a:off x="838200" y="4038600"/>
            <a:ext cx="1588" cy="1588"/>
          </a:xfrm>
          <a:prstGeom prst="straightConnector1">
            <a:avLst/>
          </a:prstGeom>
          <a:noFill/>
          <a:ln w="9525">
            <a:solidFill>
              <a:schemeClr val="tx1"/>
            </a:solidFill>
            <a:round/>
            <a:headEnd/>
            <a:tailEnd/>
          </a:ln>
          <a:effectLst/>
        </p:spPr>
      </p:cxnSp>
      <p:sp>
        <p:nvSpPr>
          <p:cNvPr id="65549" name="Line 13"/>
          <p:cNvSpPr>
            <a:spLocks noChangeShapeType="1"/>
          </p:cNvSpPr>
          <p:nvPr/>
        </p:nvSpPr>
        <p:spPr bwMode="auto">
          <a:xfrm>
            <a:off x="228600" y="3200400"/>
            <a:ext cx="8382000" cy="0"/>
          </a:xfrm>
          <a:prstGeom prst="line">
            <a:avLst/>
          </a:prstGeom>
          <a:noFill/>
          <a:ln w="9525">
            <a:solidFill>
              <a:schemeClr val="tx1"/>
            </a:solidFill>
            <a:round/>
            <a:headEnd/>
            <a:tailEnd/>
          </a:ln>
          <a:effectLst/>
        </p:spPr>
        <p:txBody>
          <a:bodyPr/>
          <a:lstStyle/>
          <a:p>
            <a:endParaRPr lang="en-US"/>
          </a:p>
        </p:txBody>
      </p:sp>
      <p:sp>
        <p:nvSpPr>
          <p:cNvPr id="65550" name="Line 14"/>
          <p:cNvSpPr>
            <a:spLocks noChangeShapeType="1"/>
          </p:cNvSpPr>
          <p:nvPr/>
        </p:nvSpPr>
        <p:spPr bwMode="auto">
          <a:xfrm>
            <a:off x="4267200" y="3276600"/>
            <a:ext cx="0" cy="762000"/>
          </a:xfrm>
          <a:prstGeom prst="line">
            <a:avLst/>
          </a:prstGeom>
          <a:noFill/>
          <a:ln w="9525">
            <a:solidFill>
              <a:schemeClr val="tx1"/>
            </a:solidFill>
            <a:round/>
            <a:headEnd/>
            <a:tailEnd type="triangle" w="med" len="med"/>
          </a:ln>
          <a:effectLst/>
        </p:spPr>
        <p:txBody>
          <a:bodyPr/>
          <a:lstStyle/>
          <a:p>
            <a:endParaRPr lang="en-US"/>
          </a:p>
        </p:txBody>
      </p:sp>
      <p:sp>
        <p:nvSpPr>
          <p:cNvPr id="65551" name="Text Box 15"/>
          <p:cNvSpPr txBox="1">
            <a:spLocks noChangeArrowheads="1"/>
          </p:cNvSpPr>
          <p:nvPr/>
        </p:nvSpPr>
        <p:spPr bwMode="auto">
          <a:xfrm>
            <a:off x="3581400" y="4419600"/>
            <a:ext cx="1371600" cy="457200"/>
          </a:xfrm>
          <a:prstGeom prst="rect">
            <a:avLst/>
          </a:prstGeom>
          <a:noFill/>
          <a:ln w="9525">
            <a:noFill/>
            <a:miter lim="800000"/>
            <a:headEnd/>
            <a:tailEnd/>
          </a:ln>
          <a:effectLst/>
        </p:spPr>
        <p:txBody>
          <a:bodyPr>
            <a:spAutoFit/>
          </a:bodyPr>
          <a:lstStyle/>
          <a:p>
            <a:endParaRPr lang="en-US"/>
          </a:p>
        </p:txBody>
      </p:sp>
      <p:sp>
        <p:nvSpPr>
          <p:cNvPr id="65563" name="AutoShape 27"/>
          <p:cNvSpPr>
            <a:spLocks noChangeArrowheads="1"/>
          </p:cNvSpPr>
          <p:nvPr/>
        </p:nvSpPr>
        <p:spPr bwMode="auto">
          <a:xfrm>
            <a:off x="2438400" y="4114800"/>
            <a:ext cx="3886200" cy="6096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Values and beliefs</a:t>
            </a:r>
          </a:p>
        </p:txBody>
      </p:sp>
      <p:sp>
        <p:nvSpPr>
          <p:cNvPr id="65564" name="AutoShape 28"/>
          <p:cNvSpPr>
            <a:spLocks noChangeArrowheads="1"/>
          </p:cNvSpPr>
          <p:nvPr/>
        </p:nvSpPr>
        <p:spPr bwMode="auto">
          <a:xfrm>
            <a:off x="2819400" y="5029200"/>
            <a:ext cx="2895600" cy="5334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Folkways/mores/norms</a:t>
            </a:r>
          </a:p>
        </p:txBody>
      </p:sp>
      <p:sp>
        <p:nvSpPr>
          <p:cNvPr id="65565" name="Line 29"/>
          <p:cNvSpPr>
            <a:spLocks noChangeShapeType="1"/>
          </p:cNvSpPr>
          <p:nvPr/>
        </p:nvSpPr>
        <p:spPr bwMode="auto">
          <a:xfrm>
            <a:off x="4267200" y="4800600"/>
            <a:ext cx="0" cy="228600"/>
          </a:xfrm>
          <a:prstGeom prst="line">
            <a:avLst/>
          </a:prstGeom>
          <a:noFill/>
          <a:ln w="9525">
            <a:solidFill>
              <a:schemeClr val="tx1"/>
            </a:solidFill>
            <a:round/>
            <a:headEnd/>
            <a:tailEnd type="triangle" w="med" len="med"/>
          </a:ln>
          <a:effectLst/>
        </p:spPr>
        <p:txBody>
          <a:bodyPr/>
          <a:lstStyle/>
          <a:p>
            <a:endParaRPr lang="en-US"/>
          </a:p>
        </p:txBody>
      </p:sp>
      <p:sp>
        <p:nvSpPr>
          <p:cNvPr id="65566" name="Line 30"/>
          <p:cNvSpPr>
            <a:spLocks noChangeShapeType="1"/>
          </p:cNvSpPr>
          <p:nvPr/>
        </p:nvSpPr>
        <p:spPr bwMode="auto">
          <a:xfrm>
            <a:off x="4267200" y="5638800"/>
            <a:ext cx="0" cy="228600"/>
          </a:xfrm>
          <a:prstGeom prst="line">
            <a:avLst/>
          </a:prstGeom>
          <a:noFill/>
          <a:ln w="9525">
            <a:solidFill>
              <a:schemeClr val="tx1"/>
            </a:solidFill>
            <a:round/>
            <a:headEnd/>
            <a:tailEnd type="triangle" w="med" len="med"/>
          </a:ln>
          <a:effectLst/>
        </p:spPr>
        <p:txBody>
          <a:bodyPr/>
          <a:lstStyle/>
          <a:p>
            <a:endParaRPr lang="en-US"/>
          </a:p>
        </p:txBody>
      </p:sp>
      <p:sp>
        <p:nvSpPr>
          <p:cNvPr id="65567" name="AutoShape 31"/>
          <p:cNvSpPr>
            <a:spLocks noChangeArrowheads="1"/>
          </p:cNvSpPr>
          <p:nvPr/>
        </p:nvSpPr>
        <p:spPr bwMode="auto">
          <a:xfrm>
            <a:off x="3810000" y="5943600"/>
            <a:ext cx="914400" cy="381000"/>
          </a:xfrm>
          <a:prstGeom prst="flowChartProcess">
            <a:avLst/>
          </a:prstGeom>
          <a:solidFill>
            <a:schemeClr val="accent1"/>
          </a:solidFill>
          <a:ln w="9525">
            <a:solidFill>
              <a:schemeClr val="tx1"/>
            </a:solidFill>
            <a:miter lim="800000"/>
            <a:headEnd/>
            <a:tailEnd/>
          </a:ln>
          <a:effectLst/>
        </p:spPr>
        <p:txBody>
          <a:bodyPr wrap="none" anchor="ctr"/>
          <a:lstStyle/>
          <a:p>
            <a:pPr algn="ctr"/>
            <a:r>
              <a:rPr lang="en-US" dirty="0"/>
              <a:t>LAW</a:t>
            </a:r>
          </a:p>
        </p:txBody>
      </p:sp>
      <p:sp>
        <p:nvSpPr>
          <p:cNvPr id="17" name="Down Arrow 16"/>
          <p:cNvSpPr/>
          <p:nvPr/>
        </p:nvSpPr>
        <p:spPr>
          <a:xfrm>
            <a:off x="609600" y="3962400"/>
            <a:ext cx="1524000" cy="2362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b" anchorCtr="0"/>
          <a:lstStyle/>
          <a:p>
            <a:pPr algn="ctr"/>
            <a:r>
              <a:rPr lang="en-US" dirty="0"/>
              <a:t>Increasing </a:t>
            </a:r>
          </a:p>
          <a:p>
            <a:pPr algn="ctr"/>
            <a:r>
              <a:rPr lang="en-US" dirty="0"/>
              <a:t>specificity</a:t>
            </a:r>
          </a:p>
        </p:txBody>
      </p:sp>
    </p:spTree>
    <p:extLst>
      <p:ext uri="{BB962C8B-B14F-4D97-AF65-F5344CB8AC3E}">
        <p14:creationId xmlns:p14="http://schemas.microsoft.com/office/powerpoint/2010/main" val="414409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dirty="0"/>
          </a:p>
        </p:txBody>
      </p:sp>
      <p:sp>
        <p:nvSpPr>
          <p:cNvPr id="6" name="Text Box 4"/>
          <p:cNvSpPr txBox="1">
            <a:spLocks noGrp="1" noChangeArrowheads="1"/>
          </p:cNvSpPr>
          <p:nvPr>
            <p:ph idx="1"/>
          </p:nvPr>
        </p:nvSpPr>
        <p:spPr bwMode="auto">
          <a:xfrm>
            <a:off x="457200" y="1481328"/>
            <a:ext cx="8229600" cy="3982629"/>
          </a:xfrm>
          <a:prstGeom prst="rect">
            <a:avLst/>
          </a:prstGeom>
          <a:noFill/>
          <a:ln w="9525">
            <a:noFill/>
            <a:miter lim="800000"/>
            <a:headEnd/>
            <a:tailEnd/>
          </a:ln>
          <a:effectLst/>
        </p:spPr>
        <p:txBody>
          <a:bodyPr>
            <a:spAutoFit/>
          </a:bodyPr>
          <a:lstStyle/>
          <a:p>
            <a:pPr lvl="0"/>
            <a:r>
              <a:rPr lang="en-US" dirty="0"/>
              <a:t>law is the vehicle through which modern notions of choice are translated into living social arrangements</a:t>
            </a:r>
          </a:p>
          <a:p>
            <a:pPr lvl="0"/>
            <a:endParaRPr lang="en-US" dirty="0"/>
          </a:p>
          <a:p>
            <a:r>
              <a:rPr lang="en-US" dirty="0"/>
              <a:t>procedural justice must be in place to protect choice culture</a:t>
            </a:r>
          </a:p>
          <a:p>
            <a:pPr>
              <a:spcBef>
                <a:spcPct val="50000"/>
              </a:spcBef>
            </a:pPr>
            <a:endParaRPr kumimoji="1" lang="en-US" sz="3200" b="1" dirty="0"/>
          </a:p>
        </p:txBody>
      </p:sp>
    </p:spTree>
    <p:extLst>
      <p:ext uri="{BB962C8B-B14F-4D97-AF65-F5344CB8AC3E}">
        <p14:creationId xmlns:p14="http://schemas.microsoft.com/office/powerpoint/2010/main" val="419596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normAutofit/>
          </a:bodyPr>
          <a:lstStyle/>
          <a:p>
            <a:endParaRPr lang="en-US" dirty="0"/>
          </a:p>
          <a:p>
            <a:r>
              <a:rPr lang="en-US" dirty="0"/>
              <a:t>“Procedures are nothing in themselves, but everything insofar as they are instruments for ascertaining, measuring, and aggregating </a:t>
            </a:r>
            <a:r>
              <a:rPr lang="en-US" i="1" dirty="0"/>
              <a:t>choice</a:t>
            </a:r>
            <a:r>
              <a:rPr lang="en-US" dirty="0"/>
              <a:t>. Procedures in modern societies are ways of arriving at decisions that will reflect, in some orderly way, what people choose.”</a:t>
            </a:r>
          </a:p>
        </p:txBody>
      </p:sp>
    </p:spTree>
    <p:extLst>
      <p:ext uri="{BB962C8B-B14F-4D97-AF65-F5344CB8AC3E}">
        <p14:creationId xmlns:p14="http://schemas.microsoft.com/office/powerpoint/2010/main" val="178230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685800" y="1905000"/>
            <a:ext cx="7772400" cy="4724400"/>
          </a:xfrm>
        </p:spPr>
        <p:txBody>
          <a:bodyPr>
            <a:normAutofit/>
          </a:bodyPr>
          <a:lstStyle/>
          <a:p>
            <a:pPr marL="609600" indent="-609600">
              <a:buFontTx/>
              <a:buNone/>
            </a:pPr>
            <a:r>
              <a:rPr lang="en-US" sz="2800" dirty="0">
                <a:latin typeface="Monotype Corsiva" pitchFamily="66" charset="0"/>
              </a:rPr>
              <a:t>All persons born or naturalized in the United States, and</a:t>
            </a:r>
          </a:p>
          <a:p>
            <a:pPr marL="609600" indent="-609600">
              <a:buFontTx/>
              <a:buNone/>
            </a:pPr>
            <a:r>
              <a:rPr lang="en-US" sz="2800" dirty="0">
                <a:latin typeface="Monotype Corsiva" pitchFamily="66" charset="0"/>
              </a:rPr>
              <a:t>subject to the jurisdiction thereof, are citizens of the United </a:t>
            </a:r>
          </a:p>
          <a:p>
            <a:pPr marL="609600" indent="-609600">
              <a:buFontTx/>
              <a:buNone/>
            </a:pPr>
            <a:r>
              <a:rPr lang="en-US" sz="2800" dirty="0">
                <a:latin typeface="Monotype Corsiva" pitchFamily="66" charset="0"/>
              </a:rPr>
              <a:t>States and of the State wherein they reside. No State shall </a:t>
            </a:r>
          </a:p>
          <a:p>
            <a:pPr marL="609600" indent="-609600">
              <a:buFontTx/>
              <a:buNone/>
            </a:pPr>
            <a:r>
              <a:rPr lang="en-US" sz="2800" dirty="0">
                <a:latin typeface="Monotype Corsiva" pitchFamily="66" charset="0"/>
              </a:rPr>
              <a:t>make or enforce any law which shall abridge the privileges or </a:t>
            </a:r>
          </a:p>
          <a:p>
            <a:pPr marL="609600" indent="-609600">
              <a:buFontTx/>
              <a:buNone/>
            </a:pPr>
            <a:r>
              <a:rPr lang="en-US" sz="2800" dirty="0">
                <a:latin typeface="Monotype Corsiva" pitchFamily="66" charset="0"/>
              </a:rPr>
              <a:t>immunities of citizens of the United States; nor shall any </a:t>
            </a:r>
          </a:p>
          <a:p>
            <a:pPr marL="609600" indent="-609600">
              <a:buFontTx/>
              <a:buNone/>
            </a:pPr>
            <a:r>
              <a:rPr lang="en-US" sz="2800" dirty="0">
                <a:latin typeface="Monotype Corsiva" pitchFamily="66" charset="0"/>
              </a:rPr>
              <a:t>State deprive any person of life, liberty, or property, without </a:t>
            </a:r>
          </a:p>
          <a:p>
            <a:pPr marL="609600" indent="-609600">
              <a:buFontTx/>
              <a:buNone/>
            </a:pPr>
            <a:r>
              <a:rPr lang="en-US" sz="2800" dirty="0">
                <a:latin typeface="Monotype Corsiva" pitchFamily="66" charset="0"/>
              </a:rPr>
              <a:t>due process of law; nor deny to any person within its </a:t>
            </a:r>
          </a:p>
          <a:p>
            <a:pPr marL="609600" indent="-609600">
              <a:buFontTx/>
              <a:buNone/>
            </a:pPr>
            <a:r>
              <a:rPr lang="en-US" sz="2800" dirty="0">
                <a:latin typeface="Monotype Corsiva" pitchFamily="66" charset="0"/>
              </a:rPr>
              <a:t>jurisdiction the equal protection of the laws.</a:t>
            </a:r>
            <a:endParaRPr lang="en-US" dirty="0"/>
          </a:p>
          <a:p>
            <a:pPr marL="609600" indent="-609600">
              <a:buFontTx/>
              <a:buNone/>
            </a:pPr>
            <a:endParaRPr lang="en-US" sz="2800" dirty="0"/>
          </a:p>
        </p:txBody>
      </p:sp>
      <p:sp>
        <p:nvSpPr>
          <p:cNvPr id="5124" name="Text Box 4"/>
          <p:cNvSpPr txBox="1">
            <a:spLocks noChangeArrowheads="1"/>
          </p:cNvSpPr>
          <p:nvPr/>
        </p:nvSpPr>
        <p:spPr bwMode="ltGray">
          <a:xfrm>
            <a:off x="609600" y="1295400"/>
            <a:ext cx="7924800" cy="523220"/>
          </a:xfrm>
          <a:prstGeom prst="rect">
            <a:avLst/>
          </a:prstGeom>
          <a:noFill/>
          <a:ln w="9525">
            <a:noFill/>
            <a:miter lim="800000"/>
            <a:headEnd/>
            <a:tailEnd/>
          </a:ln>
          <a:effectLst/>
        </p:spPr>
        <p:txBody>
          <a:bodyPr wrap="square">
            <a:spAutoFit/>
          </a:bodyPr>
          <a:lstStyle/>
          <a:p>
            <a:pPr>
              <a:spcBef>
                <a:spcPct val="50000"/>
              </a:spcBef>
            </a:pPr>
            <a:r>
              <a:rPr lang="en-US" sz="2800" b="1" dirty="0">
                <a:latin typeface="Times New Roman" pitchFamily="18" charset="0"/>
              </a:rPr>
              <a:t>Fourteenth Amendment</a:t>
            </a:r>
          </a:p>
        </p:txBody>
      </p:sp>
    </p:spTree>
    <p:extLst>
      <p:ext uri="{BB962C8B-B14F-4D97-AF65-F5344CB8AC3E}">
        <p14:creationId xmlns:p14="http://schemas.microsoft.com/office/powerpoint/2010/main" val="112948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1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12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685800" y="1676400"/>
            <a:ext cx="7772400" cy="4953000"/>
          </a:xfrm>
        </p:spPr>
        <p:txBody>
          <a:bodyPr>
            <a:normAutofit/>
          </a:bodyPr>
          <a:lstStyle/>
          <a:p>
            <a:pPr marL="609600" indent="-609600"/>
            <a:r>
              <a:rPr lang="en-US" sz="2800" dirty="0"/>
              <a:t>Forbids states from mistreating citizens </a:t>
            </a:r>
          </a:p>
          <a:p>
            <a:pPr marL="609600" indent="-609600"/>
            <a:r>
              <a:rPr lang="en-US" sz="2800" dirty="0"/>
              <a:t>States cannot deny citizens due process of law or equal protection</a:t>
            </a:r>
          </a:p>
          <a:p>
            <a:pPr marL="609600" indent="-609600"/>
            <a:r>
              <a:rPr lang="en-US" sz="2800" u="sng" dirty="0"/>
              <a:t>Due process clause</a:t>
            </a:r>
            <a:r>
              <a:rPr lang="en-US" sz="2800" dirty="0"/>
              <a:t>: incorporates many of the provisions of the Bill of Rights, making them applicable to states</a:t>
            </a:r>
          </a:p>
          <a:p>
            <a:pPr marL="609600" indent="-609600"/>
            <a:r>
              <a:rPr lang="en-US" sz="2800" u="sng" dirty="0"/>
              <a:t>Equal protection clause</a:t>
            </a:r>
            <a:r>
              <a:rPr lang="en-US" sz="2800" dirty="0"/>
              <a:t>: bans states from making arbitrary and unreasonable distinctions between people</a:t>
            </a:r>
            <a:endParaRPr lang="en-US" dirty="0"/>
          </a:p>
          <a:p>
            <a:pPr marL="609600" indent="-609600">
              <a:buFontTx/>
              <a:buNone/>
            </a:pPr>
            <a:endParaRPr lang="en-US" sz="2800" dirty="0"/>
          </a:p>
        </p:txBody>
      </p:sp>
      <p:sp>
        <p:nvSpPr>
          <p:cNvPr id="7172" name="Text Box 4"/>
          <p:cNvSpPr txBox="1">
            <a:spLocks noChangeArrowheads="1"/>
          </p:cNvSpPr>
          <p:nvPr/>
        </p:nvSpPr>
        <p:spPr bwMode="ltGray">
          <a:xfrm>
            <a:off x="609600" y="1066800"/>
            <a:ext cx="7924800" cy="523220"/>
          </a:xfrm>
          <a:prstGeom prst="rect">
            <a:avLst/>
          </a:prstGeom>
          <a:noFill/>
          <a:ln w="9525">
            <a:noFill/>
            <a:miter lim="800000"/>
            <a:headEnd/>
            <a:tailEnd/>
          </a:ln>
          <a:effectLst/>
        </p:spPr>
        <p:txBody>
          <a:bodyPr wrap="square">
            <a:spAutoFit/>
          </a:bodyPr>
          <a:lstStyle/>
          <a:p>
            <a:pPr>
              <a:spcBef>
                <a:spcPct val="50000"/>
              </a:spcBef>
            </a:pPr>
            <a:r>
              <a:rPr lang="en-US" sz="2800" b="1" dirty="0">
                <a:latin typeface="Times New Roman" pitchFamily="18" charset="0"/>
              </a:rPr>
              <a:t>Fourteenth Amendment (cont.)</a:t>
            </a:r>
          </a:p>
        </p:txBody>
      </p:sp>
    </p:spTree>
    <p:extLst>
      <p:ext uri="{BB962C8B-B14F-4D97-AF65-F5344CB8AC3E}">
        <p14:creationId xmlns:p14="http://schemas.microsoft.com/office/powerpoint/2010/main" val="176995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685800" y="1600200"/>
            <a:ext cx="7772400" cy="4495800"/>
          </a:xfrm>
        </p:spPr>
        <p:txBody>
          <a:bodyPr>
            <a:normAutofit/>
          </a:bodyPr>
          <a:lstStyle/>
          <a:p>
            <a:pPr marL="609600" indent="-609600"/>
            <a:r>
              <a:rPr lang="en-US" sz="2800" dirty="0"/>
              <a:t>Not all rights enjoy equal privilege </a:t>
            </a:r>
          </a:p>
          <a:p>
            <a:pPr marL="609600" indent="-609600">
              <a:buNone/>
            </a:pPr>
            <a:endParaRPr lang="en-US" sz="2800" dirty="0"/>
          </a:p>
          <a:p>
            <a:pPr marL="609600" indent="-609600"/>
            <a:r>
              <a:rPr lang="en-US" sz="2800" dirty="0"/>
              <a:t>But </a:t>
            </a:r>
            <a:r>
              <a:rPr lang="en-US" sz="2800" u="sng" dirty="0"/>
              <a:t>fundamental rights</a:t>
            </a:r>
            <a:r>
              <a:rPr lang="en-US" sz="2800" dirty="0"/>
              <a:t> and </a:t>
            </a:r>
            <a:r>
              <a:rPr lang="en-US" sz="2800" u="sng" dirty="0"/>
              <a:t>suspect class involved</a:t>
            </a:r>
            <a:r>
              <a:rPr lang="en-US" sz="2800" dirty="0"/>
              <a:t> are subject to the highest standard of judicial review (strict scrutiny test)</a:t>
            </a:r>
          </a:p>
        </p:txBody>
      </p:sp>
      <p:sp>
        <p:nvSpPr>
          <p:cNvPr id="11268" name="Text Box 4"/>
          <p:cNvSpPr txBox="1">
            <a:spLocks noChangeArrowheads="1"/>
          </p:cNvSpPr>
          <p:nvPr/>
        </p:nvSpPr>
        <p:spPr bwMode="ltGray">
          <a:xfrm>
            <a:off x="609600" y="838200"/>
            <a:ext cx="7924800" cy="523220"/>
          </a:xfrm>
          <a:prstGeom prst="rect">
            <a:avLst/>
          </a:prstGeom>
          <a:noFill/>
          <a:ln w="9525">
            <a:noFill/>
            <a:miter lim="800000"/>
            <a:headEnd/>
            <a:tailEnd/>
          </a:ln>
          <a:effectLst/>
        </p:spPr>
        <p:txBody>
          <a:bodyPr wrap="square">
            <a:spAutoFit/>
          </a:bodyPr>
          <a:lstStyle/>
          <a:p>
            <a:pPr>
              <a:spcBef>
                <a:spcPct val="50000"/>
              </a:spcBef>
            </a:pPr>
            <a:r>
              <a:rPr lang="en-US" sz="2800" b="1" dirty="0">
                <a:latin typeface="Times New Roman" pitchFamily="18" charset="0"/>
              </a:rPr>
              <a:t>Standard of Review</a:t>
            </a:r>
          </a:p>
        </p:txBody>
      </p:sp>
    </p:spTree>
    <p:extLst>
      <p:ext uri="{BB962C8B-B14F-4D97-AF65-F5344CB8AC3E}">
        <p14:creationId xmlns:p14="http://schemas.microsoft.com/office/powerpoint/2010/main" val="67498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2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609600" indent="-609600">
              <a:buNone/>
            </a:pPr>
            <a:r>
              <a:rPr lang="en-US" dirty="0"/>
              <a:t>Fundamental Rights</a:t>
            </a:r>
          </a:p>
          <a:p>
            <a:pPr marL="609600" indent="-609600"/>
            <a:r>
              <a:rPr lang="en-US" dirty="0"/>
              <a:t>those “essential to the concept of ordered liberty” (</a:t>
            </a:r>
            <a:r>
              <a:rPr lang="en-US" i="1" dirty="0" err="1"/>
              <a:t>Palko</a:t>
            </a:r>
            <a:r>
              <a:rPr lang="en-US" i="1" dirty="0"/>
              <a:t> v. Connecticut</a:t>
            </a:r>
            <a:r>
              <a:rPr lang="en-US" dirty="0"/>
              <a:t> 1937)</a:t>
            </a:r>
          </a:p>
          <a:p>
            <a:pPr marL="609600" indent="-609600"/>
            <a:r>
              <a:rPr lang="en-US" dirty="0"/>
              <a:t>examples: privacy, travel, voting, first amendment</a:t>
            </a:r>
          </a:p>
          <a:p>
            <a:endParaRPr lang="en-US" dirty="0"/>
          </a:p>
        </p:txBody>
      </p:sp>
    </p:spTree>
    <p:extLst>
      <p:ext uri="{BB962C8B-B14F-4D97-AF65-F5344CB8AC3E}">
        <p14:creationId xmlns:p14="http://schemas.microsoft.com/office/powerpoint/2010/main" val="425623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685800" y="1600200"/>
            <a:ext cx="7772400" cy="5029200"/>
          </a:xfrm>
        </p:spPr>
        <p:txBody>
          <a:bodyPr>
            <a:normAutofit/>
          </a:bodyPr>
          <a:lstStyle/>
          <a:p>
            <a:pPr marL="609600" indent="-609600">
              <a:buFontTx/>
              <a:buNone/>
            </a:pPr>
            <a:r>
              <a:rPr lang="en-US" sz="2800" dirty="0"/>
              <a:t>Suspect Classification (Equal Protection Clause)</a:t>
            </a:r>
          </a:p>
          <a:p>
            <a:pPr marL="609600" indent="-609600"/>
            <a:endParaRPr lang="en-US" sz="2800" dirty="0"/>
          </a:p>
          <a:p>
            <a:pPr marL="609600" indent="-609600"/>
            <a:r>
              <a:rPr lang="en-US" sz="2800" dirty="0"/>
              <a:t>Based sans reason or on race or gender</a:t>
            </a:r>
          </a:p>
          <a:p>
            <a:pPr marL="609600" indent="-609600"/>
            <a:r>
              <a:rPr lang="en-US" sz="2800" dirty="0"/>
              <a:t>Race and gender are suspect classifications</a:t>
            </a:r>
          </a:p>
          <a:p>
            <a:pPr marL="609600" indent="-609600"/>
            <a:r>
              <a:rPr lang="en-US" sz="2800" dirty="0"/>
              <a:t>Age is not a suspect classification if:</a:t>
            </a:r>
          </a:p>
          <a:p>
            <a:pPr marL="990600" lvl="1" indent="-533400"/>
            <a:r>
              <a:rPr lang="en-US" dirty="0"/>
              <a:t>state can demonstrate an interest in the health and safety of minors</a:t>
            </a:r>
          </a:p>
          <a:p>
            <a:pPr marL="609600" indent="-609600">
              <a:buFontTx/>
              <a:buNone/>
            </a:pPr>
            <a:endParaRPr lang="en-US" sz="2800" dirty="0"/>
          </a:p>
        </p:txBody>
      </p:sp>
    </p:spTree>
    <p:extLst>
      <p:ext uri="{BB962C8B-B14F-4D97-AF65-F5344CB8AC3E}">
        <p14:creationId xmlns:p14="http://schemas.microsoft.com/office/powerpoint/2010/main" val="11481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2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685800" y="1676400"/>
            <a:ext cx="7772400" cy="4953000"/>
          </a:xfrm>
        </p:spPr>
        <p:txBody>
          <a:bodyPr>
            <a:normAutofit/>
          </a:bodyPr>
          <a:lstStyle/>
          <a:p>
            <a:pPr marL="609600" indent="-609600"/>
            <a:r>
              <a:rPr lang="en-US" sz="2800" u="sng" dirty="0"/>
              <a:t>Strict scrutiny</a:t>
            </a:r>
            <a:r>
              <a:rPr lang="en-US" sz="2800" dirty="0"/>
              <a:t> review means that states may not enact laws that abridge a fundamental right unless:</a:t>
            </a:r>
          </a:p>
          <a:p>
            <a:pPr marL="609600" indent="-609600">
              <a:buFontTx/>
              <a:buNone/>
            </a:pPr>
            <a:r>
              <a:rPr lang="en-US" sz="2800" dirty="0"/>
              <a:t>	1.	It has a </a:t>
            </a:r>
            <a:r>
              <a:rPr lang="en-US" sz="2800" i="1" u="sng" dirty="0"/>
              <a:t>compelling interest</a:t>
            </a:r>
            <a:r>
              <a:rPr lang="en-US" sz="2800" dirty="0"/>
              <a:t> in doing so</a:t>
            </a:r>
          </a:p>
          <a:p>
            <a:pPr marL="609600" indent="-609600">
              <a:buFontTx/>
              <a:buNone/>
            </a:pPr>
            <a:r>
              <a:rPr lang="en-US" sz="2800" dirty="0"/>
              <a:t>	2.	The law is “</a:t>
            </a:r>
            <a:r>
              <a:rPr lang="en-US" sz="2800" i="1" u="sng" dirty="0"/>
              <a:t>narrowly</a:t>
            </a:r>
            <a:r>
              <a:rPr lang="en-US" sz="2800" u="sng" dirty="0"/>
              <a:t> </a:t>
            </a:r>
            <a:r>
              <a:rPr lang="en-US" sz="2800" i="1" u="sng" dirty="0"/>
              <a:t>tailored</a:t>
            </a:r>
            <a:r>
              <a:rPr lang="en-US" sz="2800" dirty="0"/>
              <a:t>” so that the right is not abridged more than necessary</a:t>
            </a:r>
          </a:p>
          <a:p>
            <a:pPr marL="609600" indent="-609600"/>
            <a:r>
              <a:rPr lang="en-US" sz="2800" u="sng" dirty="0"/>
              <a:t>Strict scrutiny</a:t>
            </a:r>
            <a:r>
              <a:rPr lang="en-US" sz="2800" dirty="0"/>
              <a:t> looks at the </a:t>
            </a:r>
            <a:r>
              <a:rPr lang="en-US" sz="2800" i="1" dirty="0"/>
              <a:t>purpose</a:t>
            </a:r>
            <a:r>
              <a:rPr lang="en-US" sz="2800" dirty="0"/>
              <a:t> and </a:t>
            </a:r>
            <a:r>
              <a:rPr lang="en-US" sz="2800" i="1" dirty="0"/>
              <a:t>effect</a:t>
            </a:r>
            <a:r>
              <a:rPr lang="en-US" sz="2800" dirty="0"/>
              <a:t> of the law rather than merely accepting legislative claims of validity </a:t>
            </a:r>
            <a:endParaRPr lang="en-US" sz="2800" u="sng" dirty="0"/>
          </a:p>
        </p:txBody>
      </p:sp>
      <p:sp>
        <p:nvSpPr>
          <p:cNvPr id="13316" name="Text Box 4"/>
          <p:cNvSpPr txBox="1">
            <a:spLocks noChangeArrowheads="1"/>
          </p:cNvSpPr>
          <p:nvPr/>
        </p:nvSpPr>
        <p:spPr bwMode="ltGray">
          <a:xfrm>
            <a:off x="609600" y="762000"/>
            <a:ext cx="7924800" cy="523220"/>
          </a:xfrm>
          <a:prstGeom prst="rect">
            <a:avLst/>
          </a:prstGeom>
          <a:noFill/>
          <a:ln w="9525">
            <a:noFill/>
            <a:miter lim="800000"/>
            <a:headEnd/>
            <a:tailEnd/>
          </a:ln>
          <a:effectLst/>
        </p:spPr>
        <p:txBody>
          <a:bodyPr wrap="square">
            <a:spAutoFit/>
          </a:bodyPr>
          <a:lstStyle/>
          <a:p>
            <a:pPr>
              <a:spcBef>
                <a:spcPct val="50000"/>
              </a:spcBef>
            </a:pPr>
            <a:r>
              <a:rPr lang="en-US" sz="2800" b="1" dirty="0">
                <a:latin typeface="Times New Roman" pitchFamily="18" charset="0"/>
              </a:rPr>
              <a:t>Standard of Review (cont.)</a:t>
            </a:r>
          </a:p>
        </p:txBody>
      </p:sp>
    </p:spTree>
    <p:extLst>
      <p:ext uri="{BB962C8B-B14F-4D97-AF65-F5344CB8AC3E}">
        <p14:creationId xmlns:p14="http://schemas.microsoft.com/office/powerpoint/2010/main" val="54456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685800" y="1905000"/>
            <a:ext cx="7772400" cy="4724400"/>
          </a:xfrm>
        </p:spPr>
        <p:txBody>
          <a:bodyPr/>
          <a:lstStyle/>
          <a:p>
            <a:pPr marL="609600" indent="-609600"/>
            <a:r>
              <a:rPr lang="en-US" sz="2800" u="sng" dirty="0"/>
              <a:t>Intermediate scrutiny:</a:t>
            </a:r>
            <a:r>
              <a:rPr lang="en-US" sz="2800" dirty="0"/>
              <a:t> Quasi-suspect classifications such as gender and legitimacy</a:t>
            </a:r>
            <a:endParaRPr lang="en-US" sz="2800" u="sng" dirty="0"/>
          </a:p>
          <a:p>
            <a:pPr marL="609600" indent="-609600"/>
            <a:r>
              <a:rPr lang="en-US" sz="2800" u="sng" dirty="0"/>
              <a:t>Rational basis test:</a:t>
            </a:r>
            <a:r>
              <a:rPr lang="en-US" sz="2800" dirty="0"/>
              <a:t> used when there is no fundamental right or suspect classification in question</a:t>
            </a:r>
          </a:p>
          <a:p>
            <a:pPr marL="609600" indent="-609600"/>
            <a:r>
              <a:rPr lang="en-US" sz="2800" dirty="0"/>
              <a:t>It states that laws can be passed that impact a right or class so long as there is rationale behind doing so</a:t>
            </a:r>
            <a:endParaRPr lang="en-US" sz="2800" u="sng" dirty="0"/>
          </a:p>
        </p:txBody>
      </p:sp>
      <p:sp>
        <p:nvSpPr>
          <p:cNvPr id="15364" name="Text Box 4"/>
          <p:cNvSpPr txBox="1">
            <a:spLocks noChangeArrowheads="1"/>
          </p:cNvSpPr>
          <p:nvPr/>
        </p:nvSpPr>
        <p:spPr bwMode="ltGray">
          <a:xfrm>
            <a:off x="609600" y="1219200"/>
            <a:ext cx="7924800" cy="523220"/>
          </a:xfrm>
          <a:prstGeom prst="rect">
            <a:avLst/>
          </a:prstGeom>
          <a:noFill/>
          <a:ln w="9525">
            <a:noFill/>
            <a:miter lim="800000"/>
            <a:headEnd/>
            <a:tailEnd/>
          </a:ln>
          <a:effectLst/>
        </p:spPr>
        <p:txBody>
          <a:bodyPr wrap="square">
            <a:spAutoFit/>
          </a:bodyPr>
          <a:lstStyle/>
          <a:p>
            <a:pPr>
              <a:spcBef>
                <a:spcPct val="50000"/>
              </a:spcBef>
            </a:pPr>
            <a:r>
              <a:rPr lang="en-US" sz="2800" b="1" dirty="0">
                <a:latin typeface="Times New Roman" pitchFamily="18" charset="0"/>
              </a:rPr>
              <a:t>Standard of Review (cont.)</a:t>
            </a:r>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284022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Lawrence v. Texas (2003)</a:t>
            </a:r>
          </a:p>
        </p:txBody>
      </p:sp>
      <p:sp>
        <p:nvSpPr>
          <p:cNvPr id="4" name="Content Placeholder 3"/>
          <p:cNvSpPr>
            <a:spLocks noGrp="1"/>
          </p:cNvSpPr>
          <p:nvPr>
            <p:ph idx="1"/>
          </p:nvPr>
        </p:nvSpPr>
        <p:spPr/>
        <p:txBody>
          <a:bodyPr>
            <a:normAutofit fontScale="85000" lnSpcReduction="10000"/>
          </a:bodyPr>
          <a:lstStyle/>
          <a:p>
            <a:r>
              <a:rPr lang="en-US" dirty="0"/>
              <a:t>police officers in Texas, responding to a reported weapons disturbance, entered a man's apartment</a:t>
            </a:r>
          </a:p>
          <a:p>
            <a:r>
              <a:rPr lang="en-US" dirty="0"/>
              <a:t>and observed the man engaging in anal sexual intercourse with another man. </a:t>
            </a:r>
          </a:p>
          <a:p>
            <a:r>
              <a:rPr lang="en-US" dirty="0"/>
              <a:t>the two men were arrested and charged with violating a Texas sodomy statute which made it a misdemeanor</a:t>
            </a:r>
          </a:p>
          <a:p>
            <a:r>
              <a:rPr lang="en-US" dirty="0"/>
              <a:t>for a person to engage in "deviate sexual intercourse" with another individual of the same sex.</a:t>
            </a:r>
          </a:p>
          <a:p>
            <a:r>
              <a:rPr lang="en-US" dirty="0"/>
              <a:t>the men were convicted in Texas' Harris County Criminal Court and were assessed fines of $200 each.</a:t>
            </a:r>
          </a:p>
        </p:txBody>
      </p:sp>
    </p:spTree>
    <p:extLst>
      <p:ext uri="{BB962C8B-B14F-4D97-AF65-F5344CB8AC3E}">
        <p14:creationId xmlns:p14="http://schemas.microsoft.com/office/powerpoint/2010/main" val="657211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Lawrence v. Texas (2003)</a:t>
            </a:r>
          </a:p>
        </p:txBody>
      </p:sp>
      <p:sp>
        <p:nvSpPr>
          <p:cNvPr id="3" name="Content Placeholder 2"/>
          <p:cNvSpPr>
            <a:spLocks noGrp="1"/>
          </p:cNvSpPr>
          <p:nvPr>
            <p:ph idx="1"/>
          </p:nvPr>
        </p:nvSpPr>
        <p:spPr/>
        <p:txBody>
          <a:bodyPr>
            <a:normAutofit fontScale="77500" lnSpcReduction="20000"/>
          </a:bodyPr>
          <a:lstStyle/>
          <a:p>
            <a:pPr>
              <a:buNone/>
            </a:pPr>
            <a:r>
              <a:rPr lang="en-US" dirty="0"/>
              <a:t>Holding:</a:t>
            </a:r>
          </a:p>
          <a:p>
            <a:endParaRPr lang="en-US" dirty="0"/>
          </a:p>
          <a:p>
            <a:r>
              <a:rPr lang="en-US" dirty="0"/>
              <a:t>The Texas statute making it a crime for two persons of the same sex to engage in certain intimate sexual conduct violates the Due Process Clause. </a:t>
            </a:r>
          </a:p>
          <a:p>
            <a:endParaRPr lang="en-US" dirty="0"/>
          </a:p>
          <a:p>
            <a:r>
              <a:rPr lang="en-US" dirty="0"/>
              <a:t>overturned Bowers v. Hardwick (1986)	</a:t>
            </a:r>
          </a:p>
          <a:p>
            <a:endParaRPr lang="en-US" dirty="0"/>
          </a:p>
          <a:p>
            <a:r>
              <a:rPr lang="en-US" dirty="0"/>
              <a:t>reinterpreting sodomy law</a:t>
            </a:r>
          </a:p>
          <a:p>
            <a:pPr>
              <a:buNone/>
            </a:pPr>
            <a:r>
              <a:rPr lang="en-US" dirty="0"/>
              <a:t>	“At the outset it should be noted that there is no longstanding history in this country of laws directed at homosexual conduct as a distinct matter. “	</a:t>
            </a:r>
          </a:p>
        </p:txBody>
      </p:sp>
    </p:spTree>
    <p:extLst>
      <p:ext uri="{BB962C8B-B14F-4D97-AF65-F5344CB8AC3E}">
        <p14:creationId xmlns:p14="http://schemas.microsoft.com/office/powerpoint/2010/main" val="1913690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t>Bowers v. Hardwick (1986)	</a:t>
            </a:r>
          </a:p>
          <a:p>
            <a:r>
              <a:rPr lang="en-US" dirty="0"/>
              <a:t>the due process clause of the Federal Constitution's Fourteenth Amendment did not confer a fundamental right upon homosexuals to engage in consensual sodomy</a:t>
            </a:r>
          </a:p>
          <a:p>
            <a:r>
              <a:rPr lang="en-US" dirty="0"/>
              <a:t>proscriptions against such conduct had "ancient roots." </a:t>
            </a:r>
          </a:p>
          <a:p>
            <a:endParaRPr lang="en-US" dirty="0"/>
          </a:p>
        </p:txBody>
      </p:sp>
    </p:spTree>
    <p:extLst>
      <p:ext uri="{BB962C8B-B14F-4D97-AF65-F5344CB8AC3E}">
        <p14:creationId xmlns:p14="http://schemas.microsoft.com/office/powerpoint/2010/main" val="1545132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838200" y="1295400"/>
          <a:ext cx="7391400" cy="3581400"/>
        </p:xfrm>
        <a:graphic>
          <a:graphicData uri="http://schemas.openxmlformats.org/drawingml/2006/table">
            <a:tbl>
              <a:tblPr firstRow="1" bandRow="1">
                <a:tableStyleId>{5C22544A-7EE6-4342-B048-85BDC9FD1C3A}</a:tableStyleId>
              </a:tblPr>
              <a:tblGrid>
                <a:gridCol w="2463800">
                  <a:extLst>
                    <a:ext uri="{9D8B030D-6E8A-4147-A177-3AD203B41FA5}">
                      <a16:colId xmlns:a16="http://schemas.microsoft.com/office/drawing/2014/main" val="20000"/>
                    </a:ext>
                  </a:extLst>
                </a:gridCol>
                <a:gridCol w="2463800">
                  <a:extLst>
                    <a:ext uri="{9D8B030D-6E8A-4147-A177-3AD203B41FA5}">
                      <a16:colId xmlns:a16="http://schemas.microsoft.com/office/drawing/2014/main" val="20001"/>
                    </a:ext>
                  </a:extLst>
                </a:gridCol>
                <a:gridCol w="2463800">
                  <a:extLst>
                    <a:ext uri="{9D8B030D-6E8A-4147-A177-3AD203B41FA5}">
                      <a16:colId xmlns:a16="http://schemas.microsoft.com/office/drawing/2014/main" val="20002"/>
                    </a:ext>
                  </a:extLst>
                </a:gridCol>
              </a:tblGrid>
              <a:tr h="381668">
                <a:tc>
                  <a:txBody>
                    <a:bodyPr/>
                    <a:lstStyle/>
                    <a:p>
                      <a:endParaRPr lang="en-US" dirty="0"/>
                    </a:p>
                  </a:txBody>
                  <a:tcPr/>
                </a:tc>
                <a:tc>
                  <a:txBody>
                    <a:bodyPr/>
                    <a:lstStyle/>
                    <a:p>
                      <a:r>
                        <a:rPr lang="en-US" dirty="0"/>
                        <a:t>Bowers v. Hardwick</a:t>
                      </a:r>
                    </a:p>
                  </a:txBody>
                  <a:tcPr/>
                </a:tc>
                <a:tc>
                  <a:txBody>
                    <a:bodyPr/>
                    <a:lstStyle/>
                    <a:p>
                      <a:r>
                        <a:rPr lang="en-US" dirty="0"/>
                        <a:t>Lawrence v. Texas</a:t>
                      </a:r>
                    </a:p>
                  </a:txBody>
                  <a:tcPr/>
                </a:tc>
                <a:extLst>
                  <a:ext uri="{0D108BD9-81ED-4DB2-BD59-A6C34878D82A}">
                    <a16:rowId xmlns:a16="http://schemas.microsoft.com/office/drawing/2014/main" val="10000"/>
                  </a:ext>
                </a:extLst>
              </a:tr>
              <a:tr h="3199732">
                <a:tc>
                  <a:txBody>
                    <a:bodyPr/>
                    <a:lstStyle/>
                    <a:p>
                      <a:r>
                        <a:rPr lang="en-US" dirty="0"/>
                        <a:t>What is the issue</a:t>
                      </a:r>
                      <a:r>
                        <a:rPr lang="en-US" baseline="0" dirty="0"/>
                        <a:t> at stake?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the</a:t>
                      </a:r>
                      <a:r>
                        <a:rPr lang="en-US" sz="1800" kern="1200" baseline="0" dirty="0">
                          <a:solidFill>
                            <a:schemeClr val="dk1"/>
                          </a:solidFill>
                          <a:latin typeface="+mn-lt"/>
                          <a:ea typeface="+mn-ea"/>
                          <a:cs typeface="+mn-cs"/>
                        </a:rPr>
                        <a:t> issue is about whether </a:t>
                      </a:r>
                      <a:r>
                        <a:rPr lang="en-US" sz="1800" kern="1200" dirty="0">
                          <a:solidFill>
                            <a:schemeClr val="dk1"/>
                          </a:solidFill>
                          <a:latin typeface="+mn-lt"/>
                          <a:ea typeface="+mn-ea"/>
                          <a:cs typeface="+mn-cs"/>
                        </a:rPr>
                        <a:t>homosexuals have the fundamental</a:t>
                      </a:r>
                      <a:r>
                        <a:rPr lang="en-US" sz="1800" kern="1200" baseline="0" dirty="0">
                          <a:solidFill>
                            <a:schemeClr val="dk1"/>
                          </a:solidFill>
                          <a:latin typeface="+mn-lt"/>
                          <a:ea typeface="+mn-ea"/>
                          <a:cs typeface="+mn-cs"/>
                        </a:rPr>
                        <a:t> rights </a:t>
                      </a:r>
                      <a:r>
                        <a:rPr lang="en-US" sz="1800" kern="1200" dirty="0">
                          <a:solidFill>
                            <a:schemeClr val="dk1"/>
                          </a:solidFill>
                          <a:latin typeface="+mn-lt"/>
                          <a:ea typeface="+mn-ea"/>
                          <a:cs typeface="+mn-cs"/>
                        </a:rPr>
                        <a:t>to engage in sodomy and hence invalidates the laws of the many States that still make such conduct illegal </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the </a:t>
                      </a:r>
                      <a:r>
                        <a:rPr lang="en-US" sz="1800" kern="1200" baseline="0" dirty="0">
                          <a:solidFill>
                            <a:schemeClr val="dk1"/>
                          </a:solidFill>
                          <a:latin typeface="+mn-lt"/>
                          <a:ea typeface="+mn-ea"/>
                          <a:cs typeface="+mn-cs"/>
                        </a:rPr>
                        <a:t> issue is about the scope of personal liberty.</a:t>
                      </a:r>
                      <a:r>
                        <a:rPr lang="en-US" sz="1800" kern="1200" dirty="0">
                          <a:solidFill>
                            <a:schemeClr val="dk1"/>
                          </a:solidFill>
                          <a:latin typeface="+mn-lt"/>
                          <a:ea typeface="+mn-ea"/>
                          <a:cs typeface="+mn-cs"/>
                        </a:rPr>
                        <a:t> </a:t>
                      </a:r>
                    </a:p>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87913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609600"/>
          <a:ext cx="8229600" cy="5765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Bowers V. Hardwick</a:t>
                      </a:r>
                    </a:p>
                  </a:txBody>
                  <a:tcPr/>
                </a:tc>
                <a:tc>
                  <a:txBody>
                    <a:bodyPr/>
                    <a:lstStyle/>
                    <a:p>
                      <a:r>
                        <a:rPr lang="en-US" dirty="0"/>
                        <a:t>Lawrence</a:t>
                      </a:r>
                      <a:r>
                        <a:rPr lang="en-US" baseline="0" dirty="0"/>
                        <a:t> v. Texas</a:t>
                      </a:r>
                      <a:endParaRPr lang="en-US" dirty="0"/>
                    </a:p>
                  </a:txBody>
                  <a:tcPr/>
                </a:tc>
                <a:extLst>
                  <a:ext uri="{0D108BD9-81ED-4DB2-BD59-A6C34878D82A}">
                    <a16:rowId xmlns:a16="http://schemas.microsoft.com/office/drawing/2014/main" val="10000"/>
                  </a:ext>
                </a:extLst>
              </a:tr>
              <a:tr h="370840">
                <a:tc>
                  <a:txBody>
                    <a:bodyPr/>
                    <a:lstStyle/>
                    <a:p>
                      <a:r>
                        <a:rPr lang="en-US" baseline="0" dirty="0"/>
                        <a:t>Rationale</a:t>
                      </a:r>
                      <a:endParaRPr lang="en-US" dirty="0"/>
                    </a:p>
                  </a:txBody>
                  <a:tcPr/>
                </a:tc>
                <a:tc>
                  <a:txBody>
                    <a:bodyPr/>
                    <a:lstStyle/>
                    <a:p>
                      <a:r>
                        <a:rPr lang="en-US" sz="1800" kern="1200" dirty="0">
                          <a:solidFill>
                            <a:schemeClr val="dk1"/>
                          </a:solidFill>
                          <a:latin typeface="+mn-lt"/>
                          <a:ea typeface="+mn-ea"/>
                          <a:cs typeface="+mn-cs"/>
                        </a:rPr>
                        <a:t>Proscriptions against sodomy have ancient roots. Many States that still make such conduct illegal and have done so  for a very long time</a:t>
                      </a:r>
                      <a:endParaRPr lang="en-US" dirty="0"/>
                    </a:p>
                  </a:txBody>
                  <a:tcPr/>
                </a:tc>
                <a:tc>
                  <a:txBody>
                    <a:bodyPr/>
                    <a:lstStyle/>
                    <a:p>
                      <a:r>
                        <a:rPr lang="en-US" sz="1800" kern="1200" dirty="0">
                          <a:solidFill>
                            <a:schemeClr val="dk1"/>
                          </a:solidFill>
                          <a:latin typeface="+mn-lt"/>
                          <a:ea typeface="+mn-ea"/>
                          <a:cs typeface="+mn-cs"/>
                        </a:rPr>
                        <a:t>The case involves two adults who, with full and mutual consent from each other, engaged in sexual practices common to a homosexual lifestyle. The State cannot demean their existence or control their destiny by making their private sexual conduct a crime.  </a:t>
                      </a:r>
                      <a:endParaRPr lang="en-US" dirty="0"/>
                    </a:p>
                  </a:txBody>
                  <a:tcPr/>
                </a:tc>
                <a:extLst>
                  <a:ext uri="{0D108BD9-81ED-4DB2-BD59-A6C34878D82A}">
                    <a16:rowId xmlns:a16="http://schemas.microsoft.com/office/drawing/2014/main" val="10001"/>
                  </a:ext>
                </a:extLst>
              </a:tr>
              <a:tr h="370840">
                <a:tc>
                  <a:txBody>
                    <a:bodyPr/>
                    <a:lstStyle/>
                    <a:p>
                      <a:r>
                        <a:rPr lang="en-US" dirty="0"/>
                        <a:t>Role of majority culture</a:t>
                      </a:r>
                    </a:p>
                  </a:txBody>
                  <a:tcPr/>
                </a:tc>
                <a:tc>
                  <a:txBody>
                    <a:bodyPr/>
                    <a:lstStyle/>
                    <a:p>
                      <a:r>
                        <a:rPr lang="en-US" sz="1800" kern="1200" dirty="0">
                          <a:solidFill>
                            <a:schemeClr val="dk1"/>
                          </a:solidFill>
                          <a:latin typeface="+mn-lt"/>
                          <a:ea typeface="+mn-ea"/>
                          <a:cs typeface="+mn-cs"/>
                        </a:rPr>
                        <a:t>for centuries there have been powerful voices to condemn homosexual conduct as immoral.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The issue is whether the majority may use the power of the State to enforce these views on the whole society through operation of the criminal law. </a:t>
                      </a:r>
                      <a:endParaRPr lang="en-US" dirty="0"/>
                    </a:p>
                    <a:p>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46895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 v. T – A Manifesto of Choice Culture?</a:t>
            </a:r>
          </a:p>
        </p:txBody>
      </p:sp>
      <p:sp>
        <p:nvSpPr>
          <p:cNvPr id="3" name="Content Placeholder 2"/>
          <p:cNvSpPr>
            <a:spLocks noGrp="1"/>
          </p:cNvSpPr>
          <p:nvPr>
            <p:ph idx="1"/>
          </p:nvPr>
        </p:nvSpPr>
        <p:spPr/>
        <p:txBody>
          <a:bodyPr/>
          <a:lstStyle/>
          <a:p>
            <a:r>
              <a:rPr lang="en-US" dirty="0"/>
              <a:t>Justice Kennedy:</a:t>
            </a:r>
          </a:p>
          <a:p>
            <a:pPr marL="0" indent="0">
              <a:buNone/>
            </a:pPr>
            <a:r>
              <a:rPr lang="en-US" dirty="0"/>
              <a:t>“The issue is whether the majority may use the power of the State to enforce these views on the whole society through operation of the criminal law.  [HN5]  "Our obligation is to define the liberty of all, not to mandate our own moral code." </a:t>
            </a:r>
          </a:p>
        </p:txBody>
      </p:sp>
    </p:spTree>
    <p:extLst>
      <p:ext uri="{BB962C8B-B14F-4D97-AF65-F5344CB8AC3E}">
        <p14:creationId xmlns:p14="http://schemas.microsoft.com/office/powerpoint/2010/main" val="4188422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Freedom</a:t>
            </a:r>
          </a:p>
        </p:txBody>
      </p:sp>
      <p:sp>
        <p:nvSpPr>
          <p:cNvPr id="3" name="Content Placeholder 2"/>
          <p:cNvSpPr>
            <a:spLocks noGrp="1"/>
          </p:cNvSpPr>
          <p:nvPr>
            <p:ph idx="1"/>
          </p:nvPr>
        </p:nvSpPr>
        <p:spPr/>
        <p:txBody>
          <a:bodyPr>
            <a:normAutofit fontScale="92500"/>
          </a:bodyPr>
          <a:lstStyle/>
          <a:p>
            <a:r>
              <a:rPr lang="en-US" dirty="0"/>
              <a:t>Justice Kennedy:</a:t>
            </a:r>
          </a:p>
          <a:p>
            <a:pPr marL="0" indent="0">
              <a:buNone/>
            </a:pPr>
            <a:r>
              <a:rPr lang="en-US" dirty="0"/>
              <a:t>“Had those who drew and ratified the Due Process Clauses of the Fifth Amendment or the Fourteenth Amendment known the components of liberty in its manifold possibilities, they might have been more specific.  They did not presume  to have this insight…. As the Constitution endures, persons in every generation can invoke its principles in their own search for greater freedom. “</a:t>
            </a:r>
          </a:p>
          <a:p>
            <a:endParaRPr lang="en-US" dirty="0"/>
          </a:p>
        </p:txBody>
      </p:sp>
    </p:spTree>
    <p:extLst>
      <p:ext uri="{BB962C8B-B14F-4D97-AF65-F5344CB8AC3E}">
        <p14:creationId xmlns:p14="http://schemas.microsoft.com/office/powerpoint/2010/main" val="1233559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questions</a:t>
            </a:r>
          </a:p>
        </p:txBody>
      </p:sp>
      <p:sp>
        <p:nvSpPr>
          <p:cNvPr id="4" name="Content Placeholder 3"/>
          <p:cNvSpPr>
            <a:spLocks noGrp="1"/>
          </p:cNvSpPr>
          <p:nvPr>
            <p:ph idx="1"/>
          </p:nvPr>
        </p:nvSpPr>
        <p:spPr/>
        <p:txBody>
          <a:bodyPr/>
          <a:lstStyle/>
          <a:p>
            <a:r>
              <a:rPr lang="en-US" dirty="0"/>
              <a:t>What about stare </a:t>
            </a:r>
            <a:r>
              <a:rPr lang="en-US" dirty="0" err="1"/>
              <a:t>decisis</a:t>
            </a:r>
            <a:r>
              <a:rPr lang="en-US" dirty="0"/>
              <a:t>?</a:t>
            </a:r>
          </a:p>
          <a:p>
            <a:r>
              <a:rPr lang="en-US" dirty="0"/>
              <a:t>What about Justice O’ Connor’s concurring opinion?</a:t>
            </a:r>
            <a:endParaRPr lang="en-US"/>
          </a:p>
          <a:p>
            <a:r>
              <a:rPr lang="en-US"/>
              <a:t>Why </a:t>
            </a:r>
            <a:r>
              <a:rPr lang="en-US" dirty="0"/>
              <a:t>did Justice Scalia dissent?</a:t>
            </a:r>
          </a:p>
          <a:p>
            <a:endParaRPr lang="en-US" dirty="0"/>
          </a:p>
        </p:txBody>
      </p:sp>
    </p:spTree>
    <p:extLst>
      <p:ext uri="{BB962C8B-B14F-4D97-AF65-F5344CB8AC3E}">
        <p14:creationId xmlns:p14="http://schemas.microsoft.com/office/powerpoint/2010/main" val="605492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6456-8193-9544-9EB3-6575DC6A5AF2}"/>
              </a:ext>
            </a:extLst>
          </p:cNvPr>
          <p:cNvSpPr>
            <a:spLocks noGrp="1"/>
          </p:cNvSpPr>
          <p:nvPr>
            <p:ph type="title"/>
          </p:nvPr>
        </p:nvSpPr>
        <p:spPr/>
        <p:txBody>
          <a:bodyPr/>
          <a:lstStyle/>
          <a:p>
            <a:r>
              <a:rPr lang="en-US" dirty="0"/>
              <a:t>Obergefell v. Hodges 2015</a:t>
            </a:r>
          </a:p>
        </p:txBody>
      </p:sp>
      <p:sp>
        <p:nvSpPr>
          <p:cNvPr id="3" name="Content Placeholder 2">
            <a:extLst>
              <a:ext uri="{FF2B5EF4-FFF2-40B4-BE49-F238E27FC236}">
                <a16:creationId xmlns:a16="http://schemas.microsoft.com/office/drawing/2014/main" id="{309C942D-16F1-9748-A8EA-B5C6FB98BBDC}"/>
              </a:ext>
            </a:extLst>
          </p:cNvPr>
          <p:cNvSpPr>
            <a:spLocks noGrp="1"/>
          </p:cNvSpPr>
          <p:nvPr>
            <p:ph idx="1"/>
          </p:nvPr>
        </p:nvSpPr>
        <p:spPr/>
        <p:txBody>
          <a:bodyPr/>
          <a:lstStyle/>
          <a:p>
            <a:pPr marL="0" indent="0">
              <a:buNone/>
            </a:pPr>
            <a:r>
              <a:rPr lang="en-US" dirty="0"/>
              <a:t>Justice Kennedy:</a:t>
            </a:r>
          </a:p>
          <a:p>
            <a:pPr marL="0" indent="0">
              <a:buNone/>
            </a:pPr>
            <a:endParaRPr lang="en-US" dirty="0"/>
          </a:p>
          <a:p>
            <a:pPr marL="0" indent="0">
              <a:buNone/>
            </a:pPr>
            <a:r>
              <a:rPr lang="en-US" dirty="0"/>
              <a:t>“… couples of the same-sex may not be deprived of that right and </a:t>
            </a:r>
            <a:r>
              <a:rPr lang="en-US"/>
              <a:t>that liberty.”</a:t>
            </a:r>
            <a:endParaRPr lang="en-US" dirty="0"/>
          </a:p>
        </p:txBody>
      </p:sp>
    </p:spTree>
    <p:extLst>
      <p:ext uri="{BB962C8B-B14F-4D97-AF65-F5344CB8AC3E}">
        <p14:creationId xmlns:p14="http://schemas.microsoft.com/office/powerpoint/2010/main" val="225427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914778"/>
            <a:ext cx="7772400" cy="1569660"/>
          </a:xfrm>
        </p:spPr>
        <p:txBody>
          <a:bodyPr>
            <a:normAutofit/>
          </a:bodyPr>
          <a:lstStyle/>
          <a:p>
            <a:r>
              <a:rPr lang="en-US" dirty="0"/>
              <a:t>Adversarial Legalism</a:t>
            </a:r>
          </a:p>
        </p:txBody>
      </p:sp>
    </p:spTree>
    <p:extLst>
      <p:ext uri="{BB962C8B-B14F-4D97-AF65-F5344CB8AC3E}">
        <p14:creationId xmlns:p14="http://schemas.microsoft.com/office/powerpoint/2010/main" val="2432870697"/>
      </p:ext>
    </p:extLst>
  </p:cSld>
  <p:clrMapOvr>
    <a:masterClrMapping/>
  </p:clrMapOvr>
  <p:transition spd="med">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American Style of Politics</a:t>
            </a:r>
          </a:p>
        </p:txBody>
      </p:sp>
      <p:sp>
        <p:nvSpPr>
          <p:cNvPr id="5" name="Rectangle 3"/>
          <p:cNvSpPr>
            <a:spLocks noGrp="1" noChangeArrowheads="1"/>
          </p:cNvSpPr>
          <p:nvPr>
            <p:ph idx="1"/>
          </p:nvPr>
        </p:nvSpPr>
        <p:spPr>
          <a:xfrm>
            <a:off x="457200" y="1371600"/>
            <a:ext cx="8229600" cy="5105400"/>
          </a:xfrm>
        </p:spPr>
        <p:txBody>
          <a:bodyPr>
            <a:normAutofit fontScale="77500" lnSpcReduction="20000"/>
          </a:bodyPr>
          <a:lstStyle/>
          <a:p>
            <a:pPr>
              <a:buNone/>
            </a:pPr>
            <a:r>
              <a:rPr lang="en-US" sz="3800" dirty="0">
                <a:solidFill>
                  <a:prstClr val="black"/>
                </a:solidFill>
              </a:rPr>
              <a:t>American style of implementing policy involves:</a:t>
            </a:r>
          </a:p>
          <a:p>
            <a:pPr>
              <a:buNone/>
            </a:pPr>
            <a:endParaRPr lang="en-US" sz="3800" dirty="0">
              <a:solidFill>
                <a:prstClr val="black"/>
              </a:solidFill>
            </a:endParaRPr>
          </a:p>
          <a:p>
            <a:pPr>
              <a:buNone/>
            </a:pPr>
            <a:r>
              <a:rPr lang="en-US" sz="3800" dirty="0">
                <a:solidFill>
                  <a:prstClr val="black"/>
                </a:solidFill>
              </a:rPr>
              <a:t>	-	more complex bodies of legal rules;</a:t>
            </a:r>
          </a:p>
          <a:p>
            <a:pPr>
              <a:buNone/>
            </a:pPr>
            <a:endParaRPr lang="en-US" sz="3800" dirty="0">
              <a:solidFill>
                <a:prstClr val="black"/>
              </a:solidFill>
            </a:endParaRPr>
          </a:p>
          <a:p>
            <a:pPr>
              <a:buNone/>
            </a:pPr>
            <a:r>
              <a:rPr lang="en-US" sz="3800" dirty="0">
                <a:solidFill>
                  <a:prstClr val="black"/>
                </a:solidFill>
              </a:rPr>
              <a:t>	-	more formal, adversarial procedures for 	resolving  political disputes;</a:t>
            </a:r>
          </a:p>
          <a:p>
            <a:pPr>
              <a:buNone/>
            </a:pPr>
            <a:endParaRPr lang="en-US" sz="3800" dirty="0">
              <a:solidFill>
                <a:prstClr val="black"/>
              </a:solidFill>
            </a:endParaRPr>
          </a:p>
          <a:p>
            <a:pPr>
              <a:buNone/>
            </a:pPr>
            <a:r>
              <a:rPr lang="en-US" sz="3800" dirty="0">
                <a:solidFill>
                  <a:prstClr val="black"/>
                </a:solidFill>
              </a:rPr>
              <a:t>	-	more costly forms of legal contestation;</a:t>
            </a:r>
          </a:p>
          <a:p>
            <a:pPr>
              <a:buNone/>
            </a:pPr>
            <a:endParaRPr lang="en-US" sz="3800" dirty="0">
              <a:solidFill>
                <a:prstClr val="black"/>
              </a:solidFill>
            </a:endParaRPr>
          </a:p>
          <a:p>
            <a:pPr>
              <a:buNone/>
            </a:pPr>
            <a:r>
              <a:rPr lang="en-US" sz="3800" dirty="0">
                <a:solidFill>
                  <a:prstClr val="black"/>
                </a:solidFill>
              </a:rPr>
              <a:t>	-	stronger, more punitive legal sanctions;</a:t>
            </a:r>
          </a:p>
          <a:p>
            <a:pPr>
              <a:buNone/>
            </a:pPr>
            <a:endParaRPr lang="en-US" dirty="0">
              <a:solidFill>
                <a:prstClr val="black"/>
              </a:solidFill>
            </a:endParaRPr>
          </a:p>
          <a:p>
            <a:pPr>
              <a:buNone/>
            </a:pPr>
            <a:r>
              <a:rPr lang="en-US" dirty="0">
                <a:solidFill>
                  <a:prstClr val="black"/>
                </a:solidFill>
              </a:rPr>
              <a:t>	</a:t>
            </a:r>
          </a:p>
        </p:txBody>
      </p:sp>
    </p:spTree>
    <p:extLst>
      <p:ext uri="{BB962C8B-B14F-4D97-AF65-F5344CB8AC3E}">
        <p14:creationId xmlns:p14="http://schemas.microsoft.com/office/powerpoint/2010/main" val="163360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pPr lvl="0">
              <a:buNone/>
            </a:pPr>
            <a:r>
              <a:rPr lang="en-US" sz="2400" dirty="0">
                <a:solidFill>
                  <a:prstClr val="black"/>
                </a:solidFill>
              </a:rPr>
              <a:t>	</a:t>
            </a:r>
            <a:r>
              <a:rPr lang="en-US" dirty="0">
                <a:solidFill>
                  <a:prstClr val="black"/>
                </a:solidFill>
              </a:rPr>
              <a:t>-	more frequent judicial review of and 	intervention into administrative decisions </a:t>
            </a:r>
          </a:p>
          <a:p>
            <a:pPr lvl="0">
              <a:buNone/>
            </a:pPr>
            <a:r>
              <a:rPr lang="en-US" dirty="0">
                <a:solidFill>
                  <a:prstClr val="black"/>
                </a:solidFill>
              </a:rPr>
              <a:t>		and processes;</a:t>
            </a:r>
          </a:p>
          <a:p>
            <a:pPr lvl="0">
              <a:buNone/>
            </a:pPr>
            <a:endParaRPr lang="en-US" dirty="0">
              <a:solidFill>
                <a:prstClr val="black"/>
              </a:solidFill>
            </a:endParaRPr>
          </a:p>
          <a:p>
            <a:pPr lvl="0">
              <a:buNone/>
            </a:pPr>
            <a:r>
              <a:rPr lang="en-US" dirty="0">
                <a:solidFill>
                  <a:prstClr val="black"/>
                </a:solidFill>
              </a:rPr>
              <a:t>	-	more political controversy about legal rules 	and institutions;</a:t>
            </a:r>
          </a:p>
          <a:p>
            <a:pPr lvl="0">
              <a:buNone/>
            </a:pPr>
            <a:endParaRPr lang="en-US" dirty="0">
              <a:solidFill>
                <a:prstClr val="black"/>
              </a:solidFill>
            </a:endParaRPr>
          </a:p>
          <a:p>
            <a:pPr lvl="0">
              <a:buNone/>
            </a:pPr>
            <a:r>
              <a:rPr lang="en-US" dirty="0">
                <a:solidFill>
                  <a:prstClr val="black"/>
                </a:solidFill>
              </a:rPr>
              <a:t>	-	more politically fragmented decision-making 	system;</a:t>
            </a:r>
          </a:p>
          <a:p>
            <a:pPr lvl="0">
              <a:buNone/>
            </a:pPr>
            <a:endParaRPr lang="en-US" dirty="0">
              <a:solidFill>
                <a:prstClr val="black"/>
              </a:solidFill>
            </a:endParaRPr>
          </a:p>
          <a:p>
            <a:pPr lvl="0">
              <a:buNone/>
            </a:pPr>
            <a:r>
              <a:rPr lang="en-US" dirty="0">
                <a:solidFill>
                  <a:prstClr val="black"/>
                </a:solidFill>
              </a:rPr>
              <a:t>	-	more uncertain and instable</a:t>
            </a:r>
          </a:p>
          <a:p>
            <a:endParaRPr lang="en-US" dirty="0"/>
          </a:p>
        </p:txBody>
      </p:sp>
    </p:spTree>
    <p:extLst>
      <p:ext uri="{BB962C8B-B14F-4D97-AF65-F5344CB8AC3E}">
        <p14:creationId xmlns:p14="http://schemas.microsoft.com/office/powerpoint/2010/main" val="308315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 Salient Features of Adversarial Legalism</a:t>
            </a:r>
          </a:p>
        </p:txBody>
      </p:sp>
      <p:sp>
        <p:nvSpPr>
          <p:cNvPr id="3" name="Content Placeholder 2"/>
          <p:cNvSpPr>
            <a:spLocks noGrp="1"/>
          </p:cNvSpPr>
          <p:nvPr>
            <p:ph idx="1"/>
          </p:nvPr>
        </p:nvSpPr>
        <p:spPr/>
        <p:txBody>
          <a:bodyPr/>
          <a:lstStyle/>
          <a:p>
            <a:endParaRPr lang="en-US" dirty="0"/>
          </a:p>
          <a:p>
            <a:r>
              <a:rPr lang="en-US" b="1" dirty="0"/>
              <a:t>Formal legal contestation</a:t>
            </a:r>
          </a:p>
          <a:p>
            <a:pPr>
              <a:buNone/>
            </a:pPr>
            <a:endParaRPr lang="en-US" b="1" dirty="0"/>
          </a:p>
          <a:p>
            <a:r>
              <a:rPr lang="en-US" b="1" dirty="0"/>
              <a:t>Litigant activism</a:t>
            </a:r>
          </a:p>
          <a:p>
            <a:endParaRPr lang="en-US" b="1" dirty="0"/>
          </a:p>
          <a:p>
            <a:r>
              <a:rPr lang="en-US" b="1" dirty="0" err="1"/>
              <a:t>Kegan</a:t>
            </a:r>
            <a:r>
              <a:rPr lang="en-US" b="1" dirty="0"/>
              <a:t> sees it as a culture of formalism + idealism</a:t>
            </a:r>
          </a:p>
          <a:p>
            <a:endParaRPr lang="en-US" dirty="0"/>
          </a:p>
        </p:txBody>
      </p:sp>
    </p:spTree>
    <p:extLst>
      <p:ext uri="{BB962C8B-B14F-4D97-AF65-F5344CB8AC3E}">
        <p14:creationId xmlns:p14="http://schemas.microsoft.com/office/powerpoint/2010/main" val="2366530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None/>
            </a:pPr>
            <a:r>
              <a:rPr lang="en-US" dirty="0"/>
              <a:t>	“In American civil and criminal adjudication, the introduction and evidence and invocation of legal rules are dominated not by the judge (as in Europe) but by contending parties’ lawyers.” (11) </a:t>
            </a:r>
          </a:p>
        </p:txBody>
      </p:sp>
    </p:spTree>
    <p:extLst>
      <p:ext uri="{BB962C8B-B14F-4D97-AF65-F5344CB8AC3E}">
        <p14:creationId xmlns:p14="http://schemas.microsoft.com/office/powerpoint/2010/main" val="3639499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“Even in comparison with the British ‘adversarial system,’ hierarchical, authoritative imposition of legal rules is relatively weak in the United States.” (11)</a:t>
            </a:r>
          </a:p>
          <a:p>
            <a:pPr>
              <a:buNone/>
            </a:pPr>
            <a:endParaRPr lang="en-US" dirty="0"/>
          </a:p>
          <a:p>
            <a:pPr>
              <a:buNone/>
            </a:pPr>
            <a:endParaRPr lang="en-US" dirty="0"/>
          </a:p>
        </p:txBody>
      </p:sp>
    </p:spTree>
    <p:extLst>
      <p:ext uri="{BB962C8B-B14F-4D97-AF65-F5344CB8AC3E}">
        <p14:creationId xmlns:p14="http://schemas.microsoft.com/office/powerpoint/2010/main" val="3315130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Comparative Modes of Policy Implementation and Dispute Resolution</a:t>
            </a:r>
          </a:p>
        </p:txBody>
      </p:sp>
      <p:graphicFrame>
        <p:nvGraphicFramePr>
          <p:cNvPr id="4" name="Content Placeholder 3"/>
          <p:cNvGraphicFramePr>
            <a:graphicFrameLocks noGrp="1"/>
          </p:cNvGraphicFramePr>
          <p:nvPr>
            <p:ph idx="1"/>
          </p:nvPr>
        </p:nvGraphicFramePr>
        <p:xfrm>
          <a:off x="228600" y="2362200"/>
          <a:ext cx="8229600" cy="38100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816428">
                <a:tc rowSpan="2">
                  <a:txBody>
                    <a:bodyPr/>
                    <a:lstStyle/>
                    <a:p>
                      <a:pPr marL="0" marR="0" algn="ctr">
                        <a:spcBef>
                          <a:spcPts val="0"/>
                        </a:spcBef>
                        <a:spcAft>
                          <a:spcPts val="0"/>
                        </a:spcAft>
                      </a:pPr>
                      <a:r>
                        <a:rPr lang="en-US" sz="2400" baseline="0" dirty="0">
                          <a:latin typeface="Calibri" pitchFamily="34" charset="0"/>
                          <a:ea typeface="PMingLiU"/>
                          <a:cs typeface="Times New Roman"/>
                        </a:rPr>
                        <a:t>Organization of decision-making authority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2400" baseline="0" dirty="0">
                          <a:latin typeface="Calibri" pitchFamily="34" charset="0"/>
                          <a:ea typeface="PMingLiU"/>
                          <a:cs typeface="Times New Roman"/>
                        </a:rPr>
                        <a:t>Decision-making style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816428">
                <a:tc vMerge="1">
                  <a:txBody>
                    <a:bodyPr/>
                    <a:lstStyle/>
                    <a:p>
                      <a:endParaRPr lang="en-US"/>
                    </a:p>
                  </a:txBody>
                  <a:tcPr/>
                </a:tc>
                <a:tc>
                  <a:txBody>
                    <a:bodyPr/>
                    <a:lstStyle/>
                    <a:p>
                      <a:pPr marL="0" marR="0" algn="ctr">
                        <a:spcBef>
                          <a:spcPts val="0"/>
                        </a:spcBef>
                        <a:spcAft>
                          <a:spcPts val="0"/>
                        </a:spcAft>
                      </a:pPr>
                      <a:r>
                        <a:rPr lang="en-US" sz="2400" baseline="0" dirty="0">
                          <a:latin typeface="Calibri" pitchFamily="34" charset="0"/>
                          <a:ea typeface="PMingLiU"/>
                          <a:cs typeface="Times New Roman"/>
                        </a:rPr>
                        <a:t>Informal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400" baseline="0" dirty="0">
                          <a:latin typeface="Calibri" pitchFamily="34" charset="0"/>
                          <a:ea typeface="PMingLiU"/>
                          <a:cs typeface="Times New Roman"/>
                        </a:rPr>
                        <a:t>Formal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88572">
                <a:tc>
                  <a:txBody>
                    <a:bodyPr/>
                    <a:lstStyle/>
                    <a:p>
                      <a:pPr marL="0" marR="0" algn="ctr">
                        <a:spcBef>
                          <a:spcPts val="0"/>
                        </a:spcBef>
                        <a:spcAft>
                          <a:spcPts val="0"/>
                        </a:spcAft>
                      </a:pPr>
                      <a:r>
                        <a:rPr lang="en-US" sz="2400" baseline="0" dirty="0">
                          <a:latin typeface="Calibri" pitchFamily="34" charset="0"/>
                          <a:ea typeface="PMingLiU"/>
                          <a:cs typeface="Times New Roman"/>
                        </a:rPr>
                        <a:t>hierarchical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aseline="0" dirty="0">
                          <a:latin typeface="Calibri" pitchFamily="34" charset="0"/>
                          <a:ea typeface="PMingLiU"/>
                          <a:cs typeface="Times New Roman"/>
                        </a:rPr>
                        <a:t>Expert or political judgment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aseline="0" dirty="0">
                          <a:latin typeface="Calibri" pitchFamily="34" charset="0"/>
                          <a:ea typeface="PMingLiU"/>
                          <a:cs typeface="Times New Roman"/>
                        </a:rPr>
                        <a:t>Bureaucratic legalism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8572">
                <a:tc>
                  <a:txBody>
                    <a:bodyPr/>
                    <a:lstStyle/>
                    <a:p>
                      <a:pPr marL="0" marR="0" algn="ctr">
                        <a:spcBef>
                          <a:spcPts val="0"/>
                        </a:spcBef>
                        <a:spcAft>
                          <a:spcPts val="0"/>
                        </a:spcAft>
                      </a:pPr>
                      <a:r>
                        <a:rPr lang="en-US" sz="2400" baseline="0" dirty="0">
                          <a:latin typeface="Calibri" pitchFamily="34" charset="0"/>
                          <a:ea typeface="PMingLiU"/>
                          <a:cs typeface="Times New Roman"/>
                        </a:rPr>
                        <a:t>participatory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aseline="0" dirty="0">
                          <a:latin typeface="Calibri" pitchFamily="34" charset="0"/>
                          <a:ea typeface="PMingLiU"/>
                          <a:cs typeface="Times New Roman"/>
                        </a:rPr>
                        <a:t>Negotiation/</a:t>
                      </a:r>
                    </a:p>
                    <a:p>
                      <a:pPr marL="0" marR="0">
                        <a:spcBef>
                          <a:spcPts val="0"/>
                        </a:spcBef>
                        <a:spcAft>
                          <a:spcPts val="0"/>
                        </a:spcAft>
                      </a:pPr>
                      <a:r>
                        <a:rPr lang="en-US" sz="2400" baseline="0" dirty="0">
                          <a:latin typeface="Calibri" pitchFamily="34" charset="0"/>
                          <a:ea typeface="PMingLiU"/>
                          <a:cs typeface="Times New Roman"/>
                        </a:rPr>
                        <a:t>mediation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b="1" baseline="0" dirty="0">
                          <a:latin typeface="Calibri" pitchFamily="34" charset="0"/>
                          <a:ea typeface="PMingLiU"/>
                          <a:cs typeface="Times New Roman"/>
                        </a:rPr>
                        <a:t>Adversarial legalism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54281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of Adversarial Legalism</a:t>
            </a:r>
          </a:p>
        </p:txBody>
      </p:sp>
      <p:sp>
        <p:nvSpPr>
          <p:cNvPr id="4" name="Content Placeholder 3"/>
          <p:cNvSpPr>
            <a:spLocks noGrp="1"/>
          </p:cNvSpPr>
          <p:nvPr>
            <p:ph idx="1"/>
          </p:nvPr>
        </p:nvSpPr>
        <p:spPr/>
        <p:txBody>
          <a:bodyPr/>
          <a:lstStyle/>
          <a:p>
            <a:pPr>
              <a:buNone/>
            </a:pPr>
            <a:r>
              <a:rPr lang="en-US" dirty="0"/>
              <a:t>(1) a demanding political culture</a:t>
            </a:r>
          </a:p>
          <a:p>
            <a:r>
              <a:rPr lang="en-US" dirty="0"/>
              <a:t>total justice</a:t>
            </a:r>
            <a:r>
              <a:rPr lang="en-US"/>
              <a:t>/idealism</a:t>
            </a:r>
            <a:endParaRPr lang="en-US" dirty="0"/>
          </a:p>
          <a:p>
            <a:pPr>
              <a:buNone/>
            </a:pPr>
            <a:endParaRPr lang="en-US" dirty="0"/>
          </a:p>
          <a:p>
            <a:pPr>
              <a:buNone/>
            </a:pPr>
            <a:r>
              <a:rPr lang="en-US" dirty="0"/>
              <a:t>(2) Fragmented government</a:t>
            </a:r>
          </a:p>
          <a:p>
            <a:r>
              <a:rPr lang="en-US" dirty="0"/>
              <a:t>check and balance</a:t>
            </a:r>
          </a:p>
          <a:p>
            <a:r>
              <a:rPr lang="en-US" dirty="0"/>
              <a:t>policies and procedures cast as constitutional rules can be largely insulted from reversal/amendment by the legislature</a:t>
            </a:r>
          </a:p>
        </p:txBody>
      </p:sp>
    </p:spTree>
    <p:extLst>
      <p:ext uri="{BB962C8B-B14F-4D97-AF65-F5344CB8AC3E}">
        <p14:creationId xmlns:p14="http://schemas.microsoft.com/office/powerpoint/2010/main" val="3206648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Law as a Political Tool</a:t>
            </a:r>
          </a:p>
        </p:txBody>
      </p:sp>
      <p:graphicFrame>
        <p:nvGraphicFramePr>
          <p:cNvPr id="4" name="Content Placeholder 3"/>
          <p:cNvGraphicFramePr>
            <a:graphicFrameLocks noGrp="1"/>
          </p:cNvGraphicFramePr>
          <p:nvPr>
            <p:ph idx="1"/>
          </p:nvPr>
        </p:nvGraphicFramePr>
        <p:xfrm>
          <a:off x="152400" y="1295400"/>
          <a:ext cx="8610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4422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Consequences of adversarial legalism</a:t>
            </a:r>
            <a:br>
              <a:rPr lang="en-US" dirty="0"/>
            </a:br>
            <a:endParaRPr lang="en-US" dirty="0"/>
          </a:p>
        </p:txBody>
      </p:sp>
      <p:sp>
        <p:nvSpPr>
          <p:cNvPr id="3" name="Content Placeholder 2"/>
          <p:cNvSpPr>
            <a:spLocks noGrp="1"/>
          </p:cNvSpPr>
          <p:nvPr>
            <p:ph idx="1"/>
          </p:nvPr>
        </p:nvSpPr>
        <p:spPr/>
        <p:txBody>
          <a:bodyPr/>
          <a:lstStyle/>
          <a:p>
            <a:r>
              <a:rPr lang="en-US" dirty="0"/>
              <a:t>law becomes an engine of change</a:t>
            </a:r>
          </a:p>
          <a:p>
            <a:pPr>
              <a:buNone/>
            </a:pPr>
            <a:endParaRPr lang="en-US" dirty="0"/>
          </a:p>
          <a:p>
            <a:r>
              <a:rPr lang="en-US" dirty="0"/>
              <a:t>costliness </a:t>
            </a:r>
          </a:p>
          <a:p>
            <a:pPr>
              <a:buNone/>
            </a:pPr>
            <a:endParaRPr lang="en-US" dirty="0"/>
          </a:p>
          <a:p>
            <a:r>
              <a:rPr lang="en-US" dirty="0"/>
              <a:t>legal uncertainty</a:t>
            </a:r>
          </a:p>
        </p:txBody>
      </p:sp>
    </p:spTree>
    <p:extLst>
      <p:ext uri="{BB962C8B-B14F-4D97-AF65-F5344CB8AC3E}">
        <p14:creationId xmlns:p14="http://schemas.microsoft.com/office/powerpoint/2010/main" val="650063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Adversarial Legalism in Criminal Justice System</a:t>
            </a:r>
          </a:p>
        </p:txBody>
      </p:sp>
      <p:sp>
        <p:nvSpPr>
          <p:cNvPr id="3" name="Content Placeholder 2"/>
          <p:cNvSpPr>
            <a:spLocks noGrp="1"/>
          </p:cNvSpPr>
          <p:nvPr>
            <p:ph idx="1"/>
          </p:nvPr>
        </p:nvSpPr>
        <p:spPr/>
        <p:txBody>
          <a:bodyPr/>
          <a:lstStyle/>
          <a:p>
            <a:r>
              <a:rPr lang="en-US" dirty="0"/>
              <a:t>expansion of American criminal trial</a:t>
            </a:r>
          </a:p>
          <a:p>
            <a:r>
              <a:rPr lang="en-US" dirty="0"/>
              <a:t>the composition of the jury</a:t>
            </a:r>
          </a:p>
          <a:p>
            <a:r>
              <a:rPr lang="en-US" dirty="0"/>
              <a:t>the conduct of the adjudicatory process</a:t>
            </a:r>
          </a:p>
          <a:p>
            <a:endParaRPr lang="en-US" dirty="0"/>
          </a:p>
          <a:p>
            <a:pPr>
              <a:buNone/>
            </a:pPr>
            <a:r>
              <a:rPr lang="en-US" dirty="0"/>
              <a:t>	“It is unworkable as an ordinary or routine dispositive procedure.” John </a:t>
            </a:r>
            <a:r>
              <a:rPr lang="en-US" dirty="0" err="1"/>
              <a:t>Langbein</a:t>
            </a:r>
            <a:endParaRPr lang="en-US" dirty="0"/>
          </a:p>
        </p:txBody>
      </p:sp>
    </p:spTree>
    <p:extLst>
      <p:ext uri="{BB962C8B-B14F-4D97-AF65-F5344CB8AC3E}">
        <p14:creationId xmlns:p14="http://schemas.microsoft.com/office/powerpoint/2010/main" val="728294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a:t>Consequences</a:t>
            </a:r>
          </a:p>
          <a:p>
            <a:endParaRPr lang="en-US" dirty="0"/>
          </a:p>
          <a:p>
            <a:r>
              <a:rPr lang="en-US" dirty="0"/>
              <a:t>Full adversarial trial cannot be used on a regular basis</a:t>
            </a:r>
          </a:p>
          <a:p>
            <a:endParaRPr lang="en-US" dirty="0"/>
          </a:p>
          <a:p>
            <a:r>
              <a:rPr lang="en-US" dirty="0"/>
              <a:t>More than 90 percent of all criminal convictions are obtained via guilty plea.</a:t>
            </a:r>
          </a:p>
          <a:p>
            <a:pPr>
              <a:buNone/>
            </a:pPr>
            <a:endParaRPr lang="en-US" dirty="0"/>
          </a:p>
        </p:txBody>
      </p:sp>
    </p:spTree>
    <p:extLst>
      <p:ext uri="{BB962C8B-B14F-4D97-AF65-F5344CB8AC3E}">
        <p14:creationId xmlns:p14="http://schemas.microsoft.com/office/powerpoint/2010/main" val="2908608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is plea bargaining so popular in the US?</a:t>
            </a:r>
          </a:p>
        </p:txBody>
      </p:sp>
      <p:sp>
        <p:nvSpPr>
          <p:cNvPr id="3" name="Content Placeholder 2"/>
          <p:cNvSpPr>
            <a:spLocks noGrp="1"/>
          </p:cNvSpPr>
          <p:nvPr>
            <p:ph idx="1"/>
          </p:nvPr>
        </p:nvSpPr>
        <p:spPr/>
        <p:txBody>
          <a:bodyPr/>
          <a:lstStyle/>
          <a:p>
            <a:r>
              <a:rPr lang="en-US" dirty="0"/>
              <a:t>Because our legal mode of operation is costly and time-consuming (adversarial legalism), short cuts have to be used to deal with everyday caseload. </a:t>
            </a:r>
          </a:p>
          <a:p>
            <a:endParaRPr lang="en-US" dirty="0"/>
          </a:p>
          <a:p>
            <a:r>
              <a:rPr lang="en-US" dirty="0"/>
              <a:t>plea bargaining represents the mundane, ordinary mode of legal operation </a:t>
            </a:r>
          </a:p>
        </p:txBody>
      </p:sp>
    </p:spTree>
    <p:extLst>
      <p:ext uri="{BB962C8B-B14F-4D97-AF65-F5344CB8AC3E}">
        <p14:creationId xmlns:p14="http://schemas.microsoft.com/office/powerpoint/2010/main" val="885711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1600200"/>
          <a:ext cx="8229600" cy="2743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477108">
                <a:tc>
                  <a:txBody>
                    <a:bodyPr/>
                    <a:lstStyle/>
                    <a:p>
                      <a:r>
                        <a:rPr lang="en-US" sz="3200" dirty="0"/>
                        <a:t>Ordinary</a:t>
                      </a:r>
                      <a:r>
                        <a:rPr lang="en-US" sz="3200" baseline="0" dirty="0"/>
                        <a:t> Mode of Operation (95%)</a:t>
                      </a:r>
                      <a:endParaRPr lang="en-US" sz="3200" dirty="0"/>
                    </a:p>
                  </a:txBody>
                  <a:tcPr/>
                </a:tc>
                <a:tc>
                  <a:txBody>
                    <a:bodyPr/>
                    <a:lstStyle/>
                    <a:p>
                      <a:r>
                        <a:rPr lang="en-US" sz="3200" dirty="0"/>
                        <a:t>Extraordinary</a:t>
                      </a:r>
                      <a:r>
                        <a:rPr lang="en-US" sz="3200" baseline="0" dirty="0"/>
                        <a:t> Mode of Operation (5%)</a:t>
                      </a:r>
                      <a:endParaRPr lang="en-US" sz="3200" dirty="0"/>
                    </a:p>
                  </a:txBody>
                  <a:tcPr/>
                </a:tc>
                <a:extLst>
                  <a:ext uri="{0D108BD9-81ED-4DB2-BD59-A6C34878D82A}">
                    <a16:rowId xmlns:a16="http://schemas.microsoft.com/office/drawing/2014/main" val="10000"/>
                  </a:ext>
                </a:extLst>
              </a:tr>
              <a:tr h="1266092">
                <a:tc>
                  <a:txBody>
                    <a:bodyPr/>
                    <a:lstStyle/>
                    <a:p>
                      <a:r>
                        <a:rPr lang="en-US" sz="3200" dirty="0"/>
                        <a:t>Plea Bargaining</a:t>
                      </a:r>
                    </a:p>
                  </a:txBody>
                  <a:tcPr/>
                </a:tc>
                <a:tc>
                  <a:txBody>
                    <a:bodyPr/>
                    <a:lstStyle/>
                    <a:p>
                      <a:r>
                        <a:rPr lang="en-US" sz="3200" dirty="0"/>
                        <a:t>Jury Trial</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67270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a:t>
            </a:r>
          </a:p>
        </p:txBody>
      </p:sp>
      <p:sp>
        <p:nvSpPr>
          <p:cNvPr id="3" name="Content Placeholder 2"/>
          <p:cNvSpPr>
            <a:spLocks noGrp="1"/>
          </p:cNvSpPr>
          <p:nvPr>
            <p:ph idx="1"/>
          </p:nvPr>
        </p:nvSpPr>
        <p:spPr/>
        <p:txBody>
          <a:bodyPr/>
          <a:lstStyle/>
          <a:p>
            <a:r>
              <a:rPr lang="en-US" dirty="0"/>
              <a:t>Because the system is NOT a coordinated, planned result of bureaucrats</a:t>
            </a:r>
          </a:p>
          <a:p>
            <a:r>
              <a:rPr lang="en-US" dirty="0"/>
              <a:t>Plea bargaining is an institutional response to adversarial legalism</a:t>
            </a:r>
          </a:p>
          <a:p>
            <a:pPr>
              <a:buNone/>
            </a:pPr>
            <a:endParaRPr lang="en-US" dirty="0"/>
          </a:p>
        </p:txBody>
      </p:sp>
    </p:spTree>
    <p:extLst>
      <p:ext uri="{BB962C8B-B14F-4D97-AF65-F5344CB8AC3E}">
        <p14:creationId xmlns:p14="http://schemas.microsoft.com/office/powerpoint/2010/main" val="918017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152400"/>
          <a:ext cx="8610600" cy="646176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372877">
                <a:tc>
                  <a:txBody>
                    <a:bodyPr/>
                    <a:lstStyle/>
                    <a:p>
                      <a:r>
                        <a:rPr lang="en-US" sz="2000" dirty="0"/>
                        <a:t>Adversarial Trial</a:t>
                      </a:r>
                    </a:p>
                  </a:txBody>
                  <a:tcPr/>
                </a:tc>
                <a:tc>
                  <a:txBody>
                    <a:bodyPr/>
                    <a:lstStyle/>
                    <a:p>
                      <a:r>
                        <a:rPr lang="en-US" sz="2000" dirty="0"/>
                        <a:t>Ideal</a:t>
                      </a:r>
                    </a:p>
                  </a:txBody>
                  <a:tcPr/>
                </a:tc>
                <a:tc>
                  <a:txBody>
                    <a:bodyPr/>
                    <a:lstStyle/>
                    <a:p>
                      <a:r>
                        <a:rPr lang="en-US" sz="2000" dirty="0"/>
                        <a:t>Reality</a:t>
                      </a:r>
                    </a:p>
                  </a:txBody>
                  <a:tcPr/>
                </a:tc>
                <a:extLst>
                  <a:ext uri="{0D108BD9-81ED-4DB2-BD59-A6C34878D82A}">
                    <a16:rowId xmlns:a16="http://schemas.microsoft.com/office/drawing/2014/main" val="10000"/>
                  </a:ext>
                </a:extLst>
              </a:tr>
              <a:tr h="1520190">
                <a:tc>
                  <a:txBody>
                    <a:bodyPr/>
                    <a:lstStyle/>
                    <a:p>
                      <a:r>
                        <a:rPr lang="en-US" sz="2000" dirty="0"/>
                        <a:t>The</a:t>
                      </a:r>
                      <a:r>
                        <a:rPr lang="en-US" sz="2000" baseline="0" dirty="0"/>
                        <a:t> use of jury</a:t>
                      </a:r>
                      <a:endParaRPr lang="en-US" sz="2000" dirty="0"/>
                    </a:p>
                  </a:txBody>
                  <a:tcPr/>
                </a:tc>
                <a:tc>
                  <a:txBody>
                    <a:bodyPr/>
                    <a:lstStyle/>
                    <a:p>
                      <a:r>
                        <a:rPr lang="en-US" sz="2000" kern="1200" dirty="0">
                          <a:solidFill>
                            <a:schemeClr val="dk1"/>
                          </a:solidFill>
                          <a:latin typeface="+mn-lt"/>
                          <a:ea typeface="+mn-ea"/>
                          <a:cs typeface="+mn-cs"/>
                        </a:rPr>
                        <a:t>US is exceptional in the fact that its constitution guarantees rights to trial by jury in both criminal and civil trials </a:t>
                      </a:r>
                      <a:endParaRPr lang="en-US" sz="2000" dirty="0"/>
                    </a:p>
                  </a:txBody>
                  <a:tcPr/>
                </a:tc>
                <a:tc>
                  <a:txBody>
                    <a:bodyPr/>
                    <a:lstStyle/>
                    <a:p>
                      <a:r>
                        <a:rPr lang="en-US" sz="2000" dirty="0"/>
                        <a:t>Jury</a:t>
                      </a:r>
                      <a:r>
                        <a:rPr lang="en-US" sz="2000" baseline="0" dirty="0"/>
                        <a:t> trials are administratively costly, a large proportion of people summoned for jury duty fail to show up</a:t>
                      </a:r>
                      <a:endParaRPr lang="en-US" sz="2000" dirty="0"/>
                    </a:p>
                  </a:txBody>
                  <a:tcPr/>
                </a:tc>
                <a:extLst>
                  <a:ext uri="{0D108BD9-81ED-4DB2-BD59-A6C34878D82A}">
                    <a16:rowId xmlns:a16="http://schemas.microsoft.com/office/drawing/2014/main" val="10001"/>
                  </a:ext>
                </a:extLst>
              </a:tr>
              <a:tr h="1233362">
                <a:tc>
                  <a:txBody>
                    <a:bodyPr/>
                    <a:lstStyle/>
                    <a:p>
                      <a:r>
                        <a:rPr lang="en-US" sz="2000" dirty="0"/>
                        <a:t>Rules to protect the jury system</a:t>
                      </a:r>
                    </a:p>
                  </a:txBody>
                  <a:tcPr/>
                </a:tc>
                <a:tc>
                  <a:txBody>
                    <a:bodyPr/>
                    <a:lstStyle/>
                    <a:p>
                      <a:r>
                        <a:rPr lang="en-US" sz="2000" dirty="0"/>
                        <a:t>US has the most complex evidence</a:t>
                      </a:r>
                      <a:r>
                        <a:rPr lang="en-US" sz="2000" baseline="0" dirty="0"/>
                        <a:t> law in the world to make the jury system work</a:t>
                      </a:r>
                      <a:endParaRPr lang="en-US" sz="2000" dirty="0"/>
                    </a:p>
                  </a:txBody>
                  <a:tcPr/>
                </a:tc>
                <a:tc>
                  <a:txBody>
                    <a:bodyPr/>
                    <a:lstStyle/>
                    <a:p>
                      <a:r>
                        <a:rPr lang="en-US" sz="2000" dirty="0"/>
                        <a:t>Litigation</a:t>
                      </a:r>
                      <a:r>
                        <a:rPr lang="en-US" sz="2000" baseline="0" dirty="0"/>
                        <a:t> has become more costly and inefficient</a:t>
                      </a:r>
                      <a:endParaRPr lang="en-US" sz="2000" dirty="0"/>
                    </a:p>
                  </a:txBody>
                  <a:tcPr/>
                </a:tc>
                <a:extLst>
                  <a:ext uri="{0D108BD9-81ED-4DB2-BD59-A6C34878D82A}">
                    <a16:rowId xmlns:a16="http://schemas.microsoft.com/office/drawing/2014/main" val="10002"/>
                  </a:ext>
                </a:extLst>
              </a:tr>
              <a:tr h="2954332">
                <a:tc>
                  <a:txBody>
                    <a:bodyPr/>
                    <a:lstStyle/>
                    <a:p>
                      <a:r>
                        <a:rPr lang="en-US" sz="2000" dirty="0"/>
                        <a:t>Procedural</a:t>
                      </a:r>
                      <a:r>
                        <a:rPr lang="en-US" sz="2000" baseline="0" dirty="0"/>
                        <a:t> rules to protect defendants</a:t>
                      </a:r>
                      <a:endParaRPr lang="en-US" sz="2000" dirty="0"/>
                    </a:p>
                  </a:txBody>
                  <a:tcPr/>
                </a:tc>
                <a:tc>
                  <a:txBody>
                    <a:bodyPr/>
                    <a:lstStyle/>
                    <a:p>
                      <a:r>
                        <a:rPr lang="en-US" sz="2000" baseline="0" dirty="0"/>
                        <a:t>Litigation and court rulings have generated a set of constitutional rights and legal practices that promote defendants’ rights and empower criminal defense lawyers</a:t>
                      </a:r>
                    </a:p>
                    <a:p>
                      <a:endParaRPr lang="en-US" sz="2000" baseline="0" dirty="0"/>
                    </a:p>
                    <a:p>
                      <a:endParaRPr lang="en-US" sz="2000" baseline="0" dirty="0"/>
                    </a:p>
                    <a:p>
                      <a:endParaRPr lang="en-US" sz="2000" dirty="0"/>
                    </a:p>
                  </a:txBody>
                  <a:tcPr/>
                </a:tc>
                <a:tc>
                  <a:txBody>
                    <a:bodyPr/>
                    <a:lstStyle/>
                    <a:p>
                      <a:r>
                        <a:rPr lang="en-US" sz="2000" dirty="0"/>
                        <a:t>The extensive rules has made the adversarial trial not workable as an ordinary</a:t>
                      </a:r>
                      <a:r>
                        <a:rPr lang="en-US" sz="2000" baseline="0" dirty="0"/>
                        <a:t> procedure.</a:t>
                      </a:r>
                      <a:endParaRPr lang="en-US" sz="20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92938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Question</a:t>
            </a:r>
          </a:p>
          <a:p>
            <a:r>
              <a:rPr lang="en-US" dirty="0"/>
              <a:t>Is a simpler, stripped down version of adversarial trial an answer to the problem?</a:t>
            </a:r>
          </a:p>
        </p:txBody>
      </p:sp>
    </p:spTree>
    <p:extLst>
      <p:ext uri="{BB962C8B-B14F-4D97-AF65-F5344CB8AC3E}">
        <p14:creationId xmlns:p14="http://schemas.microsoft.com/office/powerpoint/2010/main" val="1681071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3818348"/>
              </p:ext>
            </p:extLst>
          </p:nvPr>
        </p:nvGraphicFramePr>
        <p:xfrm>
          <a:off x="457200" y="1295399"/>
          <a:ext cx="8458200" cy="5013961"/>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438113">
                <a:tc>
                  <a:txBody>
                    <a:bodyPr/>
                    <a:lstStyle/>
                    <a:p>
                      <a:endParaRPr lang="en-US" sz="2100" dirty="0"/>
                    </a:p>
                  </a:txBody>
                  <a:tcPr/>
                </a:tc>
                <a:tc>
                  <a:txBody>
                    <a:bodyPr/>
                    <a:lstStyle/>
                    <a:p>
                      <a:r>
                        <a:rPr lang="en-US" sz="2100" dirty="0"/>
                        <a:t>Friedman</a:t>
                      </a:r>
                    </a:p>
                  </a:txBody>
                  <a:tcPr/>
                </a:tc>
                <a:tc>
                  <a:txBody>
                    <a:bodyPr/>
                    <a:lstStyle/>
                    <a:p>
                      <a:r>
                        <a:rPr lang="en-US" sz="2100" dirty="0" err="1"/>
                        <a:t>Kagan</a:t>
                      </a:r>
                      <a:endParaRPr lang="en-US" sz="2100" dirty="0"/>
                    </a:p>
                  </a:txBody>
                  <a:tcPr/>
                </a:tc>
                <a:extLst>
                  <a:ext uri="{0D108BD9-81ED-4DB2-BD59-A6C34878D82A}">
                    <a16:rowId xmlns:a16="http://schemas.microsoft.com/office/drawing/2014/main" val="10000"/>
                  </a:ext>
                </a:extLst>
              </a:tr>
              <a:tr h="1119622">
                <a:tc>
                  <a:txBody>
                    <a:bodyPr/>
                    <a:lstStyle/>
                    <a:p>
                      <a:r>
                        <a:rPr lang="en-US" sz="2100" dirty="0"/>
                        <a:t>How</a:t>
                      </a:r>
                      <a:r>
                        <a:rPr lang="en-US" sz="2100" baseline="0" dirty="0"/>
                        <a:t> to describe American legal system</a:t>
                      </a:r>
                      <a:endParaRPr lang="en-US" sz="2100" dirty="0"/>
                    </a:p>
                  </a:txBody>
                  <a:tcPr/>
                </a:tc>
                <a:tc>
                  <a:txBody>
                    <a:bodyPr/>
                    <a:lstStyle/>
                    <a:p>
                      <a:r>
                        <a:rPr lang="en-US" sz="2100" dirty="0"/>
                        <a:t>complex, technical, professional, </a:t>
                      </a:r>
                      <a:r>
                        <a:rPr lang="en-US" sz="2100" dirty="0" err="1"/>
                        <a:t>proceduralistic</a:t>
                      </a:r>
                      <a:endParaRPr lang="en-US" sz="2100" dirty="0"/>
                    </a:p>
                  </a:txBody>
                  <a:tcPr/>
                </a:tc>
                <a:tc>
                  <a:txBody>
                    <a:bodyPr/>
                    <a:lstStyle/>
                    <a:p>
                      <a:r>
                        <a:rPr lang="en-US" sz="2100" dirty="0"/>
                        <a:t>same</a:t>
                      </a:r>
                      <a:r>
                        <a:rPr lang="en-US" sz="2100" baseline="0" dirty="0"/>
                        <a:t> as</a:t>
                      </a:r>
                      <a:r>
                        <a:rPr lang="en-US" sz="2100" dirty="0"/>
                        <a:t> Friedman</a:t>
                      </a:r>
                    </a:p>
                    <a:p>
                      <a:r>
                        <a:rPr lang="en-US" sz="2100" dirty="0"/>
                        <a:t>but also uncertain</a:t>
                      </a:r>
                      <a:r>
                        <a:rPr lang="en-US" sz="2100" baseline="0" dirty="0"/>
                        <a:t> and political</a:t>
                      </a:r>
                      <a:endParaRPr lang="en-US" sz="2100" dirty="0"/>
                    </a:p>
                  </a:txBody>
                  <a:tcPr/>
                </a:tc>
                <a:extLst>
                  <a:ext uri="{0D108BD9-81ED-4DB2-BD59-A6C34878D82A}">
                    <a16:rowId xmlns:a16="http://schemas.microsoft.com/office/drawing/2014/main" val="10001"/>
                  </a:ext>
                </a:extLst>
              </a:tr>
              <a:tr h="778868">
                <a:tc>
                  <a:txBody>
                    <a:bodyPr/>
                    <a:lstStyle/>
                    <a:p>
                      <a:r>
                        <a:rPr lang="en-US" sz="2100" dirty="0"/>
                        <a:t>What is American legal</a:t>
                      </a:r>
                      <a:r>
                        <a:rPr lang="en-US" sz="2100" baseline="0" dirty="0"/>
                        <a:t> culture?</a:t>
                      </a:r>
                      <a:endParaRPr lang="en-US" sz="2100" dirty="0"/>
                    </a:p>
                  </a:txBody>
                  <a:tcPr/>
                </a:tc>
                <a:tc>
                  <a:txBody>
                    <a:bodyPr/>
                    <a:lstStyle/>
                    <a:p>
                      <a:r>
                        <a:rPr lang="en-US" sz="2100" dirty="0"/>
                        <a:t>legal</a:t>
                      </a:r>
                      <a:r>
                        <a:rPr lang="en-US" sz="2100" baseline="0" dirty="0"/>
                        <a:t> individualism, </a:t>
                      </a:r>
                    </a:p>
                    <a:p>
                      <a:r>
                        <a:rPr lang="en-US" sz="2100" baseline="0" dirty="0"/>
                        <a:t>choice culture</a:t>
                      </a:r>
                      <a:endParaRPr lang="en-US" sz="2100" dirty="0"/>
                    </a:p>
                  </a:txBody>
                  <a:tcPr/>
                </a:tc>
                <a:tc>
                  <a:txBody>
                    <a:bodyPr/>
                    <a:lstStyle/>
                    <a:p>
                      <a:r>
                        <a:rPr lang="en-US" sz="2100" dirty="0"/>
                        <a:t>litigious,</a:t>
                      </a:r>
                      <a:r>
                        <a:rPr lang="en-US" sz="2100" baseline="0" dirty="0"/>
                        <a:t> adversarial, participatory</a:t>
                      </a:r>
                      <a:endParaRPr lang="en-US" sz="2100" dirty="0"/>
                    </a:p>
                  </a:txBody>
                  <a:tcPr/>
                </a:tc>
                <a:extLst>
                  <a:ext uri="{0D108BD9-81ED-4DB2-BD59-A6C34878D82A}">
                    <a16:rowId xmlns:a16="http://schemas.microsoft.com/office/drawing/2014/main" val="10002"/>
                  </a:ext>
                </a:extLst>
              </a:tr>
              <a:tr h="778868">
                <a:tc>
                  <a:txBody>
                    <a:bodyPr/>
                    <a:lstStyle/>
                    <a:p>
                      <a:r>
                        <a:rPr lang="en-US" sz="2100" dirty="0"/>
                        <a:t>Causes of American legal</a:t>
                      </a:r>
                      <a:r>
                        <a:rPr lang="en-US" sz="2100" baseline="0" dirty="0"/>
                        <a:t> culture</a:t>
                      </a:r>
                      <a:endParaRPr lang="en-US" sz="2100" dirty="0"/>
                    </a:p>
                  </a:txBody>
                  <a:tcPr/>
                </a:tc>
                <a:tc>
                  <a:txBody>
                    <a:bodyPr/>
                    <a:lstStyle/>
                    <a:p>
                      <a:r>
                        <a:rPr lang="en-US" sz="2100" dirty="0"/>
                        <a:t>freedom as key value, pluralistic</a:t>
                      </a:r>
                      <a:r>
                        <a:rPr lang="en-US" sz="2100" baseline="0" dirty="0"/>
                        <a:t> society</a:t>
                      </a:r>
                      <a:endParaRPr lang="en-US" sz="2100" dirty="0"/>
                    </a:p>
                  </a:txBody>
                  <a:tcPr/>
                </a:tc>
                <a:tc>
                  <a:txBody>
                    <a:bodyPr/>
                    <a:lstStyle/>
                    <a:p>
                      <a:r>
                        <a:rPr lang="en-US" sz="2100" dirty="0"/>
                        <a:t>law</a:t>
                      </a:r>
                      <a:r>
                        <a:rPr lang="en-US" sz="2100" baseline="0" dirty="0"/>
                        <a:t> as a political tool</a:t>
                      </a:r>
                      <a:endParaRPr lang="en-US" sz="2100" dirty="0"/>
                    </a:p>
                  </a:txBody>
                  <a:tcPr/>
                </a:tc>
                <a:extLst>
                  <a:ext uri="{0D108BD9-81ED-4DB2-BD59-A6C34878D82A}">
                    <a16:rowId xmlns:a16="http://schemas.microsoft.com/office/drawing/2014/main" val="10003"/>
                  </a:ext>
                </a:extLst>
              </a:tr>
              <a:tr h="778868">
                <a:tc>
                  <a:txBody>
                    <a:bodyPr/>
                    <a:lstStyle/>
                    <a:p>
                      <a:r>
                        <a:rPr lang="en-US" sz="2100" dirty="0"/>
                        <a:t>Strengths</a:t>
                      </a:r>
                      <a:r>
                        <a:rPr lang="en-US" sz="2100" baseline="0" dirty="0"/>
                        <a:t> of American legal culture</a:t>
                      </a:r>
                      <a:endParaRPr lang="en-US" sz="2100" dirty="0"/>
                    </a:p>
                  </a:txBody>
                  <a:tcPr/>
                </a:tc>
                <a:tc>
                  <a:txBody>
                    <a:bodyPr/>
                    <a:lstStyle/>
                    <a:p>
                      <a:r>
                        <a:rPr lang="en-US" sz="2100" dirty="0"/>
                        <a:t>honor</a:t>
                      </a:r>
                      <a:r>
                        <a:rPr lang="en-US" sz="2100" baseline="0" dirty="0"/>
                        <a:t> choice, universalistic</a:t>
                      </a:r>
                      <a:endParaRPr lang="en-US" sz="2100" dirty="0"/>
                    </a:p>
                  </a:txBody>
                  <a:tcPr/>
                </a:tc>
                <a:tc>
                  <a:txBody>
                    <a:bodyPr/>
                    <a:lstStyle/>
                    <a:p>
                      <a:r>
                        <a:rPr lang="en-US" sz="2100" dirty="0"/>
                        <a:t>dynamic, forward-looking,</a:t>
                      </a:r>
                      <a:r>
                        <a:rPr lang="en-US" sz="2100" baseline="0" dirty="0"/>
                        <a:t> activist</a:t>
                      </a:r>
                      <a:endParaRPr lang="en-US" sz="2100" dirty="0"/>
                    </a:p>
                  </a:txBody>
                  <a:tcPr/>
                </a:tc>
                <a:extLst>
                  <a:ext uri="{0D108BD9-81ED-4DB2-BD59-A6C34878D82A}">
                    <a16:rowId xmlns:a16="http://schemas.microsoft.com/office/drawing/2014/main" val="10004"/>
                  </a:ext>
                </a:extLst>
              </a:tr>
              <a:tr h="1119622">
                <a:tc>
                  <a:txBody>
                    <a:bodyPr/>
                    <a:lstStyle/>
                    <a:p>
                      <a:r>
                        <a:rPr lang="en-US" sz="2100" dirty="0"/>
                        <a:t>Weaknesses of American legal culture</a:t>
                      </a:r>
                    </a:p>
                  </a:txBody>
                  <a:tcPr/>
                </a:tc>
                <a:tc>
                  <a:txBody>
                    <a:bodyPr/>
                    <a:lstStyle/>
                    <a:p>
                      <a:r>
                        <a:rPr lang="en-US" sz="2100" dirty="0"/>
                        <a:t>create tensions</a:t>
                      </a:r>
                      <a:r>
                        <a:rPr lang="en-US" sz="2100" baseline="0" dirty="0"/>
                        <a:t> with traditional institutions, costly</a:t>
                      </a:r>
                      <a:endParaRPr lang="en-US" sz="2100" dirty="0"/>
                    </a:p>
                  </a:txBody>
                  <a:tcPr/>
                </a:tc>
                <a:tc>
                  <a:txBody>
                    <a:bodyPr/>
                    <a:lstStyle/>
                    <a:p>
                      <a:r>
                        <a:rPr lang="en-US" sz="2100" dirty="0"/>
                        <a:t>costly, inconsistent,</a:t>
                      </a:r>
                      <a:r>
                        <a:rPr lang="en-US" sz="2100" baseline="0" dirty="0"/>
                        <a:t> can create injustice</a:t>
                      </a:r>
                      <a:endParaRPr lang="en-US" sz="21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45883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1664</TotalTime>
  <Words>1765</Words>
  <Application>Microsoft Macintosh PowerPoint</Application>
  <PresentationFormat>On-screen Show (4:3)</PresentationFormat>
  <Paragraphs>294</Paragraphs>
  <Slides>52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Monotype Corsiva</vt:lpstr>
      <vt:lpstr>Times New Roman</vt:lpstr>
      <vt:lpstr>Wingdings 3</vt:lpstr>
      <vt:lpstr>Office Theme</vt:lpstr>
      <vt:lpstr>SOCI 160E</vt:lpstr>
      <vt:lpstr>Lawrence Friedman: The Republic of Choice</vt:lpstr>
      <vt:lpstr>Lawrence Friedman</vt:lpstr>
      <vt:lpstr>PowerPoint Presentation</vt:lpstr>
      <vt:lpstr>Legal Individualism</vt:lpstr>
      <vt:lpstr>PowerPoint Presentation</vt:lpstr>
      <vt:lpstr>PowerPoint Presentation</vt:lpstr>
      <vt:lpstr>PowerPoint Presentation</vt:lpstr>
      <vt:lpstr>Example: Labor Contract</vt:lpstr>
      <vt:lpstr>PowerPoint Presentation</vt:lpstr>
      <vt:lpstr>PowerPoint Presentation</vt:lpstr>
      <vt:lpstr>What is “choice culture”?</vt:lpstr>
      <vt:lpstr>PowerPoint Presentation</vt:lpstr>
      <vt:lpstr>PowerPoint Presentation</vt:lpstr>
      <vt:lpstr>PowerPoint Presentation</vt:lpstr>
      <vt:lpstr>Funnel Model of Law &amp;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Lawrence v. Texas (2003)</vt:lpstr>
      <vt:lpstr>Lawrence v. Texas (2003)</vt:lpstr>
      <vt:lpstr>PowerPoint Presentation</vt:lpstr>
      <vt:lpstr>PowerPoint Presentation</vt:lpstr>
      <vt:lpstr>PowerPoint Presentation</vt:lpstr>
      <vt:lpstr>L v. T – A Manifesto of Choice Culture?</vt:lpstr>
      <vt:lpstr>Freedom</vt:lpstr>
      <vt:lpstr>Other questions</vt:lpstr>
      <vt:lpstr>Obergefell v. Hodges 2015</vt:lpstr>
      <vt:lpstr>Adversarial Legalism</vt:lpstr>
      <vt:lpstr>American Style of Politics</vt:lpstr>
      <vt:lpstr>PowerPoint Presentation</vt:lpstr>
      <vt:lpstr>Two Salient Features of Adversarial Legalism</vt:lpstr>
      <vt:lpstr>PowerPoint Presentation</vt:lpstr>
      <vt:lpstr>PowerPoint Presentation</vt:lpstr>
      <vt:lpstr>Comparative Modes of Policy Implementation and Dispute Resolution</vt:lpstr>
      <vt:lpstr>Causes of Adversarial Legalism</vt:lpstr>
      <vt:lpstr>The Role of Law as a Political Tool</vt:lpstr>
      <vt:lpstr>Consequences of adversarial legalism </vt:lpstr>
      <vt:lpstr>Adversarial Legalism in Criminal Justice System</vt:lpstr>
      <vt:lpstr>PowerPoint Presentation</vt:lpstr>
      <vt:lpstr>Why is plea bargaining so popular in the US?</vt:lpstr>
      <vt:lpstr>PowerPoint Presentation</vt:lpstr>
      <vt:lpstr>Why?</vt:lpstr>
      <vt:lpstr>PowerPoint Presentation</vt:lpstr>
      <vt:lpstr>PowerPoint Presentation</vt:lpstr>
      <vt:lpstr>Summary</vt:lpstr>
    </vt:vector>
  </TitlesOfParts>
  <Company>UCSD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 160</dc:title>
  <dc:creator>Kwai Ng</dc:creator>
  <cp:lastModifiedBy>Ng, Kwai</cp:lastModifiedBy>
  <cp:revision>13</cp:revision>
  <dcterms:created xsi:type="dcterms:W3CDTF">2017-07-06T18:21:35Z</dcterms:created>
  <dcterms:modified xsi:type="dcterms:W3CDTF">2019-07-10T15:21:53Z</dcterms:modified>
</cp:coreProperties>
</file>