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97" r:id="rId1"/>
  </p:sldMasterIdLst>
  <p:notesMasterIdLst>
    <p:notesMasterId r:id="rId81"/>
  </p:notesMasterIdLst>
  <p:sldIdLst>
    <p:sldId id="567" r:id="rId2"/>
    <p:sldId id="568" r:id="rId3"/>
    <p:sldId id="628" r:id="rId4"/>
    <p:sldId id="569" r:id="rId5"/>
    <p:sldId id="570" r:id="rId6"/>
    <p:sldId id="571" r:id="rId7"/>
    <p:sldId id="572" r:id="rId8"/>
    <p:sldId id="573" r:id="rId9"/>
    <p:sldId id="574" r:id="rId10"/>
    <p:sldId id="575" r:id="rId11"/>
    <p:sldId id="576" r:id="rId12"/>
    <p:sldId id="577" r:id="rId13"/>
    <p:sldId id="578" r:id="rId14"/>
    <p:sldId id="579" r:id="rId15"/>
    <p:sldId id="580" r:id="rId16"/>
    <p:sldId id="581" r:id="rId17"/>
    <p:sldId id="582" r:id="rId18"/>
    <p:sldId id="583" r:id="rId19"/>
    <p:sldId id="584" r:id="rId20"/>
    <p:sldId id="586" r:id="rId21"/>
    <p:sldId id="587" r:id="rId22"/>
    <p:sldId id="588" r:id="rId23"/>
    <p:sldId id="589" r:id="rId24"/>
    <p:sldId id="590" r:id="rId25"/>
    <p:sldId id="591" r:id="rId26"/>
    <p:sldId id="592" r:id="rId27"/>
    <p:sldId id="593" r:id="rId28"/>
    <p:sldId id="594" r:id="rId29"/>
    <p:sldId id="595" r:id="rId30"/>
    <p:sldId id="596" r:id="rId31"/>
    <p:sldId id="629" r:id="rId32"/>
    <p:sldId id="630" r:id="rId33"/>
    <p:sldId id="631" r:id="rId34"/>
    <p:sldId id="597" r:id="rId35"/>
    <p:sldId id="598" r:id="rId36"/>
    <p:sldId id="599" r:id="rId37"/>
    <p:sldId id="600" r:id="rId38"/>
    <p:sldId id="601" r:id="rId39"/>
    <p:sldId id="602" r:id="rId40"/>
    <p:sldId id="603" r:id="rId41"/>
    <p:sldId id="604" r:id="rId42"/>
    <p:sldId id="605" r:id="rId43"/>
    <p:sldId id="606" r:id="rId44"/>
    <p:sldId id="607" r:id="rId45"/>
    <p:sldId id="608" r:id="rId46"/>
    <p:sldId id="609" r:id="rId47"/>
    <p:sldId id="610" r:id="rId48"/>
    <p:sldId id="611" r:id="rId49"/>
    <p:sldId id="612" r:id="rId50"/>
    <p:sldId id="613" r:id="rId51"/>
    <p:sldId id="614" r:id="rId52"/>
    <p:sldId id="615" r:id="rId53"/>
    <p:sldId id="616" r:id="rId54"/>
    <p:sldId id="617" r:id="rId55"/>
    <p:sldId id="618" r:id="rId56"/>
    <p:sldId id="619" r:id="rId57"/>
    <p:sldId id="620" r:id="rId58"/>
    <p:sldId id="621" r:id="rId59"/>
    <p:sldId id="622" r:id="rId60"/>
    <p:sldId id="623" r:id="rId61"/>
    <p:sldId id="624" r:id="rId62"/>
    <p:sldId id="625" r:id="rId63"/>
    <p:sldId id="626" r:id="rId64"/>
    <p:sldId id="585" r:id="rId65"/>
    <p:sldId id="549" r:id="rId66"/>
    <p:sldId id="551" r:id="rId67"/>
    <p:sldId id="552" r:id="rId68"/>
    <p:sldId id="553" r:id="rId69"/>
    <p:sldId id="558" r:id="rId70"/>
    <p:sldId id="555" r:id="rId71"/>
    <p:sldId id="556" r:id="rId72"/>
    <p:sldId id="632" r:id="rId73"/>
    <p:sldId id="554" r:id="rId74"/>
    <p:sldId id="566" r:id="rId75"/>
    <p:sldId id="559" r:id="rId76"/>
    <p:sldId id="560" r:id="rId77"/>
    <p:sldId id="561" r:id="rId78"/>
    <p:sldId id="563" r:id="rId79"/>
    <p:sldId id="562" r:id="rId8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01" autoAdjust="0"/>
    <p:restoredTop sz="86103" autoAdjust="0"/>
  </p:normalViewPr>
  <p:slideViewPr>
    <p:cSldViewPr>
      <p:cViewPr varScale="1">
        <p:scale>
          <a:sx n="95" d="100"/>
          <a:sy n="95" d="100"/>
        </p:scale>
        <p:origin x="2136"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733704-24F6-4920-A72D-282C2D988D10}" type="doc">
      <dgm:prSet loTypeId="urn:microsoft.com/office/officeart/2005/8/layout/pyramid3" loCatId="pyramid" qsTypeId="urn:microsoft.com/office/officeart/2005/8/quickstyle/simple1" qsCatId="simple" csTypeId="urn:microsoft.com/office/officeart/2005/8/colors/accent1_2" csCatId="accent1" phldr="1"/>
      <dgm:spPr/>
    </dgm:pt>
    <dgm:pt modelId="{F325905E-A4A0-45A2-95CB-FAB11323B180}">
      <dgm:prSet phldrT="[Text]"/>
      <dgm:spPr/>
      <dgm:t>
        <a:bodyPr/>
        <a:lstStyle/>
        <a:p>
          <a:r>
            <a:rPr lang="en-US" dirty="0"/>
            <a:t>Reasonable Person</a:t>
          </a:r>
        </a:p>
      </dgm:t>
    </dgm:pt>
    <dgm:pt modelId="{C2B881A6-ABFA-46DF-B851-97328182EA19}" type="parTrans" cxnId="{E4B077AB-363D-4065-AE4A-E684E69D972C}">
      <dgm:prSet/>
      <dgm:spPr/>
      <dgm:t>
        <a:bodyPr/>
        <a:lstStyle/>
        <a:p>
          <a:endParaRPr lang="en-US"/>
        </a:p>
      </dgm:t>
    </dgm:pt>
    <dgm:pt modelId="{F84582E7-7700-41F1-8621-069889298886}" type="sibTrans" cxnId="{E4B077AB-363D-4065-AE4A-E684E69D972C}">
      <dgm:prSet/>
      <dgm:spPr/>
      <dgm:t>
        <a:bodyPr/>
        <a:lstStyle/>
        <a:p>
          <a:endParaRPr lang="en-US"/>
        </a:p>
      </dgm:t>
    </dgm:pt>
    <dgm:pt modelId="{BFFAEDCC-9F2A-4BF5-AA82-D2FCFA3BD5F7}">
      <dgm:prSet phldrT="[Text]"/>
      <dgm:spPr/>
      <dgm:t>
        <a:bodyPr/>
        <a:lstStyle/>
        <a:p>
          <a:r>
            <a:rPr lang="en-US" dirty="0"/>
            <a:t>Reasonable Woman</a:t>
          </a:r>
        </a:p>
      </dgm:t>
    </dgm:pt>
    <dgm:pt modelId="{00BD03F9-7F5C-438B-A9EB-A7F7025A897E}" type="parTrans" cxnId="{58108B7B-798E-42D9-ABD1-A3CB106F3F4C}">
      <dgm:prSet/>
      <dgm:spPr/>
      <dgm:t>
        <a:bodyPr/>
        <a:lstStyle/>
        <a:p>
          <a:endParaRPr lang="en-US"/>
        </a:p>
      </dgm:t>
    </dgm:pt>
    <dgm:pt modelId="{38E841CA-7D5C-4BC1-9468-95B306C35B22}" type="sibTrans" cxnId="{58108B7B-798E-42D9-ABD1-A3CB106F3F4C}">
      <dgm:prSet/>
      <dgm:spPr/>
      <dgm:t>
        <a:bodyPr/>
        <a:lstStyle/>
        <a:p>
          <a:endParaRPr lang="en-US"/>
        </a:p>
      </dgm:t>
    </dgm:pt>
    <dgm:pt modelId="{4E7CF0FF-2DEA-48C8-8BF4-2CC57EF7DFC9}">
      <dgm:prSet phldrT="[Text]" custT="1"/>
      <dgm:spPr/>
      <dgm:t>
        <a:bodyPr/>
        <a:lstStyle/>
        <a:p>
          <a:pPr>
            <a:lnSpc>
              <a:spcPct val="100000"/>
            </a:lnSpc>
            <a:spcAft>
              <a:spcPts val="0"/>
            </a:spcAft>
          </a:pPr>
          <a:r>
            <a:rPr lang="en-US" sz="4000" dirty="0" err="1"/>
            <a:t>Mens</a:t>
          </a:r>
          <a:r>
            <a:rPr lang="en-US" sz="4000" dirty="0"/>
            <a:t> </a:t>
          </a:r>
        </a:p>
        <a:p>
          <a:pPr>
            <a:lnSpc>
              <a:spcPct val="100000"/>
            </a:lnSpc>
            <a:spcAft>
              <a:spcPts val="0"/>
            </a:spcAft>
          </a:pPr>
          <a:r>
            <a:rPr lang="en-US" sz="4000" dirty="0"/>
            <a:t>Rea</a:t>
          </a:r>
        </a:p>
      </dgm:t>
    </dgm:pt>
    <dgm:pt modelId="{317ED7B2-6E66-4C70-B7D0-617A483CF6FE}" type="parTrans" cxnId="{C3FE0C1A-779F-478E-8D01-5AF1FD333371}">
      <dgm:prSet/>
      <dgm:spPr/>
      <dgm:t>
        <a:bodyPr/>
        <a:lstStyle/>
        <a:p>
          <a:endParaRPr lang="en-US"/>
        </a:p>
      </dgm:t>
    </dgm:pt>
    <dgm:pt modelId="{2AE68FBC-AEC1-4920-B904-7E469F9D199F}" type="sibTrans" cxnId="{C3FE0C1A-779F-478E-8D01-5AF1FD333371}">
      <dgm:prSet/>
      <dgm:spPr/>
      <dgm:t>
        <a:bodyPr/>
        <a:lstStyle/>
        <a:p>
          <a:endParaRPr lang="en-US"/>
        </a:p>
      </dgm:t>
    </dgm:pt>
    <dgm:pt modelId="{6426FBD9-1CED-4FE3-B953-C0BB9AB9DFAE}" type="pres">
      <dgm:prSet presAssocID="{3D733704-24F6-4920-A72D-282C2D988D10}" presName="Name0" presStyleCnt="0">
        <dgm:presLayoutVars>
          <dgm:dir/>
          <dgm:animLvl val="lvl"/>
          <dgm:resizeHandles val="exact"/>
        </dgm:presLayoutVars>
      </dgm:prSet>
      <dgm:spPr/>
    </dgm:pt>
    <dgm:pt modelId="{16CC1BAF-A385-42EC-98CA-CE14B68D0E26}" type="pres">
      <dgm:prSet presAssocID="{F325905E-A4A0-45A2-95CB-FAB11323B180}" presName="Name8" presStyleCnt="0"/>
      <dgm:spPr/>
    </dgm:pt>
    <dgm:pt modelId="{BDED15D8-0711-4DD9-A08D-A506B7E61399}" type="pres">
      <dgm:prSet presAssocID="{F325905E-A4A0-45A2-95CB-FAB11323B180}" presName="level" presStyleLbl="node1" presStyleIdx="0" presStyleCnt="3">
        <dgm:presLayoutVars>
          <dgm:chMax val="1"/>
          <dgm:bulletEnabled val="1"/>
        </dgm:presLayoutVars>
      </dgm:prSet>
      <dgm:spPr/>
    </dgm:pt>
    <dgm:pt modelId="{472C9B27-BD66-419C-8436-C6DE2B6C5D14}" type="pres">
      <dgm:prSet presAssocID="{F325905E-A4A0-45A2-95CB-FAB11323B180}" presName="levelTx" presStyleLbl="revTx" presStyleIdx="0" presStyleCnt="0">
        <dgm:presLayoutVars>
          <dgm:chMax val="1"/>
          <dgm:bulletEnabled val="1"/>
        </dgm:presLayoutVars>
      </dgm:prSet>
      <dgm:spPr/>
    </dgm:pt>
    <dgm:pt modelId="{C6CC55F0-F111-4E12-9B7A-AF7089E1825B}" type="pres">
      <dgm:prSet presAssocID="{BFFAEDCC-9F2A-4BF5-AA82-D2FCFA3BD5F7}" presName="Name8" presStyleCnt="0"/>
      <dgm:spPr/>
    </dgm:pt>
    <dgm:pt modelId="{63AA7A9D-C446-456B-AA2F-300B537E2D4B}" type="pres">
      <dgm:prSet presAssocID="{BFFAEDCC-9F2A-4BF5-AA82-D2FCFA3BD5F7}" presName="level" presStyleLbl="node1" presStyleIdx="1" presStyleCnt="3">
        <dgm:presLayoutVars>
          <dgm:chMax val="1"/>
          <dgm:bulletEnabled val="1"/>
        </dgm:presLayoutVars>
      </dgm:prSet>
      <dgm:spPr/>
    </dgm:pt>
    <dgm:pt modelId="{BDFF4488-D57D-43BE-BF41-8E0F4F80C095}" type="pres">
      <dgm:prSet presAssocID="{BFFAEDCC-9F2A-4BF5-AA82-D2FCFA3BD5F7}" presName="levelTx" presStyleLbl="revTx" presStyleIdx="0" presStyleCnt="0">
        <dgm:presLayoutVars>
          <dgm:chMax val="1"/>
          <dgm:bulletEnabled val="1"/>
        </dgm:presLayoutVars>
      </dgm:prSet>
      <dgm:spPr/>
    </dgm:pt>
    <dgm:pt modelId="{4B978720-8BA2-4FC2-A63C-AF5BB5A244A7}" type="pres">
      <dgm:prSet presAssocID="{4E7CF0FF-2DEA-48C8-8BF4-2CC57EF7DFC9}" presName="Name8" presStyleCnt="0"/>
      <dgm:spPr/>
    </dgm:pt>
    <dgm:pt modelId="{0C6FDF89-5CA2-4D22-9E8A-247E92F2E4AB}" type="pres">
      <dgm:prSet presAssocID="{4E7CF0FF-2DEA-48C8-8BF4-2CC57EF7DFC9}" presName="level" presStyleLbl="node1" presStyleIdx="2" presStyleCnt="3">
        <dgm:presLayoutVars>
          <dgm:chMax val="1"/>
          <dgm:bulletEnabled val="1"/>
        </dgm:presLayoutVars>
      </dgm:prSet>
      <dgm:spPr/>
    </dgm:pt>
    <dgm:pt modelId="{4E4712C9-F64C-4EE6-9E2D-B4F009370238}" type="pres">
      <dgm:prSet presAssocID="{4E7CF0FF-2DEA-48C8-8BF4-2CC57EF7DFC9}" presName="levelTx" presStyleLbl="revTx" presStyleIdx="0" presStyleCnt="0">
        <dgm:presLayoutVars>
          <dgm:chMax val="1"/>
          <dgm:bulletEnabled val="1"/>
        </dgm:presLayoutVars>
      </dgm:prSet>
      <dgm:spPr/>
    </dgm:pt>
  </dgm:ptLst>
  <dgm:cxnLst>
    <dgm:cxn modelId="{E2A57A04-0911-EA42-B06B-EB57329D807F}" type="presOf" srcId="{4E7CF0FF-2DEA-48C8-8BF4-2CC57EF7DFC9}" destId="{4E4712C9-F64C-4EE6-9E2D-B4F009370238}" srcOrd="1" destOrd="0" presId="urn:microsoft.com/office/officeart/2005/8/layout/pyramid3"/>
    <dgm:cxn modelId="{9162BF04-D128-9647-A0D4-B8B7895D802B}" type="presOf" srcId="{F325905E-A4A0-45A2-95CB-FAB11323B180}" destId="{BDED15D8-0711-4DD9-A08D-A506B7E61399}" srcOrd="0" destOrd="0" presId="urn:microsoft.com/office/officeart/2005/8/layout/pyramid3"/>
    <dgm:cxn modelId="{517D110E-2306-CC45-85FB-C356C3BC16F2}" type="presOf" srcId="{BFFAEDCC-9F2A-4BF5-AA82-D2FCFA3BD5F7}" destId="{63AA7A9D-C446-456B-AA2F-300B537E2D4B}" srcOrd="0" destOrd="0" presId="urn:microsoft.com/office/officeart/2005/8/layout/pyramid3"/>
    <dgm:cxn modelId="{D73F5916-3602-CB4F-96B5-FC9C6B601CE7}" type="presOf" srcId="{3D733704-24F6-4920-A72D-282C2D988D10}" destId="{6426FBD9-1CED-4FE3-B953-C0BB9AB9DFAE}" srcOrd="0" destOrd="0" presId="urn:microsoft.com/office/officeart/2005/8/layout/pyramid3"/>
    <dgm:cxn modelId="{C3FE0C1A-779F-478E-8D01-5AF1FD333371}" srcId="{3D733704-24F6-4920-A72D-282C2D988D10}" destId="{4E7CF0FF-2DEA-48C8-8BF4-2CC57EF7DFC9}" srcOrd="2" destOrd="0" parTransId="{317ED7B2-6E66-4C70-B7D0-617A483CF6FE}" sibTransId="{2AE68FBC-AEC1-4920-B904-7E469F9D199F}"/>
    <dgm:cxn modelId="{02C4A957-86A0-6B49-B1B6-71024F0DDC63}" type="presOf" srcId="{4E7CF0FF-2DEA-48C8-8BF4-2CC57EF7DFC9}" destId="{0C6FDF89-5CA2-4D22-9E8A-247E92F2E4AB}" srcOrd="0" destOrd="0" presId="urn:microsoft.com/office/officeart/2005/8/layout/pyramid3"/>
    <dgm:cxn modelId="{58108B7B-798E-42D9-ABD1-A3CB106F3F4C}" srcId="{3D733704-24F6-4920-A72D-282C2D988D10}" destId="{BFFAEDCC-9F2A-4BF5-AA82-D2FCFA3BD5F7}" srcOrd="1" destOrd="0" parTransId="{00BD03F9-7F5C-438B-A9EB-A7F7025A897E}" sibTransId="{38E841CA-7D5C-4BC1-9468-95B306C35B22}"/>
    <dgm:cxn modelId="{92555093-E53D-7F49-9716-0FE365051470}" type="presOf" srcId="{F325905E-A4A0-45A2-95CB-FAB11323B180}" destId="{472C9B27-BD66-419C-8436-C6DE2B6C5D14}" srcOrd="1" destOrd="0" presId="urn:microsoft.com/office/officeart/2005/8/layout/pyramid3"/>
    <dgm:cxn modelId="{E4B077AB-363D-4065-AE4A-E684E69D972C}" srcId="{3D733704-24F6-4920-A72D-282C2D988D10}" destId="{F325905E-A4A0-45A2-95CB-FAB11323B180}" srcOrd="0" destOrd="0" parTransId="{C2B881A6-ABFA-46DF-B851-97328182EA19}" sibTransId="{F84582E7-7700-41F1-8621-069889298886}"/>
    <dgm:cxn modelId="{AFE679E6-B211-4340-AA5C-4E92083570E1}" type="presOf" srcId="{BFFAEDCC-9F2A-4BF5-AA82-D2FCFA3BD5F7}" destId="{BDFF4488-D57D-43BE-BF41-8E0F4F80C095}" srcOrd="1" destOrd="0" presId="urn:microsoft.com/office/officeart/2005/8/layout/pyramid3"/>
    <dgm:cxn modelId="{B9B3FAE4-79FB-CB44-9352-4E4751B73F13}" type="presParOf" srcId="{6426FBD9-1CED-4FE3-B953-C0BB9AB9DFAE}" destId="{16CC1BAF-A385-42EC-98CA-CE14B68D0E26}" srcOrd="0" destOrd="0" presId="urn:microsoft.com/office/officeart/2005/8/layout/pyramid3"/>
    <dgm:cxn modelId="{14D039BF-3437-C942-9F54-347E182CD7AC}" type="presParOf" srcId="{16CC1BAF-A385-42EC-98CA-CE14B68D0E26}" destId="{BDED15D8-0711-4DD9-A08D-A506B7E61399}" srcOrd="0" destOrd="0" presId="urn:microsoft.com/office/officeart/2005/8/layout/pyramid3"/>
    <dgm:cxn modelId="{0F38FB98-BADE-9141-943D-283DF763E1D4}" type="presParOf" srcId="{16CC1BAF-A385-42EC-98CA-CE14B68D0E26}" destId="{472C9B27-BD66-419C-8436-C6DE2B6C5D14}" srcOrd="1" destOrd="0" presId="urn:microsoft.com/office/officeart/2005/8/layout/pyramid3"/>
    <dgm:cxn modelId="{D0A24862-A24A-9143-8635-B9C052117207}" type="presParOf" srcId="{6426FBD9-1CED-4FE3-B953-C0BB9AB9DFAE}" destId="{C6CC55F0-F111-4E12-9B7A-AF7089E1825B}" srcOrd="1" destOrd="0" presId="urn:microsoft.com/office/officeart/2005/8/layout/pyramid3"/>
    <dgm:cxn modelId="{2F553B09-9B3F-384F-8495-8E4BD3E0B839}" type="presParOf" srcId="{C6CC55F0-F111-4E12-9B7A-AF7089E1825B}" destId="{63AA7A9D-C446-456B-AA2F-300B537E2D4B}" srcOrd="0" destOrd="0" presId="urn:microsoft.com/office/officeart/2005/8/layout/pyramid3"/>
    <dgm:cxn modelId="{023AF83F-CD6B-D945-89ED-756FF29A3814}" type="presParOf" srcId="{C6CC55F0-F111-4E12-9B7A-AF7089E1825B}" destId="{BDFF4488-D57D-43BE-BF41-8E0F4F80C095}" srcOrd="1" destOrd="0" presId="urn:microsoft.com/office/officeart/2005/8/layout/pyramid3"/>
    <dgm:cxn modelId="{A243BAF4-21DE-B348-B12B-92BA759804A9}" type="presParOf" srcId="{6426FBD9-1CED-4FE3-B953-C0BB9AB9DFAE}" destId="{4B978720-8BA2-4FC2-A63C-AF5BB5A244A7}" srcOrd="2" destOrd="0" presId="urn:microsoft.com/office/officeart/2005/8/layout/pyramid3"/>
    <dgm:cxn modelId="{98F7817E-4C07-FB4D-B646-CA152B510F32}" type="presParOf" srcId="{4B978720-8BA2-4FC2-A63C-AF5BB5A244A7}" destId="{0C6FDF89-5CA2-4D22-9E8A-247E92F2E4AB}" srcOrd="0" destOrd="0" presId="urn:microsoft.com/office/officeart/2005/8/layout/pyramid3"/>
    <dgm:cxn modelId="{004BFD68-7D2A-8546-AFD8-DA70F6F966AC}" type="presParOf" srcId="{4B978720-8BA2-4FC2-A63C-AF5BB5A244A7}" destId="{4E4712C9-F64C-4EE6-9E2D-B4F009370238}"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733704-24F6-4920-A72D-282C2D988D10}" type="doc">
      <dgm:prSet loTypeId="urn:microsoft.com/office/officeart/2005/8/layout/pyramid3" loCatId="pyramid" qsTypeId="urn:microsoft.com/office/officeart/2005/8/quickstyle/simple1" qsCatId="simple" csTypeId="urn:microsoft.com/office/officeart/2005/8/colors/accent1_2" csCatId="accent1" phldr="1"/>
      <dgm:spPr/>
    </dgm:pt>
    <dgm:pt modelId="{F325905E-A4A0-45A2-95CB-FAB11323B180}">
      <dgm:prSet phldrT="[Text]"/>
      <dgm:spPr>
        <a:solidFill>
          <a:srgbClr val="92D050"/>
        </a:solidFill>
      </dgm:spPr>
      <dgm:t>
        <a:bodyPr/>
        <a:lstStyle/>
        <a:p>
          <a:r>
            <a:rPr lang="en-US" dirty="0"/>
            <a:t>Reasonable Woman</a:t>
          </a:r>
        </a:p>
      </dgm:t>
    </dgm:pt>
    <dgm:pt modelId="{C2B881A6-ABFA-46DF-B851-97328182EA19}" type="parTrans" cxnId="{E4B077AB-363D-4065-AE4A-E684E69D972C}">
      <dgm:prSet/>
      <dgm:spPr/>
      <dgm:t>
        <a:bodyPr/>
        <a:lstStyle/>
        <a:p>
          <a:endParaRPr lang="en-US"/>
        </a:p>
      </dgm:t>
    </dgm:pt>
    <dgm:pt modelId="{F84582E7-7700-41F1-8621-069889298886}" type="sibTrans" cxnId="{E4B077AB-363D-4065-AE4A-E684E69D972C}">
      <dgm:prSet/>
      <dgm:spPr/>
      <dgm:t>
        <a:bodyPr/>
        <a:lstStyle/>
        <a:p>
          <a:endParaRPr lang="en-US"/>
        </a:p>
      </dgm:t>
    </dgm:pt>
    <dgm:pt modelId="{BFFAEDCC-9F2A-4BF5-AA82-D2FCFA3BD5F7}">
      <dgm:prSet phldrT="[Text]"/>
      <dgm:spPr>
        <a:solidFill>
          <a:srgbClr val="92D050"/>
        </a:solidFill>
      </dgm:spPr>
      <dgm:t>
        <a:bodyPr/>
        <a:lstStyle/>
        <a:p>
          <a:r>
            <a:rPr lang="en-US" dirty="0"/>
            <a:t>Reasonable Woman of Color</a:t>
          </a:r>
        </a:p>
      </dgm:t>
    </dgm:pt>
    <dgm:pt modelId="{00BD03F9-7F5C-438B-A9EB-A7F7025A897E}" type="parTrans" cxnId="{58108B7B-798E-42D9-ABD1-A3CB106F3F4C}">
      <dgm:prSet/>
      <dgm:spPr/>
      <dgm:t>
        <a:bodyPr/>
        <a:lstStyle/>
        <a:p>
          <a:endParaRPr lang="en-US"/>
        </a:p>
      </dgm:t>
    </dgm:pt>
    <dgm:pt modelId="{38E841CA-7D5C-4BC1-9468-95B306C35B22}" type="sibTrans" cxnId="{58108B7B-798E-42D9-ABD1-A3CB106F3F4C}">
      <dgm:prSet/>
      <dgm:spPr/>
      <dgm:t>
        <a:bodyPr/>
        <a:lstStyle/>
        <a:p>
          <a:endParaRPr lang="en-US"/>
        </a:p>
      </dgm:t>
    </dgm:pt>
    <dgm:pt modelId="{4E7CF0FF-2DEA-48C8-8BF4-2CC57EF7DFC9}">
      <dgm:prSet phldrT="[Text]" custT="1"/>
      <dgm:spPr>
        <a:solidFill>
          <a:srgbClr val="92D050"/>
        </a:solidFill>
      </dgm:spPr>
      <dgm:t>
        <a:bodyPr/>
        <a:lstStyle/>
        <a:p>
          <a:pPr>
            <a:lnSpc>
              <a:spcPct val="100000"/>
            </a:lnSpc>
            <a:spcAft>
              <a:spcPts val="0"/>
            </a:spcAft>
          </a:pPr>
          <a:r>
            <a:rPr lang="en-US" sz="4000" dirty="0" err="1"/>
            <a:t>Mens</a:t>
          </a:r>
          <a:r>
            <a:rPr lang="en-US" sz="4000" dirty="0"/>
            <a:t> </a:t>
          </a:r>
        </a:p>
        <a:p>
          <a:pPr>
            <a:lnSpc>
              <a:spcPct val="100000"/>
            </a:lnSpc>
            <a:spcAft>
              <a:spcPts val="0"/>
            </a:spcAft>
          </a:pPr>
          <a:r>
            <a:rPr lang="en-US" sz="4000" dirty="0"/>
            <a:t>Rea</a:t>
          </a:r>
        </a:p>
      </dgm:t>
    </dgm:pt>
    <dgm:pt modelId="{317ED7B2-6E66-4C70-B7D0-617A483CF6FE}" type="parTrans" cxnId="{C3FE0C1A-779F-478E-8D01-5AF1FD333371}">
      <dgm:prSet/>
      <dgm:spPr/>
      <dgm:t>
        <a:bodyPr/>
        <a:lstStyle/>
        <a:p>
          <a:endParaRPr lang="en-US"/>
        </a:p>
      </dgm:t>
    </dgm:pt>
    <dgm:pt modelId="{2AE68FBC-AEC1-4920-B904-7E469F9D199F}" type="sibTrans" cxnId="{C3FE0C1A-779F-478E-8D01-5AF1FD333371}">
      <dgm:prSet/>
      <dgm:spPr/>
      <dgm:t>
        <a:bodyPr/>
        <a:lstStyle/>
        <a:p>
          <a:endParaRPr lang="en-US"/>
        </a:p>
      </dgm:t>
    </dgm:pt>
    <dgm:pt modelId="{6426FBD9-1CED-4FE3-B953-C0BB9AB9DFAE}" type="pres">
      <dgm:prSet presAssocID="{3D733704-24F6-4920-A72D-282C2D988D10}" presName="Name0" presStyleCnt="0">
        <dgm:presLayoutVars>
          <dgm:dir/>
          <dgm:animLvl val="lvl"/>
          <dgm:resizeHandles val="exact"/>
        </dgm:presLayoutVars>
      </dgm:prSet>
      <dgm:spPr/>
    </dgm:pt>
    <dgm:pt modelId="{16CC1BAF-A385-42EC-98CA-CE14B68D0E26}" type="pres">
      <dgm:prSet presAssocID="{F325905E-A4A0-45A2-95CB-FAB11323B180}" presName="Name8" presStyleCnt="0"/>
      <dgm:spPr/>
    </dgm:pt>
    <dgm:pt modelId="{BDED15D8-0711-4DD9-A08D-A506B7E61399}" type="pres">
      <dgm:prSet presAssocID="{F325905E-A4A0-45A2-95CB-FAB11323B180}" presName="level" presStyleLbl="node1" presStyleIdx="0" presStyleCnt="3">
        <dgm:presLayoutVars>
          <dgm:chMax val="1"/>
          <dgm:bulletEnabled val="1"/>
        </dgm:presLayoutVars>
      </dgm:prSet>
      <dgm:spPr/>
    </dgm:pt>
    <dgm:pt modelId="{472C9B27-BD66-419C-8436-C6DE2B6C5D14}" type="pres">
      <dgm:prSet presAssocID="{F325905E-A4A0-45A2-95CB-FAB11323B180}" presName="levelTx" presStyleLbl="revTx" presStyleIdx="0" presStyleCnt="0">
        <dgm:presLayoutVars>
          <dgm:chMax val="1"/>
          <dgm:bulletEnabled val="1"/>
        </dgm:presLayoutVars>
      </dgm:prSet>
      <dgm:spPr/>
    </dgm:pt>
    <dgm:pt modelId="{C6CC55F0-F111-4E12-9B7A-AF7089E1825B}" type="pres">
      <dgm:prSet presAssocID="{BFFAEDCC-9F2A-4BF5-AA82-D2FCFA3BD5F7}" presName="Name8" presStyleCnt="0"/>
      <dgm:spPr/>
    </dgm:pt>
    <dgm:pt modelId="{63AA7A9D-C446-456B-AA2F-300B537E2D4B}" type="pres">
      <dgm:prSet presAssocID="{BFFAEDCC-9F2A-4BF5-AA82-D2FCFA3BD5F7}" presName="level" presStyleLbl="node1" presStyleIdx="1" presStyleCnt="3">
        <dgm:presLayoutVars>
          <dgm:chMax val="1"/>
          <dgm:bulletEnabled val="1"/>
        </dgm:presLayoutVars>
      </dgm:prSet>
      <dgm:spPr/>
    </dgm:pt>
    <dgm:pt modelId="{BDFF4488-D57D-43BE-BF41-8E0F4F80C095}" type="pres">
      <dgm:prSet presAssocID="{BFFAEDCC-9F2A-4BF5-AA82-D2FCFA3BD5F7}" presName="levelTx" presStyleLbl="revTx" presStyleIdx="0" presStyleCnt="0">
        <dgm:presLayoutVars>
          <dgm:chMax val="1"/>
          <dgm:bulletEnabled val="1"/>
        </dgm:presLayoutVars>
      </dgm:prSet>
      <dgm:spPr/>
    </dgm:pt>
    <dgm:pt modelId="{4B978720-8BA2-4FC2-A63C-AF5BB5A244A7}" type="pres">
      <dgm:prSet presAssocID="{4E7CF0FF-2DEA-48C8-8BF4-2CC57EF7DFC9}" presName="Name8" presStyleCnt="0"/>
      <dgm:spPr/>
    </dgm:pt>
    <dgm:pt modelId="{0C6FDF89-5CA2-4D22-9E8A-247E92F2E4AB}" type="pres">
      <dgm:prSet presAssocID="{4E7CF0FF-2DEA-48C8-8BF4-2CC57EF7DFC9}" presName="level" presStyleLbl="node1" presStyleIdx="2" presStyleCnt="3">
        <dgm:presLayoutVars>
          <dgm:chMax val="1"/>
          <dgm:bulletEnabled val="1"/>
        </dgm:presLayoutVars>
      </dgm:prSet>
      <dgm:spPr/>
    </dgm:pt>
    <dgm:pt modelId="{4E4712C9-F64C-4EE6-9E2D-B4F009370238}" type="pres">
      <dgm:prSet presAssocID="{4E7CF0FF-2DEA-48C8-8BF4-2CC57EF7DFC9}" presName="levelTx" presStyleLbl="revTx" presStyleIdx="0" presStyleCnt="0">
        <dgm:presLayoutVars>
          <dgm:chMax val="1"/>
          <dgm:bulletEnabled val="1"/>
        </dgm:presLayoutVars>
      </dgm:prSet>
      <dgm:spPr/>
    </dgm:pt>
  </dgm:ptLst>
  <dgm:cxnLst>
    <dgm:cxn modelId="{48F9A70C-3450-2743-B93D-16C4E5CAD7DB}" type="presOf" srcId="{4E7CF0FF-2DEA-48C8-8BF4-2CC57EF7DFC9}" destId="{0C6FDF89-5CA2-4D22-9E8A-247E92F2E4AB}" srcOrd="0" destOrd="0" presId="urn:microsoft.com/office/officeart/2005/8/layout/pyramid3"/>
    <dgm:cxn modelId="{C3FE0C1A-779F-478E-8D01-5AF1FD333371}" srcId="{3D733704-24F6-4920-A72D-282C2D988D10}" destId="{4E7CF0FF-2DEA-48C8-8BF4-2CC57EF7DFC9}" srcOrd="2" destOrd="0" parTransId="{317ED7B2-6E66-4C70-B7D0-617A483CF6FE}" sibTransId="{2AE68FBC-AEC1-4920-B904-7E469F9D199F}"/>
    <dgm:cxn modelId="{26A5C16F-8BA0-5E4E-BD6D-D79E9C15B1CD}" type="presOf" srcId="{4E7CF0FF-2DEA-48C8-8BF4-2CC57EF7DFC9}" destId="{4E4712C9-F64C-4EE6-9E2D-B4F009370238}" srcOrd="1" destOrd="0" presId="urn:microsoft.com/office/officeart/2005/8/layout/pyramid3"/>
    <dgm:cxn modelId="{58108B7B-798E-42D9-ABD1-A3CB106F3F4C}" srcId="{3D733704-24F6-4920-A72D-282C2D988D10}" destId="{BFFAEDCC-9F2A-4BF5-AA82-D2FCFA3BD5F7}" srcOrd="1" destOrd="0" parTransId="{00BD03F9-7F5C-438B-A9EB-A7F7025A897E}" sibTransId="{38E841CA-7D5C-4BC1-9468-95B306C35B22}"/>
    <dgm:cxn modelId="{02584588-9C1F-F446-968B-E650971DA529}" type="presOf" srcId="{BFFAEDCC-9F2A-4BF5-AA82-D2FCFA3BD5F7}" destId="{63AA7A9D-C446-456B-AA2F-300B537E2D4B}" srcOrd="0" destOrd="0" presId="urn:microsoft.com/office/officeart/2005/8/layout/pyramid3"/>
    <dgm:cxn modelId="{E4B077AB-363D-4065-AE4A-E684E69D972C}" srcId="{3D733704-24F6-4920-A72D-282C2D988D10}" destId="{F325905E-A4A0-45A2-95CB-FAB11323B180}" srcOrd="0" destOrd="0" parTransId="{C2B881A6-ABFA-46DF-B851-97328182EA19}" sibTransId="{F84582E7-7700-41F1-8621-069889298886}"/>
    <dgm:cxn modelId="{DC1FA8AC-B4D8-4E47-9346-98A40B8857D6}" type="presOf" srcId="{F325905E-A4A0-45A2-95CB-FAB11323B180}" destId="{472C9B27-BD66-419C-8436-C6DE2B6C5D14}" srcOrd="1" destOrd="0" presId="urn:microsoft.com/office/officeart/2005/8/layout/pyramid3"/>
    <dgm:cxn modelId="{1413C9BF-2D50-A740-BF3B-8502200B098D}" type="presOf" srcId="{3D733704-24F6-4920-A72D-282C2D988D10}" destId="{6426FBD9-1CED-4FE3-B953-C0BB9AB9DFAE}" srcOrd="0" destOrd="0" presId="urn:microsoft.com/office/officeart/2005/8/layout/pyramid3"/>
    <dgm:cxn modelId="{82A97FC1-91B6-8C42-B1DD-C9265389C6E2}" type="presOf" srcId="{F325905E-A4A0-45A2-95CB-FAB11323B180}" destId="{BDED15D8-0711-4DD9-A08D-A506B7E61399}" srcOrd="0" destOrd="0" presId="urn:microsoft.com/office/officeart/2005/8/layout/pyramid3"/>
    <dgm:cxn modelId="{0CF3FFCB-1A09-0446-A6B2-2F1915106E9F}" type="presOf" srcId="{BFFAEDCC-9F2A-4BF5-AA82-D2FCFA3BD5F7}" destId="{BDFF4488-D57D-43BE-BF41-8E0F4F80C095}" srcOrd="1" destOrd="0" presId="urn:microsoft.com/office/officeart/2005/8/layout/pyramid3"/>
    <dgm:cxn modelId="{CA3248D9-DC1F-0B49-859E-8AC8DA4F6841}" type="presParOf" srcId="{6426FBD9-1CED-4FE3-B953-C0BB9AB9DFAE}" destId="{16CC1BAF-A385-42EC-98CA-CE14B68D0E26}" srcOrd="0" destOrd="0" presId="urn:microsoft.com/office/officeart/2005/8/layout/pyramid3"/>
    <dgm:cxn modelId="{30D39090-AECA-7549-A086-6E3BF503C583}" type="presParOf" srcId="{16CC1BAF-A385-42EC-98CA-CE14B68D0E26}" destId="{BDED15D8-0711-4DD9-A08D-A506B7E61399}" srcOrd="0" destOrd="0" presId="urn:microsoft.com/office/officeart/2005/8/layout/pyramid3"/>
    <dgm:cxn modelId="{2D97B87D-07C9-AA44-A873-700961814AD0}" type="presParOf" srcId="{16CC1BAF-A385-42EC-98CA-CE14B68D0E26}" destId="{472C9B27-BD66-419C-8436-C6DE2B6C5D14}" srcOrd="1" destOrd="0" presId="urn:microsoft.com/office/officeart/2005/8/layout/pyramid3"/>
    <dgm:cxn modelId="{E8746530-4934-B24E-9899-A975D848FFD7}" type="presParOf" srcId="{6426FBD9-1CED-4FE3-B953-C0BB9AB9DFAE}" destId="{C6CC55F0-F111-4E12-9B7A-AF7089E1825B}" srcOrd="1" destOrd="0" presId="urn:microsoft.com/office/officeart/2005/8/layout/pyramid3"/>
    <dgm:cxn modelId="{2CB8A875-E815-A94B-9CCD-9F84C630B62B}" type="presParOf" srcId="{C6CC55F0-F111-4E12-9B7A-AF7089E1825B}" destId="{63AA7A9D-C446-456B-AA2F-300B537E2D4B}" srcOrd="0" destOrd="0" presId="urn:microsoft.com/office/officeart/2005/8/layout/pyramid3"/>
    <dgm:cxn modelId="{66BD5514-B45E-4E4D-859E-DC2C9BECA382}" type="presParOf" srcId="{C6CC55F0-F111-4E12-9B7A-AF7089E1825B}" destId="{BDFF4488-D57D-43BE-BF41-8E0F4F80C095}" srcOrd="1" destOrd="0" presId="urn:microsoft.com/office/officeart/2005/8/layout/pyramid3"/>
    <dgm:cxn modelId="{98C86F97-3542-0641-9DA0-805346AAB333}" type="presParOf" srcId="{6426FBD9-1CED-4FE3-B953-C0BB9AB9DFAE}" destId="{4B978720-8BA2-4FC2-A63C-AF5BB5A244A7}" srcOrd="2" destOrd="0" presId="urn:microsoft.com/office/officeart/2005/8/layout/pyramid3"/>
    <dgm:cxn modelId="{34C61411-CB98-2540-90E8-169DF68B4742}" type="presParOf" srcId="{4B978720-8BA2-4FC2-A63C-AF5BB5A244A7}" destId="{0C6FDF89-5CA2-4D22-9E8A-247E92F2E4AB}" srcOrd="0" destOrd="0" presId="urn:microsoft.com/office/officeart/2005/8/layout/pyramid3"/>
    <dgm:cxn modelId="{4456CBC4-0297-8B41-A05A-5BB30F979213}" type="presParOf" srcId="{4B978720-8BA2-4FC2-A63C-AF5BB5A244A7}" destId="{4E4712C9-F64C-4EE6-9E2D-B4F009370238}" srcOrd="1" destOrd="0" presId="urn:microsoft.com/office/officeart/2005/8/layout/pyramid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ED15D8-0711-4DD9-A08D-A506B7E61399}">
      <dsp:nvSpPr>
        <dsp:cNvPr id="0" name=""/>
        <dsp:cNvSpPr/>
      </dsp:nvSpPr>
      <dsp:spPr>
        <a:xfrm rot="10800000">
          <a:off x="0" y="0"/>
          <a:ext cx="7543800" cy="2032000"/>
        </a:xfrm>
        <a:prstGeom prst="trapezoid">
          <a:avLst>
            <a:gd name="adj" fmla="val 6187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2311400">
            <a:lnSpc>
              <a:spcPct val="90000"/>
            </a:lnSpc>
            <a:spcBef>
              <a:spcPct val="0"/>
            </a:spcBef>
            <a:spcAft>
              <a:spcPct val="35000"/>
            </a:spcAft>
            <a:buNone/>
          </a:pPr>
          <a:r>
            <a:rPr lang="en-US" sz="5200" kern="1200" dirty="0"/>
            <a:t>Reasonable Person</a:t>
          </a:r>
        </a:p>
      </dsp:txBody>
      <dsp:txXfrm rot="-10800000">
        <a:off x="1320164" y="0"/>
        <a:ext cx="4903470" cy="2032000"/>
      </dsp:txXfrm>
    </dsp:sp>
    <dsp:sp modelId="{63AA7A9D-C446-456B-AA2F-300B537E2D4B}">
      <dsp:nvSpPr>
        <dsp:cNvPr id="0" name=""/>
        <dsp:cNvSpPr/>
      </dsp:nvSpPr>
      <dsp:spPr>
        <a:xfrm rot="10800000">
          <a:off x="1257299" y="2032000"/>
          <a:ext cx="5029200" cy="2032000"/>
        </a:xfrm>
        <a:prstGeom prst="trapezoid">
          <a:avLst>
            <a:gd name="adj" fmla="val 6187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6040" tIns="66040" rIns="66040" bIns="66040" numCol="1" spcCol="1270" anchor="ctr" anchorCtr="0">
          <a:noAutofit/>
        </a:bodyPr>
        <a:lstStyle/>
        <a:p>
          <a:pPr marL="0" lvl="0" indent="0" algn="ctr" defTabSz="2311400">
            <a:lnSpc>
              <a:spcPct val="90000"/>
            </a:lnSpc>
            <a:spcBef>
              <a:spcPct val="0"/>
            </a:spcBef>
            <a:spcAft>
              <a:spcPct val="35000"/>
            </a:spcAft>
            <a:buNone/>
          </a:pPr>
          <a:r>
            <a:rPr lang="en-US" sz="5200" kern="1200" dirty="0"/>
            <a:t>Reasonable Woman</a:t>
          </a:r>
        </a:p>
      </dsp:txBody>
      <dsp:txXfrm rot="-10800000">
        <a:off x="2137409" y="2032000"/>
        <a:ext cx="3268980" cy="2032000"/>
      </dsp:txXfrm>
    </dsp:sp>
    <dsp:sp modelId="{0C6FDF89-5CA2-4D22-9E8A-247E92F2E4AB}">
      <dsp:nvSpPr>
        <dsp:cNvPr id="0" name=""/>
        <dsp:cNvSpPr/>
      </dsp:nvSpPr>
      <dsp:spPr>
        <a:xfrm rot="10800000">
          <a:off x="2514599" y="4064000"/>
          <a:ext cx="2514600" cy="2032000"/>
        </a:xfrm>
        <a:prstGeom prst="trapezoid">
          <a:avLst>
            <a:gd name="adj" fmla="val 61875"/>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100000"/>
            </a:lnSpc>
            <a:spcBef>
              <a:spcPct val="0"/>
            </a:spcBef>
            <a:spcAft>
              <a:spcPts val="0"/>
            </a:spcAft>
            <a:buNone/>
          </a:pPr>
          <a:r>
            <a:rPr lang="en-US" sz="4000" kern="1200" dirty="0" err="1"/>
            <a:t>Mens</a:t>
          </a:r>
          <a:r>
            <a:rPr lang="en-US" sz="4000" kern="1200" dirty="0"/>
            <a:t> </a:t>
          </a:r>
        </a:p>
        <a:p>
          <a:pPr marL="0" lvl="0" indent="0" algn="ctr" defTabSz="1778000">
            <a:lnSpc>
              <a:spcPct val="100000"/>
            </a:lnSpc>
            <a:spcBef>
              <a:spcPct val="0"/>
            </a:spcBef>
            <a:spcAft>
              <a:spcPts val="0"/>
            </a:spcAft>
            <a:buNone/>
          </a:pPr>
          <a:r>
            <a:rPr lang="en-US" sz="4000" kern="1200" dirty="0"/>
            <a:t>Rea</a:t>
          </a:r>
        </a:p>
      </dsp:txBody>
      <dsp:txXfrm rot="-10800000">
        <a:off x="2514599" y="4064000"/>
        <a:ext cx="2514600" cy="2032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ED15D8-0711-4DD9-A08D-A506B7E61399}">
      <dsp:nvSpPr>
        <dsp:cNvPr id="0" name=""/>
        <dsp:cNvSpPr/>
      </dsp:nvSpPr>
      <dsp:spPr>
        <a:xfrm rot="10800000">
          <a:off x="0" y="0"/>
          <a:ext cx="7696199" cy="2057400"/>
        </a:xfrm>
        <a:prstGeom prst="trapezoid">
          <a:avLst>
            <a:gd name="adj" fmla="val 62346"/>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2044700">
            <a:lnSpc>
              <a:spcPct val="90000"/>
            </a:lnSpc>
            <a:spcBef>
              <a:spcPct val="0"/>
            </a:spcBef>
            <a:spcAft>
              <a:spcPct val="35000"/>
            </a:spcAft>
            <a:buNone/>
          </a:pPr>
          <a:r>
            <a:rPr lang="en-US" sz="4600" kern="1200" dirty="0"/>
            <a:t>Reasonable Woman</a:t>
          </a:r>
        </a:p>
      </dsp:txBody>
      <dsp:txXfrm rot="-10800000">
        <a:off x="1346834" y="0"/>
        <a:ext cx="5002530" cy="2057400"/>
      </dsp:txXfrm>
    </dsp:sp>
    <dsp:sp modelId="{63AA7A9D-C446-456B-AA2F-300B537E2D4B}">
      <dsp:nvSpPr>
        <dsp:cNvPr id="0" name=""/>
        <dsp:cNvSpPr/>
      </dsp:nvSpPr>
      <dsp:spPr>
        <a:xfrm rot="10800000">
          <a:off x="1282700" y="2057399"/>
          <a:ext cx="5130799" cy="2057400"/>
        </a:xfrm>
        <a:prstGeom prst="trapezoid">
          <a:avLst>
            <a:gd name="adj" fmla="val 62346"/>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2044700">
            <a:lnSpc>
              <a:spcPct val="90000"/>
            </a:lnSpc>
            <a:spcBef>
              <a:spcPct val="0"/>
            </a:spcBef>
            <a:spcAft>
              <a:spcPct val="35000"/>
            </a:spcAft>
            <a:buNone/>
          </a:pPr>
          <a:r>
            <a:rPr lang="en-US" sz="4600" kern="1200" dirty="0"/>
            <a:t>Reasonable Woman of Color</a:t>
          </a:r>
        </a:p>
      </dsp:txBody>
      <dsp:txXfrm rot="-10800000">
        <a:off x="2180590" y="2057399"/>
        <a:ext cx="3335020" cy="2057400"/>
      </dsp:txXfrm>
    </dsp:sp>
    <dsp:sp modelId="{0C6FDF89-5CA2-4D22-9E8A-247E92F2E4AB}">
      <dsp:nvSpPr>
        <dsp:cNvPr id="0" name=""/>
        <dsp:cNvSpPr/>
      </dsp:nvSpPr>
      <dsp:spPr>
        <a:xfrm rot="10800000">
          <a:off x="2565400" y="4114800"/>
          <a:ext cx="2565399" cy="2057400"/>
        </a:xfrm>
        <a:prstGeom prst="trapezoid">
          <a:avLst>
            <a:gd name="adj" fmla="val 62346"/>
          </a:avLst>
        </a:prstGeom>
        <a:solidFill>
          <a:srgbClr val="92D05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50800" rIns="50800" bIns="50800" numCol="1" spcCol="1270" anchor="ctr" anchorCtr="0">
          <a:noAutofit/>
        </a:bodyPr>
        <a:lstStyle/>
        <a:p>
          <a:pPr marL="0" lvl="0" indent="0" algn="ctr" defTabSz="1778000">
            <a:lnSpc>
              <a:spcPct val="100000"/>
            </a:lnSpc>
            <a:spcBef>
              <a:spcPct val="0"/>
            </a:spcBef>
            <a:spcAft>
              <a:spcPts val="0"/>
            </a:spcAft>
            <a:buNone/>
          </a:pPr>
          <a:r>
            <a:rPr lang="en-US" sz="4000" kern="1200" dirty="0" err="1"/>
            <a:t>Mens</a:t>
          </a:r>
          <a:r>
            <a:rPr lang="en-US" sz="4000" kern="1200" dirty="0"/>
            <a:t> </a:t>
          </a:r>
        </a:p>
        <a:p>
          <a:pPr marL="0" lvl="0" indent="0" algn="ctr" defTabSz="1778000">
            <a:lnSpc>
              <a:spcPct val="100000"/>
            </a:lnSpc>
            <a:spcBef>
              <a:spcPct val="0"/>
            </a:spcBef>
            <a:spcAft>
              <a:spcPts val="0"/>
            </a:spcAft>
            <a:buNone/>
          </a:pPr>
          <a:r>
            <a:rPr lang="en-US" sz="4000" kern="1200" dirty="0"/>
            <a:t>Rea</a:t>
          </a:r>
        </a:p>
      </dsp:txBody>
      <dsp:txXfrm rot="-10800000">
        <a:off x="2565400" y="4114800"/>
        <a:ext cx="2565399" cy="2057400"/>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BEB503-3A6B-48C0-9BC4-5670671D14C5}" type="datetimeFigureOut">
              <a:rPr lang="en-US" smtClean="0"/>
              <a:pPr/>
              <a:t>7/21/19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7EB623-CE34-41FA-AE69-2181526D7BEF}" type="slidenum">
              <a:rPr lang="en-US" smtClean="0"/>
              <a:pPr/>
              <a:t>‹#›</a:t>
            </a:fld>
            <a:endParaRPr lang="en-US"/>
          </a:p>
        </p:txBody>
      </p:sp>
    </p:spTree>
    <p:extLst>
      <p:ext uri="{BB962C8B-B14F-4D97-AF65-F5344CB8AC3E}">
        <p14:creationId xmlns:p14="http://schemas.microsoft.com/office/powerpoint/2010/main" val="4039481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8DC3C51-1F9F-4CD4-B242-E468214136E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srgbClr val="000000"/>
              </a:solidFill>
            </a:endParaRPr>
          </a:p>
        </p:txBody>
      </p:sp>
      <p:sp>
        <p:nvSpPr>
          <p:cNvPr id="5" name="Footer Placeholder 4"/>
          <p:cNvSpPr>
            <a:spLocks noGrp="1"/>
          </p:cNvSpPr>
          <p:nvPr>
            <p:ph type="ftr" sz="quarter" idx="11"/>
          </p:nvPr>
        </p:nvSpPr>
        <p:spPr/>
        <p:txBody>
          <a:bodyPr/>
          <a:lstStyle/>
          <a:p>
            <a:endParaRPr lang="en-US">
              <a:solidFill>
                <a:srgbClr val="000000"/>
              </a:solidFill>
            </a:endParaRPr>
          </a:p>
        </p:txBody>
      </p:sp>
      <p:sp>
        <p:nvSpPr>
          <p:cNvPr id="6" name="Slide Number Placeholder 5"/>
          <p:cNvSpPr>
            <a:spLocks noGrp="1"/>
          </p:cNvSpPr>
          <p:nvPr>
            <p:ph type="sldNum" sz="quarter" idx="12"/>
          </p:nvPr>
        </p:nvSpPr>
        <p:spPr/>
        <p:txBody>
          <a:bodyPr/>
          <a:lstStyle/>
          <a:p>
            <a:fld id="{6F8AB691-4D1D-42F4-9666-3E7013C111CA}" type="slidenum">
              <a:rPr lang="en-US" smtClean="0">
                <a:solidFill>
                  <a:srgbClr val="000000"/>
                </a:solidFill>
              </a:rPr>
              <a:pPr/>
              <a:t>‹#›</a:t>
            </a:fld>
            <a:endParaRPr lang="en-US">
              <a:solidFill>
                <a:srgbClr val="000000"/>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srgbClr val="000000"/>
              </a:solidFill>
            </a:endParaRPr>
          </a:p>
        </p:txBody>
      </p:sp>
      <p:sp>
        <p:nvSpPr>
          <p:cNvPr id="5" name="Footer Placeholder 4"/>
          <p:cNvSpPr>
            <a:spLocks noGrp="1"/>
          </p:cNvSpPr>
          <p:nvPr>
            <p:ph type="ftr" sz="quarter" idx="11"/>
          </p:nvPr>
        </p:nvSpPr>
        <p:spPr/>
        <p:txBody>
          <a:bodyPr/>
          <a:lstStyle/>
          <a:p>
            <a:endParaRPr lang="en-US">
              <a:solidFill>
                <a:srgbClr val="000000"/>
              </a:solidFill>
            </a:endParaRPr>
          </a:p>
        </p:txBody>
      </p:sp>
      <p:sp>
        <p:nvSpPr>
          <p:cNvPr id="6" name="Slide Number Placeholder 5"/>
          <p:cNvSpPr>
            <a:spLocks noGrp="1"/>
          </p:cNvSpPr>
          <p:nvPr>
            <p:ph type="sldNum" sz="quarter" idx="12"/>
          </p:nvPr>
        </p:nvSpPr>
        <p:spPr/>
        <p:txBody>
          <a:bodyPr/>
          <a:lstStyle/>
          <a:p>
            <a:fld id="{4055BFD4-073A-4B84-A69B-93B015BF5EFD}" type="slidenum">
              <a:rPr lang="en-US" smtClean="0">
                <a:solidFill>
                  <a:srgbClr val="000000"/>
                </a:solidFill>
              </a:rPr>
              <a:pPr/>
              <a:t>‹#›</a:t>
            </a:fld>
            <a:endParaRPr lang="en-US">
              <a:solidFill>
                <a:srgbClr val="000000"/>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solidFill>
                <a:srgbClr val="000000"/>
              </a:solidFill>
            </a:endParaRPr>
          </a:p>
        </p:txBody>
      </p:sp>
      <p:sp>
        <p:nvSpPr>
          <p:cNvPr id="6" name="Footer Placeholder 5"/>
          <p:cNvSpPr>
            <a:spLocks noGrp="1"/>
          </p:cNvSpPr>
          <p:nvPr>
            <p:ph type="ftr" sz="quarter" idx="11"/>
          </p:nvPr>
        </p:nvSpPr>
        <p:spPr/>
        <p:txBody>
          <a:bodyPr/>
          <a:lstStyle/>
          <a:p>
            <a:endParaRPr lang="en-US">
              <a:solidFill>
                <a:srgbClr val="000000"/>
              </a:solidFill>
            </a:endParaRPr>
          </a:p>
        </p:txBody>
      </p:sp>
      <p:sp>
        <p:nvSpPr>
          <p:cNvPr id="7" name="Slide Number Placeholder 6"/>
          <p:cNvSpPr>
            <a:spLocks noGrp="1"/>
          </p:cNvSpPr>
          <p:nvPr>
            <p:ph type="sldNum" sz="quarter" idx="12"/>
          </p:nvPr>
        </p:nvSpPr>
        <p:spPr/>
        <p:txBody>
          <a:bodyPr/>
          <a:lstStyle/>
          <a:p>
            <a:fld id="{6CECE6BC-68E5-4F7D-89DF-AEFB562B05A5}" type="slidenum">
              <a:rPr lang="en-US" smtClean="0">
                <a:solidFill>
                  <a:srgbClr val="000000"/>
                </a:solidFill>
              </a:rPr>
              <a:pPr/>
              <a:t>‹#›</a:t>
            </a:fld>
            <a:endParaRPr lang="en-US">
              <a:solidFill>
                <a:srgbClr val="000000"/>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solidFill>
                <a:srgbClr val="000000"/>
              </a:solidFill>
            </a:endParaRPr>
          </a:p>
        </p:txBody>
      </p:sp>
      <p:sp>
        <p:nvSpPr>
          <p:cNvPr id="8" name="Footer Placeholder 7"/>
          <p:cNvSpPr>
            <a:spLocks noGrp="1"/>
          </p:cNvSpPr>
          <p:nvPr>
            <p:ph type="ftr" sz="quarter" idx="11"/>
          </p:nvPr>
        </p:nvSpPr>
        <p:spPr/>
        <p:txBody>
          <a:bodyPr/>
          <a:lstStyle/>
          <a:p>
            <a:endParaRPr lang="en-US">
              <a:solidFill>
                <a:srgbClr val="000000"/>
              </a:solidFill>
            </a:endParaRPr>
          </a:p>
        </p:txBody>
      </p:sp>
      <p:sp>
        <p:nvSpPr>
          <p:cNvPr id="9" name="Slide Number Placeholder 8"/>
          <p:cNvSpPr>
            <a:spLocks noGrp="1"/>
          </p:cNvSpPr>
          <p:nvPr>
            <p:ph type="sldNum" sz="quarter" idx="12"/>
          </p:nvPr>
        </p:nvSpPr>
        <p:spPr/>
        <p:txBody>
          <a:bodyPr/>
          <a:lstStyle/>
          <a:p>
            <a:fld id="{42A1EAFD-F041-44F1-B31B-3AFBB86EA699}" type="slidenum">
              <a:rPr lang="en-US" smtClean="0">
                <a:solidFill>
                  <a:srgbClr val="000000"/>
                </a:solidFill>
              </a:rPr>
              <a:pPr/>
              <a:t>‹#›</a:t>
            </a:fld>
            <a:endParaRPr lang="en-US">
              <a:solidFill>
                <a:srgbClr val="000000"/>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solidFill>
                <a:srgbClr val="000000"/>
              </a:solidFill>
            </a:endParaRPr>
          </a:p>
        </p:txBody>
      </p:sp>
      <p:sp>
        <p:nvSpPr>
          <p:cNvPr id="4" name="Footer Placeholder 3"/>
          <p:cNvSpPr>
            <a:spLocks noGrp="1"/>
          </p:cNvSpPr>
          <p:nvPr>
            <p:ph type="ftr" sz="quarter" idx="11"/>
          </p:nvPr>
        </p:nvSpPr>
        <p:spPr/>
        <p:txBody>
          <a:bodyPr/>
          <a:lstStyle/>
          <a:p>
            <a:endParaRPr lang="en-US">
              <a:solidFill>
                <a:srgbClr val="000000"/>
              </a:solidFill>
            </a:endParaRPr>
          </a:p>
        </p:txBody>
      </p:sp>
      <p:sp>
        <p:nvSpPr>
          <p:cNvPr id="5" name="Slide Number Placeholder 4"/>
          <p:cNvSpPr>
            <a:spLocks noGrp="1"/>
          </p:cNvSpPr>
          <p:nvPr>
            <p:ph type="sldNum" sz="quarter" idx="12"/>
          </p:nvPr>
        </p:nvSpPr>
        <p:spPr/>
        <p:txBody>
          <a:bodyPr/>
          <a:lstStyle/>
          <a:p>
            <a:fld id="{6EC0819B-2766-4004-B0EF-ECEE43E781D6}" type="slidenum">
              <a:rPr lang="en-US" smtClean="0">
                <a:solidFill>
                  <a:srgbClr val="000000"/>
                </a:solidFill>
              </a:rPr>
              <a:pPr/>
              <a:t>‹#›</a:t>
            </a:fld>
            <a:endParaRPr lang="en-US">
              <a:solidFill>
                <a:srgbClr val="000000"/>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srgbClr val="000000"/>
              </a:solidFill>
            </a:endParaRPr>
          </a:p>
        </p:txBody>
      </p:sp>
      <p:sp>
        <p:nvSpPr>
          <p:cNvPr id="3" name="Footer Placeholder 2"/>
          <p:cNvSpPr>
            <a:spLocks noGrp="1"/>
          </p:cNvSpPr>
          <p:nvPr>
            <p:ph type="ftr" sz="quarter" idx="11"/>
          </p:nvPr>
        </p:nvSpPr>
        <p:spPr/>
        <p:txBody>
          <a:bodyPr/>
          <a:lstStyle/>
          <a:p>
            <a:endParaRPr lang="en-US">
              <a:solidFill>
                <a:srgbClr val="000000"/>
              </a:solidFill>
            </a:endParaRPr>
          </a:p>
        </p:txBody>
      </p:sp>
      <p:sp>
        <p:nvSpPr>
          <p:cNvPr id="4" name="Slide Number Placeholder 3"/>
          <p:cNvSpPr>
            <a:spLocks noGrp="1"/>
          </p:cNvSpPr>
          <p:nvPr>
            <p:ph type="sldNum" sz="quarter" idx="12"/>
          </p:nvPr>
        </p:nvSpPr>
        <p:spPr/>
        <p:txBody>
          <a:bodyPr/>
          <a:lstStyle/>
          <a:p>
            <a:fld id="{F9ECA8B1-00A5-4977-BF98-074BFFAE9AC0}" type="slidenum">
              <a:rPr lang="en-US" smtClean="0">
                <a:solidFill>
                  <a:srgbClr val="000000"/>
                </a:solidFill>
              </a:rPr>
              <a:pPr/>
              <a:t>‹#›</a:t>
            </a:fld>
            <a:endParaRPr lang="en-US">
              <a:solidFill>
                <a:srgbClr val="000000"/>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srgbClr val="000000"/>
              </a:solidFill>
            </a:endParaRPr>
          </a:p>
        </p:txBody>
      </p:sp>
      <p:sp>
        <p:nvSpPr>
          <p:cNvPr id="6" name="Footer Placeholder 5"/>
          <p:cNvSpPr>
            <a:spLocks noGrp="1"/>
          </p:cNvSpPr>
          <p:nvPr>
            <p:ph type="ftr" sz="quarter" idx="11"/>
          </p:nvPr>
        </p:nvSpPr>
        <p:spPr/>
        <p:txBody>
          <a:bodyPr/>
          <a:lstStyle/>
          <a:p>
            <a:endParaRPr lang="en-US">
              <a:solidFill>
                <a:srgbClr val="000000"/>
              </a:solidFill>
            </a:endParaRPr>
          </a:p>
        </p:txBody>
      </p:sp>
      <p:sp>
        <p:nvSpPr>
          <p:cNvPr id="7" name="Slide Number Placeholder 6"/>
          <p:cNvSpPr>
            <a:spLocks noGrp="1"/>
          </p:cNvSpPr>
          <p:nvPr>
            <p:ph type="sldNum" sz="quarter" idx="12"/>
          </p:nvPr>
        </p:nvSpPr>
        <p:spPr/>
        <p:txBody>
          <a:bodyPr/>
          <a:lstStyle/>
          <a:p>
            <a:fld id="{F3722550-BE18-463F-8193-57DFACABEC40}" type="slidenum">
              <a:rPr lang="en-US" smtClean="0">
                <a:solidFill>
                  <a:srgbClr val="000000"/>
                </a:solidFill>
              </a:rPr>
              <a:pPr/>
              <a:t>‹#›</a:t>
            </a:fld>
            <a:endParaRPr lang="en-US">
              <a:solidFill>
                <a:srgbClr val="000000"/>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srgbClr val="000000"/>
              </a:solidFill>
            </a:endParaRPr>
          </a:p>
        </p:txBody>
      </p:sp>
      <p:sp>
        <p:nvSpPr>
          <p:cNvPr id="6" name="Footer Placeholder 5"/>
          <p:cNvSpPr>
            <a:spLocks noGrp="1"/>
          </p:cNvSpPr>
          <p:nvPr>
            <p:ph type="ftr" sz="quarter" idx="11"/>
          </p:nvPr>
        </p:nvSpPr>
        <p:spPr/>
        <p:txBody>
          <a:bodyPr/>
          <a:lstStyle/>
          <a:p>
            <a:endParaRPr lang="en-US">
              <a:solidFill>
                <a:srgbClr val="000000"/>
              </a:solidFill>
            </a:endParaRPr>
          </a:p>
        </p:txBody>
      </p:sp>
      <p:sp>
        <p:nvSpPr>
          <p:cNvPr id="7" name="Slide Number Placeholder 6"/>
          <p:cNvSpPr>
            <a:spLocks noGrp="1"/>
          </p:cNvSpPr>
          <p:nvPr>
            <p:ph type="sldNum" sz="quarter" idx="12"/>
          </p:nvPr>
        </p:nvSpPr>
        <p:spPr/>
        <p:txBody>
          <a:bodyPr/>
          <a:lstStyle/>
          <a:p>
            <a:fld id="{CC20D5A4-95A4-41C3-A8BC-53C8BAAE1F54}" type="slidenum">
              <a:rPr lang="en-US" smtClean="0">
                <a:solidFill>
                  <a:srgbClr val="000000"/>
                </a:solidFill>
              </a:rPr>
              <a:pPr/>
              <a:t>‹#›</a:t>
            </a:fld>
            <a:endParaRPr lang="en-US">
              <a:solidFill>
                <a:srgbClr val="000000"/>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srgbClr val="000000"/>
              </a:solidFill>
            </a:endParaRPr>
          </a:p>
        </p:txBody>
      </p:sp>
      <p:sp>
        <p:nvSpPr>
          <p:cNvPr id="5" name="Footer Placeholder 4"/>
          <p:cNvSpPr>
            <a:spLocks noGrp="1"/>
          </p:cNvSpPr>
          <p:nvPr>
            <p:ph type="ftr" sz="quarter" idx="11"/>
          </p:nvPr>
        </p:nvSpPr>
        <p:spPr/>
        <p:txBody>
          <a:bodyPr/>
          <a:lstStyle/>
          <a:p>
            <a:endParaRPr lang="en-US">
              <a:solidFill>
                <a:srgbClr val="000000"/>
              </a:solidFill>
            </a:endParaRPr>
          </a:p>
        </p:txBody>
      </p:sp>
      <p:sp>
        <p:nvSpPr>
          <p:cNvPr id="6" name="Slide Number Placeholder 5"/>
          <p:cNvSpPr>
            <a:spLocks noGrp="1"/>
          </p:cNvSpPr>
          <p:nvPr>
            <p:ph type="sldNum" sz="quarter" idx="12"/>
          </p:nvPr>
        </p:nvSpPr>
        <p:spPr/>
        <p:txBody>
          <a:bodyPr/>
          <a:lstStyle/>
          <a:p>
            <a:fld id="{36B10EFC-79B1-469A-8635-70D7A42A51FC}" type="slidenum">
              <a:rPr lang="en-US" smtClean="0">
                <a:solidFill>
                  <a:srgbClr val="000000"/>
                </a:solidFill>
              </a:rPr>
              <a:pPr/>
              <a:t>‹#›</a:t>
            </a:fld>
            <a:endParaRPr lang="en-US">
              <a:solidFill>
                <a:srgbClr val="000000"/>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srgbClr val="000000"/>
              </a:solidFill>
            </a:endParaRPr>
          </a:p>
        </p:txBody>
      </p:sp>
      <p:sp>
        <p:nvSpPr>
          <p:cNvPr id="5" name="Footer Placeholder 4"/>
          <p:cNvSpPr>
            <a:spLocks noGrp="1"/>
          </p:cNvSpPr>
          <p:nvPr>
            <p:ph type="ftr" sz="quarter" idx="11"/>
          </p:nvPr>
        </p:nvSpPr>
        <p:spPr/>
        <p:txBody>
          <a:bodyPr/>
          <a:lstStyle/>
          <a:p>
            <a:endParaRPr lang="en-US">
              <a:solidFill>
                <a:srgbClr val="000000"/>
              </a:solidFill>
            </a:endParaRPr>
          </a:p>
        </p:txBody>
      </p:sp>
      <p:sp>
        <p:nvSpPr>
          <p:cNvPr id="6" name="Slide Number Placeholder 5"/>
          <p:cNvSpPr>
            <a:spLocks noGrp="1"/>
          </p:cNvSpPr>
          <p:nvPr>
            <p:ph type="sldNum" sz="quarter" idx="12"/>
          </p:nvPr>
        </p:nvSpPr>
        <p:spPr/>
        <p:txBody>
          <a:bodyPr/>
          <a:lstStyle/>
          <a:p>
            <a:fld id="{65094AE2-10CF-4044-B523-61CCCD5221C5}" type="slidenum">
              <a:rPr lang="en-US" smtClean="0">
                <a:solidFill>
                  <a:srgbClr val="000000"/>
                </a:solidFill>
              </a:rPr>
              <a:pPr/>
              <a:t>‹#›</a:t>
            </a:fld>
            <a:endParaRPr lang="en-US">
              <a:solidFill>
                <a:srgbClr val="000000"/>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Aft>
                <a:spcPct val="0"/>
              </a:spcAft>
            </a:pPr>
            <a:endParaRPr lang="en-US">
              <a:solidFill>
                <a:srgbClr val="000000"/>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Aft>
                <a:spcPct val="0"/>
              </a:spcAft>
            </a:pPr>
            <a:endParaRPr lang="en-US">
              <a:solidFill>
                <a:srgbClr val="000000"/>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Aft>
                <a:spcPct val="0"/>
              </a:spcAft>
            </a:pPr>
            <a:fld id="{78E5BE2F-734C-4BCE-99A2-24B9356141EB}" type="slidenum">
              <a:rPr lang="en-US" smtClean="0">
                <a:solidFill>
                  <a:srgbClr val="000000"/>
                </a:solidFill>
              </a:rPr>
              <a:pPr fontAlgn="base">
                <a:spcAft>
                  <a:spcPct val="0"/>
                </a:spcAft>
              </a:pPr>
              <a:t>‹#›</a:t>
            </a:fld>
            <a:endParaRPr lang="en-US">
              <a:solidFill>
                <a:srgbClr val="000000"/>
              </a:solidFill>
            </a:endParaRPr>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3163" y="914778"/>
            <a:ext cx="7772400" cy="1569660"/>
          </a:xfrm>
        </p:spPr>
        <p:txBody>
          <a:bodyPr>
            <a:normAutofit/>
          </a:bodyPr>
          <a:lstStyle/>
          <a:p>
            <a:r>
              <a:rPr lang="en-US" dirty="0"/>
              <a:t>The Reasonable Person</a:t>
            </a:r>
          </a:p>
        </p:txBody>
      </p:sp>
    </p:spTree>
    <p:extLst>
      <p:ext uri="{BB962C8B-B14F-4D97-AF65-F5344CB8AC3E}">
        <p14:creationId xmlns:p14="http://schemas.microsoft.com/office/powerpoint/2010/main" val="3541054640"/>
      </p:ext>
    </p:extLst>
  </p:cSld>
  <p:clrMapOvr>
    <a:masterClrMapping/>
  </p:clrMapOvr>
  <p:transition spd="med">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Law and Culture – general consideration</a:t>
            </a:r>
          </a:p>
          <a:p>
            <a:endParaRPr lang="en-US" dirty="0"/>
          </a:p>
          <a:p>
            <a:r>
              <a:rPr lang="en-US" dirty="0"/>
              <a:t>American Legal Culture – individualism, </a:t>
            </a:r>
            <a:r>
              <a:rPr lang="en-US" dirty="0" err="1"/>
              <a:t>adversalism</a:t>
            </a:r>
            <a:endParaRPr lang="en-US" dirty="0"/>
          </a:p>
          <a:p>
            <a:endParaRPr lang="en-US" dirty="0"/>
          </a:p>
          <a:p>
            <a:r>
              <a:rPr lang="en-US" dirty="0"/>
              <a:t>Law and Societal Culture </a:t>
            </a:r>
          </a:p>
          <a:p>
            <a:pPr>
              <a:buNone/>
            </a:pPr>
            <a:endParaRPr lang="en-US" dirty="0"/>
          </a:p>
        </p:txBody>
      </p:sp>
    </p:spTree>
    <p:extLst>
      <p:ext uri="{BB962C8B-B14F-4D97-AF65-F5344CB8AC3E}">
        <p14:creationId xmlns:p14="http://schemas.microsoft.com/office/powerpoint/2010/main" val="3425060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Geertz’s Theory of Culture</a:t>
            </a:r>
          </a:p>
        </p:txBody>
      </p:sp>
      <p:sp>
        <p:nvSpPr>
          <p:cNvPr id="3" name="Content Placeholder 2"/>
          <p:cNvSpPr>
            <a:spLocks noGrp="1"/>
          </p:cNvSpPr>
          <p:nvPr>
            <p:ph idx="1"/>
          </p:nvPr>
        </p:nvSpPr>
        <p:spPr/>
        <p:txBody>
          <a:bodyPr/>
          <a:lstStyle/>
          <a:p>
            <a:r>
              <a:rPr lang="en-US" dirty="0"/>
              <a:t>culture is public</a:t>
            </a:r>
          </a:p>
          <a:p>
            <a:r>
              <a:rPr lang="en-US" dirty="0"/>
              <a:t>culture is what practitioners believe and do</a:t>
            </a:r>
          </a:p>
          <a:p>
            <a:r>
              <a:rPr lang="en-US" dirty="0"/>
              <a:t>culture has a minimal degree of coherence</a:t>
            </a:r>
          </a:p>
          <a:p>
            <a:r>
              <a:rPr lang="en-US" dirty="0"/>
              <a:t>culture is a context </a:t>
            </a:r>
            <a:r>
              <a:rPr lang="mr-IN" dirty="0"/>
              <a:t>–</a:t>
            </a:r>
            <a:r>
              <a:rPr lang="en-US" dirty="0"/>
              <a:t> something within which social events can be intelligently described</a:t>
            </a:r>
          </a:p>
        </p:txBody>
      </p:sp>
    </p:spTree>
    <p:extLst>
      <p:ext uri="{BB962C8B-B14F-4D97-AF65-F5344CB8AC3E}">
        <p14:creationId xmlns:p14="http://schemas.microsoft.com/office/powerpoint/2010/main" val="32975863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Four Elements of Negligence</a:t>
            </a:r>
          </a:p>
        </p:txBody>
      </p:sp>
      <p:sp>
        <p:nvSpPr>
          <p:cNvPr id="2" name="Content Placeholder 1"/>
          <p:cNvSpPr>
            <a:spLocks noGrp="1"/>
          </p:cNvSpPr>
          <p:nvPr>
            <p:ph idx="1"/>
          </p:nvPr>
        </p:nvSpPr>
        <p:spPr/>
        <p:txBody>
          <a:bodyPr/>
          <a:lstStyle/>
          <a:p>
            <a:pPr lvl="0"/>
            <a:r>
              <a:rPr lang="en-US" dirty="0"/>
              <a:t>a duty of reasonable care</a:t>
            </a:r>
          </a:p>
          <a:p>
            <a:pPr lvl="0">
              <a:buNone/>
            </a:pPr>
            <a:endParaRPr lang="en-US" dirty="0"/>
          </a:p>
          <a:p>
            <a:pPr lvl="0"/>
            <a:r>
              <a:rPr lang="en-US"/>
              <a:t>a breach </a:t>
            </a:r>
            <a:r>
              <a:rPr lang="en-US" dirty="0"/>
              <a:t>of that duty</a:t>
            </a:r>
          </a:p>
          <a:p>
            <a:pPr lvl="0"/>
            <a:endParaRPr lang="en-US" dirty="0"/>
          </a:p>
          <a:p>
            <a:pPr lvl="0"/>
            <a:r>
              <a:rPr lang="en-US" dirty="0"/>
              <a:t>causation</a:t>
            </a:r>
          </a:p>
          <a:p>
            <a:pPr lvl="0">
              <a:buNone/>
            </a:pPr>
            <a:endParaRPr lang="en-US" dirty="0"/>
          </a:p>
          <a:p>
            <a:pPr lvl="0"/>
            <a:r>
              <a:rPr lang="en-US" dirty="0"/>
              <a:t>resulting damages</a:t>
            </a:r>
          </a:p>
          <a:p>
            <a:pPr>
              <a:buNone/>
            </a:pPr>
            <a:endParaRPr lang="en-US" dirty="0"/>
          </a:p>
        </p:txBody>
      </p:sp>
    </p:spTree>
    <p:extLst>
      <p:ext uri="{BB962C8B-B14F-4D97-AF65-F5344CB8AC3E}">
        <p14:creationId xmlns:p14="http://schemas.microsoft.com/office/powerpoint/2010/main" val="3384218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Reasonable Person</a:t>
            </a:r>
          </a:p>
        </p:txBody>
      </p:sp>
      <p:sp>
        <p:nvSpPr>
          <p:cNvPr id="2" name="Content Placeholder 1"/>
          <p:cNvSpPr>
            <a:spLocks noGrp="1"/>
          </p:cNvSpPr>
          <p:nvPr>
            <p:ph idx="1"/>
          </p:nvPr>
        </p:nvSpPr>
        <p:spPr/>
        <p:txBody>
          <a:bodyPr>
            <a:normAutofit fontScale="92500" lnSpcReduction="10000"/>
          </a:bodyPr>
          <a:lstStyle/>
          <a:p>
            <a:r>
              <a:rPr lang="en-US" dirty="0"/>
              <a:t>a concept developed for the law to decide if there was a breach of duty</a:t>
            </a:r>
          </a:p>
          <a:p>
            <a:endParaRPr lang="en-US" dirty="0"/>
          </a:p>
          <a:p>
            <a:r>
              <a:rPr lang="en-US" dirty="0"/>
              <a:t>a common standard to </a:t>
            </a:r>
            <a:r>
              <a:rPr lang="en-US" u="sng" dirty="0"/>
              <a:t>judge</a:t>
            </a:r>
            <a:r>
              <a:rPr lang="en-US" dirty="0"/>
              <a:t>  the behaviors of a defendant.</a:t>
            </a:r>
            <a:endParaRPr lang="en-US" i="1" dirty="0"/>
          </a:p>
          <a:p>
            <a:endParaRPr lang="en-US" dirty="0"/>
          </a:p>
          <a:p>
            <a:r>
              <a:rPr lang="en-US" dirty="0"/>
              <a:t>In practice, the jury is instructed to apply the concept to determine if what a defendant did amounted to a breach of duty.</a:t>
            </a:r>
          </a:p>
        </p:txBody>
      </p:sp>
    </p:spTree>
    <p:extLst>
      <p:ext uri="{BB962C8B-B14F-4D97-AF65-F5344CB8AC3E}">
        <p14:creationId xmlns:p14="http://schemas.microsoft.com/office/powerpoint/2010/main" val="16198645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Four Elements of Negligence</a:t>
            </a:r>
          </a:p>
        </p:txBody>
      </p:sp>
      <p:sp>
        <p:nvSpPr>
          <p:cNvPr id="2" name="Content Placeholder 1"/>
          <p:cNvSpPr>
            <a:spLocks noGrp="1"/>
          </p:cNvSpPr>
          <p:nvPr>
            <p:ph idx="1"/>
          </p:nvPr>
        </p:nvSpPr>
        <p:spPr/>
        <p:txBody>
          <a:bodyPr/>
          <a:lstStyle/>
          <a:p>
            <a:pPr lvl="0"/>
            <a:r>
              <a:rPr lang="en-US" dirty="0"/>
              <a:t>a duty of reasonable care</a:t>
            </a:r>
          </a:p>
          <a:p>
            <a:pPr lvl="0">
              <a:buNone/>
            </a:pPr>
            <a:endParaRPr lang="en-US" dirty="0"/>
          </a:p>
          <a:p>
            <a:pPr lvl="0"/>
            <a:r>
              <a:rPr lang="en-US" b="1" dirty="0"/>
              <a:t>a breach of that duty</a:t>
            </a:r>
          </a:p>
          <a:p>
            <a:pPr lvl="0"/>
            <a:endParaRPr lang="en-US" dirty="0"/>
          </a:p>
          <a:p>
            <a:pPr lvl="0"/>
            <a:r>
              <a:rPr lang="en-US" dirty="0"/>
              <a:t>causation</a:t>
            </a:r>
          </a:p>
          <a:p>
            <a:pPr lvl="0">
              <a:buNone/>
            </a:pPr>
            <a:endParaRPr lang="en-US" dirty="0"/>
          </a:p>
          <a:p>
            <a:pPr lvl="0"/>
            <a:r>
              <a:rPr lang="en-US" dirty="0"/>
              <a:t>resulting damages</a:t>
            </a:r>
          </a:p>
          <a:p>
            <a:pPr>
              <a:buNone/>
            </a:pPr>
            <a:endParaRPr lang="en-US" dirty="0"/>
          </a:p>
        </p:txBody>
      </p:sp>
    </p:spTree>
    <p:extLst>
      <p:ext uri="{BB962C8B-B14F-4D97-AF65-F5344CB8AC3E}">
        <p14:creationId xmlns:p14="http://schemas.microsoft.com/office/powerpoint/2010/main" val="25071032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635691"/>
          </a:xfrm>
        </p:spPr>
        <p:txBody>
          <a:bodyPr/>
          <a:lstStyle/>
          <a:p>
            <a:r>
              <a:rPr lang="en-US" dirty="0"/>
              <a:t>The question the jury is asked to answer:</a:t>
            </a:r>
          </a:p>
          <a:p>
            <a:pPr>
              <a:buNone/>
            </a:pPr>
            <a:r>
              <a:rPr lang="en-US" dirty="0"/>
              <a:t>	“Did the defendant act in the same way that </a:t>
            </a:r>
            <a:r>
              <a:rPr lang="en-US" b="1" dirty="0"/>
              <a:t>a reasonable person under like circumstances would have acted?”</a:t>
            </a:r>
          </a:p>
          <a:p>
            <a:pPr>
              <a:buNone/>
            </a:pPr>
            <a:endParaRPr lang="en-US" dirty="0"/>
          </a:p>
          <a:p>
            <a:pPr>
              <a:buNone/>
            </a:pPr>
            <a:endParaRPr lang="en-US" dirty="0"/>
          </a:p>
        </p:txBody>
      </p:sp>
    </p:spTree>
    <p:extLst>
      <p:ext uri="{BB962C8B-B14F-4D97-AF65-F5344CB8AC3E}">
        <p14:creationId xmlns:p14="http://schemas.microsoft.com/office/powerpoint/2010/main" val="20498006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Key Features of </a:t>
            </a:r>
            <a:r>
              <a:rPr lang="en-US"/>
              <a:t>The RP </a:t>
            </a:r>
            <a:r>
              <a:rPr lang="en-US" dirty="0"/>
              <a:t>Standard</a:t>
            </a:r>
          </a:p>
        </p:txBody>
      </p:sp>
      <p:sp>
        <p:nvSpPr>
          <p:cNvPr id="2" name="Content Placeholder 1"/>
          <p:cNvSpPr>
            <a:spLocks noGrp="1"/>
          </p:cNvSpPr>
          <p:nvPr>
            <p:ph idx="1"/>
          </p:nvPr>
        </p:nvSpPr>
        <p:spPr/>
        <p:txBody>
          <a:bodyPr>
            <a:normAutofit fontScale="92500" lnSpcReduction="20000"/>
          </a:bodyPr>
          <a:lstStyle/>
          <a:p>
            <a:r>
              <a:rPr lang="en-US" sz="3600" dirty="0"/>
              <a:t>It is objective</a:t>
            </a:r>
          </a:p>
          <a:p>
            <a:endParaRPr lang="en-US" sz="3600" dirty="0"/>
          </a:p>
          <a:p>
            <a:pPr>
              <a:buNone/>
            </a:pPr>
            <a:r>
              <a:rPr lang="en-US" sz="3600" dirty="0"/>
              <a:t>	Objective test:</a:t>
            </a:r>
          </a:p>
          <a:p>
            <a:pPr>
              <a:buNone/>
            </a:pPr>
            <a:r>
              <a:rPr lang="en-US" sz="3600" i="1" dirty="0"/>
              <a:t>	whether the defendant proceeded with such reasonable caution as a prudent person would have exercised under such circumstances.</a:t>
            </a:r>
          </a:p>
          <a:p>
            <a:pPr>
              <a:buNone/>
            </a:pPr>
            <a:endParaRPr lang="en-US" sz="3600" i="1" dirty="0"/>
          </a:p>
          <a:p>
            <a:pPr lvl="0">
              <a:buClr>
                <a:srgbClr val="2DA2BF"/>
              </a:buClr>
              <a:buNone/>
            </a:pPr>
            <a:r>
              <a:rPr lang="en-US" sz="3600" dirty="0">
                <a:solidFill>
                  <a:prstClr val="black"/>
                </a:solidFill>
              </a:rPr>
              <a:t>	</a:t>
            </a:r>
            <a:endParaRPr lang="en-US" dirty="0"/>
          </a:p>
        </p:txBody>
      </p:sp>
    </p:spTree>
    <p:extLst>
      <p:ext uri="{BB962C8B-B14F-4D97-AF65-F5344CB8AC3E}">
        <p14:creationId xmlns:p14="http://schemas.microsoft.com/office/powerpoint/2010/main" val="30948311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“if a man is born hasty and awkward…, no doubt his congenital defects will be allowed for in the courts of Heaven, but his slips are no less troublesome to his neighbors than if they sprang from guilty neglect… and the courts which they establish decline to take his personal equation into account.” Oliver Holmes, </a:t>
            </a:r>
            <a:r>
              <a:rPr lang="en-US" i="1" dirty="0"/>
              <a:t>The Common Law</a:t>
            </a:r>
            <a:endParaRPr lang="en-US" dirty="0"/>
          </a:p>
        </p:txBody>
      </p:sp>
    </p:spTree>
    <p:extLst>
      <p:ext uri="{BB962C8B-B14F-4D97-AF65-F5344CB8AC3E}">
        <p14:creationId xmlns:p14="http://schemas.microsoft.com/office/powerpoint/2010/main" val="23800932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lstStyle/>
          <a:p>
            <a:r>
              <a:rPr lang="en-US" dirty="0"/>
              <a:t>It does not inquire the state of mind of a defendant, i.e., no “subjective test”</a:t>
            </a:r>
          </a:p>
          <a:p>
            <a:pPr>
              <a:buNone/>
            </a:pPr>
            <a:r>
              <a:rPr lang="en-US" dirty="0">
                <a:solidFill>
                  <a:prstClr val="black"/>
                </a:solidFill>
              </a:rPr>
              <a:t>	</a:t>
            </a:r>
          </a:p>
          <a:p>
            <a:pPr>
              <a:buNone/>
            </a:pPr>
            <a:r>
              <a:rPr lang="en-US" dirty="0">
                <a:solidFill>
                  <a:prstClr val="black"/>
                </a:solidFill>
              </a:rPr>
              <a:t>	Subjective test:</a:t>
            </a:r>
          </a:p>
          <a:p>
            <a:pPr>
              <a:buNone/>
            </a:pPr>
            <a:r>
              <a:rPr lang="en-US" i="1" dirty="0"/>
              <a:t>	whether he acted bona fide to the best of his judgment; if he had, he ought not to be responsible for the misfortune of not possessing the highest order of intelligence.</a:t>
            </a:r>
            <a:endParaRPr lang="en-US" dirty="0"/>
          </a:p>
          <a:p>
            <a:pPr>
              <a:buNone/>
            </a:pPr>
            <a:endParaRPr lang="en-US" dirty="0"/>
          </a:p>
          <a:p>
            <a:endParaRPr lang="en-US" dirty="0"/>
          </a:p>
        </p:txBody>
      </p:sp>
    </p:spTree>
    <p:extLst>
      <p:ext uri="{BB962C8B-B14F-4D97-AF65-F5344CB8AC3E}">
        <p14:creationId xmlns:p14="http://schemas.microsoft.com/office/powerpoint/2010/main" val="96488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533400"/>
            <a:ext cx="8229600" cy="5473891"/>
          </a:xfrm>
        </p:spPr>
        <p:txBody>
          <a:bodyPr>
            <a:normAutofit/>
          </a:bodyPr>
          <a:lstStyle/>
          <a:p>
            <a:pPr>
              <a:buNone/>
            </a:pPr>
            <a:r>
              <a:rPr lang="en-US" dirty="0"/>
              <a:t>It is unitary</a:t>
            </a:r>
          </a:p>
          <a:p>
            <a:r>
              <a:rPr lang="en-US" dirty="0"/>
              <a:t>Seldom will the RM standard be lowered to “take personal equation into account.” (Holmes)</a:t>
            </a:r>
          </a:p>
          <a:p>
            <a:r>
              <a:rPr lang="en-US" dirty="0"/>
              <a:t>The standard cannot be changed according to age, gender, race and ethnicity. </a:t>
            </a:r>
          </a:p>
          <a:p>
            <a:endParaRPr lang="en-US" dirty="0"/>
          </a:p>
        </p:txBody>
      </p:sp>
    </p:spTree>
    <p:extLst>
      <p:ext uri="{BB962C8B-B14F-4D97-AF65-F5344CB8AC3E}">
        <p14:creationId xmlns:p14="http://schemas.microsoft.com/office/powerpoint/2010/main" val="34874215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Implicit Model of Law and Culture in the RP Standard</a:t>
            </a:r>
          </a:p>
        </p:txBody>
      </p:sp>
      <p:sp>
        <p:nvSpPr>
          <p:cNvPr id="3" name="Content Placeholder 2"/>
          <p:cNvSpPr>
            <a:spLocks noGrp="1"/>
          </p:cNvSpPr>
          <p:nvPr>
            <p:ph idx="1"/>
          </p:nvPr>
        </p:nvSpPr>
        <p:spPr/>
        <p:txBody>
          <a:bodyPr/>
          <a:lstStyle/>
          <a:p>
            <a:r>
              <a:rPr lang="en-US" dirty="0"/>
              <a:t>the funnel model</a:t>
            </a:r>
          </a:p>
          <a:p>
            <a:r>
              <a:rPr lang="en-US" dirty="0"/>
              <a:t>jury as representatives of a culture</a:t>
            </a:r>
          </a:p>
          <a:p>
            <a:r>
              <a:rPr lang="en-US" dirty="0"/>
              <a:t>homogeneous norms as law</a:t>
            </a:r>
          </a:p>
        </p:txBody>
      </p:sp>
    </p:spTree>
    <p:extLst>
      <p:ext uri="{BB962C8B-B14F-4D97-AF65-F5344CB8AC3E}">
        <p14:creationId xmlns:p14="http://schemas.microsoft.com/office/powerpoint/2010/main" val="33360205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pPr>
              <a:buNone/>
            </a:pPr>
            <a:r>
              <a:rPr lang="en-US" dirty="0"/>
              <a:t>Benjamin Cardozo</a:t>
            </a:r>
          </a:p>
          <a:p>
            <a:r>
              <a:rPr lang="en-US" dirty="0"/>
              <a:t>“The </a:t>
            </a:r>
            <a:r>
              <a:rPr lang="en-US" dirty="0" err="1"/>
              <a:t>triers</a:t>
            </a:r>
            <a:r>
              <a:rPr lang="en-US" dirty="0"/>
              <a:t> of fact in determining whether the reasonable person standard has been attained, must consult the habits of life, the everyday beliefs and practices, of the men and women about them…. “</a:t>
            </a:r>
          </a:p>
          <a:p>
            <a:r>
              <a:rPr lang="en-US" dirty="0"/>
              <a:t>“The constant assumption runs through the law that the natural and spontaneous evolutions of habit fix the limits of right and wrong. A slight extension of custom identifies it with customary morality, the prevailing standard of right conduct, the </a:t>
            </a:r>
            <a:r>
              <a:rPr lang="en-US" i="1" dirty="0"/>
              <a:t>mores </a:t>
            </a:r>
            <a:r>
              <a:rPr lang="en-US" dirty="0"/>
              <a:t>of the time.”</a:t>
            </a:r>
          </a:p>
        </p:txBody>
      </p:sp>
    </p:spTree>
    <p:extLst>
      <p:ext uri="{BB962C8B-B14F-4D97-AF65-F5344CB8AC3E}">
        <p14:creationId xmlns:p14="http://schemas.microsoft.com/office/powerpoint/2010/main" val="3357896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Pros &amp; Cons of the Use of a “Cultural” Standard in Law</a:t>
            </a:r>
          </a:p>
        </p:txBody>
      </p:sp>
      <p:graphicFrame>
        <p:nvGraphicFramePr>
          <p:cNvPr id="4" name="Content Placeholder 3"/>
          <p:cNvGraphicFramePr>
            <a:graphicFrameLocks noGrp="1"/>
          </p:cNvGraphicFramePr>
          <p:nvPr>
            <p:ph idx="1"/>
          </p:nvPr>
        </p:nvGraphicFramePr>
        <p:xfrm>
          <a:off x="457200" y="1600201"/>
          <a:ext cx="8305800" cy="4213693"/>
        </p:xfrm>
        <a:graphic>
          <a:graphicData uri="http://schemas.openxmlformats.org/drawingml/2006/table">
            <a:tbl>
              <a:tblPr firstRow="1" bandRow="1">
                <a:tableStyleId>{5202B0CA-FC54-4496-8BCA-5EF66A818D29}</a:tableStyleId>
              </a:tblPr>
              <a:tblGrid>
                <a:gridCol w="4152900">
                  <a:extLst>
                    <a:ext uri="{9D8B030D-6E8A-4147-A177-3AD203B41FA5}">
                      <a16:colId xmlns:a16="http://schemas.microsoft.com/office/drawing/2014/main" val="20000"/>
                    </a:ext>
                  </a:extLst>
                </a:gridCol>
                <a:gridCol w="4152900">
                  <a:extLst>
                    <a:ext uri="{9D8B030D-6E8A-4147-A177-3AD203B41FA5}">
                      <a16:colId xmlns:a16="http://schemas.microsoft.com/office/drawing/2014/main" val="20001"/>
                    </a:ext>
                  </a:extLst>
                </a:gridCol>
              </a:tblGrid>
              <a:tr h="397909">
                <a:tc>
                  <a:txBody>
                    <a:bodyPr/>
                    <a:lstStyle/>
                    <a:p>
                      <a:r>
                        <a:rPr lang="en-US" dirty="0"/>
                        <a:t>Pros</a:t>
                      </a:r>
                    </a:p>
                  </a:txBody>
                  <a:tcPr/>
                </a:tc>
                <a:tc>
                  <a:txBody>
                    <a:bodyPr/>
                    <a:lstStyle/>
                    <a:p>
                      <a:r>
                        <a:rPr lang="en-US" dirty="0"/>
                        <a:t>Cons</a:t>
                      </a:r>
                    </a:p>
                  </a:txBody>
                  <a:tcPr/>
                </a:tc>
                <a:extLst>
                  <a:ext uri="{0D108BD9-81ED-4DB2-BD59-A6C34878D82A}">
                    <a16:rowId xmlns:a16="http://schemas.microsoft.com/office/drawing/2014/main" val="10000"/>
                  </a:ext>
                </a:extLst>
              </a:tr>
              <a:tr h="686801">
                <a:tc>
                  <a:txBody>
                    <a:bodyPr/>
                    <a:lstStyle/>
                    <a:p>
                      <a:r>
                        <a:rPr lang="en-US" sz="2400" dirty="0"/>
                        <a:t>Fluid, organic</a:t>
                      </a:r>
                    </a:p>
                  </a:txBody>
                  <a:tcPr/>
                </a:tc>
                <a:tc>
                  <a:txBody>
                    <a:bodyPr/>
                    <a:lstStyle/>
                    <a:p>
                      <a:r>
                        <a:rPr lang="en-US" sz="2400" dirty="0"/>
                        <a:t>Too general to be considered an integral</a:t>
                      </a:r>
                      <a:r>
                        <a:rPr lang="en-US" sz="2400" baseline="0" dirty="0"/>
                        <a:t> </a:t>
                      </a:r>
                      <a:r>
                        <a:rPr lang="en-US" sz="2400" dirty="0"/>
                        <a:t>part of law</a:t>
                      </a:r>
                    </a:p>
                  </a:txBody>
                  <a:tcPr/>
                </a:tc>
                <a:extLst>
                  <a:ext uri="{0D108BD9-81ED-4DB2-BD59-A6C34878D82A}">
                    <a16:rowId xmlns:a16="http://schemas.microsoft.com/office/drawing/2014/main" val="10001"/>
                  </a:ext>
                </a:extLst>
              </a:tr>
              <a:tr h="686801">
                <a:tc>
                  <a:txBody>
                    <a:bodyPr/>
                    <a:lstStyle/>
                    <a:p>
                      <a:r>
                        <a:rPr lang="en-US" sz="2400" dirty="0"/>
                        <a:t>reflects voice of the community values</a:t>
                      </a:r>
                    </a:p>
                  </a:txBody>
                  <a:tcPr/>
                </a:tc>
                <a:tc>
                  <a:txBody>
                    <a:bodyPr/>
                    <a:lstStyle/>
                    <a:p>
                      <a:r>
                        <a:rPr lang="en-US" sz="2400" dirty="0"/>
                        <a:t>There may be no such thing as “popular consensus”</a:t>
                      </a:r>
                    </a:p>
                  </a:txBody>
                  <a:tcPr/>
                </a:tc>
                <a:extLst>
                  <a:ext uri="{0D108BD9-81ED-4DB2-BD59-A6C34878D82A}">
                    <a16:rowId xmlns:a16="http://schemas.microsoft.com/office/drawing/2014/main" val="10002"/>
                  </a:ext>
                </a:extLst>
              </a:tr>
              <a:tr h="981144">
                <a:tc>
                  <a:txBody>
                    <a:bodyPr/>
                    <a:lstStyle/>
                    <a:p>
                      <a:r>
                        <a:rPr lang="en-US" sz="2400" dirty="0"/>
                        <a:t>interaction between lawgivers</a:t>
                      </a:r>
                      <a:r>
                        <a:rPr lang="en-US" sz="2400" baseline="0" dirty="0"/>
                        <a:t> and citizens</a:t>
                      </a:r>
                      <a:endParaRPr lang="en-US" sz="2400" dirty="0"/>
                    </a:p>
                  </a:txBody>
                  <a:tcPr/>
                </a:tc>
                <a:tc>
                  <a:txBody>
                    <a:bodyPr/>
                    <a:lstStyle/>
                    <a:p>
                      <a:r>
                        <a:rPr lang="en-US" sz="2400" dirty="0"/>
                        <a:t>A</a:t>
                      </a:r>
                      <a:r>
                        <a:rPr lang="en-US" sz="2400" baseline="0" dirty="0"/>
                        <a:t> possible retreat from the rule of law? “principled decisions replaced by whim”? </a:t>
                      </a:r>
                      <a:endParaRPr lang="en-US" sz="2400" dirty="0"/>
                    </a:p>
                  </a:txBody>
                  <a:tcPr/>
                </a:tc>
                <a:extLst>
                  <a:ext uri="{0D108BD9-81ED-4DB2-BD59-A6C34878D82A}">
                    <a16:rowId xmlns:a16="http://schemas.microsoft.com/office/drawing/2014/main" val="10003"/>
                  </a:ext>
                </a:extLst>
              </a:tr>
              <a:tr h="981144">
                <a:tc>
                  <a:txBody>
                    <a:bodyPr/>
                    <a:lstStyle/>
                    <a:p>
                      <a:r>
                        <a:rPr lang="en-US" sz="2400" dirty="0"/>
                        <a:t>relatively objective</a:t>
                      </a:r>
                    </a:p>
                  </a:txBody>
                  <a:tcPr/>
                </a:tc>
                <a:tc>
                  <a:txBody>
                    <a:bodyPr/>
                    <a:lstStyle/>
                    <a:p>
                      <a:r>
                        <a:rPr lang="en-US" sz="2400" dirty="0"/>
                        <a:t>too harsh,</a:t>
                      </a:r>
                      <a:r>
                        <a:rPr lang="en-US" sz="2400" baseline="0" dirty="0"/>
                        <a:t> tyranny of the majority</a:t>
                      </a:r>
                      <a:endParaRPr lang="en-US" sz="2400" dirty="0"/>
                    </a:p>
                  </a:txBody>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0954862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r>
              <a:rPr lang="en-US" dirty="0"/>
              <a:t>The traditional position of the common law is that omission is neither a crime, nor a civil wrong, though in some circumstances failure to act is considered morally reprehensible.</a:t>
            </a:r>
          </a:p>
          <a:p>
            <a:pPr lvl="0">
              <a:buNone/>
            </a:pPr>
            <a:endParaRPr lang="en-US" dirty="0"/>
          </a:p>
          <a:p>
            <a:pPr lvl="0"/>
            <a:r>
              <a:rPr lang="en-US" dirty="0"/>
              <a:t>Famous cases: </a:t>
            </a:r>
          </a:p>
          <a:p>
            <a:pPr lvl="0"/>
            <a:r>
              <a:rPr lang="en-US" dirty="0"/>
              <a:t>Kitty Genovese </a:t>
            </a:r>
          </a:p>
          <a:p>
            <a:pPr lvl="0"/>
            <a:r>
              <a:rPr lang="en-US" dirty="0" err="1"/>
              <a:t>Sherrice</a:t>
            </a:r>
            <a:r>
              <a:rPr lang="en-US" dirty="0"/>
              <a:t> Iverson</a:t>
            </a:r>
          </a:p>
          <a:p>
            <a:pPr lvl="0"/>
            <a:endParaRPr lang="en-US" dirty="0"/>
          </a:p>
        </p:txBody>
      </p:sp>
      <p:sp>
        <p:nvSpPr>
          <p:cNvPr id="3" name="Title 2"/>
          <p:cNvSpPr>
            <a:spLocks noGrp="1"/>
          </p:cNvSpPr>
          <p:nvPr>
            <p:ph type="title"/>
          </p:nvPr>
        </p:nvSpPr>
        <p:spPr/>
        <p:txBody>
          <a:bodyPr>
            <a:normAutofit fontScale="90000"/>
          </a:bodyPr>
          <a:lstStyle/>
          <a:p>
            <a:r>
              <a:rPr lang="en-US" dirty="0"/>
              <a:t>Exception to the funnel model:</a:t>
            </a:r>
            <a:br>
              <a:rPr lang="en-US" dirty="0"/>
            </a:br>
            <a:r>
              <a:rPr lang="en-US" dirty="0"/>
              <a:t>Omission</a:t>
            </a:r>
          </a:p>
        </p:txBody>
      </p:sp>
    </p:spTree>
    <p:extLst>
      <p:ext uri="{BB962C8B-B14F-4D97-AF65-F5344CB8AC3E}">
        <p14:creationId xmlns:p14="http://schemas.microsoft.com/office/powerpoint/2010/main" val="1309043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“a person has no duty to come to the aid of another; but if a person elects to come to someone’s aid, he or she has a duty to exercise due care.” </a:t>
            </a:r>
          </a:p>
          <a:p>
            <a:endParaRPr lang="en-US" dirty="0"/>
          </a:p>
          <a:p>
            <a:r>
              <a:rPr lang="en-US" dirty="0"/>
              <a:t>Translation: Do nothing, you are fine (since omission is not a crime/civil wrong). Try </a:t>
            </a:r>
            <a:r>
              <a:rPr lang="en-US"/>
              <a:t>to do </a:t>
            </a:r>
            <a:r>
              <a:rPr lang="en-US" dirty="0"/>
              <a:t>something, then you do it at your own peril.</a:t>
            </a:r>
          </a:p>
          <a:p>
            <a:endParaRPr lang="en-US" dirty="0"/>
          </a:p>
          <a:p>
            <a:r>
              <a:rPr lang="en-US" dirty="0"/>
              <a:t>the common law position is particularly harsh with medical professionals</a:t>
            </a:r>
          </a:p>
          <a:p>
            <a:pPr>
              <a:buNone/>
            </a:pPr>
            <a:endParaRPr lang="en-US" dirty="0"/>
          </a:p>
        </p:txBody>
      </p:sp>
      <p:sp>
        <p:nvSpPr>
          <p:cNvPr id="3" name="Title 2"/>
          <p:cNvSpPr>
            <a:spLocks noGrp="1"/>
          </p:cNvSpPr>
          <p:nvPr>
            <p:ph type="title"/>
          </p:nvPr>
        </p:nvSpPr>
        <p:spPr/>
        <p:txBody>
          <a:bodyPr>
            <a:normAutofit/>
          </a:bodyPr>
          <a:lstStyle/>
          <a:p>
            <a:r>
              <a:rPr lang="en-US" dirty="0"/>
              <a:t>Is omission a crime/civil wrong?</a:t>
            </a:r>
          </a:p>
        </p:txBody>
      </p:sp>
    </p:spTree>
    <p:extLst>
      <p:ext uri="{BB962C8B-B14F-4D97-AF65-F5344CB8AC3E}">
        <p14:creationId xmlns:p14="http://schemas.microsoft.com/office/powerpoint/2010/main" val="3079760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omission is not a negligence?</a:t>
            </a:r>
          </a:p>
        </p:txBody>
      </p:sp>
      <p:sp>
        <p:nvSpPr>
          <p:cNvPr id="3" name="Content Placeholder 2"/>
          <p:cNvSpPr>
            <a:spLocks noGrp="1"/>
          </p:cNvSpPr>
          <p:nvPr>
            <p:ph idx="1"/>
          </p:nvPr>
        </p:nvSpPr>
        <p:spPr/>
        <p:txBody>
          <a:bodyPr/>
          <a:lstStyle/>
          <a:p>
            <a:r>
              <a:rPr lang="en-US" dirty="0"/>
              <a:t>Traditional explanation: there is a difference between reasonableness and morality. The tort of negligence is judged by the standard of reasonableness.</a:t>
            </a:r>
          </a:p>
          <a:p>
            <a:endParaRPr lang="en-US" dirty="0"/>
          </a:p>
          <a:p>
            <a:r>
              <a:rPr lang="en-US" dirty="0"/>
              <a:t>Other considerations?</a:t>
            </a:r>
          </a:p>
        </p:txBody>
      </p:sp>
    </p:spTree>
    <p:extLst>
      <p:ext uri="{BB962C8B-B14F-4D97-AF65-F5344CB8AC3E}">
        <p14:creationId xmlns:p14="http://schemas.microsoft.com/office/powerpoint/2010/main" val="3955428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Sherrice</a:t>
            </a:r>
            <a:r>
              <a:rPr lang="en-US" dirty="0"/>
              <a:t> Iverson Bill</a:t>
            </a:r>
          </a:p>
        </p:txBody>
      </p:sp>
      <p:sp>
        <p:nvSpPr>
          <p:cNvPr id="3" name="Content Placeholder 2"/>
          <p:cNvSpPr>
            <a:spLocks noGrp="1"/>
          </p:cNvSpPr>
          <p:nvPr>
            <p:ph idx="1"/>
          </p:nvPr>
        </p:nvSpPr>
        <p:spPr/>
        <p:txBody>
          <a:bodyPr/>
          <a:lstStyle/>
          <a:p>
            <a:r>
              <a:rPr lang="en-US" dirty="0"/>
              <a:t>makes it a misdemeanor for someone to fail to report a murder, rape, or an assault, against a person under the age of 14</a:t>
            </a:r>
          </a:p>
        </p:txBody>
      </p:sp>
    </p:spTree>
    <p:extLst>
      <p:ext uri="{BB962C8B-B14F-4D97-AF65-F5344CB8AC3E}">
        <p14:creationId xmlns:p14="http://schemas.microsoft.com/office/powerpoint/2010/main" val="20434047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92500" lnSpcReduction="10000"/>
          </a:bodyPr>
          <a:lstStyle/>
          <a:p>
            <a:r>
              <a:rPr lang="en-US" dirty="0"/>
              <a:t>Exemption clauses:</a:t>
            </a:r>
          </a:p>
          <a:p>
            <a:pPr>
              <a:buNone/>
            </a:pPr>
            <a:r>
              <a:rPr lang="en-US" dirty="0"/>
              <a:t>This bill does not apply:</a:t>
            </a:r>
          </a:p>
          <a:p>
            <a:pPr>
              <a:buNone/>
            </a:pPr>
            <a:r>
              <a:rPr lang="en-US" dirty="0"/>
              <a:t>(1) When the person has a reasonable fear for his or her own safety or for the safety of his or her family </a:t>
            </a:r>
          </a:p>
          <a:p>
            <a:pPr>
              <a:buNone/>
            </a:pPr>
            <a:r>
              <a:rPr lang="en-US" dirty="0"/>
              <a:t>(2) When the person who has witnessed the offense has made a reasonable mistake of fact;</a:t>
            </a:r>
          </a:p>
          <a:p>
            <a:pPr>
              <a:buNone/>
            </a:pPr>
            <a:r>
              <a:rPr lang="en-US" dirty="0"/>
              <a:t>(3) The witness was the husband, wife, parent, child, grandparent, grandchild, brother or sister or related to the offender or victim by reason of consanguinity or affinity.</a:t>
            </a:r>
          </a:p>
        </p:txBody>
      </p:sp>
    </p:spTree>
    <p:extLst>
      <p:ext uri="{BB962C8B-B14F-4D97-AF65-F5344CB8AC3E}">
        <p14:creationId xmlns:p14="http://schemas.microsoft.com/office/powerpoint/2010/main" val="41134007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3163" y="914778"/>
            <a:ext cx="7772400" cy="1569660"/>
          </a:xfrm>
        </p:spPr>
        <p:txBody>
          <a:bodyPr>
            <a:normAutofit/>
          </a:bodyPr>
          <a:lstStyle/>
          <a:p>
            <a:r>
              <a:rPr lang="en-US" dirty="0"/>
              <a:t>The Reasonable Woman Standard</a:t>
            </a:r>
          </a:p>
        </p:txBody>
      </p:sp>
    </p:spTree>
    <p:extLst>
      <p:ext uri="{BB962C8B-B14F-4D97-AF65-F5344CB8AC3E}">
        <p14:creationId xmlns:p14="http://schemas.microsoft.com/office/powerpoint/2010/main" val="3914437383"/>
      </p:ext>
    </p:extLst>
  </p:cSld>
  <p:clrMapOvr>
    <a:masterClrMapping/>
  </p:clrMapOvr>
  <p:transition spd="med">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The Reasonable Person Standard</a:t>
            </a:r>
          </a:p>
        </p:txBody>
      </p:sp>
      <p:sp>
        <p:nvSpPr>
          <p:cNvPr id="2" name="Content Placeholder 1"/>
          <p:cNvSpPr>
            <a:spLocks noGrp="1"/>
          </p:cNvSpPr>
          <p:nvPr>
            <p:ph idx="1"/>
          </p:nvPr>
        </p:nvSpPr>
        <p:spPr/>
        <p:txBody>
          <a:bodyPr>
            <a:normAutofit/>
          </a:bodyPr>
          <a:lstStyle/>
          <a:p>
            <a:r>
              <a:rPr lang="en-US" dirty="0"/>
              <a:t>Gender biases were accused of the Reasonable Man Standard</a:t>
            </a:r>
          </a:p>
          <a:p>
            <a:endParaRPr lang="en-US" dirty="0"/>
          </a:p>
          <a:p>
            <a:r>
              <a:rPr lang="en-US" dirty="0"/>
              <a:t>Does the movement from Reasonable Man to Reasonable Person remove gender bias?</a:t>
            </a:r>
          </a:p>
          <a:p>
            <a:endParaRPr lang="en-US" dirty="0"/>
          </a:p>
          <a:p>
            <a:r>
              <a:rPr lang="en-US" dirty="0"/>
              <a:t>To what extent should the law be gender-blind/gender conscious?</a:t>
            </a:r>
          </a:p>
        </p:txBody>
      </p:sp>
    </p:spTree>
    <p:extLst>
      <p:ext uri="{BB962C8B-B14F-4D97-AF65-F5344CB8AC3E}">
        <p14:creationId xmlns:p14="http://schemas.microsoft.com/office/powerpoint/2010/main" val="6001059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RP standard is biased?</a:t>
            </a:r>
          </a:p>
        </p:txBody>
      </p:sp>
      <p:sp>
        <p:nvSpPr>
          <p:cNvPr id="3" name="Content Placeholder 2"/>
          <p:cNvSpPr>
            <a:spLocks noGrp="1"/>
          </p:cNvSpPr>
          <p:nvPr>
            <p:ph idx="1"/>
          </p:nvPr>
        </p:nvSpPr>
        <p:spPr/>
        <p:txBody>
          <a:bodyPr/>
          <a:lstStyle/>
          <a:p>
            <a:r>
              <a:rPr lang="en-US" dirty="0"/>
              <a:t>The RP standard assumes that men and women are alike where they are not. </a:t>
            </a:r>
          </a:p>
          <a:p>
            <a:endParaRPr lang="en-US" dirty="0"/>
          </a:p>
          <a:p>
            <a:r>
              <a:rPr lang="en-US" dirty="0"/>
              <a:t>Because men are associated with reason and women with emotion, when people think of the new “reasonable person,” they naturally think of the old “reasonable man.”</a:t>
            </a:r>
          </a:p>
          <a:p>
            <a:endParaRPr lang="en-US" dirty="0"/>
          </a:p>
          <a:p>
            <a:pPr>
              <a:buNone/>
            </a:pPr>
            <a:endParaRPr lang="en-US" dirty="0"/>
          </a:p>
        </p:txBody>
      </p:sp>
    </p:spTree>
    <p:extLst>
      <p:ext uri="{BB962C8B-B14F-4D97-AF65-F5344CB8AC3E}">
        <p14:creationId xmlns:p14="http://schemas.microsoft.com/office/powerpoint/2010/main" val="27764111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Sameness v. Difference</a:t>
            </a:r>
          </a:p>
        </p:txBody>
      </p:sp>
      <p:sp>
        <p:nvSpPr>
          <p:cNvPr id="2" name="Content Placeholder 1"/>
          <p:cNvSpPr>
            <a:spLocks noGrp="1"/>
          </p:cNvSpPr>
          <p:nvPr>
            <p:ph idx="1"/>
          </p:nvPr>
        </p:nvSpPr>
        <p:spPr/>
        <p:txBody>
          <a:bodyPr/>
          <a:lstStyle/>
          <a:p>
            <a:r>
              <a:rPr lang="en-US" dirty="0"/>
              <a:t>Sameness feminists – sameness or formal equality approach; men and women are basically the same</a:t>
            </a:r>
          </a:p>
          <a:p>
            <a:endParaRPr lang="en-US" dirty="0"/>
          </a:p>
          <a:p>
            <a:r>
              <a:rPr lang="en-US" dirty="0"/>
              <a:t> equality to be achieved through gender-neutral standards</a:t>
            </a:r>
            <a:endParaRPr lang="en-US" b="1" dirty="0"/>
          </a:p>
          <a:p>
            <a:pPr>
              <a:buNone/>
            </a:pPr>
            <a:endParaRPr lang="en-US" dirty="0"/>
          </a:p>
          <a:p>
            <a:pPr>
              <a:buNone/>
            </a:pPr>
            <a:endParaRPr lang="en-US" dirty="0"/>
          </a:p>
        </p:txBody>
      </p:sp>
    </p:spTree>
    <p:extLst>
      <p:ext uri="{BB962C8B-B14F-4D97-AF65-F5344CB8AC3E}">
        <p14:creationId xmlns:p14="http://schemas.microsoft.com/office/powerpoint/2010/main" val="4079724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endParaRPr lang="en-US" dirty="0"/>
          </a:p>
        </p:txBody>
      </p:sp>
      <p:sp>
        <p:nvSpPr>
          <p:cNvPr id="2" name="Content Placeholder 1"/>
          <p:cNvSpPr>
            <a:spLocks noGrp="1"/>
          </p:cNvSpPr>
          <p:nvPr>
            <p:ph idx="1"/>
          </p:nvPr>
        </p:nvSpPr>
        <p:spPr/>
        <p:txBody>
          <a:bodyPr>
            <a:normAutofit fontScale="92500" lnSpcReduction="20000"/>
          </a:bodyPr>
          <a:lstStyle/>
          <a:p>
            <a:r>
              <a:rPr lang="en-US" sz="3600" dirty="0"/>
              <a:t>difference feminist</a:t>
            </a:r>
          </a:p>
          <a:p>
            <a:endParaRPr lang="en-US" sz="3600" dirty="0"/>
          </a:p>
          <a:p>
            <a:r>
              <a:rPr lang="en-US" sz="3600" dirty="0"/>
              <a:t>men and women engage in different processes of moral reasoning</a:t>
            </a:r>
          </a:p>
          <a:p>
            <a:endParaRPr lang="en-US" sz="3600" dirty="0"/>
          </a:p>
          <a:p>
            <a:r>
              <a:rPr lang="en-US" sz="3600" dirty="0"/>
              <a:t>embrace gender-conscious standards</a:t>
            </a:r>
          </a:p>
          <a:p>
            <a:endParaRPr lang="en-US" sz="3600" dirty="0"/>
          </a:p>
          <a:p>
            <a:pPr>
              <a:buNone/>
            </a:pPr>
            <a:r>
              <a:rPr lang="en-US" sz="3600" dirty="0"/>
              <a:t>	</a:t>
            </a:r>
            <a:endParaRPr lang="en-US" sz="3600" i="1" dirty="0"/>
          </a:p>
          <a:p>
            <a:pPr lvl="0">
              <a:buClr>
                <a:srgbClr val="2DA2BF"/>
              </a:buClr>
              <a:buNone/>
            </a:pPr>
            <a:r>
              <a:rPr lang="en-US" sz="3600" dirty="0">
                <a:solidFill>
                  <a:prstClr val="black"/>
                </a:solidFill>
              </a:rPr>
              <a:t>	</a:t>
            </a:r>
            <a:endParaRPr lang="en-US" dirty="0"/>
          </a:p>
        </p:txBody>
      </p:sp>
    </p:spTree>
    <p:extLst>
      <p:ext uri="{BB962C8B-B14F-4D97-AF65-F5344CB8AC3E}">
        <p14:creationId xmlns:p14="http://schemas.microsoft.com/office/powerpoint/2010/main" val="38626564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Case of Sexual Harassment</a:t>
            </a:r>
          </a:p>
        </p:txBody>
      </p:sp>
      <p:sp>
        <p:nvSpPr>
          <p:cNvPr id="5" name="Content Placeholder 4"/>
          <p:cNvSpPr>
            <a:spLocks noGrp="1"/>
          </p:cNvSpPr>
          <p:nvPr>
            <p:ph idx="1"/>
          </p:nvPr>
        </p:nvSpPr>
        <p:spPr/>
        <p:txBody>
          <a:bodyPr>
            <a:normAutofit/>
          </a:bodyPr>
          <a:lstStyle/>
          <a:p>
            <a:r>
              <a:rPr lang="en-US" dirty="0"/>
              <a:t>A new tort</a:t>
            </a:r>
          </a:p>
          <a:p>
            <a:r>
              <a:rPr lang="en-US" dirty="0"/>
              <a:t>Not identified as a cause of action until 1976</a:t>
            </a:r>
          </a:p>
        </p:txBody>
      </p:sp>
    </p:spTree>
    <p:extLst>
      <p:ext uri="{BB962C8B-B14F-4D97-AF65-F5344CB8AC3E}">
        <p14:creationId xmlns:p14="http://schemas.microsoft.com/office/powerpoint/2010/main" val="24464775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types of sexual harassment</a:t>
            </a:r>
          </a:p>
        </p:txBody>
      </p:sp>
      <p:sp>
        <p:nvSpPr>
          <p:cNvPr id="3" name="Content Placeholder 2"/>
          <p:cNvSpPr>
            <a:spLocks noGrp="1"/>
          </p:cNvSpPr>
          <p:nvPr>
            <p:ph idx="1"/>
          </p:nvPr>
        </p:nvSpPr>
        <p:spPr/>
        <p:txBody>
          <a:bodyPr/>
          <a:lstStyle/>
          <a:p>
            <a:r>
              <a:rPr lang="en-US" dirty="0"/>
              <a:t>Quid pro quo </a:t>
            </a:r>
          </a:p>
          <a:p>
            <a:r>
              <a:rPr lang="en-US" dirty="0"/>
              <a:t>Hostile environment</a:t>
            </a:r>
          </a:p>
          <a:p>
            <a:endParaRPr lang="en-US" dirty="0"/>
          </a:p>
        </p:txBody>
      </p:sp>
    </p:spTree>
    <p:extLst>
      <p:ext uri="{BB962C8B-B14F-4D97-AF65-F5344CB8AC3E}">
        <p14:creationId xmlns:p14="http://schemas.microsoft.com/office/powerpoint/2010/main" val="2069172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dirty="0"/>
              <a:t>Quid pro quo</a:t>
            </a:r>
          </a:p>
          <a:p>
            <a:r>
              <a:rPr lang="en-US" dirty="0"/>
              <a:t>involves harassment that results in a tangible employment action. </a:t>
            </a:r>
          </a:p>
          <a:p>
            <a:r>
              <a:rPr lang="en-US" dirty="0" err="1"/>
              <a:t>E.g</a:t>
            </a:r>
            <a:r>
              <a:rPr lang="en-US" dirty="0"/>
              <a:t>, "put out or get out” bargain</a:t>
            </a:r>
          </a:p>
          <a:p>
            <a:r>
              <a:rPr lang="en-US" dirty="0"/>
              <a:t>Committed usually by superior or powerful co-workers</a:t>
            </a:r>
          </a:p>
        </p:txBody>
      </p:sp>
    </p:spTree>
    <p:extLst>
      <p:ext uri="{BB962C8B-B14F-4D97-AF65-F5344CB8AC3E}">
        <p14:creationId xmlns:p14="http://schemas.microsoft.com/office/powerpoint/2010/main" val="16765594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dirty="0">
                <a:latin typeface="Verdana"/>
              </a:rPr>
              <a:t>Hostile environment</a:t>
            </a:r>
          </a:p>
          <a:p>
            <a:r>
              <a:rPr lang="en-US" dirty="0">
                <a:latin typeface="Verdana"/>
              </a:rPr>
              <a:t>unfulfilled threats to impose a sexual quid pro quo.</a:t>
            </a:r>
            <a:r>
              <a:rPr lang="en-US" dirty="0"/>
              <a:t> </a:t>
            </a:r>
          </a:p>
          <a:p>
            <a:r>
              <a:rPr lang="en-US" dirty="0">
                <a:latin typeface="Verdana"/>
              </a:rPr>
              <a:t>discussing sexual activities</a:t>
            </a:r>
          </a:p>
          <a:p>
            <a:r>
              <a:rPr lang="en-US" dirty="0">
                <a:latin typeface="Verdana"/>
              </a:rPr>
              <a:t>telling off-color jokes</a:t>
            </a:r>
          </a:p>
          <a:p>
            <a:r>
              <a:rPr lang="en-US" dirty="0">
                <a:latin typeface="Verdana"/>
              </a:rPr>
              <a:t>unnecessary touching</a:t>
            </a:r>
          </a:p>
          <a:p>
            <a:r>
              <a:rPr lang="en-US" dirty="0">
                <a:latin typeface="Verdana"/>
              </a:rPr>
              <a:t>commenting on physical attributes</a:t>
            </a:r>
          </a:p>
        </p:txBody>
      </p:sp>
    </p:spTree>
    <p:extLst>
      <p:ext uri="{BB962C8B-B14F-4D97-AF65-F5344CB8AC3E}">
        <p14:creationId xmlns:p14="http://schemas.microsoft.com/office/powerpoint/2010/main" val="42550470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a:latin typeface="Verdana"/>
              </a:rPr>
              <a:t>displaying sexually suggestive pictures</a:t>
            </a:r>
          </a:p>
          <a:p>
            <a:r>
              <a:rPr lang="en-US" dirty="0">
                <a:latin typeface="Verdana"/>
              </a:rPr>
              <a:t>using demeaning or inappropriate terms</a:t>
            </a:r>
          </a:p>
          <a:p>
            <a:r>
              <a:rPr lang="en-US" dirty="0">
                <a:latin typeface="Verdana"/>
              </a:rPr>
              <a:t>using indecent gestures</a:t>
            </a:r>
          </a:p>
          <a:p>
            <a:r>
              <a:rPr lang="en-US" dirty="0">
                <a:latin typeface="Verdana"/>
              </a:rPr>
              <a:t>sabotaging the victim’s work</a:t>
            </a:r>
          </a:p>
          <a:p>
            <a:r>
              <a:rPr lang="en-US" dirty="0">
                <a:latin typeface="Verdana"/>
              </a:rPr>
              <a:t>engaging in hostile physical conduct</a:t>
            </a:r>
          </a:p>
          <a:p>
            <a:r>
              <a:rPr lang="en-US" dirty="0">
                <a:latin typeface="Verdana"/>
              </a:rPr>
              <a:t>granting job favors to those who participate in consensual sexual activity</a:t>
            </a:r>
          </a:p>
          <a:p>
            <a:r>
              <a:rPr lang="en-US" dirty="0">
                <a:latin typeface="Verdana"/>
              </a:rPr>
              <a:t>using crude and offensive language</a:t>
            </a:r>
            <a:endParaRPr lang="en-US" dirty="0"/>
          </a:p>
          <a:p>
            <a:endParaRPr lang="en-US" dirty="0"/>
          </a:p>
        </p:txBody>
      </p:sp>
    </p:spTree>
    <p:extLst>
      <p:ext uri="{BB962C8B-B14F-4D97-AF65-F5344CB8AC3E}">
        <p14:creationId xmlns:p14="http://schemas.microsoft.com/office/powerpoint/2010/main" val="3706095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To create a sexually hostile environment, </a:t>
            </a:r>
          </a:p>
          <a:p>
            <a:pPr>
              <a:buNone/>
            </a:pPr>
            <a:r>
              <a:rPr lang="en-US" dirty="0"/>
              <a:t>unwelcome conduct based on gender must </a:t>
            </a:r>
          </a:p>
          <a:p>
            <a:pPr>
              <a:buNone/>
            </a:pPr>
            <a:r>
              <a:rPr lang="en-US" dirty="0"/>
              <a:t>meet two additional requirements: </a:t>
            </a:r>
          </a:p>
          <a:p>
            <a:pPr marL="514350" indent="-514350">
              <a:buAutoNum type="arabicParenBoth"/>
            </a:pPr>
            <a:r>
              <a:rPr lang="en-US" dirty="0"/>
              <a:t>it must be </a:t>
            </a:r>
            <a:r>
              <a:rPr lang="en-US" b="1" dirty="0"/>
              <a:t>subjectively abusive </a:t>
            </a:r>
            <a:r>
              <a:rPr lang="en-US" dirty="0"/>
              <a:t>to the person(s) affected, and </a:t>
            </a:r>
          </a:p>
          <a:p>
            <a:pPr marL="514350" indent="-514350">
              <a:buAutoNum type="arabicParenBoth"/>
            </a:pPr>
            <a:r>
              <a:rPr lang="en-US" dirty="0"/>
              <a:t>it must be </a:t>
            </a:r>
            <a:r>
              <a:rPr lang="en-US" b="1" dirty="0"/>
              <a:t>objectively severe or pervasive enough</a:t>
            </a:r>
            <a:r>
              <a:rPr lang="en-US" dirty="0"/>
              <a:t> to create a work environment, that a reasonable person would find abusive.</a:t>
            </a:r>
          </a:p>
        </p:txBody>
      </p:sp>
    </p:spTree>
    <p:extLst>
      <p:ext uri="{BB962C8B-B14F-4D97-AF65-F5344CB8AC3E}">
        <p14:creationId xmlns:p14="http://schemas.microsoft.com/office/powerpoint/2010/main" val="1616578566"/>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1</a:t>
            </a:r>
          </a:p>
        </p:txBody>
      </p:sp>
      <p:sp>
        <p:nvSpPr>
          <p:cNvPr id="3" name="Content Placeholder 2"/>
          <p:cNvSpPr>
            <a:spLocks noGrp="1"/>
          </p:cNvSpPr>
          <p:nvPr>
            <p:ph idx="1"/>
          </p:nvPr>
        </p:nvSpPr>
        <p:spPr>
          <a:xfrm>
            <a:off x="457200" y="1600200"/>
            <a:ext cx="8077200" cy="5029200"/>
          </a:xfrm>
        </p:spPr>
        <p:txBody>
          <a:bodyPr>
            <a:noAutofit/>
          </a:bodyPr>
          <a:lstStyle/>
          <a:p>
            <a:pPr marL="0" indent="0">
              <a:buNone/>
            </a:pPr>
            <a:r>
              <a:rPr lang="en-US" sz="2400" dirty="0"/>
              <a:t>At University X, a staff member filed allegations against Professor L, the former Dean of the School of the Arts. </a:t>
            </a:r>
          </a:p>
          <a:p>
            <a:pPr marL="0" indent="0">
              <a:buNone/>
            </a:pPr>
            <a:endParaRPr lang="en-US" sz="2400" dirty="0"/>
          </a:p>
          <a:p>
            <a:pPr marL="0" indent="0">
              <a:buNone/>
            </a:pPr>
            <a:r>
              <a:rPr lang="en-US" sz="2400" dirty="0"/>
              <a:t>The staff member said Professor X gave her unwelcome sexual attention, pressured her to go to lunch and commanded her to “get up, turn around” so he could look at her body.</a:t>
            </a:r>
          </a:p>
          <a:p>
            <a:pPr marL="0" indent="0">
              <a:buNone/>
            </a:pPr>
            <a:endParaRPr lang="en-US" sz="2400" dirty="0"/>
          </a:p>
          <a:p>
            <a:pPr marL="0" indent="0">
              <a:buNone/>
            </a:pPr>
            <a:r>
              <a:rPr lang="en-US" sz="2400" dirty="0"/>
              <a:t>In one instance, the woman said the professor “drew his initials on (her) neck with his finger,” and when she asked what he was doing he said ‘branding you.’ She later said his actions became “a pattern of behavior,” and that she changed her work life — and even the way she dressed — to avoid him.</a:t>
            </a:r>
          </a:p>
          <a:p>
            <a:pPr marL="0" indent="0">
              <a:buNone/>
            </a:pPr>
            <a:endParaRPr lang="en-US" sz="5100" dirty="0"/>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114249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2</a:t>
            </a:r>
          </a:p>
        </p:txBody>
      </p:sp>
      <p:sp>
        <p:nvSpPr>
          <p:cNvPr id="3" name="Content Placeholder 2"/>
          <p:cNvSpPr>
            <a:spLocks noGrp="1"/>
          </p:cNvSpPr>
          <p:nvPr>
            <p:ph idx="1"/>
          </p:nvPr>
        </p:nvSpPr>
        <p:spPr/>
        <p:txBody>
          <a:bodyPr>
            <a:normAutofit fontScale="92500" lnSpcReduction="10000"/>
          </a:bodyPr>
          <a:lstStyle/>
          <a:p>
            <a:r>
              <a:rPr lang="en-US" dirty="0"/>
              <a:t>S, a staff member, a 41-year-old married mother of five children, served as the executive assistant to the Dean of ABC Law School in 2012. </a:t>
            </a:r>
          </a:p>
          <a:p>
            <a:r>
              <a:rPr lang="en-US" dirty="0"/>
              <a:t>New Dean Y took over in 2014. S alleged that Dean Y subjected her to unwanted harassing conduct.</a:t>
            </a:r>
          </a:p>
          <a:p>
            <a:r>
              <a:rPr lang="en-US" dirty="0"/>
              <a:t>According to S, at the beginning and end of the work day, Dean Y would walk up to S open up his arms wide and hug S so hard that she felt her breasts pressed against the Dean’s chest. </a:t>
            </a:r>
          </a:p>
        </p:txBody>
      </p:sp>
    </p:spTree>
    <p:extLst>
      <p:ext uri="{BB962C8B-B14F-4D97-AF65-F5344CB8AC3E}">
        <p14:creationId xmlns:p14="http://schemas.microsoft.com/office/powerpoint/2010/main" val="336195155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943600"/>
          </a:xfrm>
        </p:spPr>
        <p:txBody>
          <a:bodyPr>
            <a:normAutofit lnSpcReduction="10000"/>
          </a:bodyPr>
          <a:lstStyle/>
          <a:p>
            <a:r>
              <a:rPr lang="en-US" dirty="0"/>
              <a:t>S said she never initiated or otherwise participated in any of these hugs and Dean Y never asked for permission. However, S did not immediately push him away because she was in shock that someone of the Dean’s stature would engage in such conduct. </a:t>
            </a:r>
          </a:p>
          <a:p>
            <a:endParaRPr lang="en-US" dirty="0"/>
          </a:p>
          <a:p>
            <a:r>
              <a:rPr lang="en-US" dirty="0"/>
              <a:t>S claimed that the hugging evolved into Y kissing S on her cheek. Sometimes he would kiss her on the cheek while hugging her. Other times, she said he would lean down and kiss her cheek while she was typing at her desk.</a:t>
            </a:r>
          </a:p>
        </p:txBody>
      </p:sp>
    </p:spTree>
    <p:extLst>
      <p:ext uri="{BB962C8B-B14F-4D97-AF65-F5344CB8AC3E}">
        <p14:creationId xmlns:p14="http://schemas.microsoft.com/office/powerpoint/2010/main" val="2047913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Court reluctant to adopt initially</a:t>
            </a:r>
          </a:p>
          <a:p>
            <a:pPr>
              <a:buNone/>
            </a:pPr>
            <a:r>
              <a:rPr lang="en-US" dirty="0"/>
              <a:t>Why?</a:t>
            </a:r>
          </a:p>
          <a:p>
            <a:r>
              <a:rPr lang="en-US" dirty="0"/>
              <a:t>Psychological and emotional injuries (non-economic loss)</a:t>
            </a:r>
          </a:p>
          <a:p>
            <a:pPr>
              <a:buNone/>
            </a:pPr>
            <a:endParaRPr lang="en-US" dirty="0"/>
          </a:p>
        </p:txBody>
      </p:sp>
    </p:spTree>
    <p:extLst>
      <p:ext uri="{BB962C8B-B14F-4D97-AF65-F5344CB8AC3E}">
        <p14:creationId xmlns:p14="http://schemas.microsoft.com/office/powerpoint/2010/main" val="3851531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Presumption</a:t>
            </a:r>
          </a:p>
          <a:p>
            <a:r>
              <a:rPr lang="en-US" dirty="0"/>
              <a:t>Against the idea of one standard - Men and women differ in their judgments of what particular behaviors and comments constitute sexual harassment.</a:t>
            </a:r>
          </a:p>
          <a:p>
            <a:endParaRPr lang="en-US" dirty="0"/>
          </a:p>
          <a:p>
            <a:endParaRPr lang="en-US" dirty="0"/>
          </a:p>
        </p:txBody>
      </p:sp>
    </p:spTree>
    <p:extLst>
      <p:ext uri="{BB962C8B-B14F-4D97-AF65-F5344CB8AC3E}">
        <p14:creationId xmlns:p14="http://schemas.microsoft.com/office/powerpoint/2010/main" val="21068556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Ellison v. Brady (1991)</a:t>
            </a:r>
          </a:p>
          <a:p>
            <a:r>
              <a:rPr lang="en-US" dirty="0"/>
              <a:t>Rejected RM standard and adopted a RW standard</a:t>
            </a:r>
          </a:p>
          <a:p>
            <a:r>
              <a:rPr lang="en-US" dirty="0"/>
              <a:t>“a sex-blind RP standard tends to be male-biased and tends to systematically ignore the experiences of women.”</a:t>
            </a:r>
          </a:p>
          <a:p>
            <a:endParaRPr lang="en-US" dirty="0"/>
          </a:p>
        </p:txBody>
      </p:sp>
    </p:spTree>
    <p:extLst>
      <p:ext uri="{BB962C8B-B14F-4D97-AF65-F5344CB8AC3E}">
        <p14:creationId xmlns:p14="http://schemas.microsoft.com/office/powerpoint/2010/main" val="34754993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382000" cy="6019800"/>
          </a:xfrm>
        </p:spPr>
        <p:txBody>
          <a:bodyPr>
            <a:normAutofit fontScale="85000" lnSpcReduction="20000"/>
          </a:bodyPr>
          <a:lstStyle/>
          <a:p>
            <a:pPr>
              <a:buNone/>
            </a:pPr>
            <a:r>
              <a:rPr lang="en-US" dirty="0"/>
              <a:t>Judgment:  </a:t>
            </a:r>
          </a:p>
          <a:p>
            <a:pPr>
              <a:buNone/>
            </a:pPr>
            <a:endParaRPr lang="en-US" dirty="0"/>
          </a:p>
          <a:p>
            <a:pPr>
              <a:buNone/>
            </a:pPr>
            <a:r>
              <a:rPr lang="en-US" dirty="0"/>
              <a:t>	"We realize that there is a broad range of viewpoints among women as a group, </a:t>
            </a:r>
            <a:r>
              <a:rPr lang="en-US" b="1" dirty="0"/>
              <a:t>but we believe that many women share common concerns which men do not necessarily share. </a:t>
            </a:r>
            <a:r>
              <a:rPr lang="en-US" dirty="0"/>
              <a:t>For example, because women are disproportionately victims of rape and sexual assault, women have a stronger incentive to be concerned with sexual behavior. Women who are victims of mild forms of sexual harassment may understandably worry whether a harasser’s conduct is merely a prelude to violent sexual assault. Men, who are rarely victims of sexual assault, may view sexual conduct in a vacuum without a full appreciation of the social setting or the underlying threat of violence that a woman may perceive....”</a:t>
            </a:r>
            <a:br>
              <a:rPr lang="en-US" dirty="0"/>
            </a:br>
            <a:endParaRPr lang="en-US" dirty="0"/>
          </a:p>
          <a:p>
            <a:endParaRPr lang="en-US" dirty="0"/>
          </a:p>
        </p:txBody>
      </p:sp>
    </p:spTree>
    <p:extLst>
      <p:ext uri="{BB962C8B-B14F-4D97-AF65-F5344CB8AC3E}">
        <p14:creationId xmlns:p14="http://schemas.microsoft.com/office/powerpoint/2010/main" val="34268683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Case Summary</a:t>
            </a:r>
          </a:p>
        </p:txBody>
      </p:sp>
      <p:sp>
        <p:nvSpPr>
          <p:cNvPr id="3" name="Content Placeholder 2"/>
          <p:cNvSpPr>
            <a:spLocks noGrp="1"/>
          </p:cNvSpPr>
          <p:nvPr>
            <p:ph idx="1"/>
          </p:nvPr>
        </p:nvSpPr>
        <p:spPr/>
        <p:txBody>
          <a:bodyPr/>
          <a:lstStyle/>
          <a:p>
            <a:r>
              <a:rPr lang="en-US" dirty="0"/>
              <a:t>Gray's desk was twenty feet from Ellison's desk, two rows behind and one row over. Revenue agents in the San Mateo office often went to lunch in groups. In June of 1986 when no one else was in the office, Gray asked Ellison to lunch. She accepted. Gray had to pick up his son's forgotten lunch, so they stopped by Gray's house. He gave Ellison a tour of his house.</a:t>
            </a:r>
          </a:p>
        </p:txBody>
      </p:sp>
    </p:spTree>
    <p:extLst>
      <p:ext uri="{BB962C8B-B14F-4D97-AF65-F5344CB8AC3E}">
        <p14:creationId xmlns:p14="http://schemas.microsoft.com/office/powerpoint/2010/main" val="34857155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867400"/>
          </a:xfrm>
        </p:spPr>
        <p:txBody>
          <a:bodyPr>
            <a:normAutofit fontScale="92500" lnSpcReduction="20000"/>
          </a:bodyPr>
          <a:lstStyle/>
          <a:p>
            <a:r>
              <a:rPr lang="en-US" dirty="0"/>
              <a:t>Ellison alleges that after the June lunch Gray started to pester her with unnecessary questions and hang around her desk. </a:t>
            </a:r>
          </a:p>
          <a:p>
            <a:pPr>
              <a:buNone/>
            </a:pPr>
            <a:endParaRPr lang="en-US" dirty="0"/>
          </a:p>
          <a:p>
            <a:r>
              <a:rPr lang="en-US" dirty="0"/>
              <a:t>On October 9, 1986, Gray asked Ellison out for a drink after work. She declined, but she suggested that they have lunch the following week. She did not want to have lunch alone with him, and she tried to stay away from the office during lunch time. </a:t>
            </a:r>
          </a:p>
          <a:p>
            <a:pPr>
              <a:buNone/>
            </a:pPr>
            <a:endParaRPr lang="en-US" dirty="0"/>
          </a:p>
          <a:p>
            <a:r>
              <a:rPr lang="en-US" dirty="0"/>
              <a:t>One day during the following week, Gray dressed in a three-piece suit and asked Ellison out for lunch. Again, she did not accept.</a:t>
            </a:r>
          </a:p>
        </p:txBody>
      </p:sp>
    </p:spTree>
    <p:extLst>
      <p:ext uri="{BB962C8B-B14F-4D97-AF65-F5344CB8AC3E}">
        <p14:creationId xmlns:p14="http://schemas.microsoft.com/office/powerpoint/2010/main" val="37926003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fontScale="92500" lnSpcReduction="20000"/>
          </a:bodyPr>
          <a:lstStyle/>
          <a:p>
            <a:r>
              <a:rPr lang="en-US" dirty="0"/>
              <a:t>On October 22, 1986 Gray handed Ellison a note he wrote on a telephone message slip which read:</a:t>
            </a:r>
          </a:p>
          <a:p>
            <a:pPr>
              <a:buNone/>
            </a:pPr>
            <a:r>
              <a:rPr lang="en-US" dirty="0"/>
              <a:t>	“I cried over you last night and I'm totally drained today. I have never been in such constant </a:t>
            </a:r>
            <a:r>
              <a:rPr lang="en-US" dirty="0" err="1"/>
              <a:t>termoil</a:t>
            </a:r>
            <a:r>
              <a:rPr lang="en-US" dirty="0"/>
              <a:t> (sic). Thank you for talking with me. I could not stand to feel your hatred for another day.”</a:t>
            </a:r>
          </a:p>
          <a:p>
            <a:pPr>
              <a:buNone/>
            </a:pPr>
            <a:endParaRPr lang="en-US" dirty="0"/>
          </a:p>
          <a:p>
            <a:r>
              <a:rPr lang="en-US" dirty="0"/>
              <a:t>When Ellison realized that Gray wrote the note, she became shocked and frightened and left the room. Gray followed her into the hallway and demanded that she talk to him, but she left the building.</a:t>
            </a:r>
          </a:p>
          <a:p>
            <a:endParaRPr lang="en-US" dirty="0"/>
          </a:p>
        </p:txBody>
      </p:sp>
    </p:spTree>
    <p:extLst>
      <p:ext uri="{BB962C8B-B14F-4D97-AF65-F5344CB8AC3E}">
        <p14:creationId xmlns:p14="http://schemas.microsoft.com/office/powerpoint/2010/main" val="5019592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normAutofit lnSpcReduction="10000"/>
          </a:bodyPr>
          <a:lstStyle/>
          <a:p>
            <a:r>
              <a:rPr lang="en-US" dirty="0"/>
              <a:t>Ellison later showed the note to Bonnie Miller, who supervised both Ellison and Gray. Miller said "this is sexual harassment." Ellison asked Miller not to do anything about it. She wanted to try to handle it herself. </a:t>
            </a:r>
          </a:p>
          <a:p>
            <a:pPr>
              <a:buNone/>
            </a:pPr>
            <a:endParaRPr lang="en-US" dirty="0"/>
          </a:p>
          <a:p>
            <a:r>
              <a:rPr lang="en-US" dirty="0"/>
              <a:t>Ellison asked a male co-worker to talk to Gray, to tell him that she was not interested in him and to leave her alone. The next day, Thursday, Gray called in sick.</a:t>
            </a:r>
          </a:p>
          <a:p>
            <a:endParaRPr lang="en-US" dirty="0"/>
          </a:p>
          <a:p>
            <a:endParaRPr lang="en-US" dirty="0"/>
          </a:p>
        </p:txBody>
      </p:sp>
    </p:spTree>
    <p:extLst>
      <p:ext uri="{BB962C8B-B14F-4D97-AF65-F5344CB8AC3E}">
        <p14:creationId xmlns:p14="http://schemas.microsoft.com/office/powerpoint/2010/main" val="303193019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Ellison did not work on Friday, and on the following Monday, she started four weeks of training in St. Louis, Missouri. Gray mailed her a card and a typed, single-spaced, three-page letter. She describes this letter as "twenty times, a hundred times weirder" than the prior note. </a:t>
            </a:r>
          </a:p>
          <a:p>
            <a:endParaRPr lang="en-US" dirty="0"/>
          </a:p>
        </p:txBody>
      </p:sp>
    </p:spTree>
    <p:extLst>
      <p:ext uri="{BB962C8B-B14F-4D97-AF65-F5344CB8AC3E}">
        <p14:creationId xmlns:p14="http://schemas.microsoft.com/office/powerpoint/2010/main" val="18377929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a:t>Gray wrote, in part: </a:t>
            </a:r>
          </a:p>
          <a:p>
            <a:pPr>
              <a:buNone/>
            </a:pPr>
            <a:r>
              <a:rPr lang="en-US" dirty="0"/>
              <a:t>	“I know that you are worth knowing with or without sex.... Leaving aside the hassles and disasters of recent weeks. I have enjoyed you so much over these past few months. Watching you. Experiencing you from O so far away. Admiring your style and </a:t>
            </a:r>
            <a:r>
              <a:rPr lang="en-US" dirty="0" err="1"/>
              <a:t>elan</a:t>
            </a:r>
            <a:r>
              <a:rPr lang="en-US" dirty="0"/>
              <a:t>.... Don't you think it odd that two people who have never even talked together, alone, are striking off such intense sparks ... I will [write] another letter in the near future.”</a:t>
            </a:r>
          </a:p>
          <a:p>
            <a:endParaRPr lang="en-US" dirty="0"/>
          </a:p>
        </p:txBody>
      </p:sp>
    </p:spTree>
    <p:extLst>
      <p:ext uri="{BB962C8B-B14F-4D97-AF65-F5344CB8AC3E}">
        <p14:creationId xmlns:p14="http://schemas.microsoft.com/office/powerpoint/2010/main" val="196467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Implications of Ellison v. Brady</a:t>
            </a:r>
          </a:p>
        </p:txBody>
      </p:sp>
      <p:sp>
        <p:nvSpPr>
          <p:cNvPr id="3" name="Content Placeholder 2"/>
          <p:cNvSpPr>
            <a:spLocks noGrp="1"/>
          </p:cNvSpPr>
          <p:nvPr>
            <p:ph idx="1"/>
          </p:nvPr>
        </p:nvSpPr>
        <p:spPr/>
        <p:txBody>
          <a:bodyPr>
            <a:normAutofit fontScale="92500" lnSpcReduction="10000"/>
          </a:bodyPr>
          <a:lstStyle/>
          <a:p>
            <a:r>
              <a:rPr lang="en-US" dirty="0"/>
              <a:t>Does that mean that the RP standard is on the path of disintegration?</a:t>
            </a:r>
          </a:p>
          <a:p>
            <a:endParaRPr lang="en-US" dirty="0"/>
          </a:p>
          <a:p>
            <a:r>
              <a:rPr lang="en-US" dirty="0"/>
              <a:t>Can the use of RW standard in sexual harassment cases be followed in other areas?</a:t>
            </a:r>
          </a:p>
          <a:p>
            <a:endParaRPr lang="en-US" dirty="0"/>
          </a:p>
          <a:p>
            <a:r>
              <a:rPr lang="en-US" dirty="0"/>
              <a:t>Does that mean that the reasonableness standards are going to incorporate gender, race, ethnicity, and sexual orientation? </a:t>
            </a:r>
          </a:p>
        </p:txBody>
      </p:sp>
    </p:spTree>
    <p:extLst>
      <p:ext uri="{BB962C8B-B14F-4D97-AF65-F5344CB8AC3E}">
        <p14:creationId xmlns:p14="http://schemas.microsoft.com/office/powerpoint/2010/main" val="34645244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09600" y="533400"/>
          <a:ext cx="7543800" cy="6096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745659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Critical Feminist Perspective</a:t>
            </a:r>
          </a:p>
        </p:txBody>
      </p:sp>
      <p:sp>
        <p:nvSpPr>
          <p:cNvPr id="3" name="Content Placeholder 2"/>
          <p:cNvSpPr>
            <a:spLocks noGrp="1"/>
          </p:cNvSpPr>
          <p:nvPr>
            <p:ph idx="1"/>
          </p:nvPr>
        </p:nvSpPr>
        <p:spPr/>
        <p:txBody>
          <a:bodyPr/>
          <a:lstStyle/>
          <a:p>
            <a:r>
              <a:rPr lang="en-US" dirty="0"/>
              <a:t>A single Reasonable Woman standard implicitly accepts the fundamental notion that all women are the same.</a:t>
            </a:r>
          </a:p>
          <a:p>
            <a:endParaRPr lang="en-US" dirty="0"/>
          </a:p>
          <a:p>
            <a:r>
              <a:rPr lang="en-US" dirty="0"/>
              <a:t>It fails to address the systems of privilege that maintain the sex-based, gendered biases. </a:t>
            </a:r>
          </a:p>
          <a:p>
            <a:endParaRPr lang="en-US" dirty="0"/>
          </a:p>
          <a:p>
            <a:pPr>
              <a:buNone/>
            </a:pPr>
            <a:endParaRPr lang="en-US" dirty="0"/>
          </a:p>
        </p:txBody>
      </p:sp>
    </p:spTree>
    <p:extLst>
      <p:ext uri="{BB962C8B-B14F-4D97-AF65-F5344CB8AC3E}">
        <p14:creationId xmlns:p14="http://schemas.microsoft.com/office/powerpoint/2010/main" val="10331030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09600" y="457200"/>
          <a:ext cx="7696200" cy="617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838084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BUT other legal scholars read Ellison v. Brady differently.</a:t>
            </a:r>
          </a:p>
          <a:p>
            <a:pPr>
              <a:buNone/>
            </a:pPr>
            <a:endParaRPr lang="en-US" dirty="0"/>
          </a:p>
          <a:p>
            <a:r>
              <a:rPr lang="en-US" dirty="0"/>
              <a:t>The Reasonable Woman Standard is adopted not because it is more subjective.</a:t>
            </a:r>
          </a:p>
          <a:p>
            <a:pPr>
              <a:buNone/>
            </a:pPr>
            <a:endParaRPr lang="en-US" dirty="0"/>
          </a:p>
          <a:p>
            <a:r>
              <a:rPr lang="en-US" dirty="0"/>
              <a:t>It is adopted basically because it is considered a “Reasonable Person Plus” Standard.</a:t>
            </a:r>
          </a:p>
        </p:txBody>
      </p:sp>
    </p:spTree>
    <p:extLst>
      <p:ext uri="{BB962C8B-B14F-4D97-AF65-F5344CB8AC3E}">
        <p14:creationId xmlns:p14="http://schemas.microsoft.com/office/powerpoint/2010/main" val="121770770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382000" cy="6019800"/>
          </a:xfrm>
        </p:spPr>
        <p:txBody>
          <a:bodyPr>
            <a:normAutofit fontScale="85000" lnSpcReduction="20000"/>
          </a:bodyPr>
          <a:lstStyle/>
          <a:p>
            <a:pPr>
              <a:buNone/>
            </a:pPr>
            <a:r>
              <a:rPr lang="en-US" dirty="0"/>
              <a:t>Judgment:  </a:t>
            </a:r>
          </a:p>
          <a:p>
            <a:pPr>
              <a:buNone/>
            </a:pPr>
            <a:endParaRPr lang="en-US" dirty="0"/>
          </a:p>
          <a:p>
            <a:pPr>
              <a:buNone/>
            </a:pPr>
            <a:r>
              <a:rPr lang="en-US" dirty="0"/>
              <a:t>	"We realize that there is a broad range of viewpoints among women as a group, but we believe that many women share common concerns which men do not necessarily share. For example, because women are disproportionately victims of rape and sexual assault, women have a stronger incentive to be concerned with sexual behavior. </a:t>
            </a:r>
            <a:r>
              <a:rPr lang="en-US" b="1" dirty="0"/>
              <a:t>Women who are victims of mild forms of sexual harassment may understandably worry whether a harasser’s conduct is merely a prelude to violent sexual assault. Men, who are rarely victims of sexual assault, may view sexual conduct in a vacuum without a full appreciation of the social setting or the underlying threat of violence that a woman may perceive....</a:t>
            </a:r>
            <a:r>
              <a:rPr lang="en-US" dirty="0"/>
              <a:t>”</a:t>
            </a:r>
            <a:br>
              <a:rPr lang="en-US" dirty="0"/>
            </a:br>
            <a:endParaRPr lang="en-US" dirty="0"/>
          </a:p>
          <a:p>
            <a:endParaRPr lang="en-US" dirty="0"/>
          </a:p>
        </p:txBody>
      </p:sp>
    </p:spTree>
    <p:extLst>
      <p:ext uri="{BB962C8B-B14F-4D97-AF65-F5344CB8AC3E}">
        <p14:creationId xmlns:p14="http://schemas.microsoft.com/office/powerpoint/2010/main" val="272551822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Grp="1" noChangeAspect="1" noChangeArrowheads="1"/>
          </p:cNvPicPr>
          <p:nvPr>
            <p:ph idx="1"/>
          </p:nvPr>
        </p:nvPicPr>
        <p:blipFill>
          <a:blip r:embed="rId2" cstate="print"/>
          <a:srcRect/>
          <a:stretch>
            <a:fillRect/>
          </a:stretch>
        </p:blipFill>
        <p:spPr bwMode="auto">
          <a:xfrm>
            <a:off x="1905000" y="0"/>
            <a:ext cx="4495800" cy="6745274"/>
          </a:xfrm>
          <a:prstGeom prst="rect">
            <a:avLst/>
          </a:prstGeom>
          <a:noFill/>
          <a:ln w="9525">
            <a:noFill/>
            <a:miter lim="800000"/>
            <a:headEnd/>
            <a:tailEnd/>
          </a:ln>
        </p:spPr>
      </p:pic>
    </p:spTree>
    <p:extLst>
      <p:ext uri="{BB962C8B-B14F-4D97-AF65-F5344CB8AC3E}">
        <p14:creationId xmlns:p14="http://schemas.microsoft.com/office/powerpoint/2010/main" val="739982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Grp="1" noChangeAspect="1" noChangeArrowheads="1"/>
          </p:cNvPicPr>
          <p:nvPr>
            <p:ph idx="1"/>
          </p:nvPr>
        </p:nvPicPr>
        <p:blipFill>
          <a:blip r:embed="rId2" cstate="print"/>
          <a:srcRect/>
          <a:stretch>
            <a:fillRect/>
          </a:stretch>
        </p:blipFill>
        <p:spPr bwMode="auto">
          <a:xfrm rot="21434806">
            <a:off x="1754184" y="532876"/>
            <a:ext cx="5723613" cy="5798814"/>
          </a:xfrm>
          <a:prstGeom prst="rect">
            <a:avLst/>
          </a:prstGeom>
          <a:noFill/>
          <a:ln w="9525">
            <a:noFill/>
            <a:miter lim="800000"/>
            <a:headEnd/>
            <a:tailEnd/>
          </a:ln>
        </p:spPr>
      </p:pic>
    </p:spTree>
    <p:extLst>
      <p:ext uri="{BB962C8B-B14F-4D97-AF65-F5344CB8AC3E}">
        <p14:creationId xmlns:p14="http://schemas.microsoft.com/office/powerpoint/2010/main" val="36865889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srcRect/>
          <a:stretch>
            <a:fillRect/>
          </a:stretch>
        </p:blipFill>
        <p:spPr bwMode="auto">
          <a:xfrm>
            <a:off x="1219200" y="533400"/>
            <a:ext cx="6999975" cy="5592763"/>
          </a:xfrm>
          <a:prstGeom prst="rect">
            <a:avLst/>
          </a:prstGeom>
          <a:noFill/>
          <a:ln w="9525">
            <a:noFill/>
            <a:miter lim="800000"/>
            <a:headEnd/>
            <a:tailEnd/>
          </a:ln>
        </p:spPr>
      </p:pic>
    </p:spTree>
    <p:extLst>
      <p:ext uri="{BB962C8B-B14F-4D97-AF65-F5344CB8AC3E}">
        <p14:creationId xmlns:p14="http://schemas.microsoft.com/office/powerpoint/2010/main" val="105816485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Grp="1" noChangeAspect="1" noChangeArrowheads="1"/>
          </p:cNvPicPr>
          <p:nvPr>
            <p:ph idx="1"/>
          </p:nvPr>
        </p:nvPicPr>
        <p:blipFill>
          <a:blip r:embed="rId2" cstate="print"/>
          <a:srcRect/>
          <a:stretch>
            <a:fillRect/>
          </a:stretch>
        </p:blipFill>
        <p:spPr bwMode="auto">
          <a:xfrm>
            <a:off x="1600200" y="533400"/>
            <a:ext cx="6075824" cy="5516563"/>
          </a:xfrm>
          <a:prstGeom prst="rect">
            <a:avLst/>
          </a:prstGeom>
          <a:noFill/>
          <a:ln w="9525">
            <a:noFill/>
            <a:miter lim="800000"/>
            <a:headEnd/>
            <a:tailEnd/>
          </a:ln>
        </p:spPr>
      </p:pic>
    </p:spTree>
    <p:extLst>
      <p:ext uri="{BB962C8B-B14F-4D97-AF65-F5344CB8AC3E}">
        <p14:creationId xmlns:p14="http://schemas.microsoft.com/office/powerpoint/2010/main" val="38837650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Figure 5 is considered most accurate (see Adler and Peirce) </a:t>
            </a:r>
          </a:p>
          <a:p>
            <a:endParaRPr lang="en-US" dirty="0"/>
          </a:p>
          <a:p>
            <a:r>
              <a:rPr lang="en-US" dirty="0"/>
              <a:t>But Figure 5 sees Reasonable Woman standard as Reasonable Man Plus standard</a:t>
            </a:r>
          </a:p>
          <a:p>
            <a:endParaRPr lang="en-US" dirty="0"/>
          </a:p>
          <a:p>
            <a:endParaRPr lang="en-US" dirty="0"/>
          </a:p>
        </p:txBody>
      </p:sp>
    </p:spTree>
    <p:extLst>
      <p:ext uri="{BB962C8B-B14F-4D97-AF65-F5344CB8AC3E}">
        <p14:creationId xmlns:p14="http://schemas.microsoft.com/office/powerpoint/2010/main" val="352269079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Reasonable Person Standard in Criminal Law</a:t>
            </a:r>
          </a:p>
        </p:txBody>
      </p:sp>
      <p:sp>
        <p:nvSpPr>
          <p:cNvPr id="3" name="Content Placeholder 2"/>
          <p:cNvSpPr>
            <a:spLocks noGrp="1"/>
          </p:cNvSpPr>
          <p:nvPr>
            <p:ph idx="1"/>
          </p:nvPr>
        </p:nvSpPr>
        <p:spPr/>
        <p:txBody>
          <a:bodyPr>
            <a:normAutofit/>
          </a:bodyPr>
          <a:lstStyle/>
          <a:p>
            <a:r>
              <a:rPr lang="en-US" dirty="0"/>
              <a:t>Standards of reasonableness (RP, RW) are used mainly in civil cases (negligence). </a:t>
            </a:r>
          </a:p>
          <a:p>
            <a:endParaRPr lang="en-US" dirty="0"/>
          </a:p>
          <a:p>
            <a:r>
              <a:rPr lang="en-US" dirty="0"/>
              <a:t>However, the standard is also pushed to be used in </a:t>
            </a:r>
            <a:r>
              <a:rPr lang="en-US" u="sng" dirty="0"/>
              <a:t>some </a:t>
            </a:r>
            <a:r>
              <a:rPr lang="en-US" dirty="0"/>
              <a:t> criminal cases.</a:t>
            </a:r>
          </a:p>
          <a:p>
            <a:endParaRPr lang="en-US" dirty="0"/>
          </a:p>
          <a:p>
            <a:r>
              <a:rPr lang="en-US" dirty="0"/>
              <a:t>One area is the use of the reasonable person concept in the defense </a:t>
            </a:r>
            <a:r>
              <a:rPr lang="en-US"/>
              <a:t>of </a:t>
            </a:r>
            <a:r>
              <a:rPr lang="en-US" b="1"/>
              <a:t>rape</a:t>
            </a:r>
            <a:r>
              <a:rPr lang="en-US"/>
              <a:t>. </a:t>
            </a:r>
            <a:endParaRPr lang="en-US" dirty="0"/>
          </a:p>
        </p:txBody>
      </p:sp>
    </p:spTree>
    <p:extLst>
      <p:ext uri="{BB962C8B-B14F-4D97-AF65-F5344CB8AC3E}">
        <p14:creationId xmlns:p14="http://schemas.microsoft.com/office/powerpoint/2010/main" val="15847690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There has also been discussions about the possible use of the RW standard in rape cases.</a:t>
            </a:r>
          </a:p>
          <a:p>
            <a:endParaRPr lang="en-US" dirty="0"/>
          </a:p>
          <a:p>
            <a:r>
              <a:rPr lang="en-US" dirty="0"/>
              <a:t>Kim </a:t>
            </a:r>
            <a:r>
              <a:rPr lang="en-US" dirty="0" err="1"/>
              <a:t>Scheppele’s</a:t>
            </a:r>
            <a:r>
              <a:rPr lang="en-US" dirty="0"/>
              <a:t> discussion of rape cases</a:t>
            </a:r>
          </a:p>
        </p:txBody>
      </p:sp>
    </p:spTree>
    <p:extLst>
      <p:ext uri="{BB962C8B-B14F-4D97-AF65-F5344CB8AC3E}">
        <p14:creationId xmlns:p14="http://schemas.microsoft.com/office/powerpoint/2010/main" val="276918551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Rusk v. State (Maryland Court </a:t>
            </a:r>
            <a:r>
              <a:rPr lang="en-US"/>
              <a:t>of Appeals, 1979)</a:t>
            </a:r>
          </a:p>
        </p:txBody>
      </p:sp>
      <p:sp>
        <p:nvSpPr>
          <p:cNvPr id="3" name="Content Placeholder 2"/>
          <p:cNvSpPr>
            <a:spLocks noGrp="1"/>
          </p:cNvSpPr>
          <p:nvPr>
            <p:ph idx="1"/>
          </p:nvPr>
        </p:nvSpPr>
        <p:spPr/>
        <p:txBody>
          <a:bodyPr>
            <a:normAutofit/>
          </a:bodyPr>
          <a:lstStyle/>
          <a:p>
            <a:r>
              <a:rPr lang="en-US" dirty="0"/>
              <a:t>Eddie Rusk was convicted by a jury of raping a woman “Pat”.</a:t>
            </a:r>
          </a:p>
          <a:p>
            <a:r>
              <a:rPr lang="en-US" dirty="0"/>
              <a:t>He met her at a singles bar.</a:t>
            </a:r>
          </a:p>
          <a:p>
            <a:r>
              <a:rPr lang="en-US" dirty="0"/>
              <a:t>When she said she was leaving, Rusk asked Pat to drive him home. She agreed, drove him to a part of the city she didn’t know, and refused his several invitations to come in.</a:t>
            </a:r>
          </a:p>
        </p:txBody>
      </p:sp>
    </p:spTree>
    <p:extLst>
      <p:ext uri="{BB962C8B-B14F-4D97-AF65-F5344CB8AC3E}">
        <p14:creationId xmlns:p14="http://schemas.microsoft.com/office/powerpoint/2010/main" val="13604491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a:t>He took the car keys from the ignition and invited her in again.</a:t>
            </a:r>
          </a:p>
          <a:p>
            <a:r>
              <a:rPr lang="en-US" dirty="0"/>
              <a:t>Pat testified that she believed it was unsafe to try to escape on foot and that she hoped to be able to convince Rusk to give back her car keys and to let her in.</a:t>
            </a:r>
          </a:p>
          <a:p>
            <a:r>
              <a:rPr lang="en-US" dirty="0"/>
              <a:t>She followed him into his room, and made n attempt to leave even when he went down the hall to go to the bathroom.</a:t>
            </a:r>
          </a:p>
        </p:txBody>
      </p:sp>
    </p:spTree>
    <p:extLst>
      <p:ext uri="{BB962C8B-B14F-4D97-AF65-F5344CB8AC3E}">
        <p14:creationId xmlns:p14="http://schemas.microsoft.com/office/powerpoint/2010/main" val="300784094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t>She asked for her car keys back and, when he refused, begged to be able to leave with her car.</a:t>
            </a:r>
          </a:p>
          <a:p>
            <a:r>
              <a:rPr lang="en-US" dirty="0"/>
              <a:t>Rusk said she couldn’t, but he had no weapon and did not use overwhelming physical force. </a:t>
            </a:r>
          </a:p>
          <a:p>
            <a:r>
              <a:rPr lang="en-US" dirty="0"/>
              <a:t>Rusk pulled her onto the bed and undressed her. </a:t>
            </a:r>
          </a:p>
        </p:txBody>
      </p:sp>
    </p:spTree>
    <p:extLst>
      <p:ext uri="{BB962C8B-B14F-4D97-AF65-F5344CB8AC3E}">
        <p14:creationId xmlns:p14="http://schemas.microsoft.com/office/powerpoint/2010/main" val="289688911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Pat started to cry and Rusk put his hands on her throat and “started lightly to choke” her.</a:t>
            </a:r>
          </a:p>
          <a:p>
            <a:r>
              <a:rPr lang="en-US" dirty="0"/>
              <a:t>She asked: “If I do what you want will you let me go without killing me?”</a:t>
            </a:r>
          </a:p>
          <a:p>
            <a:r>
              <a:rPr lang="en-US" dirty="0"/>
              <a:t>And he answered “yes.”</a:t>
            </a:r>
          </a:p>
          <a:p>
            <a:endParaRPr lang="en-US" dirty="0"/>
          </a:p>
          <a:p>
            <a:endParaRPr lang="en-US" dirty="0"/>
          </a:p>
        </p:txBody>
      </p:sp>
    </p:spTree>
    <p:extLst>
      <p:ext uri="{BB962C8B-B14F-4D97-AF65-F5344CB8AC3E}">
        <p14:creationId xmlns:p14="http://schemas.microsoft.com/office/powerpoint/2010/main" val="31234437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She performed oral sex, and then they had sexual intercourse. </a:t>
            </a:r>
          </a:p>
          <a:p>
            <a:r>
              <a:rPr lang="en-US" dirty="0"/>
              <a:t>After which he gave back the car keys and said she could leave.</a:t>
            </a:r>
          </a:p>
          <a:p>
            <a:r>
              <a:rPr lang="en-US" dirty="0"/>
              <a:t>Charged with the rape. Rusk claimed she had consented to sex with him.</a:t>
            </a:r>
          </a:p>
          <a:p>
            <a:endParaRPr lang="en-US" dirty="0"/>
          </a:p>
        </p:txBody>
      </p:sp>
    </p:spTree>
    <p:extLst>
      <p:ext uri="{BB962C8B-B14F-4D97-AF65-F5344CB8AC3E}">
        <p14:creationId xmlns:p14="http://schemas.microsoft.com/office/powerpoint/2010/main" val="28532714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Rape = Sex without consent</a:t>
            </a:r>
          </a:p>
        </p:txBody>
      </p:sp>
      <p:sp>
        <p:nvSpPr>
          <p:cNvPr id="3" name="Content Placeholder 2"/>
          <p:cNvSpPr>
            <a:spLocks noGrp="1"/>
          </p:cNvSpPr>
          <p:nvPr>
            <p:ph idx="1"/>
          </p:nvPr>
        </p:nvSpPr>
        <p:spPr/>
        <p:txBody>
          <a:bodyPr>
            <a:normAutofit fontScale="92500" lnSpcReduction="20000"/>
          </a:bodyPr>
          <a:lstStyle/>
          <a:p>
            <a:r>
              <a:rPr lang="en-US" dirty="0"/>
              <a:t>Existing standard is the subjective standard of </a:t>
            </a:r>
            <a:r>
              <a:rPr lang="en-US" dirty="0" err="1"/>
              <a:t>mens</a:t>
            </a:r>
            <a:r>
              <a:rPr lang="en-US" dirty="0"/>
              <a:t> </a:t>
            </a:r>
            <a:r>
              <a:rPr lang="en-US" dirty="0" err="1"/>
              <a:t>rea</a:t>
            </a:r>
            <a:r>
              <a:rPr lang="en-US" dirty="0"/>
              <a:t>.</a:t>
            </a:r>
          </a:p>
          <a:p>
            <a:endParaRPr lang="en-US" dirty="0"/>
          </a:p>
          <a:p>
            <a:r>
              <a:rPr lang="en-US" dirty="0"/>
              <a:t>Typical defense runs like: “I thought she consented.”</a:t>
            </a:r>
          </a:p>
          <a:p>
            <a:pPr>
              <a:buNone/>
            </a:pPr>
            <a:endParaRPr lang="en-US" dirty="0"/>
          </a:p>
          <a:p>
            <a:r>
              <a:rPr lang="en-US" dirty="0"/>
              <a:t>Using the RW standard in rape cases means asking the court to see the criminal nature of the defendant’s conduct from a viewpoint closer to the victim than the defendant.</a:t>
            </a:r>
          </a:p>
        </p:txBody>
      </p:sp>
    </p:spTree>
    <p:extLst>
      <p:ext uri="{BB962C8B-B14F-4D97-AF65-F5344CB8AC3E}">
        <p14:creationId xmlns:p14="http://schemas.microsoft.com/office/powerpoint/2010/main" val="8213388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52400" y="609598"/>
          <a:ext cx="8763000" cy="5562601"/>
        </p:xfrm>
        <a:graphic>
          <a:graphicData uri="http://schemas.openxmlformats.org/drawingml/2006/table">
            <a:tbl>
              <a:tblPr firstRow="1" bandRow="1">
                <a:tableStyleId>{5C22544A-7EE6-4342-B048-85BDC9FD1C3A}</a:tableStyleId>
              </a:tblPr>
              <a:tblGrid>
                <a:gridCol w="2921000">
                  <a:extLst>
                    <a:ext uri="{9D8B030D-6E8A-4147-A177-3AD203B41FA5}">
                      <a16:colId xmlns:a16="http://schemas.microsoft.com/office/drawing/2014/main" val="20000"/>
                    </a:ext>
                  </a:extLst>
                </a:gridCol>
                <a:gridCol w="2921000">
                  <a:extLst>
                    <a:ext uri="{9D8B030D-6E8A-4147-A177-3AD203B41FA5}">
                      <a16:colId xmlns:a16="http://schemas.microsoft.com/office/drawing/2014/main" val="20001"/>
                    </a:ext>
                  </a:extLst>
                </a:gridCol>
                <a:gridCol w="2921000">
                  <a:extLst>
                    <a:ext uri="{9D8B030D-6E8A-4147-A177-3AD203B41FA5}">
                      <a16:colId xmlns:a16="http://schemas.microsoft.com/office/drawing/2014/main" val="20002"/>
                    </a:ext>
                  </a:extLst>
                </a:gridCol>
              </a:tblGrid>
              <a:tr h="896439">
                <a:tc>
                  <a:txBody>
                    <a:bodyPr/>
                    <a:lstStyle/>
                    <a:p>
                      <a:endParaRPr lang="en-US" sz="2000" dirty="0"/>
                    </a:p>
                  </a:txBody>
                  <a:tcPr/>
                </a:tc>
                <a:tc>
                  <a:txBody>
                    <a:bodyPr/>
                    <a:lstStyle/>
                    <a:p>
                      <a:r>
                        <a:rPr lang="en-US" sz="2000" dirty="0"/>
                        <a:t>Existing</a:t>
                      </a:r>
                    </a:p>
                  </a:txBody>
                  <a:tcPr/>
                </a:tc>
                <a:tc>
                  <a:txBody>
                    <a:bodyPr/>
                    <a:lstStyle/>
                    <a:p>
                      <a:r>
                        <a:rPr lang="en-US" sz="2000" dirty="0"/>
                        <a:t>Reasonable</a:t>
                      </a:r>
                      <a:r>
                        <a:rPr lang="en-US" sz="2000" baseline="0" dirty="0"/>
                        <a:t> Woman Standard (if adopted)</a:t>
                      </a:r>
                      <a:endParaRPr lang="en-US" sz="2000" dirty="0"/>
                    </a:p>
                  </a:txBody>
                  <a:tcPr/>
                </a:tc>
                <a:extLst>
                  <a:ext uri="{0D108BD9-81ED-4DB2-BD59-A6C34878D82A}">
                    <a16:rowId xmlns:a16="http://schemas.microsoft.com/office/drawing/2014/main" val="10000"/>
                  </a:ext>
                </a:extLst>
              </a:tr>
              <a:tr h="896439">
                <a:tc>
                  <a:txBody>
                    <a:bodyPr/>
                    <a:lstStyle/>
                    <a:p>
                      <a:r>
                        <a:rPr lang="en-US" sz="2000" dirty="0"/>
                        <a:t>Standard</a:t>
                      </a:r>
                    </a:p>
                  </a:txBody>
                  <a:tcPr/>
                </a:tc>
                <a:tc>
                  <a:txBody>
                    <a:bodyPr/>
                    <a:lstStyle/>
                    <a:p>
                      <a:r>
                        <a:rPr lang="en-US" sz="2000" dirty="0" err="1"/>
                        <a:t>mens</a:t>
                      </a:r>
                      <a:r>
                        <a:rPr lang="en-US" sz="2000" dirty="0"/>
                        <a:t> </a:t>
                      </a:r>
                      <a:r>
                        <a:rPr lang="en-US" sz="2000" dirty="0" err="1"/>
                        <a:t>rea</a:t>
                      </a:r>
                      <a:r>
                        <a:rPr lang="en-US" sz="2000" dirty="0"/>
                        <a:t> (from the defendant’s viewpoint)</a:t>
                      </a:r>
                    </a:p>
                  </a:txBody>
                  <a:tcPr/>
                </a:tc>
                <a:tc>
                  <a:txBody>
                    <a:bodyPr/>
                    <a:lstStyle/>
                    <a:p>
                      <a:r>
                        <a:rPr lang="en-US" sz="2000" dirty="0"/>
                        <a:t>Reasonable</a:t>
                      </a:r>
                      <a:r>
                        <a:rPr lang="en-US" sz="2000" baseline="0" dirty="0"/>
                        <a:t> Woman Standard </a:t>
                      </a:r>
                      <a:endParaRPr lang="en-US" sz="2000" dirty="0"/>
                    </a:p>
                  </a:txBody>
                  <a:tcPr/>
                </a:tc>
                <a:extLst>
                  <a:ext uri="{0D108BD9-81ED-4DB2-BD59-A6C34878D82A}">
                    <a16:rowId xmlns:a16="http://schemas.microsoft.com/office/drawing/2014/main" val="10001"/>
                  </a:ext>
                </a:extLst>
              </a:tr>
              <a:tr h="1280627">
                <a:tc>
                  <a:txBody>
                    <a:bodyPr/>
                    <a:lstStyle/>
                    <a:p>
                      <a:r>
                        <a:rPr lang="en-US" sz="2000" dirty="0"/>
                        <a:t>Nature</a:t>
                      </a:r>
                      <a:r>
                        <a:rPr lang="en-US" sz="2000" baseline="0" dirty="0"/>
                        <a:t> of the standard</a:t>
                      </a:r>
                      <a:endParaRPr lang="en-US" sz="2000" dirty="0"/>
                    </a:p>
                  </a:txBody>
                  <a:tcPr/>
                </a:tc>
                <a:tc>
                  <a:txBody>
                    <a:bodyPr/>
                    <a:lstStyle/>
                    <a:p>
                      <a:r>
                        <a:rPr lang="en-US" sz="2000" dirty="0"/>
                        <a:t>Subjective (basically an honesty standard)</a:t>
                      </a:r>
                    </a:p>
                  </a:txBody>
                  <a:tcPr/>
                </a:tc>
                <a:tc>
                  <a:txBody>
                    <a:bodyPr/>
                    <a:lstStyle/>
                    <a:p>
                      <a:r>
                        <a:rPr lang="en-US" sz="2000" dirty="0"/>
                        <a:t>Objective</a:t>
                      </a:r>
                      <a:r>
                        <a:rPr lang="en-US" sz="2000" baseline="0" dirty="0"/>
                        <a:t> (the standard of RW); it is closer to the viewpoint of the victim</a:t>
                      </a:r>
                      <a:endParaRPr lang="en-US" sz="2000" dirty="0"/>
                    </a:p>
                  </a:txBody>
                  <a:tcPr/>
                </a:tc>
                <a:extLst>
                  <a:ext uri="{0D108BD9-81ED-4DB2-BD59-A6C34878D82A}">
                    <a16:rowId xmlns:a16="http://schemas.microsoft.com/office/drawing/2014/main" val="10002"/>
                  </a:ext>
                </a:extLst>
              </a:tr>
              <a:tr h="2489096">
                <a:tc>
                  <a:txBody>
                    <a:bodyPr/>
                    <a:lstStyle/>
                    <a:p>
                      <a:r>
                        <a:rPr lang="en-US" sz="2000" dirty="0"/>
                        <a:t>Question asked</a:t>
                      </a:r>
                    </a:p>
                  </a:txBody>
                  <a:tcPr/>
                </a:tc>
                <a:tc>
                  <a:txBody>
                    <a:bodyPr/>
                    <a:lstStyle/>
                    <a:p>
                      <a:r>
                        <a:rPr lang="en-US" sz="2000" dirty="0"/>
                        <a:t>Did</a:t>
                      </a:r>
                      <a:r>
                        <a:rPr lang="en-US" sz="2000" baseline="0" dirty="0"/>
                        <a:t> the defendant honestly believe that he had consent?</a:t>
                      </a:r>
                      <a:endParaRPr lang="en-US" sz="2000" dirty="0"/>
                    </a:p>
                  </a:txBody>
                  <a:tcPr/>
                </a:tc>
                <a:tc>
                  <a:txBody>
                    <a:bodyPr/>
                    <a:lstStyle/>
                    <a:p>
                      <a:r>
                        <a:rPr lang="en-US" sz="2000" dirty="0"/>
                        <a:t>Did the plaintiff do everything</a:t>
                      </a:r>
                      <a:r>
                        <a:rPr lang="en-US" sz="2000" baseline="0" dirty="0"/>
                        <a:t> that a reasonable woman would have done to convey to the defendant that there was no consent?</a:t>
                      </a:r>
                      <a:endParaRPr lang="en-US" sz="2000" dirty="0"/>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3903822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3163" y="914778"/>
            <a:ext cx="7772400" cy="1569660"/>
          </a:xfrm>
        </p:spPr>
        <p:txBody>
          <a:bodyPr>
            <a:normAutofit/>
          </a:bodyPr>
          <a:lstStyle/>
          <a:p>
            <a:r>
              <a:rPr lang="en-US" dirty="0"/>
              <a:t>The Jury System and American Legal Culture </a:t>
            </a:r>
          </a:p>
        </p:txBody>
      </p:sp>
    </p:spTree>
    <p:extLst>
      <p:ext uri="{BB962C8B-B14F-4D97-AF65-F5344CB8AC3E}">
        <p14:creationId xmlns:p14="http://schemas.microsoft.com/office/powerpoint/2010/main" val="469207657"/>
      </p:ext>
    </p:extLst>
  </p:cSld>
  <p:clrMapOvr>
    <a:masterClrMapping/>
  </p:clrMapOvr>
  <p:transition spd="med">
    <p:wipe dir="d"/>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Pros of Jury system</a:t>
            </a:r>
          </a:p>
          <a:p>
            <a:r>
              <a:rPr lang="en-US" dirty="0"/>
              <a:t>Democratic</a:t>
            </a:r>
          </a:p>
          <a:p>
            <a:r>
              <a:rPr lang="en-US" dirty="0"/>
              <a:t>Reflects the values of a community</a:t>
            </a:r>
          </a:p>
          <a:p>
            <a:r>
              <a:rPr lang="en-US" dirty="0"/>
              <a:t>Allows a separation of power within the court system</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Cons</a:t>
            </a:r>
          </a:p>
          <a:p>
            <a:r>
              <a:rPr lang="en-US" dirty="0"/>
              <a:t>time consuming</a:t>
            </a:r>
          </a:p>
          <a:p>
            <a:r>
              <a:rPr lang="en-US" dirty="0"/>
              <a:t>complicates trial procedures</a:t>
            </a:r>
          </a:p>
          <a:p>
            <a:r>
              <a:rPr lang="en-US" dirty="0"/>
              <a:t>populist</a:t>
            </a:r>
          </a:p>
          <a:p>
            <a:r>
              <a:rPr lang="en-US" dirty="0"/>
              <a:t>unpredictable</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Jury is like a black box?</a:t>
            </a:r>
          </a:p>
          <a:p>
            <a:r>
              <a:rPr lang="en-US" dirty="0"/>
              <a:t>deliberation process not open</a:t>
            </a:r>
          </a:p>
          <a:p>
            <a:r>
              <a:rPr lang="en-US" dirty="0"/>
              <a:t>reasoning process not open to review</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a:t>The jury is the only decision-making institution in the legal system that is not required to account for its decision</a:t>
            </a:r>
          </a:p>
          <a:p>
            <a:r>
              <a:rPr lang="en-US" dirty="0"/>
              <a:t>That means a jury has the </a:t>
            </a:r>
            <a:r>
              <a:rPr lang="en-US" b="1" dirty="0"/>
              <a:t>power </a:t>
            </a:r>
            <a:r>
              <a:rPr lang="en-US" dirty="0"/>
              <a:t>to nullify the law</a:t>
            </a:r>
          </a:p>
          <a:p>
            <a:r>
              <a:rPr lang="en-US" dirty="0"/>
              <a:t>whether a jury has the </a:t>
            </a:r>
            <a:r>
              <a:rPr lang="en-US" u="sng" dirty="0"/>
              <a:t>right</a:t>
            </a:r>
            <a:r>
              <a:rPr lang="en-US" dirty="0"/>
              <a:t> to nullify the law is controversial and subject to debates.</a:t>
            </a:r>
          </a:p>
          <a:p>
            <a:endParaRPr lang="en-US" dirty="0"/>
          </a:p>
          <a:p>
            <a:pPr>
              <a:buNone/>
            </a:pPr>
            <a:endParaRPr lang="en-US" dirty="0"/>
          </a:p>
          <a:p>
            <a:pPr>
              <a:buNone/>
            </a:pPr>
            <a:endParaRPr 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Does a jury have the right to nullify?</a:t>
            </a:r>
          </a:p>
        </p:txBody>
      </p:sp>
      <p:sp>
        <p:nvSpPr>
          <p:cNvPr id="3" name="Content Placeholder 2"/>
          <p:cNvSpPr>
            <a:spLocks noGrp="1"/>
          </p:cNvSpPr>
          <p:nvPr>
            <p:ph idx="1"/>
          </p:nvPr>
        </p:nvSpPr>
        <p:spPr/>
        <p:txBody>
          <a:bodyPr/>
          <a:lstStyle/>
          <a:p>
            <a:r>
              <a:rPr lang="en-US" dirty="0"/>
              <a:t>In most states, judges instruct jurors that it is their duty to apply the law as it is given to them, whether they agree with the law or not.</a:t>
            </a:r>
          </a:p>
          <a:p>
            <a:endParaRPr lang="en-US" dirty="0"/>
          </a:p>
          <a:p>
            <a:r>
              <a:rPr lang="en-US" dirty="0"/>
              <a:t>Only in a handful of states are jurors told that they have the power to judge both the facts and the law of the case. </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b="1" dirty="0"/>
              <a:t>strong</a:t>
            </a:r>
            <a:r>
              <a:rPr lang="en-US" dirty="0"/>
              <a:t> version of jury nullification</a:t>
            </a:r>
          </a:p>
          <a:p>
            <a:r>
              <a:rPr lang="en-US" dirty="0"/>
              <a:t>Jury nullification occurs when a jury returns a verdict of "Not Guilty" despite its belief that the defendant is guilty of the violation charged.  The jury in effect </a:t>
            </a:r>
            <a:r>
              <a:rPr lang="en-US" i="1" dirty="0"/>
              <a:t>nullifies</a:t>
            </a:r>
            <a:r>
              <a:rPr lang="en-US" dirty="0"/>
              <a:t> a law that it believes is either immoral or wrongly applied to the defendant whose fate that are charged with deciding.</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b="1" dirty="0"/>
              <a:t>weak</a:t>
            </a:r>
            <a:r>
              <a:rPr lang="en-US" dirty="0"/>
              <a:t> version of jury nullification</a:t>
            </a:r>
          </a:p>
          <a:p>
            <a:r>
              <a:rPr lang="en-US" dirty="0"/>
              <a:t>Jury nullification also occurs when a jury inadvertently reinterprets the law. </a:t>
            </a:r>
          </a:p>
          <a:p>
            <a:r>
              <a:rPr lang="en-US" dirty="0"/>
              <a:t>the case of Bernhard Goetz</a:t>
            </a:r>
          </a:p>
          <a:p>
            <a:endParaRPr 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 v. </a:t>
            </a:r>
            <a:r>
              <a:rPr lang="en-US" dirty="0" err="1"/>
              <a:t>Kleinman</a:t>
            </a:r>
            <a:r>
              <a:rPr lang="en-US" dirty="0"/>
              <a:t> (9</a:t>
            </a:r>
            <a:r>
              <a:rPr lang="en-US" baseline="30000" dirty="0"/>
              <a:t>th</a:t>
            </a:r>
            <a:r>
              <a:rPr lang="en-US" dirty="0"/>
              <a:t> Circuit 2017)</a:t>
            </a:r>
          </a:p>
        </p:txBody>
      </p:sp>
      <p:sp>
        <p:nvSpPr>
          <p:cNvPr id="3" name="Content Placeholder 2"/>
          <p:cNvSpPr>
            <a:spLocks noGrp="1"/>
          </p:cNvSpPr>
          <p:nvPr>
            <p:ph idx="1"/>
          </p:nvPr>
        </p:nvSpPr>
        <p:spPr/>
        <p:txBody>
          <a:bodyPr>
            <a:normAutofit fontScale="92500" lnSpcReduction="20000"/>
          </a:bodyPr>
          <a:lstStyle/>
          <a:p>
            <a:r>
              <a:rPr lang="en-US" dirty="0"/>
              <a:t>A court about a lower court’s instruction to the jury: </a:t>
            </a:r>
          </a:p>
          <a:p>
            <a:r>
              <a:rPr lang="en-US" dirty="0"/>
              <a:t>“You cannot substitute your sense of justice, whatever that means, for your duty to follow the law, whether you agree with it or not. It is not for you to determine whether the law is just or whether the law is unjust. That cannot be your task. </a:t>
            </a:r>
            <a:r>
              <a:rPr lang="en-US" i="1" dirty="0"/>
              <a:t>There is no such thing as valid jury nullification. You would violate your oath and the law if you willfully brought a verdict contrary to the law given to you in this case.</a:t>
            </a:r>
            <a:r>
              <a:rPr lang="en-US" dirty="0"/>
              <a:t>”</a:t>
            </a:r>
          </a:p>
        </p:txBody>
      </p:sp>
    </p:spTree>
    <p:extLst>
      <p:ext uri="{BB962C8B-B14F-4D97-AF65-F5344CB8AC3E}">
        <p14:creationId xmlns:p14="http://schemas.microsoft.com/office/powerpoint/2010/main" val="20408205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dirty="0"/>
              <a:t>Effects of </a:t>
            </a:r>
            <a:r>
              <a:rPr lang="en-US"/>
              <a:t>jury nullification</a:t>
            </a:r>
          </a:p>
          <a:p>
            <a:r>
              <a:rPr lang="en-US" dirty="0"/>
              <a:t>commonsense justice</a:t>
            </a:r>
          </a:p>
          <a:p>
            <a:r>
              <a:rPr lang="en-US" dirty="0"/>
              <a:t>More moralistic</a:t>
            </a:r>
          </a:p>
          <a:p>
            <a:r>
              <a:rPr lang="en-US" dirty="0"/>
              <a:t>Less legalistic</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3163" y="914778"/>
            <a:ext cx="7772400" cy="1569660"/>
          </a:xfrm>
        </p:spPr>
        <p:txBody>
          <a:bodyPr>
            <a:normAutofit/>
          </a:bodyPr>
          <a:lstStyle/>
          <a:p>
            <a:r>
              <a:rPr lang="en-US" dirty="0"/>
              <a:t>Court Trials in Mass Media</a:t>
            </a:r>
          </a:p>
        </p:txBody>
      </p:sp>
    </p:spTree>
  </p:cSld>
  <p:clrMapOvr>
    <a:masterClrMapping/>
  </p:clrMapOvr>
  <p:transition spd="med">
    <p:wipe dir="d"/>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609601"/>
          <a:ext cx="8229600" cy="6019798"/>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806336">
                <a:tc>
                  <a:txBody>
                    <a:bodyPr/>
                    <a:lstStyle/>
                    <a:p>
                      <a:r>
                        <a:rPr lang="en-US" sz="2800" dirty="0"/>
                        <a:t>Reality</a:t>
                      </a:r>
                    </a:p>
                  </a:txBody>
                  <a:tcPr/>
                </a:tc>
                <a:tc>
                  <a:txBody>
                    <a:bodyPr/>
                    <a:lstStyle/>
                    <a:p>
                      <a:r>
                        <a:rPr lang="en-US" sz="2800" dirty="0"/>
                        <a:t>Popular Media </a:t>
                      </a:r>
                    </a:p>
                  </a:txBody>
                  <a:tcPr/>
                </a:tc>
                <a:extLst>
                  <a:ext uri="{0D108BD9-81ED-4DB2-BD59-A6C34878D82A}">
                    <a16:rowId xmlns:a16="http://schemas.microsoft.com/office/drawing/2014/main" val="10000"/>
                  </a:ext>
                </a:extLst>
              </a:tr>
              <a:tr h="806336">
                <a:tc>
                  <a:txBody>
                    <a:bodyPr/>
                    <a:lstStyle/>
                    <a:p>
                      <a:r>
                        <a:rPr lang="en-US" sz="2800" dirty="0"/>
                        <a:t>Trials are infrequent</a:t>
                      </a:r>
                    </a:p>
                  </a:txBody>
                  <a:tcPr/>
                </a:tc>
                <a:tc>
                  <a:txBody>
                    <a:bodyPr/>
                    <a:lstStyle/>
                    <a:p>
                      <a:r>
                        <a:rPr lang="en-US" sz="2800" dirty="0"/>
                        <a:t>Trials are regular</a:t>
                      </a:r>
                    </a:p>
                  </a:txBody>
                  <a:tcPr/>
                </a:tc>
                <a:extLst>
                  <a:ext uri="{0D108BD9-81ED-4DB2-BD59-A6C34878D82A}">
                    <a16:rowId xmlns:a16="http://schemas.microsoft.com/office/drawing/2014/main" val="10001"/>
                  </a:ext>
                </a:extLst>
              </a:tr>
              <a:tr h="1139843">
                <a:tc>
                  <a:txBody>
                    <a:bodyPr/>
                    <a:lstStyle/>
                    <a:p>
                      <a:r>
                        <a:rPr lang="en-US" sz="2800" dirty="0"/>
                        <a:t>Trials are technical</a:t>
                      </a:r>
                    </a:p>
                  </a:txBody>
                  <a:tcPr/>
                </a:tc>
                <a:tc>
                  <a:txBody>
                    <a:bodyPr/>
                    <a:lstStyle/>
                    <a:p>
                      <a:r>
                        <a:rPr lang="en-US" sz="2800" dirty="0"/>
                        <a:t>Trials</a:t>
                      </a:r>
                      <a:r>
                        <a:rPr lang="en-US" sz="2800" baseline="0" dirty="0"/>
                        <a:t> are full of human stories</a:t>
                      </a:r>
                      <a:endParaRPr lang="en-US" sz="2800" dirty="0"/>
                    </a:p>
                  </a:txBody>
                  <a:tcPr/>
                </a:tc>
                <a:extLst>
                  <a:ext uri="{0D108BD9-81ED-4DB2-BD59-A6C34878D82A}">
                    <a16:rowId xmlns:a16="http://schemas.microsoft.com/office/drawing/2014/main" val="10002"/>
                  </a:ext>
                </a:extLst>
              </a:tr>
              <a:tr h="806336">
                <a:tc>
                  <a:txBody>
                    <a:bodyPr/>
                    <a:lstStyle/>
                    <a:p>
                      <a:r>
                        <a:rPr lang="en-US" sz="2800" dirty="0"/>
                        <a:t>Trials</a:t>
                      </a:r>
                      <a:r>
                        <a:rPr lang="en-US" sz="2800" baseline="0" dirty="0"/>
                        <a:t>  are uneventful</a:t>
                      </a:r>
                      <a:endParaRPr lang="en-US" sz="2800" dirty="0"/>
                    </a:p>
                  </a:txBody>
                  <a:tcPr/>
                </a:tc>
                <a:tc>
                  <a:txBody>
                    <a:bodyPr/>
                    <a:lstStyle/>
                    <a:p>
                      <a:r>
                        <a:rPr lang="en-US" sz="2800" dirty="0"/>
                        <a:t>Trials are dramatic</a:t>
                      </a:r>
                    </a:p>
                  </a:txBody>
                  <a:tcPr/>
                </a:tc>
                <a:extLst>
                  <a:ext uri="{0D108BD9-81ED-4DB2-BD59-A6C34878D82A}">
                    <a16:rowId xmlns:a16="http://schemas.microsoft.com/office/drawing/2014/main" val="10003"/>
                  </a:ext>
                </a:extLst>
              </a:tr>
              <a:tr h="1654611">
                <a:tc>
                  <a:txBody>
                    <a:bodyPr/>
                    <a:lstStyle/>
                    <a:p>
                      <a:r>
                        <a:rPr lang="en-US" sz="2800" dirty="0"/>
                        <a:t>Judges do</a:t>
                      </a:r>
                      <a:r>
                        <a:rPr lang="en-US" sz="2800" baseline="0" dirty="0"/>
                        <a:t> not often examine witnesses themselves</a:t>
                      </a:r>
                      <a:endParaRPr lang="en-US" sz="2800" dirty="0"/>
                    </a:p>
                  </a:txBody>
                  <a:tcPr/>
                </a:tc>
                <a:tc>
                  <a:txBody>
                    <a:bodyPr/>
                    <a:lstStyle/>
                    <a:p>
                      <a:r>
                        <a:rPr lang="en-US" sz="2800" dirty="0"/>
                        <a:t>Judges assumes</a:t>
                      </a:r>
                      <a:r>
                        <a:rPr lang="en-US" sz="2800" baseline="0" dirty="0"/>
                        <a:t> a more active role. In TV courts, they examine witnesses.</a:t>
                      </a:r>
                      <a:endParaRPr lang="en-US" sz="2800" dirty="0"/>
                    </a:p>
                  </a:txBody>
                  <a:tcPr/>
                </a:tc>
                <a:extLst>
                  <a:ext uri="{0D108BD9-81ED-4DB2-BD59-A6C34878D82A}">
                    <a16:rowId xmlns:a16="http://schemas.microsoft.com/office/drawing/2014/main" val="10004"/>
                  </a:ext>
                </a:extLst>
              </a:tr>
              <a:tr h="806336">
                <a:tc>
                  <a:txBody>
                    <a:bodyPr/>
                    <a:lstStyle/>
                    <a:p>
                      <a:r>
                        <a:rPr lang="en-US" sz="2800" dirty="0"/>
                        <a:t>Judges</a:t>
                      </a:r>
                      <a:r>
                        <a:rPr lang="en-US" sz="2800" baseline="0" dirty="0"/>
                        <a:t> more legalistic</a:t>
                      </a:r>
                      <a:endParaRPr lang="en-US" sz="2800" dirty="0"/>
                    </a:p>
                  </a:txBody>
                  <a:tcPr/>
                </a:tc>
                <a:tc>
                  <a:txBody>
                    <a:bodyPr/>
                    <a:lstStyle/>
                    <a:p>
                      <a:r>
                        <a:rPr lang="en-US" sz="2800" dirty="0"/>
                        <a:t>Judges more moralistic</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Common setup of a TV court/</a:t>
            </a:r>
            <a:r>
              <a:rPr lang="en-US" dirty="0" err="1"/>
              <a:t>Syndi</a:t>
            </a:r>
            <a:r>
              <a:rPr lang="en-US" dirty="0"/>
              <a:t> Court</a:t>
            </a:r>
          </a:p>
          <a:p>
            <a:pPr lvl="1"/>
            <a:r>
              <a:rPr lang="en-US" dirty="0"/>
              <a:t>Like a real courtroom</a:t>
            </a:r>
          </a:p>
          <a:p>
            <a:pPr lvl="1"/>
            <a:r>
              <a:rPr lang="en-US" dirty="0"/>
              <a:t>“realistic” procedures</a:t>
            </a:r>
          </a:p>
          <a:p>
            <a:pPr lvl="1"/>
            <a:r>
              <a:rPr lang="en-US" dirty="0"/>
              <a:t>“The people are real.” “The cases are real.” “Her rulings are final.”</a:t>
            </a:r>
          </a:p>
          <a:p>
            <a:pPr lvl="1"/>
            <a:endParaRPr lang="en-US"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buNone/>
            </a:pPr>
            <a:r>
              <a:rPr lang="en-US" dirty="0"/>
              <a:t>TV Court Celebrity</a:t>
            </a:r>
          </a:p>
          <a:p>
            <a:endParaRPr lang="en-US" dirty="0"/>
          </a:p>
          <a:p>
            <a:r>
              <a:rPr lang="en-US" dirty="0"/>
              <a:t>Who is Judge Judy?</a:t>
            </a:r>
          </a:p>
          <a:p>
            <a:pPr lvl="1"/>
            <a:r>
              <a:rPr lang="en-US" dirty="0"/>
              <a:t>an arbitrator </a:t>
            </a:r>
          </a:p>
          <a:p>
            <a:endParaRPr lang="en-US" dirty="0"/>
          </a:p>
          <a:p>
            <a:r>
              <a:rPr lang="en-US" dirty="0"/>
              <a:t>Why can’t other judges act like Judge Judy?</a:t>
            </a:r>
          </a:p>
          <a:p>
            <a:pPr lvl="1"/>
            <a:r>
              <a:rPr lang="en-US" dirty="0"/>
              <a:t>prior contractual agreement</a:t>
            </a:r>
          </a:p>
          <a:p>
            <a:pPr lvl="1"/>
            <a:r>
              <a:rPr lang="en-US" dirty="0"/>
              <a:t>financial incentive</a:t>
            </a:r>
          </a:p>
          <a:p>
            <a:pPr lvl="1">
              <a:buNone/>
            </a:pPr>
            <a:endParaRPr lang="en-US" dirty="0"/>
          </a:p>
          <a:p>
            <a:pPr lvl="1"/>
            <a:endParaRPr lang="en-US"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62500" lnSpcReduction="20000"/>
          </a:bodyPr>
          <a:lstStyle/>
          <a:p>
            <a:pPr>
              <a:buNone/>
            </a:pPr>
            <a:r>
              <a:rPr lang="en-US" dirty="0"/>
              <a:t>Problems of </a:t>
            </a:r>
            <a:r>
              <a:rPr lang="en-US" dirty="0" err="1"/>
              <a:t>Syndi</a:t>
            </a:r>
            <a:r>
              <a:rPr lang="en-US" dirty="0"/>
              <a:t>-Court Justice</a:t>
            </a:r>
          </a:p>
          <a:p>
            <a:pPr>
              <a:buNone/>
            </a:pPr>
            <a:endParaRPr lang="en-US" dirty="0"/>
          </a:p>
          <a:p>
            <a:r>
              <a:rPr lang="en-US" dirty="0"/>
              <a:t>conflict of interests</a:t>
            </a:r>
          </a:p>
          <a:p>
            <a:pPr lvl="1"/>
            <a:r>
              <a:rPr lang="en-US" dirty="0"/>
              <a:t>justice v. ratings</a:t>
            </a:r>
          </a:p>
          <a:p>
            <a:pPr lvl="1"/>
            <a:r>
              <a:rPr lang="en-US" dirty="0"/>
              <a:t>Who pays?</a:t>
            </a:r>
          </a:p>
          <a:p>
            <a:endParaRPr lang="en-US" dirty="0"/>
          </a:p>
          <a:p>
            <a:r>
              <a:rPr lang="en-US" dirty="0"/>
              <a:t>ideology (</a:t>
            </a:r>
            <a:r>
              <a:rPr lang="en-US" dirty="0" err="1"/>
              <a:t>Kohm’s</a:t>
            </a:r>
            <a:r>
              <a:rPr lang="en-US" dirty="0"/>
              <a:t> article)</a:t>
            </a:r>
          </a:p>
          <a:p>
            <a:pPr lvl="1"/>
            <a:r>
              <a:rPr lang="en-US" dirty="0"/>
              <a:t>rugged individualism “The law helps those who help themselves.”</a:t>
            </a:r>
          </a:p>
          <a:p>
            <a:pPr lvl="1"/>
            <a:r>
              <a:rPr lang="en-US" dirty="0"/>
              <a:t>rule of law or rule of person?</a:t>
            </a:r>
          </a:p>
          <a:p>
            <a:pPr lvl="1">
              <a:buNone/>
            </a:pPr>
            <a:endParaRPr lang="en-US" dirty="0"/>
          </a:p>
          <a:p>
            <a:endParaRPr lang="en-US" dirty="0"/>
          </a:p>
          <a:p>
            <a:r>
              <a:rPr lang="en-US" dirty="0"/>
              <a:t>Feedback to real justice</a:t>
            </a:r>
          </a:p>
          <a:p>
            <a:pPr lvl="1"/>
            <a:r>
              <a:rPr lang="en-US" dirty="0"/>
              <a:t>Frequent viewers’ distorted perception </a:t>
            </a:r>
            <a:r>
              <a:rPr lang="en-US"/>
              <a:t>of court trials</a:t>
            </a:r>
            <a:endParaRPr lang="en-US" dirty="0"/>
          </a:p>
          <a:p>
            <a:pPr>
              <a:buNone/>
            </a:pPr>
            <a:r>
              <a:rPr lang="en-US" dirty="0"/>
              <a:t>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solidFill>
                <a:srgbClr val="000000"/>
              </a:solidFill>
              <a:latin typeface="Times New Roman"/>
            </a:endParaRPr>
          </a:p>
          <a:p>
            <a:pPr>
              <a:buNone/>
            </a:pPr>
            <a:endParaRPr lang="en-US" dirty="0"/>
          </a:p>
        </p:txBody>
      </p:sp>
      <p:graphicFrame>
        <p:nvGraphicFramePr>
          <p:cNvPr id="5" name="Table 4"/>
          <p:cNvGraphicFramePr>
            <a:graphicFrameLocks noGrp="1"/>
          </p:cNvGraphicFramePr>
          <p:nvPr/>
        </p:nvGraphicFramePr>
        <p:xfrm>
          <a:off x="685800" y="152401"/>
          <a:ext cx="7848600" cy="6494494"/>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20000"/>
                    </a:ext>
                  </a:extLst>
                </a:gridCol>
                <a:gridCol w="2057400">
                  <a:extLst>
                    <a:ext uri="{9D8B030D-6E8A-4147-A177-3AD203B41FA5}">
                      <a16:colId xmlns:a16="http://schemas.microsoft.com/office/drawing/2014/main" val="20001"/>
                    </a:ext>
                  </a:extLst>
                </a:gridCol>
                <a:gridCol w="2514600">
                  <a:extLst>
                    <a:ext uri="{9D8B030D-6E8A-4147-A177-3AD203B41FA5}">
                      <a16:colId xmlns:a16="http://schemas.microsoft.com/office/drawing/2014/main" val="20002"/>
                    </a:ext>
                  </a:extLst>
                </a:gridCol>
              </a:tblGrid>
              <a:tr h="377592">
                <a:tc>
                  <a:txBody>
                    <a:bodyPr/>
                    <a:lstStyle/>
                    <a:p>
                      <a:endParaRPr lang="en-US" dirty="0"/>
                    </a:p>
                  </a:txBody>
                  <a:tcPr/>
                </a:tc>
                <a:tc>
                  <a:txBody>
                    <a:bodyPr/>
                    <a:lstStyle/>
                    <a:p>
                      <a:r>
                        <a:rPr lang="en-US" dirty="0"/>
                        <a:t>Frequent Viewers</a:t>
                      </a:r>
                    </a:p>
                  </a:txBody>
                  <a:tcPr/>
                </a:tc>
                <a:tc>
                  <a:txBody>
                    <a:bodyPr/>
                    <a:lstStyle/>
                    <a:p>
                      <a:r>
                        <a:rPr lang="en-US" dirty="0"/>
                        <a:t>Non-frequent Viewer</a:t>
                      </a:r>
                    </a:p>
                  </a:txBody>
                  <a:tcPr/>
                </a:tc>
                <a:extLst>
                  <a:ext uri="{0D108BD9-81ED-4DB2-BD59-A6C34878D82A}">
                    <a16:rowId xmlns:a16="http://schemas.microsoft.com/office/drawing/2014/main" val="10000"/>
                  </a:ext>
                </a:extLst>
              </a:tr>
              <a:tr h="961425">
                <a:tc>
                  <a:txBody>
                    <a:bodyPr/>
                    <a:lstStyle/>
                    <a:p>
                      <a:r>
                        <a:rPr lang="en-US" sz="2000" b="0" dirty="0"/>
                        <a:t>Judge should have an</a:t>
                      </a:r>
                      <a:r>
                        <a:rPr lang="en-US" sz="2000" b="0" baseline="0" dirty="0"/>
                        <a:t> opinion about the outcome</a:t>
                      </a:r>
                      <a:endParaRPr lang="en-US" sz="2000" b="0" dirty="0"/>
                    </a:p>
                  </a:txBody>
                  <a:tcPr/>
                </a:tc>
                <a:tc>
                  <a:txBody>
                    <a:bodyPr/>
                    <a:lstStyle/>
                    <a:p>
                      <a:r>
                        <a:rPr lang="en-US" sz="2000" b="0" dirty="0"/>
                        <a:t>75%</a:t>
                      </a:r>
                    </a:p>
                  </a:txBody>
                  <a:tcPr/>
                </a:tc>
                <a:tc>
                  <a:txBody>
                    <a:bodyPr/>
                    <a:lstStyle/>
                    <a:p>
                      <a:r>
                        <a:rPr lang="en-US" sz="2000" b="0" dirty="0"/>
                        <a:t>48.6%</a:t>
                      </a:r>
                    </a:p>
                  </a:txBody>
                  <a:tcPr/>
                </a:tc>
                <a:extLst>
                  <a:ext uri="{0D108BD9-81ED-4DB2-BD59-A6C34878D82A}">
                    <a16:rowId xmlns:a16="http://schemas.microsoft.com/office/drawing/2014/main" val="10001"/>
                  </a:ext>
                </a:extLst>
              </a:tr>
              <a:tr h="961425">
                <a:tc>
                  <a:txBody>
                    <a:bodyPr/>
                    <a:lstStyle/>
                    <a:p>
                      <a:r>
                        <a:rPr lang="en-US" sz="2000" b="0" kern="1200" baseline="0" dirty="0">
                          <a:solidFill>
                            <a:schemeClr val="dk1"/>
                          </a:solidFill>
                          <a:latin typeface="+mn-lt"/>
                          <a:ea typeface="+mn-ea"/>
                          <a:cs typeface="+mn-cs"/>
                        </a:rPr>
                        <a:t>Judge should make opinion</a:t>
                      </a:r>
                    </a:p>
                    <a:p>
                      <a:r>
                        <a:rPr lang="en-US" sz="2000" b="0" kern="1200" baseline="0" dirty="0">
                          <a:solidFill>
                            <a:schemeClr val="dk1"/>
                          </a:solidFill>
                          <a:latin typeface="+mn-lt"/>
                          <a:ea typeface="+mn-ea"/>
                          <a:cs typeface="+mn-cs"/>
                        </a:rPr>
                        <a:t>clear or obvious to jury</a:t>
                      </a:r>
                      <a:endParaRPr lang="en-US" sz="2000" b="0" dirty="0"/>
                    </a:p>
                  </a:txBody>
                  <a:tcPr/>
                </a:tc>
                <a:tc>
                  <a:txBody>
                    <a:bodyPr/>
                    <a:lstStyle/>
                    <a:p>
                      <a:r>
                        <a:rPr lang="en-US" sz="2000" b="0" dirty="0"/>
                        <a:t>76.5%</a:t>
                      </a:r>
                    </a:p>
                  </a:txBody>
                  <a:tcPr/>
                </a:tc>
                <a:tc>
                  <a:txBody>
                    <a:bodyPr/>
                    <a:lstStyle/>
                    <a:p>
                      <a:r>
                        <a:rPr lang="en-US" sz="2000" b="0" dirty="0"/>
                        <a:t>31.6%</a:t>
                      </a:r>
                    </a:p>
                  </a:txBody>
                  <a:tcPr/>
                </a:tc>
                <a:extLst>
                  <a:ext uri="{0D108BD9-81ED-4DB2-BD59-A6C34878D82A}">
                    <a16:rowId xmlns:a16="http://schemas.microsoft.com/office/drawing/2014/main" val="10002"/>
                  </a:ext>
                </a:extLst>
              </a:tr>
              <a:tr h="961425">
                <a:tc>
                  <a:txBody>
                    <a:bodyPr/>
                    <a:lstStyle/>
                    <a:p>
                      <a:r>
                        <a:rPr lang="en-US" sz="2000" b="0" kern="1200" baseline="0" dirty="0">
                          <a:solidFill>
                            <a:schemeClr val="dk1"/>
                          </a:solidFill>
                          <a:latin typeface="+mn-lt"/>
                          <a:ea typeface="+mn-ea"/>
                          <a:cs typeface="+mn-cs"/>
                        </a:rPr>
                        <a:t>Judge should frequently ask</a:t>
                      </a:r>
                    </a:p>
                    <a:p>
                      <a:r>
                        <a:rPr lang="en-US" sz="2000" b="0" kern="1200" baseline="0" dirty="0">
                          <a:solidFill>
                            <a:schemeClr val="dk1"/>
                          </a:solidFill>
                          <a:latin typeface="+mn-lt"/>
                          <a:ea typeface="+mn-ea"/>
                          <a:cs typeface="+mn-cs"/>
                        </a:rPr>
                        <a:t>questions</a:t>
                      </a:r>
                      <a:endParaRPr lang="en-US" sz="2000" b="0" dirty="0"/>
                    </a:p>
                  </a:txBody>
                  <a:tcPr/>
                </a:tc>
                <a:tc>
                  <a:txBody>
                    <a:bodyPr/>
                    <a:lstStyle/>
                    <a:p>
                      <a:r>
                        <a:rPr lang="en-US" sz="2000" b="0" dirty="0"/>
                        <a:t>82.5%</a:t>
                      </a:r>
                    </a:p>
                  </a:txBody>
                  <a:tcPr/>
                </a:tc>
                <a:tc>
                  <a:txBody>
                    <a:bodyPr/>
                    <a:lstStyle/>
                    <a:p>
                      <a:r>
                        <a:rPr lang="en-US" sz="2000" b="0" dirty="0"/>
                        <a:t>38.2%</a:t>
                      </a:r>
                    </a:p>
                  </a:txBody>
                  <a:tcPr/>
                </a:tc>
                <a:extLst>
                  <a:ext uri="{0D108BD9-81ED-4DB2-BD59-A6C34878D82A}">
                    <a16:rowId xmlns:a16="http://schemas.microsoft.com/office/drawing/2014/main" val="10003"/>
                  </a:ext>
                </a:extLst>
              </a:tr>
              <a:tr h="1544107">
                <a:tc>
                  <a:txBody>
                    <a:bodyPr/>
                    <a:lstStyle/>
                    <a:p>
                      <a:r>
                        <a:rPr lang="en-US" sz="2000" b="0" kern="1200" baseline="0" dirty="0">
                          <a:solidFill>
                            <a:schemeClr val="dk1"/>
                          </a:solidFill>
                          <a:latin typeface="+mn-lt"/>
                          <a:ea typeface="+mn-ea"/>
                          <a:cs typeface="+mn-cs"/>
                        </a:rPr>
                        <a:t>Judge should be aggressive</a:t>
                      </a:r>
                    </a:p>
                    <a:p>
                      <a:r>
                        <a:rPr lang="en-US" sz="2000" b="0" kern="1200" baseline="0" dirty="0">
                          <a:solidFill>
                            <a:schemeClr val="dk1"/>
                          </a:solidFill>
                          <a:latin typeface="+mn-lt"/>
                          <a:ea typeface="+mn-ea"/>
                          <a:cs typeface="+mn-cs"/>
                        </a:rPr>
                        <a:t>with litigants or express</a:t>
                      </a:r>
                    </a:p>
                    <a:p>
                      <a:r>
                        <a:rPr lang="en-US" sz="2000" b="0" kern="1200" baseline="0" dirty="0">
                          <a:solidFill>
                            <a:schemeClr val="dk1"/>
                          </a:solidFill>
                          <a:latin typeface="+mn-lt"/>
                          <a:ea typeface="+mn-ea"/>
                          <a:cs typeface="+mn-cs"/>
                        </a:rPr>
                        <a:t>displeasure with testimony</a:t>
                      </a:r>
                      <a:endParaRPr lang="en-US" sz="2000" b="0" dirty="0"/>
                    </a:p>
                  </a:txBody>
                  <a:tcPr/>
                </a:tc>
                <a:tc>
                  <a:txBody>
                    <a:bodyPr/>
                    <a:lstStyle/>
                    <a:p>
                      <a:r>
                        <a:rPr lang="en-US" sz="2000" b="0" dirty="0"/>
                        <a:t>63.8%</a:t>
                      </a:r>
                    </a:p>
                  </a:txBody>
                  <a:tcPr/>
                </a:tc>
                <a:tc>
                  <a:txBody>
                    <a:bodyPr/>
                    <a:lstStyle/>
                    <a:p>
                      <a:r>
                        <a:rPr lang="en-US" sz="2000" b="0" dirty="0"/>
                        <a:t>26.3%</a:t>
                      </a:r>
                    </a:p>
                  </a:txBody>
                  <a:tcPr/>
                </a:tc>
                <a:extLst>
                  <a:ext uri="{0D108BD9-81ED-4DB2-BD59-A6C34878D82A}">
                    <a16:rowId xmlns:a16="http://schemas.microsoft.com/office/drawing/2014/main" val="10004"/>
                  </a:ext>
                </a:extLst>
              </a:tr>
              <a:tr h="378743">
                <a:tc>
                  <a:txBody>
                    <a:bodyPr/>
                    <a:lstStyle/>
                    <a:p>
                      <a:r>
                        <a:rPr lang="en-US" sz="2000" b="0" kern="1200" baseline="0" dirty="0">
                          <a:solidFill>
                            <a:schemeClr val="dk1"/>
                          </a:solidFill>
                          <a:latin typeface="+mn-lt"/>
                          <a:ea typeface="+mn-ea"/>
                          <a:cs typeface="+mn-cs"/>
                        </a:rPr>
                        <a:t>Judge’s silence</a:t>
                      </a:r>
                      <a:endParaRPr lang="en-US" sz="2000" b="0" dirty="0"/>
                    </a:p>
                  </a:txBody>
                  <a:tcPr/>
                </a:tc>
                <a:tc>
                  <a:txBody>
                    <a:bodyPr/>
                    <a:lstStyle/>
                    <a:p>
                      <a:r>
                        <a:rPr lang="en-US" sz="2000" b="0" dirty="0"/>
                        <a:t>73.8%</a:t>
                      </a:r>
                    </a:p>
                  </a:txBody>
                  <a:tcPr/>
                </a:tc>
                <a:tc>
                  <a:txBody>
                    <a:bodyPr/>
                    <a:lstStyle/>
                    <a:p>
                      <a:r>
                        <a:rPr lang="en-US" sz="2000" b="0" dirty="0"/>
                        <a:t>13%</a:t>
                      </a:r>
                    </a:p>
                  </a:txBody>
                  <a:tcPr/>
                </a:tc>
                <a:extLst>
                  <a:ext uri="{0D108BD9-81ED-4DB2-BD59-A6C34878D82A}">
                    <a16:rowId xmlns:a16="http://schemas.microsoft.com/office/drawing/2014/main" val="10005"/>
                  </a:ext>
                </a:extLst>
              </a:tr>
              <a:tr h="1292280">
                <a:tc gridSpan="3">
                  <a:txBody>
                    <a:bodyPr/>
                    <a:lstStyle/>
                    <a:p>
                      <a:r>
                        <a:rPr lang="en-US" sz="1650" kern="1200" baseline="0" dirty="0">
                          <a:solidFill>
                            <a:schemeClr val="dk1"/>
                          </a:solidFill>
                          <a:latin typeface="+mn-lt"/>
                          <a:ea typeface="+mn-ea"/>
                          <a:cs typeface="+mn-cs"/>
                        </a:rPr>
                        <a:t>The survey was of 241 jurors serving in Manhattan, New York, the District of Columbia and Hackensack, New Jersey. </a:t>
                      </a:r>
                    </a:p>
                    <a:p>
                      <a:r>
                        <a:rPr lang="en-US" sz="1650" kern="1200" baseline="0" dirty="0">
                          <a:solidFill>
                            <a:schemeClr val="dk1"/>
                          </a:solidFill>
                          <a:latin typeface="+mn-lt"/>
                          <a:ea typeface="+mn-ea"/>
                          <a:cs typeface="+mn-cs"/>
                        </a:rPr>
                        <a:t>From Kimberly </a:t>
                      </a:r>
                      <a:r>
                        <a:rPr lang="en-US" sz="1650" kern="1200" baseline="0" dirty="0" err="1">
                          <a:solidFill>
                            <a:schemeClr val="dk1"/>
                          </a:solidFill>
                          <a:latin typeface="+mn-lt"/>
                          <a:ea typeface="+mn-ea"/>
                          <a:cs typeface="+mn-cs"/>
                        </a:rPr>
                        <a:t>Podlas</a:t>
                      </a:r>
                      <a:r>
                        <a:rPr lang="en-US" sz="1650" kern="1200" baseline="0" dirty="0">
                          <a:solidFill>
                            <a:schemeClr val="dk1"/>
                          </a:solidFill>
                          <a:latin typeface="+mn-lt"/>
                          <a:ea typeface="+mn-ea"/>
                          <a:cs typeface="+mn-cs"/>
                        </a:rPr>
                        <a:t>, </a:t>
                      </a:r>
                      <a:r>
                        <a:rPr lang="en-US" sz="1650" i="1" kern="1200" baseline="0" dirty="0">
                          <a:solidFill>
                            <a:schemeClr val="dk1"/>
                          </a:solidFill>
                          <a:latin typeface="+mn-lt"/>
                          <a:ea typeface="+mn-ea"/>
                          <a:cs typeface="+mn-cs"/>
                        </a:rPr>
                        <a:t>Blame Judge Judy: The Effects of Syndicated Television Courtrooms on Jurors, 25 </a:t>
                      </a:r>
                      <a:r>
                        <a:rPr lang="en-US" sz="1650" kern="1200" baseline="0" dirty="0">
                          <a:solidFill>
                            <a:schemeClr val="dk1"/>
                          </a:solidFill>
                          <a:latin typeface="+mn-lt"/>
                          <a:ea typeface="+mn-ea"/>
                          <a:cs typeface="+mn-cs"/>
                        </a:rPr>
                        <a:t>AMERICAN JOURNAL OF TRIAL ADVOCACY 557 (2002).</a:t>
                      </a:r>
                      <a:endParaRPr lang="en-US" sz="1650" baseline="0"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10006"/>
                  </a:ext>
                </a:extLst>
              </a:tr>
            </a:tbl>
          </a:graphicData>
        </a:graphic>
      </p:graphicFrame>
    </p:spTree>
  </p:cSld>
  <p:clrMapOvr>
    <a:masterClrMapping/>
  </p:clrMapOvr>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24667</TotalTime>
  <Words>3091</Words>
  <Application>Microsoft Macintosh PowerPoint</Application>
  <PresentationFormat>On-screen Show (4:3)</PresentationFormat>
  <Paragraphs>351</Paragraphs>
  <Slides>79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79</vt:i4>
      </vt:variant>
    </vt:vector>
  </HeadingPairs>
  <TitlesOfParts>
    <vt:vector size="84" baseType="lpstr">
      <vt:lpstr>Arial</vt:lpstr>
      <vt:lpstr>Calibri</vt:lpstr>
      <vt:lpstr>Times New Roman</vt:lpstr>
      <vt:lpstr>Verdana</vt:lpstr>
      <vt:lpstr>Office Theme</vt:lpstr>
      <vt:lpstr>The Reasonable Person</vt:lpstr>
      <vt:lpstr>PowerPoint Presentation</vt:lpstr>
      <vt:lpstr>Geertz’s Theory of Culture</vt:lpstr>
      <vt:lpstr>Four Elements of Negligence</vt:lpstr>
      <vt:lpstr>The Reasonable Person</vt:lpstr>
      <vt:lpstr>Four Elements of Negligence</vt:lpstr>
      <vt:lpstr>PowerPoint Presentation</vt:lpstr>
      <vt:lpstr>Key Features of The RP Standard</vt:lpstr>
      <vt:lpstr>PowerPoint Presentation</vt:lpstr>
      <vt:lpstr>PowerPoint Presentation</vt:lpstr>
      <vt:lpstr>PowerPoint Presentation</vt:lpstr>
      <vt:lpstr>Implicit Model of Law and Culture in the RP Standard</vt:lpstr>
      <vt:lpstr>PowerPoint Presentation</vt:lpstr>
      <vt:lpstr>Pros &amp; Cons of the Use of a “Cultural” Standard in Law</vt:lpstr>
      <vt:lpstr>Exception to the funnel model: Omission</vt:lpstr>
      <vt:lpstr>Is omission a crime/civil wrong?</vt:lpstr>
      <vt:lpstr>Why omission is not a negligence?</vt:lpstr>
      <vt:lpstr>Sherrice Iverson Bill</vt:lpstr>
      <vt:lpstr>PowerPoint Presentation</vt:lpstr>
      <vt:lpstr>The Reasonable Woman Standard</vt:lpstr>
      <vt:lpstr>The Reasonable Person Standard</vt:lpstr>
      <vt:lpstr>Why RP standard is biased?</vt:lpstr>
      <vt:lpstr>Sameness v. Difference</vt:lpstr>
      <vt:lpstr>PowerPoint Presentation</vt:lpstr>
      <vt:lpstr>The Case of Sexual Harassment</vt:lpstr>
      <vt:lpstr>Two types of sexual harassment</vt:lpstr>
      <vt:lpstr>PowerPoint Presentation</vt:lpstr>
      <vt:lpstr>PowerPoint Presentation</vt:lpstr>
      <vt:lpstr>PowerPoint Presentation</vt:lpstr>
      <vt:lpstr>PowerPoint Presentation</vt:lpstr>
      <vt:lpstr>Case 1</vt:lpstr>
      <vt:lpstr>Case 2</vt:lpstr>
      <vt:lpstr>PowerPoint Presentation</vt:lpstr>
      <vt:lpstr>PowerPoint Presentation</vt:lpstr>
      <vt:lpstr>PowerPoint Presentation</vt:lpstr>
      <vt:lpstr>PowerPoint Presentation</vt:lpstr>
      <vt:lpstr>PowerPoint Presentation</vt:lpstr>
      <vt:lpstr>Case Summary</vt:lpstr>
      <vt:lpstr>PowerPoint Presentation</vt:lpstr>
      <vt:lpstr>PowerPoint Presentation</vt:lpstr>
      <vt:lpstr>PowerPoint Presentation</vt:lpstr>
      <vt:lpstr>PowerPoint Presentation</vt:lpstr>
      <vt:lpstr>PowerPoint Presentation</vt:lpstr>
      <vt:lpstr>Implications of Ellison v. Brady</vt:lpstr>
      <vt:lpstr>PowerPoint Presentation</vt:lpstr>
      <vt:lpstr>Critical Feminist Perspective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Reasonable Person Standard in Criminal Law</vt:lpstr>
      <vt:lpstr>PowerPoint Presentation</vt:lpstr>
      <vt:lpstr>Rusk v. State (Maryland Court of Appeals, 1979)</vt:lpstr>
      <vt:lpstr>PowerPoint Presentation</vt:lpstr>
      <vt:lpstr>PowerPoint Presentation</vt:lpstr>
      <vt:lpstr>PowerPoint Presentation</vt:lpstr>
      <vt:lpstr>PowerPoint Presentation</vt:lpstr>
      <vt:lpstr>Rape = Sex without consent</vt:lpstr>
      <vt:lpstr>PowerPoint Presentation</vt:lpstr>
      <vt:lpstr>The Jury System and American Legal Culture </vt:lpstr>
      <vt:lpstr>PowerPoint Presentation</vt:lpstr>
      <vt:lpstr>PowerPoint Presentation</vt:lpstr>
      <vt:lpstr>PowerPoint Presentation</vt:lpstr>
      <vt:lpstr>PowerPoint Presentation</vt:lpstr>
      <vt:lpstr>Does a jury have the right to nullify?</vt:lpstr>
      <vt:lpstr>PowerPoint Presentation</vt:lpstr>
      <vt:lpstr>PowerPoint Presentation</vt:lpstr>
      <vt:lpstr>US v. Kleinman (9th Circuit 2017)</vt:lpstr>
      <vt:lpstr>PowerPoint Presentation</vt:lpstr>
      <vt:lpstr>Court Trials in Mass Media</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Kwai</dc:creator>
  <cp:lastModifiedBy>Ng, Kwai</cp:lastModifiedBy>
  <cp:revision>769</cp:revision>
  <dcterms:created xsi:type="dcterms:W3CDTF">2009-10-10T16:47:02Z</dcterms:created>
  <dcterms:modified xsi:type="dcterms:W3CDTF">2019-07-22T17:18:00Z</dcterms:modified>
</cp:coreProperties>
</file>