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83" r:id="rId4"/>
    <p:sldId id="282" r:id="rId5"/>
    <p:sldId id="281" r:id="rId6"/>
    <p:sldId id="284" r:id="rId7"/>
    <p:sldId id="277" r:id="rId8"/>
    <p:sldId id="279" r:id="rId9"/>
    <p:sldId id="278" r:id="rId10"/>
    <p:sldId id="280"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09" autoAdjust="0"/>
    <p:restoredTop sz="94660"/>
  </p:normalViewPr>
  <p:slideViewPr>
    <p:cSldViewPr snapToGrid="0">
      <p:cViewPr varScale="1">
        <p:scale>
          <a:sx n="67" d="100"/>
          <a:sy n="67" d="100"/>
        </p:scale>
        <p:origin x="72" y="7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85D410-4289-4F66-B2AB-D7889F45A72F}" type="datetimeFigureOut">
              <a:rPr lang="en-US" smtClean="0"/>
              <a:t>6/14/2021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C3729-6367-4F61-8E90-FF3582A6FB15}" type="slidenum">
              <a:rPr lang="en-US" smtClean="0"/>
              <a:t>‹#›</a:t>
            </a:fld>
            <a:endParaRPr lang="en-US"/>
          </a:p>
        </p:txBody>
      </p:sp>
    </p:spTree>
    <p:extLst>
      <p:ext uri="{BB962C8B-B14F-4D97-AF65-F5344CB8AC3E}">
        <p14:creationId xmlns:p14="http://schemas.microsoft.com/office/powerpoint/2010/main" val="1563303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C3729-6367-4F61-8E90-FF3582A6FB15}" type="slidenum">
              <a:rPr lang="en-US" smtClean="0"/>
              <a:t>1</a:t>
            </a:fld>
            <a:endParaRPr lang="en-US"/>
          </a:p>
        </p:txBody>
      </p:sp>
    </p:spTree>
    <p:extLst>
      <p:ext uri="{BB962C8B-B14F-4D97-AF65-F5344CB8AC3E}">
        <p14:creationId xmlns:p14="http://schemas.microsoft.com/office/powerpoint/2010/main" val="1255939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Among other types of  wine, the most common wine from ancient period to today in the united states is the white wine. It is well known for its flavor, color, and aroma.</a:t>
            </a:r>
          </a:p>
        </p:txBody>
      </p:sp>
      <p:sp>
        <p:nvSpPr>
          <p:cNvPr id="4" name="Slide Number Placeholder 3"/>
          <p:cNvSpPr>
            <a:spLocks noGrp="1"/>
          </p:cNvSpPr>
          <p:nvPr>
            <p:ph type="sldNum" sz="quarter" idx="10"/>
          </p:nvPr>
        </p:nvSpPr>
        <p:spPr/>
        <p:txBody>
          <a:bodyPr/>
          <a:lstStyle/>
          <a:p>
            <a:fld id="{78BC3729-6367-4F61-8E90-FF3582A6FB15}" type="slidenum">
              <a:rPr lang="en-US" smtClean="0"/>
              <a:t>10</a:t>
            </a:fld>
            <a:endParaRPr lang="en-US"/>
          </a:p>
        </p:txBody>
      </p:sp>
    </p:spTree>
    <p:extLst>
      <p:ext uri="{BB962C8B-B14F-4D97-AF65-F5344CB8AC3E}">
        <p14:creationId xmlns:p14="http://schemas.microsoft.com/office/powerpoint/2010/main" val="388280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White win which is made in the regions of Loire valley and Bordeaux in France. its known for its refreshing, crispness and dryness. Besides, the grape varieties of white win includes the Moscato, Chardonnay and Gewurztraminer.</a:t>
            </a:r>
          </a:p>
        </p:txBody>
      </p:sp>
      <p:sp>
        <p:nvSpPr>
          <p:cNvPr id="4" name="Slide Number Placeholder 3"/>
          <p:cNvSpPr>
            <a:spLocks noGrp="1"/>
          </p:cNvSpPr>
          <p:nvPr>
            <p:ph type="sldNum" sz="quarter" idx="10"/>
          </p:nvPr>
        </p:nvSpPr>
        <p:spPr/>
        <p:txBody>
          <a:bodyPr/>
          <a:lstStyle/>
          <a:p>
            <a:fld id="{78BC3729-6367-4F61-8E90-FF3582A6FB15}" type="slidenum">
              <a:rPr lang="en-US" smtClean="0"/>
              <a:t>2</a:t>
            </a:fld>
            <a:endParaRPr lang="en-US"/>
          </a:p>
        </p:txBody>
      </p:sp>
    </p:spTree>
    <p:extLst>
      <p:ext uri="{BB962C8B-B14F-4D97-AF65-F5344CB8AC3E}">
        <p14:creationId xmlns:p14="http://schemas.microsoft.com/office/powerpoint/2010/main" val="896501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concept of terroir crystallization shaped and influenced making of the white wine.</a:t>
            </a:r>
          </a:p>
        </p:txBody>
      </p:sp>
      <p:sp>
        <p:nvSpPr>
          <p:cNvPr id="4" name="Slide Number Placeholder 3"/>
          <p:cNvSpPr>
            <a:spLocks noGrp="1"/>
          </p:cNvSpPr>
          <p:nvPr>
            <p:ph type="sldNum" sz="quarter" idx="5"/>
          </p:nvPr>
        </p:nvSpPr>
        <p:spPr/>
        <p:txBody>
          <a:bodyPr/>
          <a:lstStyle/>
          <a:p>
            <a:fld id="{78BC3729-6367-4F61-8E90-FF3582A6FB15}" type="slidenum">
              <a:rPr lang="en-US" smtClean="0"/>
              <a:t>3</a:t>
            </a:fld>
            <a:endParaRPr lang="en-US"/>
          </a:p>
        </p:txBody>
      </p:sp>
    </p:spTree>
    <p:extLst>
      <p:ext uri="{BB962C8B-B14F-4D97-AF65-F5344CB8AC3E}">
        <p14:creationId xmlns:p14="http://schemas.microsoft.com/office/powerpoint/2010/main" val="560705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There were three periods that took place in the production of white wine, the antiquity period, middle age period, modern era period and the contemporary period.</a:t>
            </a:r>
          </a:p>
        </p:txBody>
      </p:sp>
      <p:sp>
        <p:nvSpPr>
          <p:cNvPr id="4" name="Slide Number Placeholder 3"/>
          <p:cNvSpPr>
            <a:spLocks noGrp="1"/>
          </p:cNvSpPr>
          <p:nvPr>
            <p:ph type="sldNum" sz="quarter" idx="5"/>
          </p:nvPr>
        </p:nvSpPr>
        <p:spPr/>
        <p:txBody>
          <a:bodyPr/>
          <a:lstStyle/>
          <a:p>
            <a:fld id="{78BC3729-6367-4F61-8E90-FF3582A6FB15}" type="slidenum">
              <a:rPr lang="en-US" smtClean="0"/>
              <a:t>4</a:t>
            </a:fld>
            <a:endParaRPr lang="en-US"/>
          </a:p>
        </p:txBody>
      </p:sp>
    </p:spTree>
    <p:extLst>
      <p:ext uri="{BB962C8B-B14F-4D97-AF65-F5344CB8AC3E}">
        <p14:creationId xmlns:p14="http://schemas.microsoft.com/office/powerpoint/2010/main" val="2228030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environmental factors that favors production of wine were components of terroir such as climate, and soil, the viticulture, human control elements, the commercial aspects and the appellation systems such as the AOC.</a:t>
            </a:r>
          </a:p>
        </p:txBody>
      </p:sp>
      <p:sp>
        <p:nvSpPr>
          <p:cNvPr id="4" name="Slide Number Placeholder 3"/>
          <p:cNvSpPr>
            <a:spLocks noGrp="1"/>
          </p:cNvSpPr>
          <p:nvPr>
            <p:ph type="sldNum" sz="quarter" idx="5"/>
          </p:nvPr>
        </p:nvSpPr>
        <p:spPr/>
        <p:txBody>
          <a:bodyPr/>
          <a:lstStyle/>
          <a:p>
            <a:fld id="{78BC3729-6367-4F61-8E90-FF3582A6FB15}" type="slidenum">
              <a:rPr lang="en-US" smtClean="0"/>
              <a:t>5</a:t>
            </a:fld>
            <a:endParaRPr lang="en-US"/>
          </a:p>
        </p:txBody>
      </p:sp>
    </p:spTree>
    <p:extLst>
      <p:ext uri="{BB962C8B-B14F-4D97-AF65-F5344CB8AC3E}">
        <p14:creationId xmlns:p14="http://schemas.microsoft.com/office/powerpoint/2010/main" val="2919532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uniqueness of the white wine terroir was brought about by compositions and taste of the wine, the decisions made at the time of manufacturing the wine, the independence growth of grapes, and the terroir made the vineyard to thrive during the rainy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season.</a:t>
            </a:r>
          </a:p>
        </p:txBody>
      </p:sp>
      <p:sp>
        <p:nvSpPr>
          <p:cNvPr id="4" name="Slide Number Placeholder 3"/>
          <p:cNvSpPr>
            <a:spLocks noGrp="1"/>
          </p:cNvSpPr>
          <p:nvPr>
            <p:ph type="sldNum" sz="quarter" idx="5"/>
          </p:nvPr>
        </p:nvSpPr>
        <p:spPr/>
        <p:txBody>
          <a:bodyPr/>
          <a:lstStyle/>
          <a:p>
            <a:fld id="{78BC3729-6367-4F61-8E90-FF3582A6FB15}" type="slidenum">
              <a:rPr lang="en-US" smtClean="0"/>
              <a:t>6</a:t>
            </a:fld>
            <a:endParaRPr lang="en-US"/>
          </a:p>
        </p:txBody>
      </p:sp>
    </p:spTree>
    <p:extLst>
      <p:ext uri="{BB962C8B-B14F-4D97-AF65-F5344CB8AC3E}">
        <p14:creationId xmlns:p14="http://schemas.microsoft.com/office/powerpoint/2010/main" val="2484944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todays varieties of grapes that were grown after the 21</a:t>
            </a:r>
            <a:r>
              <a:rPr lang="en-US" baseline="30000" dirty="0">
                <a:latin typeface="Times New Roman" panose="02020603050405020304" pitchFamily="18" charset="0"/>
                <a:cs typeface="Times New Roman" panose="02020603050405020304" pitchFamily="18" charset="0"/>
              </a:rPr>
              <a:t>st</a:t>
            </a:r>
            <a:r>
              <a:rPr lang="en-US" dirty="0">
                <a:latin typeface="Times New Roman" panose="02020603050405020304" pitchFamily="18" charset="0"/>
                <a:cs typeface="Times New Roman" panose="02020603050405020304" pitchFamily="18" charset="0"/>
              </a:rPr>
              <a:t> century were chardonnay, Sauvignon Blanc and Riesling. Furthermore, the todays grape varieties are the Albarino, Roussanne, Garganega, Verdicchio and Airen.</a:t>
            </a:r>
          </a:p>
        </p:txBody>
      </p:sp>
      <p:sp>
        <p:nvSpPr>
          <p:cNvPr id="4" name="Slide Number Placeholder 3"/>
          <p:cNvSpPr>
            <a:spLocks noGrp="1"/>
          </p:cNvSpPr>
          <p:nvPr>
            <p:ph type="sldNum" sz="quarter" idx="10"/>
          </p:nvPr>
        </p:nvSpPr>
        <p:spPr/>
        <p:txBody>
          <a:bodyPr/>
          <a:lstStyle/>
          <a:p>
            <a:fld id="{78BC3729-6367-4F61-8E90-FF3582A6FB15}" type="slidenum">
              <a:rPr lang="en-US" smtClean="0"/>
              <a:t>7</a:t>
            </a:fld>
            <a:endParaRPr lang="en-US"/>
          </a:p>
        </p:txBody>
      </p:sp>
    </p:spTree>
    <p:extLst>
      <p:ext uri="{BB962C8B-B14F-4D97-AF65-F5344CB8AC3E}">
        <p14:creationId xmlns:p14="http://schemas.microsoft.com/office/powerpoint/2010/main" val="2493190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Good characteristics of white wine have been attracting thousands and thousands of people in the United States.</a:t>
            </a:r>
          </a:p>
        </p:txBody>
      </p:sp>
      <p:sp>
        <p:nvSpPr>
          <p:cNvPr id="4" name="Slide Number Placeholder 3"/>
          <p:cNvSpPr>
            <a:spLocks noGrp="1"/>
          </p:cNvSpPr>
          <p:nvPr>
            <p:ph type="sldNum" sz="quarter" idx="10"/>
          </p:nvPr>
        </p:nvSpPr>
        <p:spPr/>
        <p:txBody>
          <a:bodyPr/>
          <a:lstStyle/>
          <a:p>
            <a:fld id="{78BC3729-6367-4F61-8E90-FF3582A6FB15}" type="slidenum">
              <a:rPr lang="en-US" smtClean="0"/>
              <a:t>8</a:t>
            </a:fld>
            <a:endParaRPr lang="en-US"/>
          </a:p>
        </p:txBody>
      </p:sp>
    </p:spTree>
    <p:extLst>
      <p:ext uri="{BB962C8B-B14F-4D97-AF65-F5344CB8AC3E}">
        <p14:creationId xmlns:p14="http://schemas.microsoft.com/office/powerpoint/2010/main" val="2296858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regulations and appellations of the white wine are significant in ensuring that the wine is good for customers satisfaction.</a:t>
            </a:r>
          </a:p>
        </p:txBody>
      </p:sp>
      <p:sp>
        <p:nvSpPr>
          <p:cNvPr id="4" name="Slide Number Placeholder 3"/>
          <p:cNvSpPr>
            <a:spLocks noGrp="1"/>
          </p:cNvSpPr>
          <p:nvPr>
            <p:ph type="sldNum" sz="quarter" idx="10"/>
          </p:nvPr>
        </p:nvSpPr>
        <p:spPr/>
        <p:txBody>
          <a:bodyPr/>
          <a:lstStyle/>
          <a:p>
            <a:fld id="{78BC3729-6367-4F61-8E90-FF3582A6FB15}" type="slidenum">
              <a:rPr lang="en-US" smtClean="0"/>
              <a:t>9</a:t>
            </a:fld>
            <a:endParaRPr lang="en-US"/>
          </a:p>
        </p:txBody>
      </p:sp>
    </p:spTree>
    <p:extLst>
      <p:ext uri="{BB962C8B-B14F-4D97-AF65-F5344CB8AC3E}">
        <p14:creationId xmlns:p14="http://schemas.microsoft.com/office/powerpoint/2010/main" val="4161881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E5636-072F-4870-BF0E-9E607816C214}"/>
              </a:ext>
            </a:extLst>
          </p:cNvPr>
          <p:cNvSpPr>
            <a:spLocks noGrp="1"/>
          </p:cNvSpPr>
          <p:nvPr>
            <p:ph type="ctrTitle"/>
          </p:nvPr>
        </p:nvSpPr>
        <p:spPr/>
        <p:txBody>
          <a:bodyPr>
            <a:normAutofit/>
          </a:bodyPr>
          <a:lstStyle/>
          <a:p>
            <a:pPr algn="ctr"/>
            <a:r>
              <a:rPr lang="en-US" sz="3200" dirty="0">
                <a:latin typeface="Times New Roman" panose="02020603050405020304" pitchFamily="18" charset="0"/>
                <a:cs typeface="Times New Roman" panose="02020603050405020304" pitchFamily="18" charset="0"/>
              </a:rPr>
              <a:t> </a:t>
            </a:r>
            <a:r>
              <a:rPr lang="en-US" sz="4000" dirty="0">
                <a:latin typeface="Times New Roman" pitchFamily="18" charset="0"/>
                <a:cs typeface="Times New Roman" pitchFamily="18" charset="0"/>
              </a:rPr>
              <a:t> </a:t>
            </a:r>
            <a:r>
              <a:rPr lang="en-US" sz="3600" cap="none" dirty="0">
                <a:latin typeface="Times New Roman" panose="02020603050405020304" pitchFamily="18" charset="0"/>
                <a:cs typeface="Times New Roman" pitchFamily="18" charset="0"/>
              </a:rPr>
              <a:t>white</a:t>
            </a:r>
            <a:br>
              <a:rPr lang="en-US" sz="3600" b="1" cap="none" dirty="0">
                <a:latin typeface="Times New Roman" panose="02020603050405020304" pitchFamily="18" charset="0"/>
                <a:cs typeface="Times New Roman" panose="02020603050405020304" pitchFamily="18" charset="0"/>
              </a:rPr>
            </a:br>
            <a:r>
              <a:rPr lang="en-US" sz="3600" cap="none" dirty="0">
                <a:latin typeface="Times New Roman" panose="02020603050405020304" pitchFamily="18" charset="0"/>
                <a:cs typeface="Times New Roman" panose="02020603050405020304" pitchFamily="18" charset="0"/>
              </a:rPr>
              <a:t>wine in the United States</a:t>
            </a:r>
            <a:endParaRPr lang="en-US" sz="3600" dirty="0">
              <a:latin typeface="Times New Roman" panose="02020603050405020304" pitchFamily="18" charset="0"/>
              <a:cs typeface="Times New Roman" pitchFamily="18" charset="0"/>
            </a:endParaRPr>
          </a:p>
        </p:txBody>
      </p:sp>
      <p:sp>
        <p:nvSpPr>
          <p:cNvPr id="3" name="Subtitle 2">
            <a:extLst>
              <a:ext uri="{FF2B5EF4-FFF2-40B4-BE49-F238E27FC236}">
                <a16:creationId xmlns:a16="http://schemas.microsoft.com/office/drawing/2014/main" id="{CA39870D-B416-404B-B960-881D0651FBD3}"/>
              </a:ext>
            </a:extLst>
          </p:cNvPr>
          <p:cNvSpPr>
            <a:spLocks noGrp="1"/>
          </p:cNvSpPr>
          <p:nvPr>
            <p:ph type="subTitle" idx="1"/>
          </p:nvPr>
        </p:nvSpPr>
        <p:spPr>
          <a:xfrm>
            <a:off x="2417780" y="3531204"/>
            <a:ext cx="8637072" cy="1497996"/>
          </a:xfrm>
        </p:spPr>
        <p:txBody>
          <a:bodyPr>
            <a:normAutofit fontScale="25000" lnSpcReduction="20000"/>
          </a:bodyPr>
          <a:lstStyle/>
          <a:p>
            <a:pPr algn="ctr"/>
            <a:r>
              <a:rPr lang="en-US" sz="12800" dirty="0">
                <a:latin typeface="Times New Roman" panose="02020603050405020304" pitchFamily="18" charset="0"/>
                <a:cs typeface="Times New Roman" panose="02020603050405020304" pitchFamily="18" charset="0"/>
              </a:rPr>
              <a:t>NAME :</a:t>
            </a:r>
          </a:p>
          <a:p>
            <a:pPr algn="ctr"/>
            <a:r>
              <a:rPr lang="en-US" sz="12800" dirty="0">
                <a:latin typeface="Times New Roman" panose="02020603050405020304" pitchFamily="18" charset="0"/>
                <a:cs typeface="Times New Roman" panose="02020603050405020304" pitchFamily="18" charset="0"/>
              </a:rPr>
              <a:t>INSTITUTION:</a:t>
            </a:r>
          </a:p>
          <a:p>
            <a:endParaRPr lang="en-US" dirty="0"/>
          </a:p>
        </p:txBody>
      </p:sp>
    </p:spTree>
    <p:extLst>
      <p:ext uri="{BB962C8B-B14F-4D97-AF65-F5344CB8AC3E}">
        <p14:creationId xmlns:p14="http://schemas.microsoft.com/office/powerpoint/2010/main" val="1180032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AFB74-A537-4DB8-9076-7AF3E9A71EEC}"/>
              </a:ext>
            </a:extLst>
          </p:cNvPr>
          <p:cNvSpPr>
            <a:spLocks noGrp="1"/>
          </p:cNvSpPr>
          <p:nvPr>
            <p:ph type="title"/>
          </p:nvPr>
        </p:nvSpPr>
        <p:spPr/>
        <p:txBody>
          <a:bodyPr/>
          <a:lstStyle/>
          <a:p>
            <a:pPr algn="ctr"/>
            <a:r>
              <a:rPr lang="en-US" cap="none"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0738D36D-EBA8-40F6-8C43-D622A5B826DB}"/>
              </a:ext>
            </a:extLst>
          </p:cNvPr>
          <p:cNvSpPr>
            <a:spLocks noGrp="1"/>
          </p:cNvSpPr>
          <p:nvPr>
            <p:ph idx="1"/>
          </p:nvPr>
        </p:nvSpPr>
        <p:spPr/>
        <p:txBody>
          <a:bodyPr>
            <a:noAutofit/>
          </a:bodyPr>
          <a:lstStyle/>
          <a:p>
            <a:r>
              <a:rPr lang="en-US" sz="2800" dirty="0">
                <a:latin typeface="Times New Roman" panose="02020603050405020304" pitchFamily="18" charset="0"/>
                <a:cs typeface="Times New Roman" panose="02020603050405020304" pitchFamily="18" charset="0"/>
              </a:rPr>
              <a:t>The white wine mainly comes from grapes which tends to be yellow or green in color.</a:t>
            </a:r>
          </a:p>
          <a:p>
            <a:r>
              <a:rPr lang="en-US" sz="2800" dirty="0">
                <a:latin typeface="Times New Roman" panose="02020603050405020304" pitchFamily="18" charset="0"/>
                <a:cs typeface="Times New Roman" panose="02020603050405020304" pitchFamily="18" charset="0"/>
              </a:rPr>
              <a:t>Many regions in Loire valley are known for higher production of white win and also the best world wide.</a:t>
            </a:r>
          </a:p>
          <a:p>
            <a:r>
              <a:rPr lang="en-US" sz="2800" dirty="0">
                <a:latin typeface="Times New Roman" panose="02020603050405020304" pitchFamily="18" charset="0"/>
                <a:cs typeface="Times New Roman" panose="02020603050405020304" pitchFamily="18" charset="0"/>
              </a:rPr>
              <a:t>Majority of white wine production comes from Sauvignon, Chenin and melon Bourgogne (Spikes, 2021). </a:t>
            </a:r>
          </a:p>
          <a:p>
            <a:r>
              <a:rPr lang="en-US" sz="2800" dirty="0">
                <a:latin typeface="Times New Roman" panose="02020603050405020304" pitchFamily="18" charset="0"/>
                <a:cs typeface="Times New Roman" panose="02020603050405020304" pitchFamily="18" charset="0"/>
              </a:rPr>
              <a:t>Most of the Known regions that produces the best white wine are the pouilly and Sancerre.</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9357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94EFA-6D67-4CE5-9369-14865C7EB72D}"/>
              </a:ext>
            </a:extLst>
          </p:cNvPr>
          <p:cNvSpPr>
            <a:spLocks noGrp="1"/>
          </p:cNvSpPr>
          <p:nvPr>
            <p:ph type="title"/>
          </p:nvPr>
        </p:nvSpPr>
        <p:spPr/>
        <p:txBody>
          <a:bodyPr>
            <a:normAutofit/>
          </a:bodyPr>
          <a:lstStyle/>
          <a:p>
            <a:pPr algn="ctr"/>
            <a:r>
              <a:rPr lang="en-US" cap="none" dirty="0">
                <a:latin typeface="Times New Roman" panose="02020603050405020304" pitchFamily="18" charset="0"/>
                <a:cs typeface="Times New Roman" panose="02020603050405020304" pitchFamily="18" charset="0"/>
              </a:rPr>
              <a:t>References</a:t>
            </a:r>
            <a:r>
              <a:rPr lang="en-US"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CB43089-83AB-46BD-9E07-F009E1439F64}"/>
              </a:ext>
            </a:extLst>
          </p:cNvPr>
          <p:cNvSpPr>
            <a:spLocks noGrp="1"/>
          </p:cNvSpPr>
          <p:nvPr>
            <p:ph idx="1"/>
          </p:nvPr>
        </p:nvSpPr>
        <p:spPr/>
        <p:txBody>
          <a:bodyPr>
            <a:noAutofit/>
          </a:bodyPr>
          <a:lstStyle/>
          <a:p>
            <a:endParaRPr lang="en-US" sz="1200" dirty="0"/>
          </a:p>
          <a:p>
            <a:r>
              <a:rPr lang="en-US" dirty="0">
                <a:latin typeface="Times New Roman" panose="02020603050405020304" pitchFamily="18" charset="0"/>
                <a:cs typeface="Times New Roman" panose="02020603050405020304" pitchFamily="18" charset="0"/>
              </a:rPr>
              <a:t>Chikere, C. O., Hobben, E., Faisal, N. H., Kong-</a:t>
            </a:r>
            <a:r>
              <a:rPr lang="en-US" dirty="0" err="1">
                <a:latin typeface="Times New Roman" panose="02020603050405020304" pitchFamily="18" charset="0"/>
                <a:cs typeface="Times New Roman" panose="02020603050405020304" pitchFamily="18" charset="0"/>
              </a:rPr>
              <a:t>Thoo</a:t>
            </a:r>
            <a:r>
              <a:rPr lang="en-US" dirty="0">
                <a:latin typeface="Times New Roman" panose="02020603050405020304" pitchFamily="18" charset="0"/>
                <a:cs typeface="Times New Roman" panose="02020603050405020304" pitchFamily="18" charset="0"/>
              </a:rPr>
              <a:t>-Lin, P., &amp; Fernandez, C. (2021). Electroanalytical determination of gallic acid in red and white wine samples using cobalt oxide nanoparticles-modified carbon-paste electrodes. </a:t>
            </a:r>
            <a:r>
              <a:rPr lang="en-US" i="1" dirty="0">
                <a:latin typeface="Times New Roman" panose="02020603050405020304" pitchFamily="18" charset="0"/>
                <a:cs typeface="Times New Roman" panose="02020603050405020304" pitchFamily="18" charset="0"/>
              </a:rPr>
              <a:t>Microchemical journal</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160</a:t>
            </a:r>
            <a:r>
              <a:rPr lang="en-US" dirty="0">
                <a:latin typeface="Times New Roman" panose="02020603050405020304" pitchFamily="18" charset="0"/>
                <a:cs typeface="Times New Roman" panose="02020603050405020304" pitchFamily="18" charset="0"/>
              </a:rPr>
              <a:t>, 105668.</a:t>
            </a:r>
          </a:p>
          <a:p>
            <a:r>
              <a:rPr lang="en-US" dirty="0">
                <a:latin typeface="Times New Roman" panose="02020603050405020304" pitchFamily="18" charset="0"/>
                <a:cs typeface="Times New Roman" panose="02020603050405020304" pitchFamily="18" charset="0"/>
              </a:rPr>
              <a:t>Hutson, K. (2021). The Politics of Taxation: An Economic Analysis of Politically Motivated Tariffs Placed on French Wine by the United States.</a:t>
            </a:r>
          </a:p>
          <a:p>
            <a:r>
              <a:rPr lang="en-US" dirty="0">
                <a:latin typeface="Times New Roman" panose="02020603050405020304" pitchFamily="18" charset="0"/>
                <a:cs typeface="Times New Roman" panose="02020603050405020304" pitchFamily="18" charset="0"/>
              </a:rPr>
              <a:t>Ross, C. S., Henehan, E. R., Alger, C., &amp; White, L. F. (2021). Evaluation of Monitoring Youth Exposure to Alcohol Advertising on Cable Television, United States 2016‐2019. </a:t>
            </a:r>
            <a:r>
              <a:rPr lang="en-US" i="1" dirty="0">
                <a:latin typeface="Times New Roman" panose="02020603050405020304" pitchFamily="18" charset="0"/>
                <a:cs typeface="Times New Roman" panose="02020603050405020304" pitchFamily="18" charset="0"/>
              </a:rPr>
              <a:t>Addiction</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Spikes, A. (2021). Talking White Trash: Mediated Representations and Lived Experiences of White Working-class People, by Dunn, Tasha R.</a:t>
            </a:r>
          </a:p>
          <a:p>
            <a:r>
              <a:rPr lang="en-US" dirty="0">
                <a:latin typeface="Times New Roman" panose="02020603050405020304" pitchFamily="18" charset="0"/>
                <a:cs typeface="Times New Roman" panose="02020603050405020304" pitchFamily="18" charset="0"/>
              </a:rPr>
              <a:t>Warschefsky, E. J., &amp; Rieseberg, L. H. (2021). Laying the groundwork for crop wild relative conservation in the United States. </a:t>
            </a:r>
            <a:r>
              <a:rPr lang="en-US" i="1" dirty="0">
                <a:latin typeface="Times New Roman" panose="02020603050405020304" pitchFamily="18" charset="0"/>
                <a:cs typeface="Times New Roman" panose="02020603050405020304" pitchFamily="18" charset="0"/>
              </a:rPr>
              <a:t>Proceedings of the National Academy of Sciences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118</a:t>
            </a:r>
            <a:r>
              <a:rPr lang="en-US" dirty="0">
                <a:latin typeface="Times New Roman" panose="02020603050405020304" pitchFamily="18" charset="0"/>
                <a:cs typeface="Times New Roman" panose="02020603050405020304" pitchFamily="18" charset="0"/>
              </a:rPr>
              <a:t>(4).</a:t>
            </a:r>
          </a:p>
        </p:txBody>
      </p:sp>
    </p:spTree>
    <p:extLst>
      <p:ext uri="{BB962C8B-B14F-4D97-AF65-F5344CB8AC3E}">
        <p14:creationId xmlns:p14="http://schemas.microsoft.com/office/powerpoint/2010/main" val="325111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F4C20-4EA9-452A-AC1A-47002338FB1F}"/>
              </a:ext>
            </a:extLst>
          </p:cNvPr>
          <p:cNvSpPr>
            <a:spLocks noGrp="1"/>
          </p:cNvSpPr>
          <p:nvPr>
            <p:ph type="title"/>
          </p:nvPr>
        </p:nvSpPr>
        <p:spPr/>
        <p:txBody>
          <a:bodyPr>
            <a:normAutofit/>
          </a:bodyPr>
          <a:lstStyle/>
          <a:p>
            <a:pPr algn="ctr"/>
            <a:r>
              <a:rPr lang="en-US" sz="2400" cap="none"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2EBEDAE7-01BC-409C-B8B9-E43F379311FD}"/>
              </a:ext>
            </a:extLst>
          </p:cNvPr>
          <p:cNvSpPr>
            <a:spLocks noGrp="1"/>
          </p:cNvSpPr>
          <p:nvPr>
            <p:ph idx="1"/>
          </p:nvPr>
        </p:nvSpPr>
        <p:spPr/>
        <p:txBody>
          <a:bodyPr>
            <a:normAutofit fontScale="25000" lnSpcReduction="20000"/>
          </a:bodyPr>
          <a:lstStyle/>
          <a:p>
            <a:pPr>
              <a:lnSpc>
                <a:spcPct val="200000"/>
              </a:lnSpc>
            </a:pPr>
            <a:r>
              <a:rPr lang="en-US" sz="7200" dirty="0">
                <a:latin typeface="Times New Roman" panose="02020603050405020304" pitchFamily="18" charset="0"/>
                <a:cs typeface="Times New Roman" panose="02020603050405020304" pitchFamily="18" charset="0"/>
              </a:rPr>
              <a:t>White wine is the was made in united state, which is fermented without coming into contact with the skin.</a:t>
            </a:r>
          </a:p>
          <a:p>
            <a:pPr>
              <a:lnSpc>
                <a:spcPct val="200000"/>
              </a:lnSpc>
            </a:pPr>
            <a:r>
              <a:rPr lang="en-US" sz="7200" dirty="0">
                <a:latin typeface="Times New Roman" panose="02020603050405020304" pitchFamily="18" charset="0"/>
                <a:cs typeface="Times New Roman" panose="02020603050405020304" pitchFamily="18" charset="0"/>
              </a:rPr>
              <a:t>Sauvignon Blanc, a white grape win, is the best variety of wine is well known for its refreshing, crispness and  its dryness.</a:t>
            </a:r>
          </a:p>
          <a:p>
            <a:pPr>
              <a:lnSpc>
                <a:spcPct val="200000"/>
              </a:lnSpc>
            </a:pPr>
            <a:r>
              <a:rPr lang="en-US" sz="7200" dirty="0">
                <a:latin typeface="Times New Roman" panose="02020603050405020304" pitchFamily="18" charset="0"/>
                <a:cs typeface="Times New Roman" panose="02020603050405020304" pitchFamily="18" charset="0"/>
              </a:rPr>
              <a:t>It was made in France at the regions of Loire valley and Bordeaux.</a:t>
            </a:r>
          </a:p>
          <a:p>
            <a:pPr>
              <a:lnSpc>
                <a:spcPct val="200000"/>
              </a:lnSpc>
            </a:pPr>
            <a:r>
              <a:rPr lang="en-US" sz="7200" dirty="0">
                <a:latin typeface="Times New Roman" panose="02020603050405020304" pitchFamily="18" charset="0"/>
                <a:cs typeface="Times New Roman" panose="02020603050405020304" pitchFamily="18" charset="0"/>
              </a:rPr>
              <a:t>The grape varieties of white wine include Moscato, Chardonnay and Gewurztraminer.</a:t>
            </a:r>
          </a:p>
          <a:p>
            <a:pPr>
              <a:lnSpc>
                <a:spcPct val="200000"/>
              </a:lnSpc>
            </a:pPr>
            <a:r>
              <a:rPr lang="en-US" sz="7200" dirty="0">
                <a:latin typeface="Times New Roman" panose="02020603050405020304" pitchFamily="18" charset="0"/>
                <a:cs typeface="Times New Roman" panose="02020603050405020304" pitchFamily="18" charset="0"/>
              </a:rPr>
              <a:t>Some varieties of white wine were made still or buddy.</a:t>
            </a:r>
          </a:p>
          <a:p>
            <a:pPr>
              <a:lnSpc>
                <a:spcPct val="200000"/>
              </a:lnSpc>
            </a:pPr>
            <a:r>
              <a:rPr lang="en-US" sz="7200" dirty="0">
                <a:latin typeface="Times New Roman" panose="02020603050405020304" pitchFamily="18" charset="0"/>
                <a:cs typeface="Times New Roman" panose="02020603050405020304" pitchFamily="18" charset="0"/>
              </a:rPr>
              <a:t>Regions of Loire valley and Bordeaux  produced the best varieties of white wine.</a:t>
            </a:r>
          </a:p>
          <a:p>
            <a:pPr>
              <a:lnSpc>
                <a:spcPct val="200000"/>
              </a:lnSpc>
            </a:pPr>
            <a:r>
              <a:rPr lang="en-US" sz="7200" dirty="0">
                <a:latin typeface="Times New Roman" panose="02020603050405020304" pitchFamily="18" charset="0"/>
                <a:cs typeface="Times New Roman" panose="02020603050405020304" pitchFamily="18" charset="0"/>
              </a:rPr>
              <a:t>Conquering of the northern regions enabled the Romans to cultivate the lighter wine. The port of Monemvasia was known for the high exportation of White win.</a:t>
            </a:r>
          </a:p>
          <a:p>
            <a:pPr>
              <a:lnSpc>
                <a:spcPct val="200000"/>
              </a:lnSpc>
            </a:pPr>
            <a:endParaRPr lang="en-US" sz="7200" dirty="0">
              <a:latin typeface="Times New Roman" panose="02020603050405020304" pitchFamily="18" charset="0"/>
              <a:cs typeface="Times New Roman" panose="02020603050405020304" pitchFamily="18" charset="0"/>
            </a:endParaRPr>
          </a:p>
          <a:p>
            <a:pPr>
              <a:lnSpc>
                <a:spcPct val="200000"/>
              </a:lnSpc>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339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769BB-8CCE-4496-93CC-EB6BD513A84C}"/>
              </a:ext>
            </a:extLst>
          </p:cNvPr>
          <p:cNvSpPr>
            <a:spLocks noGrp="1"/>
          </p:cNvSpPr>
          <p:nvPr>
            <p:ph type="title"/>
          </p:nvPr>
        </p:nvSpPr>
        <p:spPr/>
        <p:txBody>
          <a:bodyPr/>
          <a:lstStyle/>
          <a:p>
            <a:r>
              <a:rPr lang="en-US" cap="none" dirty="0">
                <a:latin typeface="Times New Roman" panose="02020603050405020304" pitchFamily="18" charset="0"/>
                <a:cs typeface="Times New Roman" panose="02020603050405020304" pitchFamily="18" charset="0"/>
              </a:rPr>
              <a:t>Production of the White Wine</a:t>
            </a:r>
            <a:endParaRPr lang="en-US" dirty="0"/>
          </a:p>
        </p:txBody>
      </p:sp>
      <p:sp>
        <p:nvSpPr>
          <p:cNvPr id="3" name="Content Placeholder 2">
            <a:extLst>
              <a:ext uri="{FF2B5EF4-FFF2-40B4-BE49-F238E27FC236}">
                <a16:creationId xmlns:a16="http://schemas.microsoft.com/office/drawing/2014/main" id="{4051A853-CF54-4A03-9CB6-C571CF18EBDC}"/>
              </a:ext>
            </a:extLst>
          </p:cNvPr>
          <p:cNvSpPr>
            <a:spLocks noGrp="1"/>
          </p:cNvSpPr>
          <p:nvPr>
            <p:ph sz="half" idx="1"/>
          </p:nvPr>
        </p:nvSpPr>
        <p:spPr/>
        <p:txBody>
          <a:bodyPr>
            <a:normAutofit fontScale="25000" lnSpcReduction="20000"/>
          </a:bodyPr>
          <a:lstStyle/>
          <a:p>
            <a:pPr>
              <a:lnSpc>
                <a:spcPct val="210000"/>
              </a:lnSpc>
            </a:pPr>
            <a:r>
              <a:rPr lang="en-US" sz="5600" dirty="0">
                <a:latin typeface="Times New Roman" panose="02020603050405020304" pitchFamily="18" charset="0"/>
                <a:cs typeface="Times New Roman" panose="02020603050405020304" pitchFamily="18" charset="0"/>
              </a:rPr>
              <a:t>White win was produced  in over 7500 years ago by the French winemakers.</a:t>
            </a:r>
          </a:p>
          <a:p>
            <a:pPr>
              <a:lnSpc>
                <a:spcPct val="210000"/>
              </a:lnSpc>
            </a:pPr>
            <a:r>
              <a:rPr lang="en-US" sz="5600" dirty="0">
                <a:latin typeface="Times New Roman" panose="02020603050405020304" pitchFamily="18" charset="0"/>
                <a:cs typeface="Times New Roman" panose="02020603050405020304" pitchFamily="18" charset="0"/>
              </a:rPr>
              <a:t>The wine makers from French came up with a  terroir concept by doing observations from different  vineyards, regions  or different sections of the same vineyard.</a:t>
            </a:r>
          </a:p>
          <a:p>
            <a:pPr>
              <a:lnSpc>
                <a:spcPct val="210000"/>
              </a:lnSpc>
            </a:pPr>
            <a:r>
              <a:rPr lang="en-US" sz="5600" dirty="0">
                <a:latin typeface="Times New Roman" panose="02020603050405020304" pitchFamily="18" charset="0"/>
                <a:cs typeface="Times New Roman" panose="02020603050405020304" pitchFamily="18" charset="0"/>
              </a:rPr>
              <a:t>French  started the  concept of  terror crystallization which was  a different aspect of the region which shaped and influenced the wine that is made from it (Chikere et al., 2021). </a:t>
            </a:r>
          </a:p>
          <a:p>
            <a:pPr>
              <a:lnSpc>
                <a:spcPct val="210000"/>
              </a:lnSpc>
            </a:pPr>
            <a:r>
              <a:rPr lang="en-US" sz="5600" dirty="0">
                <a:latin typeface="Times New Roman" panose="02020603050405020304" pitchFamily="18" charset="0"/>
                <a:cs typeface="Times New Roman" panose="02020603050405020304" pitchFamily="18" charset="0"/>
              </a:rPr>
              <a:t>In ancient world, before the coming of the  French, the regions of making win had already identified a concept of different region with the potentiality of producing a distinct and different wine from the same grapes.</a:t>
            </a:r>
          </a:p>
          <a:p>
            <a:pPr>
              <a:lnSpc>
                <a:spcPct val="210000"/>
              </a:lnSpc>
            </a:pPr>
            <a:endParaRPr lang="en-US" sz="5600" dirty="0">
              <a:latin typeface="Times New Roman" panose="02020603050405020304" pitchFamily="18" charset="0"/>
              <a:cs typeface="Times New Roman" panose="02020603050405020304" pitchFamily="18" charset="0"/>
            </a:endParaRPr>
          </a:p>
          <a:p>
            <a:endParaRPr lang="en-US" dirty="0"/>
          </a:p>
        </p:txBody>
      </p:sp>
      <p:pic>
        <p:nvPicPr>
          <p:cNvPr id="1028" name="Picture 4" descr="How White Wine is Made From Grapes to Glass | Wine Folly">
            <a:extLst>
              <a:ext uri="{FF2B5EF4-FFF2-40B4-BE49-F238E27FC236}">
                <a16:creationId xmlns:a16="http://schemas.microsoft.com/office/drawing/2014/main" id="{E0593D3F-6CCD-4314-B4D7-69FF4A3C0FFE}"/>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441546" y="2017713"/>
            <a:ext cx="4588933" cy="3441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750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E1D35-212C-4200-8FE5-6717068FEB98}"/>
              </a:ext>
            </a:extLst>
          </p:cNvPr>
          <p:cNvSpPr>
            <a:spLocks noGrp="1"/>
          </p:cNvSpPr>
          <p:nvPr>
            <p:ph type="title"/>
          </p:nvPr>
        </p:nvSpPr>
        <p:spPr/>
        <p:txBody>
          <a:bodyPr/>
          <a:lstStyle/>
          <a:p>
            <a:r>
              <a:rPr lang="en-US" cap="none" dirty="0">
                <a:latin typeface="Times New Roman" panose="02020603050405020304" pitchFamily="18" charset="0"/>
                <a:cs typeface="Times New Roman" panose="02020603050405020304" pitchFamily="18" charset="0"/>
              </a:rPr>
              <a:t>Major periods in the Production of White Wine</a:t>
            </a:r>
            <a:endParaRPr lang="en-US" dirty="0"/>
          </a:p>
        </p:txBody>
      </p:sp>
      <p:sp>
        <p:nvSpPr>
          <p:cNvPr id="3" name="Content Placeholder 2">
            <a:extLst>
              <a:ext uri="{FF2B5EF4-FFF2-40B4-BE49-F238E27FC236}">
                <a16:creationId xmlns:a16="http://schemas.microsoft.com/office/drawing/2014/main" id="{D067B013-F4C0-4764-BC37-735B82E98ABB}"/>
              </a:ext>
            </a:extLst>
          </p:cNvPr>
          <p:cNvSpPr>
            <a:spLocks noGrp="1"/>
          </p:cNvSpPr>
          <p:nvPr>
            <p:ph idx="1"/>
          </p:nvPr>
        </p:nvSpPr>
        <p:spPr/>
        <p:txBody>
          <a:bodyPr/>
          <a:lstStyle/>
          <a:p>
            <a:pPr>
              <a:lnSpc>
                <a:spcPct val="220000"/>
              </a:lnSpc>
            </a:pPr>
            <a:r>
              <a:rPr lang="en-US" dirty="0">
                <a:latin typeface="Times New Roman" panose="02020603050405020304" pitchFamily="18" charset="0"/>
                <a:cs typeface="Times New Roman" panose="02020603050405020304" pitchFamily="18" charset="0"/>
              </a:rPr>
              <a:t>The antiquity period.</a:t>
            </a:r>
          </a:p>
          <a:p>
            <a:pPr>
              <a:lnSpc>
                <a:spcPct val="220000"/>
              </a:lnSpc>
            </a:pPr>
            <a:r>
              <a:rPr lang="en-US" dirty="0">
                <a:latin typeface="Times New Roman" panose="02020603050405020304" pitchFamily="18" charset="0"/>
                <a:cs typeface="Times New Roman" panose="02020603050405020304" pitchFamily="18" charset="0"/>
              </a:rPr>
              <a:t>Middle age period.</a:t>
            </a:r>
          </a:p>
          <a:p>
            <a:pPr>
              <a:lnSpc>
                <a:spcPct val="220000"/>
              </a:lnSpc>
            </a:pPr>
            <a:r>
              <a:rPr lang="en-US" dirty="0">
                <a:latin typeface="Times New Roman" panose="02020603050405020304" pitchFamily="18" charset="0"/>
                <a:cs typeface="Times New Roman" panose="02020603050405020304" pitchFamily="18" charset="0"/>
              </a:rPr>
              <a:t>Modern era period.</a:t>
            </a:r>
          </a:p>
          <a:p>
            <a:pPr>
              <a:lnSpc>
                <a:spcPct val="220000"/>
              </a:lnSpc>
            </a:pPr>
            <a:r>
              <a:rPr lang="en-US" dirty="0">
                <a:latin typeface="Times New Roman" panose="02020603050405020304" pitchFamily="18" charset="0"/>
                <a:cs typeface="Times New Roman" panose="02020603050405020304" pitchFamily="18" charset="0"/>
              </a:rPr>
              <a:t>Contemporary period (Warschefsky &amp; Rieseberg, 2021). </a:t>
            </a:r>
          </a:p>
          <a:p>
            <a:pPr>
              <a:lnSpc>
                <a:spcPct val="220000"/>
              </a:lnSpc>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2906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F88DF-7B43-4E76-B215-6E265CCE6787}"/>
              </a:ext>
            </a:extLst>
          </p:cNvPr>
          <p:cNvSpPr>
            <a:spLocks noGrp="1"/>
          </p:cNvSpPr>
          <p:nvPr>
            <p:ph type="title"/>
          </p:nvPr>
        </p:nvSpPr>
        <p:spPr/>
        <p:txBody>
          <a:bodyPr/>
          <a:lstStyle/>
          <a:p>
            <a:r>
              <a:rPr lang="en-US" cap="none" dirty="0">
                <a:latin typeface="Times New Roman" pitchFamily="18" charset="0"/>
                <a:cs typeface="Times New Roman" pitchFamily="18" charset="0"/>
              </a:rPr>
              <a:t>Terroir or the Environmental Factors</a:t>
            </a:r>
            <a:endParaRPr lang="en-US" dirty="0"/>
          </a:p>
        </p:txBody>
      </p:sp>
      <p:sp>
        <p:nvSpPr>
          <p:cNvPr id="3" name="Content Placeholder 2">
            <a:extLst>
              <a:ext uri="{FF2B5EF4-FFF2-40B4-BE49-F238E27FC236}">
                <a16:creationId xmlns:a16="http://schemas.microsoft.com/office/drawing/2014/main" id="{F1D1CCEC-B270-4CAF-AA57-4CAACE441823}"/>
              </a:ext>
            </a:extLst>
          </p:cNvPr>
          <p:cNvSpPr>
            <a:spLocks noGrp="1"/>
          </p:cNvSpPr>
          <p:nvPr>
            <p:ph idx="1"/>
          </p:nvPr>
        </p:nvSpPr>
        <p:spPr/>
        <p:txBody>
          <a:bodyPr>
            <a:normAutofit fontScale="85000" lnSpcReduction="20000"/>
          </a:bodyPr>
          <a:lstStyle/>
          <a:p>
            <a:pPr>
              <a:lnSpc>
                <a:spcPct val="200000"/>
              </a:lnSpc>
            </a:pPr>
            <a:r>
              <a:rPr lang="en-US" dirty="0">
                <a:latin typeface="Times New Roman" panose="02020603050405020304" pitchFamily="18" charset="0"/>
                <a:cs typeface="Times New Roman" panose="02020603050405020304" pitchFamily="18" charset="0"/>
              </a:rPr>
              <a:t> Elements or the components  of terroir includes the type of the soil, the climate,  other  organism growing  on, in and around the vine plots and geomorphology.</a:t>
            </a:r>
          </a:p>
          <a:p>
            <a:pPr>
              <a:lnSpc>
                <a:spcPct val="200000"/>
              </a:lnSpc>
            </a:pPr>
            <a:r>
              <a:rPr lang="en-US" dirty="0">
                <a:latin typeface="Times New Roman" panose="02020603050405020304" pitchFamily="18" charset="0"/>
                <a:cs typeface="Times New Roman" panose="02020603050405020304" pitchFamily="18" charset="0"/>
              </a:rPr>
              <a:t>Influence of viticulture and winemaking.</a:t>
            </a:r>
          </a:p>
          <a:p>
            <a:pPr>
              <a:lnSpc>
                <a:spcPct val="200000"/>
              </a:lnSpc>
            </a:pPr>
            <a:r>
              <a:rPr lang="en-US" dirty="0">
                <a:latin typeface="Times New Roman" panose="02020603050405020304" pitchFamily="18" charset="0"/>
                <a:cs typeface="Times New Roman" panose="02020603050405020304" pitchFamily="18" charset="0"/>
              </a:rPr>
              <a:t>The commercial aspect.</a:t>
            </a:r>
          </a:p>
          <a:p>
            <a:pPr>
              <a:lnSpc>
                <a:spcPct val="200000"/>
              </a:lnSpc>
            </a:pPr>
            <a:r>
              <a:rPr lang="en-US" dirty="0">
                <a:latin typeface="Times New Roman" panose="02020603050405020304" pitchFamily="18" charset="0"/>
                <a:cs typeface="Times New Roman" panose="02020603050405020304" pitchFamily="18" charset="0"/>
              </a:rPr>
              <a:t>Human controlled elements.</a:t>
            </a:r>
          </a:p>
          <a:p>
            <a:pPr>
              <a:lnSpc>
                <a:spcPct val="200000"/>
              </a:lnSpc>
            </a:pPr>
            <a:r>
              <a:rPr lang="en-US" dirty="0">
                <a:latin typeface="Times New Roman" panose="02020603050405020304" pitchFamily="18" charset="0"/>
                <a:cs typeface="Times New Roman" panose="02020603050405020304" pitchFamily="18" charset="0"/>
              </a:rPr>
              <a:t>The appellation systems (</a:t>
            </a:r>
            <a:r>
              <a:rPr lang="en-US" dirty="0"/>
              <a:t>Chikere et al., 2021). </a:t>
            </a:r>
          </a:p>
        </p:txBody>
      </p:sp>
    </p:spTree>
    <p:extLst>
      <p:ext uri="{BB962C8B-B14F-4D97-AF65-F5344CB8AC3E}">
        <p14:creationId xmlns:p14="http://schemas.microsoft.com/office/powerpoint/2010/main" val="382234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5423A-D00B-4010-BE36-CBD874B70321}"/>
              </a:ext>
            </a:extLst>
          </p:cNvPr>
          <p:cNvSpPr>
            <a:spLocks noGrp="1"/>
          </p:cNvSpPr>
          <p:nvPr>
            <p:ph type="title"/>
          </p:nvPr>
        </p:nvSpPr>
        <p:spPr/>
        <p:txBody>
          <a:bodyPr/>
          <a:lstStyle/>
          <a:p>
            <a:r>
              <a:rPr lang="en-US" cap="none" dirty="0">
                <a:latin typeface="Times New Roman" panose="02020603050405020304" pitchFamily="18" charset="0"/>
                <a:cs typeface="Times New Roman" panose="02020603050405020304" pitchFamily="18" charset="0"/>
              </a:rPr>
              <a:t>What Makes Terroir of Growing  vineyard  Distinctive Or Unique</a:t>
            </a:r>
            <a:endParaRPr lang="en-US" dirty="0"/>
          </a:p>
        </p:txBody>
      </p:sp>
      <p:sp>
        <p:nvSpPr>
          <p:cNvPr id="3" name="Content Placeholder 2">
            <a:extLst>
              <a:ext uri="{FF2B5EF4-FFF2-40B4-BE49-F238E27FC236}">
                <a16:creationId xmlns:a16="http://schemas.microsoft.com/office/drawing/2014/main" id="{C479AEE9-854C-40C7-8C32-B6527BEB3900}"/>
              </a:ext>
            </a:extLst>
          </p:cNvPr>
          <p:cNvSpPr>
            <a:spLocks noGrp="1"/>
          </p:cNvSpPr>
          <p:nvPr>
            <p:ph sz="half" idx="1"/>
          </p:nvPr>
        </p:nvSpPr>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The deep elements of terroir affects the taste and composition of the wine making the white wine more unique</a:t>
            </a:r>
          </a:p>
          <a:p>
            <a:r>
              <a:rPr lang="en-US" dirty="0">
                <a:latin typeface="Times New Roman" panose="02020603050405020304" pitchFamily="18" charset="0"/>
                <a:cs typeface="Times New Roman" panose="02020603050405020304" pitchFamily="18" charset="0"/>
              </a:rPr>
              <a:t>The farm making decisions made vinify the grapes making a great difference to the white wine.</a:t>
            </a:r>
          </a:p>
          <a:p>
            <a:r>
              <a:rPr lang="en-US" dirty="0">
                <a:latin typeface="Times New Roman" panose="02020603050405020304" pitchFamily="18" charset="0"/>
                <a:cs typeface="Times New Roman" panose="02020603050405020304" pitchFamily="18" charset="0"/>
              </a:rPr>
              <a:t>Aspects used in the growth of grapes was independent and was largely impervious to the influence of man kind.</a:t>
            </a:r>
          </a:p>
          <a:p>
            <a:r>
              <a:rPr lang="en-US" dirty="0">
                <a:latin typeface="Times New Roman" panose="02020603050405020304" pitchFamily="18" charset="0"/>
                <a:cs typeface="Times New Roman" panose="02020603050405020304" pitchFamily="18" charset="0"/>
              </a:rPr>
              <a:t>Terroir is mostly down to microbes making it thrive during rainy season but struggle when there no water.</a:t>
            </a:r>
          </a:p>
          <a:p>
            <a:r>
              <a:rPr lang="en-US" dirty="0">
                <a:latin typeface="Times New Roman" panose="02020603050405020304" pitchFamily="18" charset="0"/>
                <a:cs typeface="Times New Roman" panose="02020603050405020304" pitchFamily="18" charset="0"/>
              </a:rPr>
              <a:t>Whether in cave or winery, Flora and Fauna were not  given enough credit therefore inhibiting the terroirs.</a:t>
            </a:r>
          </a:p>
          <a:p>
            <a:r>
              <a:rPr lang="en-US" dirty="0">
                <a:latin typeface="Times New Roman" panose="02020603050405020304" pitchFamily="18" charset="0"/>
                <a:cs typeface="Times New Roman" panose="02020603050405020304" pitchFamily="18" charset="0"/>
              </a:rPr>
              <a:t>The type of the soil improved the sweet taste of the vineyard making the wine more distinctive (Hutson, 2021). </a:t>
            </a:r>
          </a:p>
          <a:p>
            <a:endParaRPr lang="en-US" dirty="0"/>
          </a:p>
        </p:txBody>
      </p:sp>
      <p:pic>
        <p:nvPicPr>
          <p:cNvPr id="2050" name="Picture 2" descr="Schematic representation of the factors known to influence the... |  Download Scientific Diagram">
            <a:extLst>
              <a:ext uri="{FF2B5EF4-FFF2-40B4-BE49-F238E27FC236}">
                <a16:creationId xmlns:a16="http://schemas.microsoft.com/office/drawing/2014/main" id="{EF507CB9-8534-471D-B02C-BEFAE2AD0257}"/>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099519" y="1864194"/>
            <a:ext cx="6473857" cy="41889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61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ABD3C-3233-47CD-85BE-4A675CE5FFB1}"/>
              </a:ext>
            </a:extLst>
          </p:cNvPr>
          <p:cNvSpPr>
            <a:spLocks noGrp="1"/>
          </p:cNvSpPr>
          <p:nvPr>
            <p:ph type="title"/>
          </p:nvPr>
        </p:nvSpPr>
        <p:spPr/>
        <p:txBody>
          <a:bodyPr>
            <a:normAutofit/>
          </a:bodyPr>
          <a:lstStyle/>
          <a:p>
            <a:r>
              <a:rPr lang="en-US" sz="2800" cap="none" dirty="0">
                <a:latin typeface="Times New Roman" panose="02020603050405020304" pitchFamily="18" charset="0"/>
                <a:cs typeface="Times New Roman" panose="02020603050405020304" pitchFamily="18" charset="0"/>
              </a:rPr>
              <a:t>Varieties of grapes that were grown for the production of White Wine and the todays styles of Wine</a:t>
            </a:r>
          </a:p>
        </p:txBody>
      </p:sp>
      <p:sp>
        <p:nvSpPr>
          <p:cNvPr id="3" name="Content Placeholder 2">
            <a:extLst>
              <a:ext uri="{FF2B5EF4-FFF2-40B4-BE49-F238E27FC236}">
                <a16:creationId xmlns:a16="http://schemas.microsoft.com/office/drawing/2014/main" id="{C734791A-6DD7-42C5-B52E-1672822788A3}"/>
              </a:ext>
            </a:extLst>
          </p:cNvPr>
          <p:cNvSpPr>
            <a:spLocks noGrp="1"/>
          </p:cNvSpPr>
          <p:nvPr>
            <p:ph idx="1"/>
          </p:nvPr>
        </p:nvSpPr>
        <p:spPr/>
        <p:txBody>
          <a:bodyPr>
            <a:noAutofit/>
          </a:bodyPr>
          <a:lstStyle/>
          <a:p>
            <a:r>
              <a:rPr lang="en-US" sz="2800" dirty="0">
                <a:latin typeface="Times New Roman" panose="02020603050405020304" pitchFamily="18" charset="0"/>
                <a:cs typeface="Times New Roman" panose="02020603050405020304" pitchFamily="18" charset="0"/>
              </a:rPr>
              <a:t>Examples of varieties that were used in making of the white win in the United States were the Riesling, chardonnay and Sauvignon Blanc (Ross et al., 2021).</a:t>
            </a:r>
          </a:p>
          <a:p>
            <a:r>
              <a:rPr lang="en-US" sz="2800" dirty="0">
                <a:latin typeface="Times New Roman" panose="02020603050405020304" pitchFamily="18" charset="0"/>
                <a:cs typeface="Times New Roman" panose="02020603050405020304" pitchFamily="18" charset="0"/>
              </a:rPr>
              <a:t>The todays styles of wine includes the Marsanne, Garganega, Verdicchio, Albarino, Roussanne and Airen.</a:t>
            </a:r>
          </a:p>
          <a:p>
            <a:r>
              <a:rPr lang="en-US" sz="2800" dirty="0">
                <a:latin typeface="Times New Roman" panose="02020603050405020304" pitchFamily="18" charset="0"/>
                <a:cs typeface="Times New Roman" panose="02020603050405020304" pitchFamily="18" charset="0"/>
              </a:rPr>
              <a:t>In the 17</a:t>
            </a:r>
            <a:r>
              <a:rPr lang="en-US" sz="2800" baseline="30000" dirty="0">
                <a:latin typeface="Times New Roman" panose="02020603050405020304" pitchFamily="18" charset="0"/>
                <a:cs typeface="Times New Roman" panose="02020603050405020304" pitchFamily="18" charset="0"/>
              </a:rPr>
              <a:t>th</a:t>
            </a:r>
            <a:r>
              <a:rPr lang="en-US" sz="2800" dirty="0">
                <a:latin typeface="Times New Roman" panose="02020603050405020304" pitchFamily="18" charset="0"/>
                <a:cs typeface="Times New Roman" panose="02020603050405020304" pitchFamily="18" charset="0"/>
              </a:rPr>
              <a:t> century, Sauvignon Blanc was the most grape variety that was mostly planted in the world.</a:t>
            </a: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472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47A83-8EAB-4A3B-8B81-D4F05F1E50ED}"/>
              </a:ext>
            </a:extLst>
          </p:cNvPr>
          <p:cNvSpPr>
            <a:spLocks noGrp="1"/>
          </p:cNvSpPr>
          <p:nvPr>
            <p:ph type="title"/>
          </p:nvPr>
        </p:nvSpPr>
        <p:spPr/>
        <p:txBody>
          <a:bodyPr>
            <a:normAutofit/>
          </a:bodyPr>
          <a:lstStyle/>
          <a:p>
            <a:r>
              <a:rPr lang="en-US" sz="2800" cap="none" dirty="0">
                <a:latin typeface="Times New Roman" panose="02020603050405020304" pitchFamily="18" charset="0"/>
                <a:cs typeface="Times New Roman" panose="02020603050405020304" pitchFamily="18" charset="0"/>
              </a:rPr>
              <a:t>Characteristics of White Wine</a:t>
            </a:r>
          </a:p>
        </p:txBody>
      </p:sp>
      <p:sp>
        <p:nvSpPr>
          <p:cNvPr id="3" name="Content Placeholder 2">
            <a:extLst>
              <a:ext uri="{FF2B5EF4-FFF2-40B4-BE49-F238E27FC236}">
                <a16:creationId xmlns:a16="http://schemas.microsoft.com/office/drawing/2014/main" id="{72CCC94F-4898-44EE-B818-AC03F4BA9D83}"/>
              </a:ext>
            </a:extLst>
          </p:cNvPr>
          <p:cNvSpPr>
            <a:spLocks noGrp="1"/>
          </p:cNvSpPr>
          <p:nvPr>
            <p:ph idx="1"/>
          </p:nvPr>
        </p:nvSpPr>
        <p:spPr>
          <a:xfrm>
            <a:off x="1843314" y="1984382"/>
            <a:ext cx="9603275" cy="4343847"/>
          </a:xfrm>
        </p:spPr>
        <p:txBody>
          <a:bodyPr>
            <a:noAutofit/>
          </a:bodyPr>
          <a:lstStyle/>
          <a:p>
            <a:r>
              <a:rPr lang="en-US" sz="2800" dirty="0">
                <a:latin typeface="Times New Roman" panose="02020603050405020304" pitchFamily="18" charset="0"/>
                <a:cs typeface="Times New Roman" panose="02020603050405020304" pitchFamily="18" charset="0"/>
              </a:rPr>
              <a:t>It has pouilly- fume which is mostly known for its tree fruit and citrus flavous.</a:t>
            </a:r>
          </a:p>
          <a:p>
            <a:r>
              <a:rPr lang="en-US" sz="2600" dirty="0">
                <a:latin typeface="Times New Roman" panose="02020603050405020304" pitchFamily="18" charset="0"/>
                <a:cs typeface="Times New Roman" panose="02020603050405020304" pitchFamily="18" charset="0"/>
              </a:rPr>
              <a:t>Traditionally, the wine produces a  tree fruit tone giving a romantic nuance.</a:t>
            </a:r>
          </a:p>
          <a:p>
            <a:r>
              <a:rPr lang="en-US" sz="2600" dirty="0">
                <a:latin typeface="Times New Roman" panose="02020603050405020304" pitchFamily="18" charset="0"/>
                <a:cs typeface="Times New Roman" panose="02020603050405020304" pitchFamily="18" charset="0"/>
              </a:rPr>
              <a:t>In early 1939 the win that was produce from Muscadet grape had a musky aroma or flavor that was more associated with many modern wine experts (</a:t>
            </a:r>
            <a:r>
              <a:rPr lang="en-US" sz="2800" dirty="0">
                <a:latin typeface="Times New Roman" panose="02020603050405020304" pitchFamily="18" charset="0"/>
                <a:cs typeface="Times New Roman" panose="02020603050405020304" pitchFamily="18" charset="0"/>
              </a:rPr>
              <a:t>Warschefsky &amp; Rieseberg, 2021). </a:t>
            </a:r>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It have a dominant flavor and aroma.</a:t>
            </a:r>
          </a:p>
          <a:p>
            <a:pPr lvl="1"/>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505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87573-89AE-49DC-A4AC-260B930E71C0}"/>
              </a:ext>
            </a:extLst>
          </p:cNvPr>
          <p:cNvSpPr>
            <a:spLocks noGrp="1"/>
          </p:cNvSpPr>
          <p:nvPr>
            <p:ph type="title"/>
          </p:nvPr>
        </p:nvSpPr>
        <p:spPr>
          <a:xfrm>
            <a:off x="1294362" y="639627"/>
            <a:ext cx="9603275" cy="1049235"/>
          </a:xfrm>
        </p:spPr>
        <p:txBody>
          <a:bodyPr/>
          <a:lstStyle/>
          <a:p>
            <a:r>
              <a:rPr lang="en-US" cap="none" dirty="0">
                <a:latin typeface="Times New Roman" panose="02020603050405020304" pitchFamily="18" charset="0"/>
                <a:cs typeface="Times New Roman" panose="02020603050405020304" pitchFamily="18" charset="0"/>
              </a:rPr>
              <a:t>Production Regulations and Appellations</a:t>
            </a:r>
          </a:p>
        </p:txBody>
      </p:sp>
      <p:sp>
        <p:nvSpPr>
          <p:cNvPr id="3" name="Content Placeholder 2">
            <a:extLst>
              <a:ext uri="{FF2B5EF4-FFF2-40B4-BE49-F238E27FC236}">
                <a16:creationId xmlns:a16="http://schemas.microsoft.com/office/drawing/2014/main" id="{4828B807-A08C-421A-8244-7446FE838EE1}"/>
              </a:ext>
            </a:extLst>
          </p:cNvPr>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There are more than 87 appellations which are under VDQS and AOC pay system.</a:t>
            </a:r>
          </a:p>
          <a:p>
            <a:r>
              <a:rPr lang="en-US" dirty="0">
                <a:latin typeface="Times New Roman" panose="02020603050405020304" pitchFamily="18" charset="0"/>
                <a:cs typeface="Times New Roman" panose="02020603050405020304" pitchFamily="18" charset="0"/>
              </a:rPr>
              <a:t>Across Loire valley there are only two generic designations.</a:t>
            </a:r>
          </a:p>
          <a:p>
            <a:r>
              <a:rPr lang="en-US" dirty="0">
                <a:latin typeface="Times New Roman" panose="02020603050405020304" pitchFamily="18" charset="0"/>
                <a:cs typeface="Times New Roman" panose="02020603050405020304" pitchFamily="18" charset="0"/>
              </a:rPr>
              <a:t>The classification systems were passed as laws in 2012.</a:t>
            </a:r>
          </a:p>
          <a:p>
            <a:r>
              <a:rPr lang="en-US" dirty="0">
                <a:latin typeface="Times New Roman" panose="02020603050405020304" pitchFamily="18" charset="0"/>
                <a:cs typeface="Times New Roman" panose="02020603050405020304" pitchFamily="18" charset="0"/>
              </a:rPr>
              <a:t>After the laws were passed, the producers of the wine had to submit the wine for tasting. Besides, it was to be made from certain blends or varieties (Ross et al., 2021).</a:t>
            </a:r>
          </a:p>
          <a:p>
            <a:r>
              <a:rPr lang="en-US" dirty="0">
                <a:latin typeface="Times New Roman" panose="02020603050405020304" pitchFamily="18" charset="0"/>
                <a:cs typeface="Times New Roman" panose="02020603050405020304" pitchFamily="18" charset="0"/>
              </a:rPr>
              <a:t>The wine region map in France are Loire valley, Burgundy,  Alsace, Bordeaux, champagne and Languedoc.</a:t>
            </a:r>
          </a:p>
          <a:p>
            <a:r>
              <a:rPr lang="en-US" dirty="0">
                <a:latin typeface="Times New Roman" panose="02020603050405020304" pitchFamily="18" charset="0"/>
                <a:cs typeface="Times New Roman" panose="02020603050405020304" pitchFamily="18" charset="0"/>
              </a:rPr>
              <a:t>The white win producers includes the Domaine vacheron, domaine de larogotiere and domain pascal joviet with Sauvignon Blanc as their main wine.</a:t>
            </a:r>
          </a:p>
          <a:p>
            <a:endParaRPr lang="en-US" dirty="0">
              <a:latin typeface="Times New Roman" panose="02020603050405020304" pitchFamily="18" charset="0"/>
              <a:cs typeface="Times New Roman" panose="02020603050405020304" pitchFamily="18" charset="0"/>
            </a:endParaRPr>
          </a:p>
          <a:p>
            <a:pPr marL="457200" lvl="1" indent="0">
              <a:buNone/>
            </a:pPr>
            <a:endParaRPr lang="en-US" dirty="0"/>
          </a:p>
        </p:txBody>
      </p:sp>
    </p:spTree>
    <p:extLst>
      <p:ext uri="{BB962C8B-B14F-4D97-AF65-F5344CB8AC3E}">
        <p14:creationId xmlns:p14="http://schemas.microsoft.com/office/powerpoint/2010/main" val="208573324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2339</TotalTime>
  <Words>1167</Words>
  <Application>Microsoft Office PowerPoint</Application>
  <PresentationFormat>Widescreen</PresentationFormat>
  <Paragraphs>82</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Times New Roman</vt:lpstr>
      <vt:lpstr>Gallery</vt:lpstr>
      <vt:lpstr>  white wine in the United States</vt:lpstr>
      <vt:lpstr>Introduction</vt:lpstr>
      <vt:lpstr>Production of the White Wine</vt:lpstr>
      <vt:lpstr>Major periods in the Production of White Wine</vt:lpstr>
      <vt:lpstr>Terroir or the Environmental Factors</vt:lpstr>
      <vt:lpstr>What Makes Terroir of Growing  vineyard  Distinctive Or Unique</vt:lpstr>
      <vt:lpstr>Varieties of grapes that were grown for the production of White Wine and the todays styles of Wine</vt:lpstr>
      <vt:lpstr>Characteristics of White Wine</vt:lpstr>
      <vt:lpstr>Production Regulations and Appellations</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444</cp:revision>
  <dcterms:created xsi:type="dcterms:W3CDTF">2019-02-27T05:29:59Z</dcterms:created>
  <dcterms:modified xsi:type="dcterms:W3CDTF">2021-06-14T07:28:53Z</dcterms:modified>
</cp:coreProperties>
</file>