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0" r:id="rId1"/>
  </p:sldMasterIdLst>
  <p:sldIdLst>
    <p:sldId id="262" r:id="rId2"/>
    <p:sldId id="257" r:id="rId3"/>
    <p:sldId id="256" r:id="rId4"/>
    <p:sldId id="267" r:id="rId5"/>
    <p:sldId id="258" r:id="rId6"/>
    <p:sldId id="264" r:id="rId7"/>
    <p:sldId id="263" r:id="rId8"/>
    <p:sldId id="261" r:id="rId9"/>
    <p:sldId id="259" r:id="rId10"/>
    <p:sldId id="260" r:id="rId11"/>
    <p:sldId id="265" r:id="rId12"/>
    <p:sldId id="279" r:id="rId13"/>
    <p:sldId id="268" r:id="rId14"/>
    <p:sldId id="269" r:id="rId15"/>
    <p:sldId id="270" r:id="rId16"/>
    <p:sldId id="271" r:id="rId17"/>
    <p:sldId id="272" r:id="rId18"/>
    <p:sldId id="273" r:id="rId19"/>
    <p:sldId id="275" r:id="rId20"/>
    <p:sldId id="274" r:id="rId21"/>
    <p:sldId id="276" r:id="rId22"/>
    <p:sldId id="27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0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8280BEE8-5B64-4909-BF03-B718FFE6AE07}" type="datetimeFigureOut">
              <a:rPr lang="ar-SA" smtClean="0"/>
              <a:t>04/07/40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C72A52-E272-41A9-8E48-EA16A3E0FD65}" type="slidenum">
              <a:rPr lang="ar-SA" smtClean="0"/>
              <a:t>‹#›</a:t>
            </a:fld>
            <a:endParaRPr lang="ar-S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5299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280BEE8-5B64-4909-BF03-B718FFE6AE07}" type="datetimeFigureOut">
              <a:rPr lang="ar-SA" smtClean="0"/>
              <a:t>04/07/40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374590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8280BEE8-5B64-4909-BF03-B718FFE6AE07}" type="datetimeFigureOut">
              <a:rPr lang="ar-SA" smtClean="0"/>
              <a:t>04/07/40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C72A52-E272-41A9-8E48-EA16A3E0FD65}" type="slidenum">
              <a:rPr lang="ar-SA" smtClean="0"/>
              <a:t>‹#›</a:t>
            </a:fld>
            <a:endParaRPr lang="ar-S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298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8280BEE8-5B64-4909-BF03-B718FFE6AE07}" type="datetimeFigureOut">
              <a:rPr lang="ar-SA" smtClean="0"/>
              <a:t>04/07/40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830582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097280" y="2582334"/>
            <a:ext cx="4937760" cy="33782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217920" y="2582334"/>
            <a:ext cx="4937760" cy="33782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8280BEE8-5B64-4909-BF03-B718FFE6AE07}" type="datetimeFigureOut">
              <a:rPr lang="ar-SA" smtClean="0"/>
              <a:t>04/07/40</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690095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8280BEE8-5B64-4909-BF03-B718FFE6AE07}" type="datetimeFigureOut">
              <a:rPr lang="ar-SA" smtClean="0"/>
              <a:t>04/07/40</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2576822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280BEE8-5B64-4909-BF03-B718FFE6AE07}" type="datetimeFigureOut">
              <a:rPr lang="ar-SA" smtClean="0"/>
              <a:t>04/07/40</a:t>
            </a:fld>
            <a:endParaRPr lang="ar-S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ar-SA"/>
          </a:p>
        </p:txBody>
      </p:sp>
      <p:sp>
        <p:nvSpPr>
          <p:cNvPr id="9" name="Slide Number Placeholder 8"/>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2312114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مع تسمية توضيحية">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280BEE8-5B64-4909-BF03-B718FFE6AE07}" type="datetimeFigureOut">
              <a:rPr lang="ar-SA" smtClean="0"/>
              <a:t>04/07/40</a:t>
            </a:fld>
            <a:endParaRPr lang="ar-S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ar-S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1C72A52-E272-41A9-8E48-EA16A3E0FD65}" type="slidenum">
              <a:rPr lang="ar-SA" smtClean="0"/>
              <a:t>‹#›</a:t>
            </a:fld>
            <a:endParaRPr lang="ar-SA"/>
          </a:p>
        </p:txBody>
      </p:sp>
    </p:spTree>
    <p:extLst>
      <p:ext uri="{BB962C8B-B14F-4D97-AF65-F5344CB8AC3E}">
        <p14:creationId xmlns:p14="http://schemas.microsoft.com/office/powerpoint/2010/main" val="1228044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8280BEE8-5B64-4909-BF03-B718FFE6AE07}" type="datetimeFigureOut">
              <a:rPr lang="ar-SA" smtClean="0"/>
              <a:t>04/07/40</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30547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280BEE8-5B64-4909-BF03-B718FFE6AE07}" type="datetimeFigureOut">
              <a:rPr lang="ar-SA" smtClean="0"/>
              <a:t>04/07/40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2394340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8280BEE8-5B64-4909-BF03-B718FFE6AE07}" type="datetimeFigureOut">
              <a:rPr lang="ar-SA" smtClean="0"/>
              <a:t>04/07/40</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81C72A52-E272-41A9-8E48-EA16A3E0FD65}" type="slidenum">
              <a:rPr lang="ar-SA" smtClean="0"/>
              <a:t>‹#›</a:t>
            </a:fld>
            <a:endParaRPr lang="ar-SA"/>
          </a:p>
        </p:txBody>
      </p:sp>
    </p:spTree>
    <p:extLst>
      <p:ext uri="{BB962C8B-B14F-4D97-AF65-F5344CB8AC3E}">
        <p14:creationId xmlns:p14="http://schemas.microsoft.com/office/powerpoint/2010/main" val="283489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280BEE8-5B64-4909-BF03-B718FFE6AE07}" type="datetimeFigureOut">
              <a:rPr lang="ar-SA" smtClean="0"/>
              <a:t>04/07/40</a:t>
            </a:fld>
            <a:endParaRPr lang="ar-S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ar-S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1C72A52-E272-41A9-8E48-EA16A3E0FD65}" type="slidenum">
              <a:rPr lang="ar-SA" smtClean="0"/>
              <a:t>‹#›</a:t>
            </a:fld>
            <a:endParaRPr lang="ar-S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7100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1"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r" defTabSz="914400" rtl="1"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r" defTabSz="914400" rtl="1"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r" defTabSz="914400" rtl="1"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B6B370C-4607-4DD0-B6E2-FC798FBB137E}"/>
              </a:ext>
            </a:extLst>
          </p:cNvPr>
          <p:cNvSpPr txBox="1"/>
          <p:nvPr/>
        </p:nvSpPr>
        <p:spPr>
          <a:xfrm>
            <a:off x="149290" y="214604"/>
            <a:ext cx="11840547" cy="6063198"/>
          </a:xfrm>
          <a:prstGeom prst="rect">
            <a:avLst/>
          </a:prstGeom>
          <a:noFill/>
        </p:spPr>
        <p:txBody>
          <a:bodyPr wrap="square" rtlCol="1">
            <a:spAutoFit/>
          </a:bodyPr>
          <a:lstStyle/>
          <a:p>
            <a:pPr rtl="1"/>
            <a:r>
              <a:rPr lang="ar-SA" dirty="0"/>
              <a:t> </a:t>
            </a:r>
            <a:endParaRPr lang="en-US" dirty="0"/>
          </a:p>
          <a:p>
            <a:pPr algn="ctr" rtl="1"/>
            <a:r>
              <a:rPr lang="en-US" dirty="0"/>
              <a:t>LANE-697</a:t>
            </a:r>
          </a:p>
          <a:p>
            <a:pPr algn="ctr" rtl="1"/>
            <a:r>
              <a:rPr lang="en-US" dirty="0"/>
              <a:t> </a:t>
            </a:r>
          </a:p>
          <a:p>
            <a:pPr algn="ctr" rtl="1"/>
            <a:r>
              <a:rPr lang="en-US" dirty="0"/>
              <a:t>Special topics in linguistics  </a:t>
            </a:r>
          </a:p>
          <a:p>
            <a:pPr algn="ctr" rtl="1"/>
            <a:r>
              <a:rPr lang="en-US" dirty="0"/>
              <a:t>2</a:t>
            </a:r>
            <a:r>
              <a:rPr lang="en-US" baseline="30000" dirty="0"/>
              <a:t>ST</a:t>
            </a:r>
            <a:r>
              <a:rPr lang="en-US" dirty="0"/>
              <a:t> SEMSTER 2019</a:t>
            </a:r>
          </a:p>
          <a:p>
            <a:pPr algn="ctr" rtl="1"/>
            <a:r>
              <a:rPr lang="en-US" dirty="0"/>
              <a:t> </a:t>
            </a:r>
          </a:p>
          <a:p>
            <a:pPr algn="ctr" rtl="1"/>
            <a:endParaRPr lang="ar-SA" dirty="0"/>
          </a:p>
          <a:p>
            <a:pPr algn="ctr" rtl="1"/>
            <a:endParaRPr lang="ar-SA" dirty="0"/>
          </a:p>
          <a:p>
            <a:pPr algn="ctr" rtl="1"/>
            <a:endParaRPr lang="en-US" dirty="0"/>
          </a:p>
          <a:p>
            <a:pPr algn="ctr" rtl="1"/>
            <a:endParaRPr lang="en-US" dirty="0"/>
          </a:p>
          <a:p>
            <a:pPr algn="ctr" rtl="1"/>
            <a:r>
              <a:rPr lang="en-US" sz="2800" dirty="0"/>
              <a:t>Lexicography </a:t>
            </a:r>
            <a:r>
              <a:rPr lang="ar-SA" sz="2800" dirty="0"/>
              <a:t> </a:t>
            </a:r>
            <a:endParaRPr lang="en-US" sz="2800" dirty="0"/>
          </a:p>
          <a:p>
            <a:pPr algn="ctr" rtl="1"/>
            <a:r>
              <a:rPr lang="ar-SA" dirty="0"/>
              <a:t> </a:t>
            </a:r>
          </a:p>
          <a:p>
            <a:pPr algn="ctr" rtl="1"/>
            <a:endParaRPr lang="ar-SA" dirty="0"/>
          </a:p>
          <a:p>
            <a:pPr algn="ctr" rtl="1"/>
            <a:endParaRPr lang="ar-SA" dirty="0"/>
          </a:p>
          <a:p>
            <a:pPr algn="ctr" rtl="1"/>
            <a:endParaRPr lang="ar-SA" dirty="0"/>
          </a:p>
          <a:p>
            <a:pPr algn="ctr" rtl="1"/>
            <a:endParaRPr lang="ar-SA" dirty="0"/>
          </a:p>
          <a:p>
            <a:pPr algn="ctr" rtl="1"/>
            <a:endParaRPr lang="ar-SA" dirty="0"/>
          </a:p>
          <a:p>
            <a:pPr algn="ctr" rtl="1"/>
            <a:endParaRPr lang="ar-SA" dirty="0"/>
          </a:p>
          <a:p>
            <a:pPr algn="ctr" rtl="1"/>
            <a:endParaRPr lang="en-US" dirty="0"/>
          </a:p>
          <a:p>
            <a:pPr algn="ctr" rtl="1"/>
            <a:r>
              <a:rPr lang="en-US" dirty="0"/>
              <a:t>Student: Rayan A. Alzahrani</a:t>
            </a:r>
          </a:p>
          <a:p>
            <a:pPr algn="ctr" rtl="1"/>
            <a:r>
              <a:rPr lang="en-US" dirty="0"/>
              <a:t>ID: 1901576</a:t>
            </a:r>
          </a:p>
        </p:txBody>
      </p:sp>
    </p:spTree>
    <p:extLst>
      <p:ext uri="{BB962C8B-B14F-4D97-AF65-F5344CB8AC3E}">
        <p14:creationId xmlns:p14="http://schemas.microsoft.com/office/powerpoint/2010/main" val="3164134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26DC2367-C4F3-4E0D-9F27-DEE3365B064B}"/>
              </a:ext>
            </a:extLst>
          </p:cNvPr>
          <p:cNvSpPr txBox="1"/>
          <p:nvPr/>
        </p:nvSpPr>
        <p:spPr>
          <a:xfrm>
            <a:off x="149290" y="205273"/>
            <a:ext cx="11877869" cy="6370975"/>
          </a:xfrm>
          <a:prstGeom prst="rect">
            <a:avLst/>
          </a:prstGeom>
          <a:noFill/>
        </p:spPr>
        <p:txBody>
          <a:bodyPr wrap="square" rtlCol="1">
            <a:spAutoFit/>
          </a:bodyPr>
          <a:lstStyle/>
          <a:p>
            <a:endParaRPr lang="ar-SA" dirty="0"/>
          </a:p>
          <a:p>
            <a:endParaRPr lang="ar-SA" sz="2000" dirty="0"/>
          </a:p>
          <a:p>
            <a:endParaRPr lang="ar-SA" sz="2000" dirty="0"/>
          </a:p>
          <a:p>
            <a:r>
              <a:rPr lang="en-US" sz="3600" dirty="0">
                <a:solidFill>
                  <a:srgbClr val="FF0000"/>
                </a:solidFill>
              </a:rPr>
              <a:t>Definition: </a:t>
            </a:r>
          </a:p>
          <a:p>
            <a:endParaRPr lang="en-US" sz="2000" dirty="0"/>
          </a:p>
          <a:p>
            <a:r>
              <a:rPr lang="en-US" sz="2000" dirty="0"/>
              <a:t>A: the practice of compiling dictionaries.</a:t>
            </a:r>
          </a:p>
          <a:p>
            <a:endParaRPr lang="en-US" sz="2000" dirty="0"/>
          </a:p>
          <a:p>
            <a:r>
              <a:rPr lang="en-US" sz="2000" dirty="0"/>
              <a:t>B: lexicography is the applied study of the meaning, evolution, and function of the vocabulary units of a language for the purpose of compilation in book form — in short, the process of dictionary making.</a:t>
            </a:r>
          </a:p>
          <a:p>
            <a:endParaRPr lang="en-US" sz="2000" dirty="0"/>
          </a:p>
          <a:p>
            <a:endParaRPr lang="en-US" sz="2000" dirty="0"/>
          </a:p>
          <a:p>
            <a:r>
              <a:rPr lang="en-US" sz="2000" b="1" dirty="0"/>
              <a:t>Practical lexicography</a:t>
            </a:r>
            <a:r>
              <a:rPr lang="en-US" sz="2000" dirty="0"/>
              <a:t> is the art or  craft  of compiling, writing and editing dictionaries. </a:t>
            </a:r>
          </a:p>
          <a:p>
            <a:endParaRPr lang="en-US" sz="2000" dirty="0"/>
          </a:p>
          <a:p>
            <a:r>
              <a:rPr lang="en-US" sz="2000" b="1" dirty="0"/>
              <a:t>Theoretical lexicography</a:t>
            </a:r>
            <a:r>
              <a:rPr lang="en-US" sz="2000" dirty="0"/>
              <a:t> is the scholarly  discipline  of analyzing and describing the semantic , syntagmatic and paradigmatic relationships within the lexicon  (vocabulary) of a language, developing theories of dictionary components and structures linking the data in dictionaries, the needs for information by users in specific types of situations, and how users may best access the data incorporated in printed and electronic dictionaries. </a:t>
            </a:r>
          </a:p>
          <a:p>
            <a:endParaRPr lang="en-US" dirty="0"/>
          </a:p>
          <a:p>
            <a:endParaRPr lang="en-US" dirty="0"/>
          </a:p>
          <a:p>
            <a:r>
              <a:rPr lang="en-US" dirty="0"/>
              <a:t> </a:t>
            </a:r>
          </a:p>
        </p:txBody>
      </p:sp>
    </p:spTree>
    <p:extLst>
      <p:ext uri="{BB962C8B-B14F-4D97-AF65-F5344CB8AC3E}">
        <p14:creationId xmlns:p14="http://schemas.microsoft.com/office/powerpoint/2010/main" val="199778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FA1466E-AACF-4446-8CC5-FF39F0A5A46D}"/>
              </a:ext>
            </a:extLst>
          </p:cNvPr>
          <p:cNvSpPr txBox="1"/>
          <p:nvPr/>
        </p:nvSpPr>
        <p:spPr>
          <a:xfrm>
            <a:off x="121298" y="205273"/>
            <a:ext cx="11949404" cy="5478423"/>
          </a:xfrm>
          <a:prstGeom prst="rect">
            <a:avLst/>
          </a:prstGeom>
          <a:noFill/>
        </p:spPr>
        <p:txBody>
          <a:bodyPr wrap="square" rtlCol="1">
            <a:spAutoFit/>
          </a:bodyPr>
          <a:lstStyle/>
          <a:p>
            <a:endParaRPr lang="en-US" dirty="0"/>
          </a:p>
          <a:p>
            <a:pPr algn="ctr"/>
            <a:r>
              <a:rPr lang="en-US" sz="3600" dirty="0">
                <a:solidFill>
                  <a:srgbClr val="FF0000"/>
                </a:solidFill>
              </a:rPr>
              <a:t>Lexicography and Lexicology:</a:t>
            </a:r>
          </a:p>
          <a:p>
            <a:endParaRPr lang="en-US" dirty="0"/>
          </a:p>
          <a:p>
            <a:endParaRPr lang="en-US" sz="2000" dirty="0"/>
          </a:p>
          <a:p>
            <a:endParaRPr lang="en-US" sz="2000" dirty="0"/>
          </a:p>
          <a:p>
            <a:endParaRPr lang="en-US" sz="2000" dirty="0"/>
          </a:p>
          <a:p>
            <a:pPr marL="285750" indent="-285750">
              <a:buFontTx/>
              <a:buChar char="-"/>
            </a:pPr>
            <a:r>
              <a:rPr lang="en-US" sz="2000" dirty="0"/>
              <a:t>Lexicography and lexicology have a common object of study for they describe the vocabulary of a language. The essential difference between them lies in the degree of systematization and completeness.</a:t>
            </a:r>
          </a:p>
          <a:p>
            <a:pPr marL="285750" indent="-285750">
              <a:buFontTx/>
              <a:buChar char="-"/>
            </a:pPr>
            <a:endParaRPr lang="en-US" sz="2000" dirty="0"/>
          </a:p>
          <a:p>
            <a:pPr marL="285750" indent="-285750">
              <a:buFontTx/>
              <a:buChar char="-"/>
            </a:pPr>
            <a:r>
              <a:rPr lang="en-US" sz="2000" dirty="0"/>
              <a:t> Lexicography aims at systematization revealing characteristic features of words. The field of lexicography is the semantic, formal, and functional description of all individual words. Dictionaries aim at a more or less complete description.</a:t>
            </a:r>
          </a:p>
          <a:p>
            <a:pPr marL="285750" indent="-285750">
              <a:buFontTx/>
              <a:buChar char="-"/>
            </a:pPr>
            <a:endParaRPr lang="en-US" sz="2000" dirty="0"/>
          </a:p>
          <a:p>
            <a:pPr marL="285750" indent="-285750">
              <a:buFontTx/>
              <a:buChar char="-"/>
            </a:pPr>
            <a:endParaRPr lang="en-US" sz="2000" dirty="0"/>
          </a:p>
          <a:p>
            <a:pPr marL="285750" indent="-285750">
              <a:buFontTx/>
              <a:buChar char="-"/>
            </a:pPr>
            <a:r>
              <a:rPr lang="en-US" sz="2000" dirty="0"/>
              <a:t> Lexicology shows that the vocabulary of every particular language is not a chaos of diversified phenomena but a homogeneous whole, a system constituted by independent elements related in certain specific ways. </a:t>
            </a:r>
          </a:p>
          <a:p>
            <a:endParaRPr lang="ar-SA" dirty="0"/>
          </a:p>
        </p:txBody>
      </p:sp>
    </p:spTree>
    <p:extLst>
      <p:ext uri="{BB962C8B-B14F-4D97-AF65-F5344CB8AC3E}">
        <p14:creationId xmlns:p14="http://schemas.microsoft.com/office/powerpoint/2010/main" val="2204521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a:extLst>
              <a:ext uri="{FF2B5EF4-FFF2-40B4-BE49-F238E27FC236}">
                <a16:creationId xmlns:a16="http://schemas.microsoft.com/office/drawing/2014/main" id="{C5339E1F-9FDA-41C9-94FB-AC915FE3A269}"/>
              </a:ext>
            </a:extLst>
          </p:cNvPr>
          <p:cNvSpPr txBox="1"/>
          <p:nvPr/>
        </p:nvSpPr>
        <p:spPr>
          <a:xfrm>
            <a:off x="0" y="177282"/>
            <a:ext cx="12400384" cy="4862870"/>
          </a:xfrm>
          <a:prstGeom prst="rect">
            <a:avLst/>
          </a:prstGeom>
          <a:noFill/>
        </p:spPr>
        <p:txBody>
          <a:bodyPr wrap="square" rtlCol="1">
            <a:spAutoFit/>
          </a:bodyPr>
          <a:lstStyle/>
          <a:p>
            <a:endParaRPr lang="en-US" dirty="0"/>
          </a:p>
          <a:p>
            <a:pPr algn="ctr"/>
            <a:r>
              <a:rPr lang="en-US" sz="3600" dirty="0">
                <a:solidFill>
                  <a:srgbClr val="FF0000"/>
                </a:solidFill>
              </a:rPr>
              <a:t>Types of lexicography</a:t>
            </a:r>
          </a:p>
          <a:p>
            <a:endParaRPr lang="en-US" dirty="0"/>
          </a:p>
          <a:p>
            <a:endParaRPr lang="en-US" sz="2000" dirty="0"/>
          </a:p>
          <a:p>
            <a:endParaRPr lang="en-US" sz="2000" dirty="0"/>
          </a:p>
          <a:p>
            <a:r>
              <a:rPr lang="en-US" sz="2000" dirty="0"/>
              <a:t>-General lexicography focuses on the design, compilation, use and evaluation of general dictionaries, i.e. dictionaries that provide a description of the language in general use. Such a dictionary is usually called a general dictionary or LGP dictionary (Language for General Purpose). </a:t>
            </a:r>
          </a:p>
          <a:p>
            <a:endParaRPr lang="en-US" sz="2000" dirty="0"/>
          </a:p>
          <a:p>
            <a:endParaRPr lang="en-US" sz="2000" dirty="0"/>
          </a:p>
          <a:p>
            <a:endParaRPr lang="en-US" sz="2000" dirty="0"/>
          </a:p>
          <a:p>
            <a:r>
              <a:rPr lang="en-US" sz="2000" dirty="0"/>
              <a:t>-Specialized lexicography focuses on the design, compilation, use and evaluation of specialized dictionaries, i.e. dictionaries that are devoted to a (relatively restricted) set of linguistic and factual elements of one or more specialist subject fields, e.g. Legal lexicography. </a:t>
            </a:r>
          </a:p>
          <a:p>
            <a:endParaRPr lang="ar-SA" dirty="0"/>
          </a:p>
        </p:txBody>
      </p:sp>
    </p:spTree>
    <p:extLst>
      <p:ext uri="{BB962C8B-B14F-4D97-AF65-F5344CB8AC3E}">
        <p14:creationId xmlns:p14="http://schemas.microsoft.com/office/powerpoint/2010/main" val="269596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05D812B-AC83-4C97-856B-C14B45F67ACC}"/>
              </a:ext>
            </a:extLst>
          </p:cNvPr>
          <p:cNvSpPr txBox="1"/>
          <p:nvPr/>
        </p:nvSpPr>
        <p:spPr>
          <a:xfrm>
            <a:off x="130629" y="214604"/>
            <a:ext cx="11971175" cy="6955750"/>
          </a:xfrm>
          <a:prstGeom prst="rect">
            <a:avLst/>
          </a:prstGeom>
          <a:noFill/>
        </p:spPr>
        <p:txBody>
          <a:bodyPr wrap="square" rtlCol="1">
            <a:spAutoFit/>
          </a:bodyPr>
          <a:lstStyle/>
          <a:p>
            <a:pPr algn="ctr"/>
            <a:endParaRPr lang="en-US" dirty="0"/>
          </a:p>
          <a:p>
            <a:pPr algn="ctr"/>
            <a:r>
              <a:rPr lang="en-US" sz="3600" dirty="0">
                <a:solidFill>
                  <a:srgbClr val="FF0000"/>
                </a:solidFill>
              </a:rPr>
              <a:t>Practical lexicographic</a:t>
            </a:r>
          </a:p>
          <a:p>
            <a:pPr algn="ctr"/>
            <a:endParaRPr lang="en-US" dirty="0"/>
          </a:p>
          <a:p>
            <a:r>
              <a:rPr lang="en-US" sz="2000" dirty="0"/>
              <a:t>Practical lexicographic work involves several activities, and the compilation of well-crafted dictionaries requires careful consideration of all or some of the following aspects:</a:t>
            </a:r>
          </a:p>
          <a:p>
            <a:r>
              <a:rPr lang="en-US" sz="2000" dirty="0"/>
              <a:t>1.profiling the intended users (i.e. linguistic and non-linguistic competences) and identifying their needs.</a:t>
            </a:r>
          </a:p>
          <a:p>
            <a:endParaRPr lang="en-US" sz="2000" dirty="0"/>
          </a:p>
          <a:p>
            <a:r>
              <a:rPr lang="en-US" sz="2000" dirty="0"/>
              <a:t>2.defining the communicative and cognitive functions of the dictionary.</a:t>
            </a:r>
          </a:p>
          <a:p>
            <a:endParaRPr lang="en-US" sz="2000" dirty="0"/>
          </a:p>
          <a:p>
            <a:r>
              <a:rPr lang="en-US" sz="2000" dirty="0"/>
              <a:t>3.selecting and organizing the components of the dictionary.</a:t>
            </a:r>
          </a:p>
          <a:p>
            <a:endParaRPr lang="en-US" sz="2000" dirty="0"/>
          </a:p>
          <a:p>
            <a:r>
              <a:rPr lang="en-US" sz="2000" dirty="0"/>
              <a:t>4.choosing the appropriate structures for presenting the data in the dictionary (i.e. frame structure, distribution structure, macro-structure, micro-structure and cross-reference structure).</a:t>
            </a:r>
          </a:p>
          <a:p>
            <a:endParaRPr lang="en-US" sz="2000" dirty="0"/>
          </a:p>
          <a:p>
            <a:r>
              <a:rPr lang="en-US" sz="2000" dirty="0"/>
              <a:t>5.selecting words and affixes for systematization as entries.</a:t>
            </a:r>
          </a:p>
          <a:p>
            <a:endParaRPr lang="en-US" sz="2000" dirty="0"/>
          </a:p>
          <a:p>
            <a:r>
              <a:rPr lang="en-US" sz="2000" dirty="0"/>
              <a:t>6.selecting  collocations, phrases and examples.</a:t>
            </a:r>
          </a:p>
          <a:p>
            <a:endParaRPr lang="en-US" sz="2000" dirty="0"/>
          </a:p>
          <a:p>
            <a:r>
              <a:rPr lang="en-US" sz="2000" dirty="0"/>
              <a:t>7. defining words</a:t>
            </a:r>
          </a:p>
          <a:p>
            <a:br>
              <a:rPr lang="en-US" dirty="0"/>
            </a:br>
            <a:endParaRPr lang="en-US" dirty="0"/>
          </a:p>
          <a:p>
            <a:pPr algn="ctr"/>
            <a:endParaRPr lang="en-US" dirty="0"/>
          </a:p>
        </p:txBody>
      </p:sp>
    </p:spTree>
    <p:extLst>
      <p:ext uri="{BB962C8B-B14F-4D97-AF65-F5344CB8AC3E}">
        <p14:creationId xmlns:p14="http://schemas.microsoft.com/office/powerpoint/2010/main" val="2799846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351445A-8EE8-46FB-85ED-2D5CA54771D1}"/>
              </a:ext>
            </a:extLst>
          </p:cNvPr>
          <p:cNvSpPr txBox="1"/>
          <p:nvPr/>
        </p:nvSpPr>
        <p:spPr>
          <a:xfrm>
            <a:off x="270588" y="261257"/>
            <a:ext cx="11756571" cy="6678751"/>
          </a:xfrm>
          <a:prstGeom prst="rect">
            <a:avLst/>
          </a:prstGeom>
          <a:noFill/>
        </p:spPr>
        <p:txBody>
          <a:bodyPr wrap="square" rtlCol="1">
            <a:spAutoFit/>
          </a:bodyPr>
          <a:lstStyle/>
          <a:p>
            <a:endParaRPr lang="en-US" dirty="0"/>
          </a:p>
          <a:p>
            <a:pPr algn="ctr"/>
            <a:r>
              <a:rPr lang="en-US" sz="3600" dirty="0">
                <a:solidFill>
                  <a:srgbClr val="FF0000"/>
                </a:solidFill>
              </a:rPr>
              <a:t>Theoretical lexicography studies the following problems: </a:t>
            </a:r>
          </a:p>
          <a:p>
            <a:endParaRPr lang="en-US" sz="2000" dirty="0"/>
          </a:p>
          <a:p>
            <a:r>
              <a:rPr lang="en-US" sz="2000" dirty="0"/>
              <a:t>1.general typology developing of dictionaries and dictionaries of new types.</a:t>
            </a:r>
          </a:p>
          <a:p>
            <a:endParaRPr lang="en-US" sz="2000" dirty="0"/>
          </a:p>
          <a:p>
            <a:pPr marL="342900" indent="-342900">
              <a:buAutoNum type="arabicParenR"/>
            </a:pPr>
            <a:endParaRPr lang="en-US" sz="2000" dirty="0"/>
          </a:p>
          <a:p>
            <a:r>
              <a:rPr lang="en-US" sz="2000" dirty="0"/>
              <a:t> 2. development of  dictionary macrostructure:</a:t>
            </a:r>
          </a:p>
          <a:p>
            <a:endParaRPr lang="en-US" sz="2000" dirty="0"/>
          </a:p>
          <a:p>
            <a:endParaRPr lang="en-US" sz="2000" dirty="0"/>
          </a:p>
          <a:p>
            <a:pPr marL="342900" indent="-342900">
              <a:buAutoNum type="arabicParenR"/>
            </a:pPr>
            <a:r>
              <a:rPr lang="en-US" sz="2000" dirty="0"/>
              <a:t> choice of vocabulary</a:t>
            </a:r>
          </a:p>
          <a:p>
            <a:pPr marL="342900" indent="-342900">
              <a:buAutoNum type="arabicParenR"/>
            </a:pPr>
            <a:r>
              <a:rPr lang="en-US" sz="2000" dirty="0"/>
              <a:t> principles of arranging words and entries </a:t>
            </a:r>
          </a:p>
          <a:p>
            <a:pPr marL="342900" indent="-342900">
              <a:buAutoNum type="arabicParenR"/>
            </a:pPr>
            <a:r>
              <a:rPr lang="en-US" sz="2000" dirty="0"/>
              <a:t> linguistic information about word pronunciation</a:t>
            </a:r>
          </a:p>
          <a:p>
            <a:pPr marL="342900" indent="-342900">
              <a:buAutoNum type="arabicParenR"/>
            </a:pPr>
            <a:r>
              <a:rPr lang="en-US" sz="2000" dirty="0"/>
              <a:t> grammatical forms and functions </a:t>
            </a:r>
          </a:p>
          <a:p>
            <a:pPr marL="342900" indent="-342900">
              <a:buAutoNum type="arabicParenR"/>
            </a:pPr>
            <a:r>
              <a:rPr lang="en-US" sz="2000" dirty="0"/>
              <a:t> etymologies </a:t>
            </a:r>
          </a:p>
          <a:p>
            <a:pPr marL="342900" indent="-342900">
              <a:buAutoNum type="arabicParenR"/>
            </a:pPr>
            <a:r>
              <a:rPr lang="en-US" sz="2000" dirty="0"/>
              <a:t> syntactic peculiarities</a:t>
            </a:r>
          </a:p>
          <a:p>
            <a:pPr marL="342900" indent="-342900">
              <a:buAutoNum type="arabicParenR"/>
            </a:pPr>
            <a:r>
              <a:rPr lang="en-US" sz="2000" dirty="0"/>
              <a:t> variant spellings and antonyms </a:t>
            </a:r>
          </a:p>
          <a:p>
            <a:pPr marL="342900" indent="-342900">
              <a:buAutoNum type="arabicParenR"/>
            </a:pPr>
            <a:r>
              <a:rPr lang="en-US" sz="2000" dirty="0"/>
              <a:t> quotations illustrating a word's usage(and these maybe dated to show the earliest known uses of the word in specified senses</a:t>
            </a:r>
          </a:p>
          <a:p>
            <a:pPr marL="342900" indent="-342900">
              <a:buAutoNum type="arabicParenR"/>
            </a:pPr>
            <a:endParaRPr lang="en-US" dirty="0"/>
          </a:p>
          <a:p>
            <a:pPr marL="342900" indent="-342900">
              <a:buAutoNum type="arabicParenR"/>
            </a:pPr>
            <a:endParaRPr lang="en-US" dirty="0"/>
          </a:p>
          <a:p>
            <a:pPr marL="342900" indent="-342900">
              <a:buAutoNum type="arabicParenR"/>
            </a:pPr>
            <a:endParaRPr lang="en-US" dirty="0"/>
          </a:p>
        </p:txBody>
      </p:sp>
    </p:spTree>
    <p:extLst>
      <p:ext uri="{BB962C8B-B14F-4D97-AF65-F5344CB8AC3E}">
        <p14:creationId xmlns:p14="http://schemas.microsoft.com/office/powerpoint/2010/main" val="3784038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8C36C45B-2C29-40FE-8210-E6BFE053D0AF}"/>
              </a:ext>
            </a:extLst>
          </p:cNvPr>
          <p:cNvSpPr txBox="1"/>
          <p:nvPr/>
        </p:nvSpPr>
        <p:spPr>
          <a:xfrm>
            <a:off x="242596" y="317241"/>
            <a:ext cx="11949404" cy="5724644"/>
          </a:xfrm>
          <a:prstGeom prst="rect">
            <a:avLst/>
          </a:prstGeom>
          <a:noFill/>
        </p:spPr>
        <p:txBody>
          <a:bodyPr wrap="square" rtlCol="1">
            <a:spAutoFit/>
          </a:bodyPr>
          <a:lstStyle/>
          <a:p>
            <a:endParaRPr lang="en-US" dirty="0"/>
          </a:p>
          <a:p>
            <a:endParaRPr lang="en-US" dirty="0"/>
          </a:p>
          <a:p>
            <a:r>
              <a:rPr lang="en-US" sz="3600" dirty="0">
                <a:solidFill>
                  <a:srgbClr val="FF0000"/>
                </a:solidFill>
              </a:rPr>
              <a:t>3. development of  dictionary microstructure. </a:t>
            </a:r>
            <a:endParaRPr lang="ar-SA" sz="3600" dirty="0">
              <a:solidFill>
                <a:srgbClr val="FF0000"/>
              </a:solidFill>
            </a:endParaRPr>
          </a:p>
          <a:p>
            <a:endParaRPr lang="en-US" dirty="0"/>
          </a:p>
          <a:p>
            <a:endParaRPr lang="en-US" sz="2400" dirty="0"/>
          </a:p>
          <a:p>
            <a:r>
              <a:rPr lang="en-US" sz="2400" dirty="0"/>
              <a:t>•  grammar and phonetic commentaries to a word.</a:t>
            </a:r>
          </a:p>
          <a:p>
            <a:endParaRPr lang="en-US" sz="2400" dirty="0"/>
          </a:p>
          <a:p>
            <a:r>
              <a:rPr lang="en-US" sz="2400" dirty="0"/>
              <a:t>• classification and outlining of meanings.</a:t>
            </a:r>
          </a:p>
          <a:p>
            <a:endParaRPr lang="en-US" sz="2400" dirty="0"/>
          </a:p>
          <a:p>
            <a:r>
              <a:rPr lang="en-US" sz="2400" dirty="0"/>
              <a:t>• definitions</a:t>
            </a:r>
          </a:p>
          <a:p>
            <a:endParaRPr lang="en-US" sz="2400" dirty="0"/>
          </a:p>
          <a:p>
            <a:r>
              <a:rPr lang="en-US" sz="2400" dirty="0"/>
              <a:t>• note system</a:t>
            </a:r>
          </a:p>
          <a:p>
            <a:endParaRPr lang="en-US" sz="2400" dirty="0"/>
          </a:p>
          <a:p>
            <a:r>
              <a:rPr lang="en-US" sz="2400" dirty="0"/>
              <a:t>• supplementary materials.</a:t>
            </a:r>
          </a:p>
          <a:p>
            <a:endParaRPr lang="en-US" dirty="0"/>
          </a:p>
          <a:p>
            <a:endParaRPr lang="ar-SA" dirty="0"/>
          </a:p>
        </p:txBody>
      </p:sp>
    </p:spTree>
    <p:extLst>
      <p:ext uri="{BB962C8B-B14F-4D97-AF65-F5344CB8AC3E}">
        <p14:creationId xmlns:p14="http://schemas.microsoft.com/office/powerpoint/2010/main" val="1304775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79A373BB-9062-4B5D-93E4-4D7169E16593}"/>
              </a:ext>
            </a:extLst>
          </p:cNvPr>
          <p:cNvSpPr txBox="1"/>
          <p:nvPr/>
        </p:nvSpPr>
        <p:spPr>
          <a:xfrm>
            <a:off x="65315" y="0"/>
            <a:ext cx="11980505" cy="6894195"/>
          </a:xfrm>
          <a:prstGeom prst="rect">
            <a:avLst/>
          </a:prstGeom>
          <a:noFill/>
        </p:spPr>
        <p:txBody>
          <a:bodyPr wrap="square" rtlCol="1">
            <a:spAutoFit/>
          </a:bodyPr>
          <a:lstStyle/>
          <a:p>
            <a:endParaRPr lang="en-US" sz="3600" dirty="0">
              <a:solidFill>
                <a:srgbClr val="FF0000"/>
              </a:solidFill>
            </a:endParaRPr>
          </a:p>
          <a:p>
            <a:pPr algn="ctr"/>
            <a:r>
              <a:rPr lang="en-US" sz="3600" dirty="0">
                <a:solidFill>
                  <a:srgbClr val="FF0000"/>
                </a:solidFill>
              </a:rPr>
              <a:t>More detailed criteria on the term “dictionary</a:t>
            </a:r>
            <a:r>
              <a:rPr lang="en-US" dirty="0"/>
              <a:t>” </a:t>
            </a:r>
          </a:p>
          <a:p>
            <a:pPr algn="ctr"/>
            <a:endParaRPr lang="en-US" dirty="0"/>
          </a:p>
          <a:p>
            <a:pPr algn="ctr"/>
            <a:endParaRPr lang="en-US" sz="2000" dirty="0"/>
          </a:p>
          <a:p>
            <a:pPr algn="ctr"/>
            <a:endParaRPr lang="en-US" sz="2000" dirty="0"/>
          </a:p>
          <a:p>
            <a:r>
              <a:rPr lang="en-US" sz="2000" dirty="0"/>
              <a:t>Firstly: dictionary is a term used to denote a book listing words of a language with their meanings and often with data regarding pronunciation/ usage and/ or origin. Basically, a dictionary lists a set of words with information about them. The list may attempt to be a complete inventory of a language or may be only a small segment of it.</a:t>
            </a:r>
          </a:p>
          <a:p>
            <a:endParaRPr lang="en-US" sz="2000" dirty="0"/>
          </a:p>
          <a:p>
            <a:endParaRPr lang="en-US" sz="2000" dirty="0"/>
          </a:p>
          <a:p>
            <a:r>
              <a:rPr lang="en-US" sz="2000" dirty="0"/>
              <a:t>Secondly: lexicon is of Greek origin, </a:t>
            </a:r>
            <a:r>
              <a:rPr lang="en-US" sz="2000" dirty="0" err="1"/>
              <a:t>lexicos</a:t>
            </a:r>
            <a:r>
              <a:rPr lang="en-US" sz="2000" dirty="0"/>
              <a:t> – “relating to word”. It is used to denote the system being formed by the total of all the words of a given language. </a:t>
            </a:r>
          </a:p>
          <a:p>
            <a:endParaRPr lang="en-US" sz="2000" dirty="0"/>
          </a:p>
          <a:p>
            <a:endParaRPr lang="en-US" sz="2000" dirty="0"/>
          </a:p>
          <a:p>
            <a:r>
              <a:rPr lang="en-US" sz="2000" dirty="0"/>
              <a:t>Thirdly: reference book containing words (or morphemes, phrases, idioms) arranged in a definite order (different one in various dictionaries), explains meanings of described units, gives different information about objects or presents translation into other languages or describes objects.  </a:t>
            </a:r>
          </a:p>
          <a:p>
            <a:endParaRPr lang="en-US" dirty="0"/>
          </a:p>
          <a:p>
            <a:endParaRPr lang="en-US" dirty="0"/>
          </a:p>
          <a:p>
            <a:endParaRPr lang="en-US" dirty="0"/>
          </a:p>
          <a:p>
            <a:pPr algn="ctr"/>
            <a:r>
              <a:rPr lang="en-US" dirty="0"/>
              <a:t> </a:t>
            </a:r>
            <a:endParaRPr lang="ar-SA" dirty="0"/>
          </a:p>
        </p:txBody>
      </p:sp>
    </p:spTree>
    <p:extLst>
      <p:ext uri="{BB962C8B-B14F-4D97-AF65-F5344CB8AC3E}">
        <p14:creationId xmlns:p14="http://schemas.microsoft.com/office/powerpoint/2010/main" val="994324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F2FF88C-0F79-4758-9033-58CCF846E362}"/>
              </a:ext>
            </a:extLst>
          </p:cNvPr>
          <p:cNvSpPr txBox="1"/>
          <p:nvPr/>
        </p:nvSpPr>
        <p:spPr>
          <a:xfrm>
            <a:off x="111967" y="205273"/>
            <a:ext cx="12080033" cy="5355312"/>
          </a:xfrm>
          <a:prstGeom prst="rect">
            <a:avLst/>
          </a:prstGeom>
          <a:noFill/>
        </p:spPr>
        <p:txBody>
          <a:bodyPr wrap="square" rtlCol="1">
            <a:spAutoFit/>
          </a:bodyPr>
          <a:lstStyle/>
          <a:p>
            <a:endParaRPr lang="en-US" dirty="0"/>
          </a:p>
          <a:p>
            <a:endParaRPr lang="en-US" dirty="0"/>
          </a:p>
          <a:p>
            <a:endParaRPr lang="en-US" sz="2400" dirty="0"/>
          </a:p>
          <a:p>
            <a:r>
              <a:rPr lang="en-US" sz="2400" dirty="0"/>
              <a:t>People at first simply talked without having authoritative packing from reference books. As far as practical lexicography is concerned it has nearly one and the same history that is divided into 3 periods: </a:t>
            </a:r>
          </a:p>
          <a:p>
            <a:endParaRPr lang="en-US" sz="2400" dirty="0"/>
          </a:p>
          <a:p>
            <a:pPr marL="342900" indent="-342900">
              <a:buAutoNum type="arabicPeriod"/>
            </a:pPr>
            <a:r>
              <a:rPr lang="en-US" sz="2400" dirty="0"/>
              <a:t>pre-dictionary period.</a:t>
            </a:r>
          </a:p>
          <a:p>
            <a:pPr marL="342900" indent="-342900">
              <a:buAutoNum type="arabicPeriod"/>
            </a:pPr>
            <a:endParaRPr lang="en-US" sz="2400" dirty="0"/>
          </a:p>
          <a:p>
            <a:pPr marL="342900" indent="-342900">
              <a:buAutoNum type="arabicPeriod"/>
            </a:pPr>
            <a:endParaRPr lang="en-US" sz="2400" dirty="0"/>
          </a:p>
          <a:p>
            <a:r>
              <a:rPr lang="en-US" sz="2400" dirty="0"/>
              <a:t> 2. period of early dictionaries.</a:t>
            </a:r>
          </a:p>
          <a:p>
            <a:endParaRPr lang="en-US" sz="2400" dirty="0"/>
          </a:p>
          <a:p>
            <a:endParaRPr lang="en-US" sz="2400" dirty="0"/>
          </a:p>
          <a:p>
            <a:r>
              <a:rPr lang="en-US" sz="2400" dirty="0"/>
              <a:t> 3. period of developed lexicography. </a:t>
            </a:r>
          </a:p>
          <a:p>
            <a:endParaRPr lang="ar-SA" dirty="0"/>
          </a:p>
        </p:txBody>
      </p:sp>
    </p:spTree>
    <p:extLst>
      <p:ext uri="{BB962C8B-B14F-4D97-AF65-F5344CB8AC3E}">
        <p14:creationId xmlns:p14="http://schemas.microsoft.com/office/powerpoint/2010/main" val="3284134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3D94FA1-6EB3-4D67-B0AA-42990A9AE1B6}"/>
              </a:ext>
            </a:extLst>
          </p:cNvPr>
          <p:cNvSpPr txBox="1"/>
          <p:nvPr/>
        </p:nvSpPr>
        <p:spPr>
          <a:xfrm>
            <a:off x="0" y="1194318"/>
            <a:ext cx="12192000" cy="4093428"/>
          </a:xfrm>
          <a:prstGeom prst="rect">
            <a:avLst/>
          </a:prstGeom>
          <a:noFill/>
        </p:spPr>
        <p:txBody>
          <a:bodyPr wrap="square" rtlCol="1">
            <a:spAutoFit/>
          </a:bodyPr>
          <a:lstStyle/>
          <a:p>
            <a:r>
              <a:rPr lang="en-US" sz="2000" dirty="0"/>
              <a:t>We may say that lexicologists sort and present their material in a sequence depending upon their views concerning the vocabulary, whereas lexicographers have to arrange it most often according to a purely external characteristic, namely alphabetically. Theoretical lexicography aims to:</a:t>
            </a:r>
          </a:p>
          <a:p>
            <a:endParaRPr lang="en-US" sz="2000" dirty="0"/>
          </a:p>
          <a:p>
            <a:r>
              <a:rPr lang="en-US" sz="2000" dirty="0"/>
              <a:t> 1) codification of any modern language lexicon, carried out in various types of dictionaries based on historical learning.</a:t>
            </a:r>
          </a:p>
          <a:p>
            <a:endParaRPr lang="en-US" sz="2000" dirty="0"/>
          </a:p>
          <a:p>
            <a:endParaRPr lang="en-US" sz="2000" dirty="0"/>
          </a:p>
          <a:p>
            <a:r>
              <a:rPr lang="en-US" sz="2000" dirty="0"/>
              <a:t> 2) systematization of characteristic features of words.</a:t>
            </a:r>
          </a:p>
          <a:p>
            <a:endParaRPr lang="en-US" sz="2000" dirty="0"/>
          </a:p>
          <a:p>
            <a:endParaRPr lang="en-US" sz="2000" dirty="0"/>
          </a:p>
          <a:p>
            <a:endParaRPr lang="en-US" sz="2000" dirty="0"/>
          </a:p>
          <a:p>
            <a:r>
              <a:rPr lang="en-US" sz="2000" dirty="0"/>
              <a:t> 3) dictionary making providing foundation for fundamental research of dictionary development and their types. </a:t>
            </a:r>
            <a:endParaRPr lang="ar-SA" sz="2000" dirty="0"/>
          </a:p>
        </p:txBody>
      </p:sp>
    </p:spTree>
    <p:extLst>
      <p:ext uri="{BB962C8B-B14F-4D97-AF65-F5344CB8AC3E}">
        <p14:creationId xmlns:p14="http://schemas.microsoft.com/office/powerpoint/2010/main" val="40909174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B7EF6405-C0A4-4894-AF30-DA19078AA11B}"/>
              </a:ext>
            </a:extLst>
          </p:cNvPr>
          <p:cNvSpPr txBox="1"/>
          <p:nvPr/>
        </p:nvSpPr>
        <p:spPr>
          <a:xfrm>
            <a:off x="1" y="167951"/>
            <a:ext cx="12192000" cy="5755422"/>
          </a:xfrm>
          <a:prstGeom prst="rect">
            <a:avLst/>
          </a:prstGeom>
          <a:noFill/>
        </p:spPr>
        <p:txBody>
          <a:bodyPr wrap="square" rtlCol="1">
            <a:spAutoFit/>
          </a:bodyPr>
          <a:lstStyle/>
          <a:p>
            <a:endParaRPr lang="en-US" sz="3600" dirty="0">
              <a:solidFill>
                <a:srgbClr val="FF0000"/>
              </a:solidFill>
            </a:endParaRPr>
          </a:p>
          <a:p>
            <a:pPr algn="ctr"/>
            <a:r>
              <a:rPr lang="en-US" sz="3600" dirty="0">
                <a:solidFill>
                  <a:srgbClr val="FF0000"/>
                </a:solidFill>
              </a:rPr>
              <a:t>Social functions of dictionaries:</a:t>
            </a:r>
          </a:p>
          <a:p>
            <a:endParaRPr lang="en-US" dirty="0"/>
          </a:p>
          <a:p>
            <a:endParaRPr lang="en-US" sz="2000" dirty="0"/>
          </a:p>
          <a:p>
            <a:endParaRPr lang="en-US" sz="2000" dirty="0"/>
          </a:p>
          <a:p>
            <a:r>
              <a:rPr lang="en-US" sz="2000" dirty="0"/>
              <a:t>• informative function- it reflects the shortest way that is through notations to acquire knowledge.</a:t>
            </a:r>
          </a:p>
          <a:p>
            <a:endParaRPr lang="en-US" sz="2000" dirty="0"/>
          </a:p>
          <a:p>
            <a:endParaRPr lang="en-US" sz="2000" dirty="0"/>
          </a:p>
          <a:p>
            <a:endParaRPr lang="en-US" sz="2000" dirty="0"/>
          </a:p>
          <a:p>
            <a:r>
              <a:rPr lang="en-US" sz="2000" dirty="0"/>
              <a:t>• communicative function- it gives readers the necessary words of native and foreign languages.</a:t>
            </a:r>
          </a:p>
          <a:p>
            <a:endParaRPr lang="en-US" sz="2000" dirty="0"/>
          </a:p>
          <a:p>
            <a:endParaRPr lang="en-US" sz="2000" dirty="0"/>
          </a:p>
          <a:p>
            <a:endParaRPr lang="en-US" sz="2000" dirty="0"/>
          </a:p>
          <a:p>
            <a:r>
              <a:rPr lang="en-US" sz="2000" dirty="0"/>
              <a:t>• nominative function- it is originated from the Latin word “</a:t>
            </a:r>
            <a:r>
              <a:rPr lang="en-US" sz="2000" dirty="0" err="1"/>
              <a:t>nomen</a:t>
            </a:r>
            <a:r>
              <a:rPr lang="en-US" sz="2000" dirty="0"/>
              <a:t>”, from times immemorial it is use to nominate objects.</a:t>
            </a:r>
          </a:p>
          <a:p>
            <a:endParaRPr lang="en-US" sz="2000" dirty="0"/>
          </a:p>
          <a:p>
            <a:endParaRPr lang="ar-SA" dirty="0"/>
          </a:p>
        </p:txBody>
      </p:sp>
      <p:sp>
        <p:nvSpPr>
          <p:cNvPr id="3" name="مستطيل 2">
            <a:extLst>
              <a:ext uri="{FF2B5EF4-FFF2-40B4-BE49-F238E27FC236}">
                <a16:creationId xmlns:a16="http://schemas.microsoft.com/office/drawing/2014/main" id="{C7AC86C3-A5B2-46D3-BCED-9A80E1C24DDF}"/>
              </a:ext>
            </a:extLst>
          </p:cNvPr>
          <p:cNvSpPr/>
          <p:nvPr/>
        </p:nvSpPr>
        <p:spPr>
          <a:xfrm>
            <a:off x="3048000" y="2967335"/>
            <a:ext cx="6096000" cy="369332"/>
          </a:xfrm>
          <a:prstGeom prst="rect">
            <a:avLst/>
          </a:prstGeom>
        </p:spPr>
        <p:txBody>
          <a:bodyPr>
            <a:spAutoFit/>
          </a:bodyPr>
          <a:lstStyle/>
          <a:p>
            <a:endParaRPr lang="ar-SA" dirty="0"/>
          </a:p>
        </p:txBody>
      </p:sp>
    </p:spTree>
    <p:extLst>
      <p:ext uri="{BB962C8B-B14F-4D97-AF65-F5344CB8AC3E}">
        <p14:creationId xmlns:p14="http://schemas.microsoft.com/office/powerpoint/2010/main" val="1920291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6058B4F9-23CE-4BBC-B367-86109DA81B1D}"/>
              </a:ext>
            </a:extLst>
          </p:cNvPr>
          <p:cNvSpPr txBox="1"/>
          <p:nvPr/>
        </p:nvSpPr>
        <p:spPr>
          <a:xfrm>
            <a:off x="3396343" y="242596"/>
            <a:ext cx="5990253" cy="646331"/>
          </a:xfrm>
          <a:prstGeom prst="rect">
            <a:avLst/>
          </a:prstGeom>
          <a:noFill/>
        </p:spPr>
        <p:txBody>
          <a:bodyPr wrap="square" rtlCol="1">
            <a:spAutoFit/>
          </a:bodyPr>
          <a:lstStyle/>
          <a:p>
            <a:pPr algn="ctr"/>
            <a:r>
              <a:rPr lang="en-US" sz="3600" dirty="0">
                <a:solidFill>
                  <a:srgbClr val="FF0000"/>
                </a:solidFill>
              </a:rPr>
              <a:t>Questions</a:t>
            </a:r>
            <a:r>
              <a:rPr lang="en-US" dirty="0"/>
              <a:t> </a:t>
            </a:r>
            <a:endParaRPr lang="ar-SA" dirty="0"/>
          </a:p>
        </p:txBody>
      </p:sp>
      <p:sp>
        <p:nvSpPr>
          <p:cNvPr id="3" name="مربع نص 2">
            <a:extLst>
              <a:ext uri="{FF2B5EF4-FFF2-40B4-BE49-F238E27FC236}">
                <a16:creationId xmlns:a16="http://schemas.microsoft.com/office/drawing/2014/main" id="{5BB2CB50-DDE8-4D97-B9D1-8EE68F8EFEDD}"/>
              </a:ext>
            </a:extLst>
          </p:cNvPr>
          <p:cNvSpPr txBox="1"/>
          <p:nvPr/>
        </p:nvSpPr>
        <p:spPr>
          <a:xfrm>
            <a:off x="65314" y="1306284"/>
            <a:ext cx="12126686" cy="5293757"/>
          </a:xfrm>
          <a:prstGeom prst="rect">
            <a:avLst/>
          </a:prstGeom>
          <a:noFill/>
        </p:spPr>
        <p:txBody>
          <a:bodyPr wrap="square" rtlCol="1">
            <a:spAutoFit/>
          </a:bodyPr>
          <a:lstStyle/>
          <a:p>
            <a:r>
              <a:rPr lang="en-US" dirty="0"/>
              <a:t> 1.Theoretical lexicography is the art or  craft  of compiling, writing and editing dictionaries </a:t>
            </a:r>
            <a:r>
              <a:rPr lang="en-US" sz="2800" dirty="0">
                <a:latin typeface="Aharoni" panose="020B0604020202020204" pitchFamily="2" charset="-79"/>
                <a:cs typeface="Aharoni" panose="020B0604020202020204" pitchFamily="2" charset="-79"/>
              </a:rPr>
              <a:t>?</a:t>
            </a:r>
            <a:endParaRPr lang="en-US" sz="2800" dirty="0"/>
          </a:p>
          <a:p>
            <a:pPr marL="285750" indent="-285750">
              <a:buFontTx/>
              <a:buChar char="-"/>
            </a:pPr>
            <a:r>
              <a:rPr lang="en-US" dirty="0"/>
              <a:t>Wrong </a:t>
            </a:r>
          </a:p>
          <a:p>
            <a:pPr marL="285750" indent="-285750">
              <a:buFontTx/>
              <a:buChar char="-"/>
            </a:pPr>
            <a:endParaRPr lang="en-US" dirty="0"/>
          </a:p>
          <a:p>
            <a:r>
              <a:rPr lang="en-US" dirty="0"/>
              <a:t> 2.Lexicography and lexicology have a common object of study for they describe the vocabulary of a language </a:t>
            </a:r>
            <a:r>
              <a:rPr lang="en-US" sz="2800" dirty="0">
                <a:latin typeface="Aharoni" panose="020B0604020202020204" pitchFamily="2" charset="-79"/>
                <a:cs typeface="Aharoni" panose="020B0604020202020204" pitchFamily="2" charset="-79"/>
              </a:rPr>
              <a:t>?</a:t>
            </a:r>
            <a:endParaRPr lang="en-US" sz="2800" dirty="0"/>
          </a:p>
          <a:p>
            <a:pPr marL="285750" indent="-285750">
              <a:buFontTx/>
              <a:buChar char="-"/>
            </a:pPr>
            <a:r>
              <a:rPr lang="en-US" dirty="0"/>
              <a:t>Correct </a:t>
            </a:r>
          </a:p>
          <a:p>
            <a:pPr marL="285750" indent="-285750">
              <a:buFontTx/>
              <a:buChar char="-"/>
            </a:pPr>
            <a:endParaRPr lang="en-US" dirty="0"/>
          </a:p>
          <a:p>
            <a:r>
              <a:rPr lang="en-US" dirty="0"/>
              <a:t> 3.dictionaries that are devoted to a relatively restricted set of linguistic and factual elements of one or more specialist subject fields consider as General lexicography </a:t>
            </a:r>
            <a:r>
              <a:rPr lang="en-US" sz="2800" dirty="0">
                <a:latin typeface="Aharoni" panose="020B0604020202020204" pitchFamily="2" charset="-79"/>
                <a:cs typeface="Aharoni" panose="020B0604020202020204" pitchFamily="2" charset="-79"/>
              </a:rPr>
              <a:t>? </a:t>
            </a:r>
          </a:p>
          <a:p>
            <a:r>
              <a:rPr lang="en-US" dirty="0">
                <a:latin typeface="Aharoni" panose="020B0604020202020204" pitchFamily="2" charset="-79"/>
                <a:cs typeface="Aharoni" panose="020B0604020202020204" pitchFamily="2" charset="-79"/>
              </a:rPr>
              <a:t> -</a:t>
            </a:r>
            <a:r>
              <a:rPr lang="en-US" dirty="0"/>
              <a:t>Wrong</a:t>
            </a:r>
          </a:p>
          <a:p>
            <a:pPr marL="285750" indent="-285750">
              <a:buFontTx/>
              <a:buChar char="-"/>
            </a:pPr>
            <a:endParaRPr lang="en-US" dirty="0"/>
          </a:p>
          <a:p>
            <a:r>
              <a:rPr lang="en-US" dirty="0"/>
              <a:t> 4.People at first simply talked with authoritative packing from reference books </a:t>
            </a:r>
            <a:r>
              <a:rPr lang="en-US" sz="2800" dirty="0">
                <a:latin typeface="Aharoni" panose="020B0604020202020204" pitchFamily="2" charset="-79"/>
                <a:cs typeface="Aharoni" panose="020B0604020202020204" pitchFamily="2" charset="-79"/>
              </a:rPr>
              <a:t>?</a:t>
            </a:r>
          </a:p>
          <a:p>
            <a:pPr marL="285750" indent="-285750">
              <a:buFontTx/>
              <a:buChar char="-"/>
            </a:pPr>
            <a:r>
              <a:rPr lang="en-US" dirty="0"/>
              <a:t>Wrong </a:t>
            </a:r>
          </a:p>
          <a:p>
            <a:pPr marL="285750" indent="-285750">
              <a:buFontTx/>
              <a:buChar char="-"/>
            </a:pPr>
            <a:endParaRPr lang="en-US" dirty="0"/>
          </a:p>
          <a:p>
            <a:pPr marL="285750" indent="-285750">
              <a:buFontTx/>
              <a:buChar char="-"/>
            </a:pPr>
            <a:r>
              <a:rPr lang="en-US" dirty="0"/>
              <a:t>5. development of  dictionary macrostructure involved grammatical forms and functions </a:t>
            </a:r>
            <a:r>
              <a:rPr lang="en-US" sz="2800" dirty="0">
                <a:latin typeface="Aharoni" panose="020B0604020202020204" pitchFamily="2" charset="-79"/>
                <a:cs typeface="Aharoni" panose="020B0604020202020204" pitchFamily="2" charset="-79"/>
              </a:rPr>
              <a:t>?</a:t>
            </a:r>
            <a:endParaRPr lang="en-US" sz="2800" dirty="0"/>
          </a:p>
          <a:p>
            <a:pPr marL="285750" indent="-285750">
              <a:buFontTx/>
              <a:buChar char="-"/>
            </a:pPr>
            <a:r>
              <a:rPr lang="en-US" dirty="0"/>
              <a:t>Correct </a:t>
            </a:r>
            <a:endParaRPr lang="ar-SA" dirty="0"/>
          </a:p>
        </p:txBody>
      </p:sp>
    </p:spTree>
    <p:extLst>
      <p:ext uri="{BB962C8B-B14F-4D97-AF65-F5344CB8AC3E}">
        <p14:creationId xmlns:p14="http://schemas.microsoft.com/office/powerpoint/2010/main" val="842173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AEFCCF3E-AF6E-40E5-93AF-97DB51C93A7B}"/>
              </a:ext>
            </a:extLst>
          </p:cNvPr>
          <p:cNvSpPr txBox="1"/>
          <p:nvPr/>
        </p:nvSpPr>
        <p:spPr>
          <a:xfrm>
            <a:off x="3666931" y="195943"/>
            <a:ext cx="5561045" cy="1292662"/>
          </a:xfrm>
          <a:prstGeom prst="rect">
            <a:avLst/>
          </a:prstGeom>
          <a:noFill/>
        </p:spPr>
        <p:txBody>
          <a:bodyPr wrap="square" rtlCol="1">
            <a:spAutoFit/>
          </a:bodyPr>
          <a:lstStyle/>
          <a:p>
            <a:pPr algn="ctr"/>
            <a:r>
              <a:rPr lang="en-US" sz="3600" dirty="0">
                <a:solidFill>
                  <a:srgbClr val="FF0000"/>
                </a:solidFill>
              </a:rPr>
              <a:t>References</a:t>
            </a:r>
          </a:p>
          <a:p>
            <a:pPr algn="ctr"/>
            <a:endParaRPr lang="en-US" sz="2400" dirty="0"/>
          </a:p>
          <a:p>
            <a:r>
              <a:rPr lang="en-US" dirty="0"/>
              <a:t> </a:t>
            </a:r>
            <a:endParaRPr lang="ar-SA" dirty="0"/>
          </a:p>
        </p:txBody>
      </p:sp>
      <p:sp>
        <p:nvSpPr>
          <p:cNvPr id="3" name="مربع نص 2">
            <a:extLst>
              <a:ext uri="{FF2B5EF4-FFF2-40B4-BE49-F238E27FC236}">
                <a16:creationId xmlns:a16="http://schemas.microsoft.com/office/drawing/2014/main" id="{EEB438DE-A54A-4B80-8FA1-9504C685D078}"/>
              </a:ext>
            </a:extLst>
          </p:cNvPr>
          <p:cNvSpPr txBox="1"/>
          <p:nvPr/>
        </p:nvSpPr>
        <p:spPr>
          <a:xfrm>
            <a:off x="74645" y="989045"/>
            <a:ext cx="12117355" cy="4524315"/>
          </a:xfrm>
          <a:prstGeom prst="rect">
            <a:avLst/>
          </a:prstGeom>
          <a:noFill/>
        </p:spPr>
        <p:txBody>
          <a:bodyPr wrap="square" rtlCol="1">
            <a:spAutoFit/>
          </a:bodyPr>
          <a:lstStyle/>
          <a:p>
            <a:endParaRPr lang="en-US" dirty="0"/>
          </a:p>
          <a:p>
            <a:endParaRPr lang="en-US" dirty="0"/>
          </a:p>
          <a:p>
            <a:endParaRPr lang="en-US" dirty="0"/>
          </a:p>
          <a:p>
            <a:endParaRPr lang="en-US" dirty="0"/>
          </a:p>
          <a:p>
            <a:r>
              <a:rPr lang="en-US" dirty="0"/>
              <a:t>Burton, T.H. and Burton, J. (eds) (1988) Lexicographical and Linguistic Studies: Essays in </a:t>
            </a:r>
            <a:r>
              <a:rPr lang="en-US" dirty="0" err="1"/>
              <a:t>Honour</a:t>
            </a:r>
            <a:r>
              <a:rPr lang="en-US" dirty="0"/>
              <a:t> of G.W. Turner, D.S. Brewer, Cambridge/St Edmundsbury Press, Suffolk.</a:t>
            </a:r>
          </a:p>
          <a:p>
            <a:endParaRPr lang="en-US" dirty="0"/>
          </a:p>
          <a:p>
            <a:r>
              <a:rPr lang="en-US" dirty="0"/>
              <a:t>Cowie, A.P. (1999) English Dictionaries for Foreign Learners: a History, Clarendon Press, Oxford.</a:t>
            </a:r>
          </a:p>
          <a:p>
            <a:endParaRPr lang="en-US" dirty="0"/>
          </a:p>
          <a:p>
            <a:r>
              <a:rPr lang="en-US" dirty="0"/>
              <a:t>Cruse, D.A. (1996) Lexical Semantics, Cambridge University Press.</a:t>
            </a:r>
          </a:p>
          <a:p>
            <a:endParaRPr lang="en-US" dirty="0"/>
          </a:p>
          <a:p>
            <a:r>
              <a:rPr lang="en-US" dirty="0"/>
              <a:t>Hartmann, R.R.K. and James, G. (1998) Dictionary of Lexicography, Routledge.</a:t>
            </a:r>
          </a:p>
          <a:p>
            <a:endParaRPr lang="en-US" dirty="0"/>
          </a:p>
          <a:p>
            <a:r>
              <a:rPr lang="en-US" dirty="0"/>
              <a:t>Friend, J.H. (1967) The Development of American Lexicography 1798–1864, Mouton.</a:t>
            </a:r>
          </a:p>
          <a:p>
            <a:endParaRPr lang="en-US" dirty="0"/>
          </a:p>
          <a:p>
            <a:r>
              <a:rPr lang="en-US" dirty="0"/>
              <a:t>Hornby, A.S. (1954) A Guide to Patterns and Usage in English, Oxford University Press.</a:t>
            </a:r>
            <a:endParaRPr lang="ar-SA" dirty="0"/>
          </a:p>
        </p:txBody>
      </p:sp>
    </p:spTree>
    <p:extLst>
      <p:ext uri="{BB962C8B-B14F-4D97-AF65-F5344CB8AC3E}">
        <p14:creationId xmlns:p14="http://schemas.microsoft.com/office/powerpoint/2010/main" val="724543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7C180B0-0337-46F9-8D21-92C4E381E6C7}"/>
              </a:ext>
            </a:extLst>
          </p:cNvPr>
          <p:cNvSpPr txBox="1"/>
          <p:nvPr/>
        </p:nvSpPr>
        <p:spPr>
          <a:xfrm>
            <a:off x="83976" y="1212980"/>
            <a:ext cx="12108024" cy="4031873"/>
          </a:xfrm>
          <a:prstGeom prst="rect">
            <a:avLst/>
          </a:prstGeom>
          <a:noFill/>
        </p:spPr>
        <p:txBody>
          <a:bodyPr wrap="square" rtlCol="1">
            <a:spAutoFit/>
          </a:bodyPr>
          <a:lstStyle/>
          <a:p>
            <a:pPr algn="ctr"/>
            <a:r>
              <a:rPr lang="ar-SA" sz="3600" dirty="0">
                <a:solidFill>
                  <a:srgbClr val="FF0000"/>
                </a:solidFill>
              </a:rPr>
              <a:t>التعريف</a:t>
            </a:r>
          </a:p>
          <a:p>
            <a:pPr algn="r"/>
            <a:endParaRPr lang="ar-SA" sz="2000" dirty="0"/>
          </a:p>
          <a:p>
            <a:pPr algn="r"/>
            <a:r>
              <a:rPr lang="ar-SA" sz="2000" dirty="0"/>
              <a:t>ا: ممارسة تجميع القواميس.</a:t>
            </a:r>
          </a:p>
          <a:p>
            <a:pPr algn="r"/>
            <a:endParaRPr lang="ar-SA" sz="2000" dirty="0"/>
          </a:p>
          <a:p>
            <a:pPr algn="r"/>
            <a:r>
              <a:rPr lang="ar-SA" sz="2000" dirty="0"/>
              <a:t>ب: المعجم هو دراسة تطبيقية لمعنى ، وتطور ، ووظيفية وحدات المفردات للغة لغرض التجميع في شكل كتاب - باختصار ، عملية صنع القاموس.</a:t>
            </a:r>
          </a:p>
          <a:p>
            <a:pPr algn="r"/>
            <a:endParaRPr lang="ar-SA" sz="2000" dirty="0"/>
          </a:p>
          <a:p>
            <a:pPr algn="r"/>
            <a:endParaRPr lang="ar-SA" sz="2000" dirty="0"/>
          </a:p>
          <a:p>
            <a:pPr algn="r"/>
            <a:r>
              <a:rPr lang="ar-SA" sz="2000" dirty="0"/>
              <a:t>المعجم العملي : هو فن أو حرفة تجميع ، كتابة وتحرير القواميس.</a:t>
            </a:r>
          </a:p>
          <a:p>
            <a:pPr algn="r"/>
            <a:endParaRPr lang="ar-SA" sz="2000" dirty="0"/>
          </a:p>
          <a:p>
            <a:pPr algn="r"/>
            <a:r>
              <a:rPr lang="ar-SA" sz="2000" dirty="0"/>
              <a:t>علم المفردات النظرية : هو نظام علمي لتحليل ووصف العلاقات الدلالية والترابطية والنموذجية داخل المعجم (أي المفردات) للغة ، وتطوير نظريات مكونات ومكونات القاموس التي تربط البيانات في القواميس ، واحتياجات المستخدمين من المعلومات في أنواع محددة من الحالات ، وكيف يمكن للمستخدمين الوصول إلى أفضل البيانات المدرجة في القواميس المطبوعة والإلكترونية.</a:t>
            </a:r>
          </a:p>
        </p:txBody>
      </p:sp>
    </p:spTree>
    <p:extLst>
      <p:ext uri="{BB962C8B-B14F-4D97-AF65-F5344CB8AC3E}">
        <p14:creationId xmlns:p14="http://schemas.microsoft.com/office/powerpoint/2010/main" val="444673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0A649DB4-B74B-468F-A38A-593082FDF07B}"/>
              </a:ext>
            </a:extLst>
          </p:cNvPr>
          <p:cNvSpPr txBox="1"/>
          <p:nvPr/>
        </p:nvSpPr>
        <p:spPr>
          <a:xfrm>
            <a:off x="111967" y="1287624"/>
            <a:ext cx="12080033" cy="4585871"/>
          </a:xfrm>
          <a:prstGeom prst="rect">
            <a:avLst/>
          </a:prstGeom>
          <a:noFill/>
        </p:spPr>
        <p:txBody>
          <a:bodyPr wrap="square" rtlCol="1">
            <a:spAutoFit/>
          </a:bodyPr>
          <a:lstStyle/>
          <a:p>
            <a:pPr algn="r"/>
            <a:r>
              <a:rPr lang="ar-SA" sz="3600" dirty="0">
                <a:solidFill>
                  <a:srgbClr val="FF0000"/>
                </a:solidFill>
              </a:rPr>
              <a:t>علم صناعة المعاجم والمعجمي</a:t>
            </a:r>
          </a:p>
          <a:p>
            <a:pPr algn="r"/>
            <a:endParaRPr lang="ar-SA" dirty="0"/>
          </a:p>
          <a:p>
            <a:pPr algn="r"/>
            <a:endParaRPr lang="ar-SA" dirty="0"/>
          </a:p>
          <a:p>
            <a:pPr algn="r"/>
            <a:endParaRPr lang="ar-SA" sz="2000" dirty="0"/>
          </a:p>
          <a:p>
            <a:pPr algn="r"/>
            <a:endParaRPr lang="ar-SA" sz="2000" dirty="0"/>
          </a:p>
          <a:p>
            <a:pPr algn="r"/>
            <a:r>
              <a:rPr lang="ar-SA" sz="2000" dirty="0"/>
              <a:t>يحتوي علم صناعة المعاجم وعلم التأليف على موضوع مشترك للدراسة حيث يصفان مفردات اللغة. الفرق الأساسي بينهما يكمن في درجة التنظيم والاكتمال.</a:t>
            </a:r>
          </a:p>
          <a:p>
            <a:pPr algn="r"/>
            <a:endParaRPr lang="ar-SA" sz="2000" dirty="0"/>
          </a:p>
          <a:p>
            <a:pPr algn="r"/>
            <a:r>
              <a:rPr lang="ar-SA" sz="2000" dirty="0"/>
              <a:t>  يهدف المعجمي إلى منهجية تكشف عن السمات المميزة للكلمات. مجال المعجم هو الوصف الدلالي والرسمي والوظيفي لكل الكلمات الفردية. تهدف القواميس إلى وصف كامل أو شبه كامل.</a:t>
            </a:r>
          </a:p>
          <a:p>
            <a:pPr algn="r"/>
            <a:endParaRPr lang="ar-SA" sz="2000" dirty="0"/>
          </a:p>
          <a:p>
            <a:pPr algn="r"/>
            <a:endParaRPr lang="ar-SA" sz="2000" dirty="0"/>
          </a:p>
          <a:p>
            <a:pPr algn="r"/>
            <a:r>
              <a:rPr lang="ar-SA" sz="2000" dirty="0"/>
              <a:t>  تُظهر المعجم أن مفردات كل لغة معينة ليست فوضى من ظواهر متنوعة ولكنها متجانسة بالكامل ، نظام يتكون من عناصر مستقلة مرتبطة بطرق محددة معينة.</a:t>
            </a:r>
          </a:p>
        </p:txBody>
      </p:sp>
    </p:spTree>
    <p:extLst>
      <p:ext uri="{BB962C8B-B14F-4D97-AF65-F5344CB8AC3E}">
        <p14:creationId xmlns:p14="http://schemas.microsoft.com/office/powerpoint/2010/main" val="3046627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4F65D0AE-8FD7-4CE9-8546-DB925EA627BF}"/>
              </a:ext>
            </a:extLst>
          </p:cNvPr>
          <p:cNvSpPr txBox="1"/>
          <p:nvPr/>
        </p:nvSpPr>
        <p:spPr>
          <a:xfrm>
            <a:off x="0" y="1194318"/>
            <a:ext cx="12192000" cy="4616648"/>
          </a:xfrm>
          <a:prstGeom prst="rect">
            <a:avLst/>
          </a:prstGeom>
          <a:noFill/>
        </p:spPr>
        <p:txBody>
          <a:bodyPr wrap="square" rtlCol="1">
            <a:spAutoFit/>
          </a:bodyPr>
          <a:lstStyle/>
          <a:p>
            <a:pPr algn="r"/>
            <a:r>
              <a:rPr lang="ar-SA" sz="3600" dirty="0">
                <a:solidFill>
                  <a:srgbClr val="FF0000"/>
                </a:solidFill>
              </a:rPr>
              <a:t>أنواع المعاجم</a:t>
            </a:r>
          </a:p>
          <a:p>
            <a:pPr algn="r"/>
            <a:endParaRPr lang="ar-SA" dirty="0"/>
          </a:p>
          <a:p>
            <a:pPr algn="r"/>
            <a:endParaRPr lang="ar-SA" sz="2400" dirty="0"/>
          </a:p>
          <a:p>
            <a:pPr algn="r"/>
            <a:endParaRPr lang="ar-SA" sz="2400" dirty="0"/>
          </a:p>
          <a:p>
            <a:pPr algn="r"/>
            <a:r>
              <a:rPr lang="ar-SA" sz="2400" dirty="0"/>
              <a:t>-المعاجم العامة يركز على تصميم وتجميع واستخدام وتقييم القواميس العامة ، أي القواميس التي تقدم وصفا للغة في الاستخدام العام. عادة ما يطلق على هذا القاموس قاموس عام أو قاموس </a:t>
            </a:r>
            <a:r>
              <a:rPr lang="en-US" sz="2400" dirty="0"/>
              <a:t>LGP (</a:t>
            </a:r>
            <a:r>
              <a:rPr lang="ar-SA" sz="2400" dirty="0"/>
              <a:t>لغة للأغراض العامة).</a:t>
            </a:r>
          </a:p>
          <a:p>
            <a:pPr algn="r"/>
            <a:endParaRPr lang="ar-SA" sz="2400" dirty="0"/>
          </a:p>
          <a:p>
            <a:pPr algn="r"/>
            <a:endParaRPr lang="ar-SA" sz="2400" dirty="0"/>
          </a:p>
          <a:p>
            <a:pPr algn="r"/>
            <a:endParaRPr lang="ar-SA" sz="2400" dirty="0"/>
          </a:p>
          <a:p>
            <a:pPr algn="r"/>
            <a:r>
              <a:rPr lang="ar-SA" sz="2400" dirty="0"/>
              <a:t>يركز تخصص المعاجم المتخصصة على تصميم وتجميع واستخدام وتقييم القواميس المتخصصة ، أي القواميس المخصصة لمجموعة (محدودة نسبياً) من العناصر اللغوية والواقعية في مجال موضوع متخصص أو أكثر ، على سبيل المثال. معجم قانوني. </a:t>
            </a:r>
          </a:p>
        </p:txBody>
      </p:sp>
    </p:spTree>
    <p:extLst>
      <p:ext uri="{BB962C8B-B14F-4D97-AF65-F5344CB8AC3E}">
        <p14:creationId xmlns:p14="http://schemas.microsoft.com/office/powerpoint/2010/main" val="2728176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794CBB7-CDC1-4AD8-AC92-008BD77E4677}"/>
              </a:ext>
            </a:extLst>
          </p:cNvPr>
          <p:cNvSpPr txBox="1"/>
          <p:nvPr/>
        </p:nvSpPr>
        <p:spPr>
          <a:xfrm>
            <a:off x="0" y="1222310"/>
            <a:ext cx="12192000" cy="5262979"/>
          </a:xfrm>
          <a:prstGeom prst="rect">
            <a:avLst/>
          </a:prstGeom>
          <a:noFill/>
        </p:spPr>
        <p:txBody>
          <a:bodyPr wrap="square" rtlCol="1">
            <a:spAutoFit/>
          </a:bodyPr>
          <a:lstStyle/>
          <a:p>
            <a:pPr algn="r"/>
            <a:r>
              <a:rPr lang="ar-SA" sz="3600" dirty="0">
                <a:solidFill>
                  <a:srgbClr val="FF0000"/>
                </a:solidFill>
              </a:rPr>
              <a:t>المعاجم العملية</a:t>
            </a:r>
            <a:endParaRPr lang="ar-SA" dirty="0"/>
          </a:p>
          <a:p>
            <a:pPr algn="r"/>
            <a:endParaRPr lang="ar-SA" sz="2000" dirty="0"/>
          </a:p>
          <a:p>
            <a:pPr algn="r"/>
            <a:r>
              <a:rPr lang="ar-SA" sz="2000" dirty="0"/>
              <a:t>يتضمن العمل </a:t>
            </a:r>
            <a:r>
              <a:rPr lang="ar-SA" sz="2000" dirty="0" err="1"/>
              <a:t>المعجمى</a:t>
            </a:r>
            <a:r>
              <a:rPr lang="ar-SA" sz="2000" dirty="0"/>
              <a:t> العملي العديد من الأنشطة ، ويتطلب تجميع القواميس المصممة جيدا دراسة متأنية لكل أو بعض الجوانب التالية:</a:t>
            </a:r>
          </a:p>
          <a:p>
            <a:pPr algn="r"/>
            <a:r>
              <a:rPr lang="ar-SA" sz="2000" dirty="0"/>
              <a:t>1. التعرف على المستخدمين المقصودين (أي الكفاءات اللغوية وغير اللغوية) وتحديد احتياجاتهم.</a:t>
            </a:r>
          </a:p>
          <a:p>
            <a:pPr algn="r"/>
            <a:endParaRPr lang="ar-SA" sz="2000" dirty="0"/>
          </a:p>
          <a:p>
            <a:pPr algn="r"/>
            <a:r>
              <a:rPr lang="ar-SA" sz="2000" dirty="0"/>
              <a:t>2. تحديد الوظائف الاتصالية والمعرفية للقاموس.</a:t>
            </a:r>
          </a:p>
          <a:p>
            <a:pPr algn="r"/>
            <a:endParaRPr lang="ar-SA" sz="2000" dirty="0"/>
          </a:p>
          <a:p>
            <a:pPr algn="r"/>
            <a:r>
              <a:rPr lang="ar-SA" sz="2000" dirty="0"/>
              <a:t>3. اختيار وتنظيم مكونات القاموس.</a:t>
            </a:r>
          </a:p>
          <a:p>
            <a:pPr algn="r"/>
            <a:endParaRPr lang="ar-SA" sz="2000" dirty="0"/>
          </a:p>
          <a:p>
            <a:pPr algn="r"/>
            <a:r>
              <a:rPr lang="ar-SA" sz="2000" dirty="0"/>
              <a:t>4. اختيار الهياكل المناسبة لتقديم البيانات في القاموس (أي هيكل الإطار ، هيكل التوزيع ، الهيكل الكلي ، البنية الدقيقة والهيكل المرجعي التبادلي).</a:t>
            </a:r>
          </a:p>
          <a:p>
            <a:pPr algn="r"/>
            <a:endParaRPr lang="ar-SA" sz="2000" dirty="0"/>
          </a:p>
          <a:p>
            <a:pPr algn="r"/>
            <a:r>
              <a:rPr lang="ar-SA" sz="2000" dirty="0"/>
              <a:t>5. اختيار الكلمات للتنظيم كمدخلات.</a:t>
            </a:r>
          </a:p>
          <a:p>
            <a:pPr algn="r"/>
            <a:endParaRPr lang="ar-SA" sz="2000" dirty="0"/>
          </a:p>
          <a:p>
            <a:pPr algn="r"/>
            <a:r>
              <a:rPr lang="ar-SA" sz="2000" dirty="0"/>
              <a:t>6. اختيار روافد وعبارات وأمثلة.</a:t>
            </a:r>
          </a:p>
          <a:p>
            <a:pPr algn="r"/>
            <a:endParaRPr lang="ar-SA" sz="2000" dirty="0"/>
          </a:p>
          <a:p>
            <a:pPr algn="r"/>
            <a:r>
              <a:rPr lang="ar-SA" sz="2000" dirty="0"/>
              <a:t>7. تعريف الكلمات</a:t>
            </a:r>
          </a:p>
        </p:txBody>
      </p:sp>
    </p:spTree>
    <p:extLst>
      <p:ext uri="{BB962C8B-B14F-4D97-AF65-F5344CB8AC3E}">
        <p14:creationId xmlns:p14="http://schemas.microsoft.com/office/powerpoint/2010/main" val="24270688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9B8D92F6-4354-422B-85F9-D316CCBD0A0B}"/>
              </a:ext>
            </a:extLst>
          </p:cNvPr>
          <p:cNvSpPr txBox="1"/>
          <p:nvPr/>
        </p:nvSpPr>
        <p:spPr>
          <a:xfrm>
            <a:off x="0" y="1268963"/>
            <a:ext cx="12192000" cy="4955203"/>
          </a:xfrm>
          <a:prstGeom prst="rect">
            <a:avLst/>
          </a:prstGeom>
          <a:noFill/>
        </p:spPr>
        <p:txBody>
          <a:bodyPr wrap="square" rtlCol="1">
            <a:spAutoFit/>
          </a:bodyPr>
          <a:lstStyle/>
          <a:p>
            <a:pPr algn="r"/>
            <a:r>
              <a:rPr lang="ar-SA" sz="3600" dirty="0">
                <a:solidFill>
                  <a:srgbClr val="FF0000"/>
                </a:solidFill>
              </a:rPr>
              <a:t>تدرس علم المعاجم النظرية المشاكل التالية:</a:t>
            </a:r>
            <a:endParaRPr lang="en-US" sz="3600" dirty="0">
              <a:solidFill>
                <a:srgbClr val="FF0000"/>
              </a:solidFill>
            </a:endParaRPr>
          </a:p>
          <a:p>
            <a:pPr algn="r"/>
            <a:endParaRPr lang="ar-SA" sz="2000" dirty="0"/>
          </a:p>
          <a:p>
            <a:pPr algn="r"/>
            <a:r>
              <a:rPr lang="ar-SA" sz="2000" dirty="0"/>
              <a:t>1. التصنيف العام تطوير القواميس والقواميس من أنواع جديدة.</a:t>
            </a:r>
          </a:p>
          <a:p>
            <a:pPr algn="r"/>
            <a:endParaRPr lang="ar-SA" sz="2000" dirty="0"/>
          </a:p>
          <a:p>
            <a:pPr algn="r"/>
            <a:r>
              <a:rPr lang="ar-SA" sz="2000" dirty="0"/>
              <a:t>  2. تطوير قاموس الماكرو:</a:t>
            </a:r>
          </a:p>
          <a:p>
            <a:pPr algn="r"/>
            <a:endParaRPr lang="ar-SA" sz="2000" dirty="0"/>
          </a:p>
          <a:p>
            <a:pPr algn="r"/>
            <a:endParaRPr lang="ar-SA" sz="2000" dirty="0"/>
          </a:p>
          <a:p>
            <a:pPr algn="r"/>
            <a:r>
              <a:rPr lang="ar-SA" sz="2000" dirty="0"/>
              <a:t>  اختيار المفردات</a:t>
            </a:r>
          </a:p>
          <a:p>
            <a:pPr algn="r"/>
            <a:r>
              <a:rPr lang="ar-SA" sz="2000" dirty="0"/>
              <a:t>  مبادئ ترتيب الكلمات والمداخل</a:t>
            </a:r>
          </a:p>
          <a:p>
            <a:pPr algn="r"/>
            <a:r>
              <a:rPr lang="ar-SA" sz="2000" dirty="0"/>
              <a:t>  معلومات لغوية حول نطق الكلمة</a:t>
            </a:r>
          </a:p>
          <a:p>
            <a:pPr algn="r"/>
            <a:r>
              <a:rPr lang="ar-SA" sz="2000" dirty="0"/>
              <a:t>  الأشكال النحوية والوظائف</a:t>
            </a:r>
          </a:p>
          <a:p>
            <a:pPr algn="r"/>
            <a:r>
              <a:rPr lang="ar-SA" sz="2000" dirty="0"/>
              <a:t>  علم أصول الكلام</a:t>
            </a:r>
          </a:p>
          <a:p>
            <a:pPr algn="r"/>
            <a:r>
              <a:rPr lang="ar-SA" sz="2000" dirty="0"/>
              <a:t>  الخصوصيات النحوية</a:t>
            </a:r>
          </a:p>
          <a:p>
            <a:pPr algn="r"/>
            <a:r>
              <a:rPr lang="ar-SA" sz="2000" dirty="0"/>
              <a:t>  تهجئة ومتضادات مختلفة</a:t>
            </a:r>
          </a:p>
          <a:p>
            <a:pPr algn="r"/>
            <a:r>
              <a:rPr lang="ar-SA" sz="2000" dirty="0"/>
              <a:t>  اقتباسات توضح استخدام كلمة (وهذه قد تكون مؤرخة لإظهار أقرب استخدامات معروفة للكلمة في الحواس المحددة.</a:t>
            </a:r>
          </a:p>
        </p:txBody>
      </p:sp>
    </p:spTree>
    <p:extLst>
      <p:ext uri="{BB962C8B-B14F-4D97-AF65-F5344CB8AC3E}">
        <p14:creationId xmlns:p14="http://schemas.microsoft.com/office/powerpoint/2010/main" val="910779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38E709F6-8745-471D-918B-DB49F4432A3C}"/>
              </a:ext>
            </a:extLst>
          </p:cNvPr>
          <p:cNvSpPr txBox="1"/>
          <p:nvPr/>
        </p:nvSpPr>
        <p:spPr>
          <a:xfrm>
            <a:off x="83976" y="1166327"/>
            <a:ext cx="12108024" cy="4524315"/>
          </a:xfrm>
          <a:prstGeom prst="rect">
            <a:avLst/>
          </a:prstGeom>
          <a:noFill/>
        </p:spPr>
        <p:txBody>
          <a:bodyPr wrap="square" rtlCol="1">
            <a:spAutoFit/>
          </a:bodyPr>
          <a:lstStyle/>
          <a:p>
            <a:pPr algn="r"/>
            <a:r>
              <a:rPr lang="ar-SA" sz="2400" dirty="0"/>
              <a:t>3. تطوير المجهرية القاموس.</a:t>
            </a:r>
          </a:p>
          <a:p>
            <a:pPr algn="r"/>
            <a:endParaRPr lang="ar-SA" sz="2400" dirty="0"/>
          </a:p>
          <a:p>
            <a:pPr algn="r"/>
            <a:endParaRPr lang="ar-SA" sz="2400" dirty="0"/>
          </a:p>
          <a:p>
            <a:pPr algn="r"/>
            <a:r>
              <a:rPr lang="ar-SA" sz="2400" dirty="0"/>
              <a:t>• القواعد النحوية والتعليقات الصوتية للكلمة.</a:t>
            </a:r>
          </a:p>
          <a:p>
            <a:pPr algn="r"/>
            <a:endParaRPr lang="ar-SA" sz="2400" dirty="0"/>
          </a:p>
          <a:p>
            <a:pPr algn="r"/>
            <a:r>
              <a:rPr lang="ar-SA" sz="2400" dirty="0"/>
              <a:t>• تصنيف وتحديد المعاني.</a:t>
            </a:r>
          </a:p>
          <a:p>
            <a:pPr algn="r"/>
            <a:endParaRPr lang="ar-SA" sz="2400" dirty="0"/>
          </a:p>
          <a:p>
            <a:pPr algn="r"/>
            <a:r>
              <a:rPr lang="ar-SA" sz="2400" dirty="0"/>
              <a:t>• تعريفات</a:t>
            </a:r>
          </a:p>
          <a:p>
            <a:pPr algn="r"/>
            <a:endParaRPr lang="ar-SA" sz="2400" dirty="0"/>
          </a:p>
          <a:p>
            <a:pPr algn="r"/>
            <a:r>
              <a:rPr lang="ar-SA" sz="2400" dirty="0"/>
              <a:t>• ملاحظة النظام</a:t>
            </a:r>
          </a:p>
          <a:p>
            <a:pPr algn="r"/>
            <a:endParaRPr lang="ar-SA" sz="2400" dirty="0"/>
          </a:p>
          <a:p>
            <a:pPr algn="r"/>
            <a:r>
              <a:rPr lang="ar-SA" sz="2400" dirty="0"/>
              <a:t>• المواد التكميلية</a:t>
            </a:r>
          </a:p>
        </p:txBody>
      </p:sp>
    </p:spTree>
    <p:extLst>
      <p:ext uri="{BB962C8B-B14F-4D97-AF65-F5344CB8AC3E}">
        <p14:creationId xmlns:p14="http://schemas.microsoft.com/office/powerpoint/2010/main" val="3300976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F7D49101-81EF-4417-8940-8F66F0F209E3}"/>
              </a:ext>
            </a:extLst>
          </p:cNvPr>
          <p:cNvSpPr txBox="1"/>
          <p:nvPr/>
        </p:nvSpPr>
        <p:spPr>
          <a:xfrm>
            <a:off x="121298" y="1175657"/>
            <a:ext cx="11999167" cy="4647426"/>
          </a:xfrm>
          <a:prstGeom prst="rect">
            <a:avLst/>
          </a:prstGeom>
          <a:noFill/>
        </p:spPr>
        <p:txBody>
          <a:bodyPr wrap="square" rtlCol="1">
            <a:spAutoFit/>
          </a:bodyPr>
          <a:lstStyle/>
          <a:p>
            <a:pPr algn="r"/>
            <a:r>
              <a:rPr lang="ar-SA" dirty="0">
                <a:solidFill>
                  <a:srgbClr val="FF0000"/>
                </a:solidFill>
              </a:rPr>
              <a:t>معايير أكثر تفصيلاً حول المصطلح "قاموس"</a:t>
            </a:r>
          </a:p>
          <a:p>
            <a:pPr algn="r"/>
            <a:endParaRPr lang="ar-SA" dirty="0"/>
          </a:p>
          <a:p>
            <a:pPr algn="r"/>
            <a:endParaRPr lang="ar-SA" sz="2000" dirty="0"/>
          </a:p>
          <a:p>
            <a:pPr algn="r"/>
            <a:endParaRPr lang="ar-SA" sz="2000" dirty="0"/>
          </a:p>
          <a:p>
            <a:pPr algn="r"/>
            <a:r>
              <a:rPr lang="ar-SA" sz="2000" dirty="0"/>
              <a:t>أولاً: القاموس هو مصطلح يستخدم للدلالة على كتاب يدرج كلمات لغة مع معانيها وغالباً مع بيانات تتعلق بالنطق / الاستخدام و / أو الأصل. في الأساس ، يسرد القاموس مجموعة من الكلمات تحتوي على معلومات عنها. قد تحاول القائمة أن تكون جردًا كاملاً للغة أو قد تكون جزءًا صغيرًا منها فقط.</a:t>
            </a:r>
          </a:p>
          <a:p>
            <a:pPr algn="r"/>
            <a:endParaRPr lang="ar-SA" sz="2000" dirty="0"/>
          </a:p>
          <a:p>
            <a:pPr algn="r"/>
            <a:endParaRPr lang="ar-SA" sz="2000" dirty="0"/>
          </a:p>
          <a:p>
            <a:pPr algn="r"/>
            <a:r>
              <a:rPr lang="ar-SA" sz="2000" dirty="0"/>
              <a:t>ثانياً: المعجم من أصل يوناني ، معجم - "يتعلق بالكلمة". يتم استخدامه للدلالة على النظام الذي يتم تشكيله من خلال مجموع كل الكلمات من لغة معينة.</a:t>
            </a:r>
          </a:p>
          <a:p>
            <a:pPr algn="r"/>
            <a:endParaRPr lang="ar-SA" sz="2000" dirty="0"/>
          </a:p>
          <a:p>
            <a:pPr algn="r"/>
            <a:endParaRPr lang="ar-SA" sz="2000" dirty="0"/>
          </a:p>
          <a:p>
            <a:pPr algn="r"/>
            <a:r>
              <a:rPr lang="ar-SA" sz="2000" dirty="0"/>
              <a:t>ثالثًا: كتاب مرجعي يحتوي على كلمات (أو مقاطع ، عبارات ، تعابير) مرتبة بترتيب محدد (واحد مختلف في قواميس مختلفة) ، يشرح معاني الوحدات الموصوفة ، ويعطي معلومات مختلفة عن الأشياء أو يقدم ترجمة إلى لغات أخرى أو يصف الكائنات.</a:t>
            </a:r>
          </a:p>
        </p:txBody>
      </p:sp>
    </p:spTree>
    <p:extLst>
      <p:ext uri="{BB962C8B-B14F-4D97-AF65-F5344CB8AC3E}">
        <p14:creationId xmlns:p14="http://schemas.microsoft.com/office/powerpoint/2010/main" val="720910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32150FD5-627C-4AC2-9BAB-9546BB842576}"/>
              </a:ext>
            </a:extLst>
          </p:cNvPr>
          <p:cNvSpPr txBox="1"/>
          <p:nvPr/>
        </p:nvSpPr>
        <p:spPr>
          <a:xfrm>
            <a:off x="0" y="1334278"/>
            <a:ext cx="12092473" cy="4154984"/>
          </a:xfrm>
          <a:prstGeom prst="rect">
            <a:avLst/>
          </a:prstGeom>
          <a:noFill/>
        </p:spPr>
        <p:txBody>
          <a:bodyPr wrap="square" rtlCol="1">
            <a:spAutoFit/>
          </a:bodyPr>
          <a:lstStyle/>
          <a:p>
            <a:pPr algn="r"/>
            <a:r>
              <a:rPr lang="ar-SA" sz="2400" dirty="0"/>
              <a:t>في المنظور الطويل لقواميس التطور التطورية البشرية ، لم يُعرف إلا من خلال جزء ضئيل من تاريخ اللغة. تحدث الناس في البداية ببساطة دون وجود تعبئة موثوقة من الكتب المرجعية. بقدر ما نشعر بالقلق العملية لديها تقريبا واحد ونفس التاريخ الذي ينقسم إلى ثلاث فترات:</a:t>
            </a:r>
          </a:p>
          <a:p>
            <a:pPr algn="r"/>
            <a:endParaRPr lang="ar-SA" sz="2400" dirty="0"/>
          </a:p>
          <a:p>
            <a:pPr algn="r"/>
            <a:r>
              <a:rPr lang="ar-SA" sz="2400" dirty="0"/>
              <a:t>   1.فترة ما قبل القاموس.</a:t>
            </a:r>
          </a:p>
          <a:p>
            <a:pPr algn="r"/>
            <a:endParaRPr lang="ar-SA" sz="2400" dirty="0"/>
          </a:p>
          <a:p>
            <a:pPr algn="r"/>
            <a:endParaRPr lang="ar-SA" sz="2400" dirty="0"/>
          </a:p>
          <a:p>
            <a:pPr algn="r"/>
            <a:r>
              <a:rPr lang="ar-SA" sz="2400" dirty="0"/>
              <a:t>  2. فترة القواميس المبكرة.</a:t>
            </a:r>
          </a:p>
          <a:p>
            <a:pPr algn="r"/>
            <a:endParaRPr lang="ar-SA" sz="2400" dirty="0"/>
          </a:p>
          <a:p>
            <a:pPr algn="r"/>
            <a:endParaRPr lang="ar-SA" sz="2400" dirty="0"/>
          </a:p>
          <a:p>
            <a:pPr algn="r"/>
            <a:r>
              <a:rPr lang="ar-SA" sz="2400" dirty="0"/>
              <a:t> 3. الفترة المتقدمة</a:t>
            </a:r>
          </a:p>
        </p:txBody>
      </p:sp>
    </p:spTree>
    <p:extLst>
      <p:ext uri="{BB962C8B-B14F-4D97-AF65-F5344CB8AC3E}">
        <p14:creationId xmlns:p14="http://schemas.microsoft.com/office/powerpoint/2010/main" val="1589656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5CD350F3-E47C-4671-8CE7-B773B9ED196B}"/>
              </a:ext>
            </a:extLst>
          </p:cNvPr>
          <p:cNvSpPr txBox="1"/>
          <p:nvPr/>
        </p:nvSpPr>
        <p:spPr>
          <a:xfrm>
            <a:off x="149290" y="1138335"/>
            <a:ext cx="12042710" cy="4524315"/>
          </a:xfrm>
          <a:prstGeom prst="rect">
            <a:avLst/>
          </a:prstGeom>
          <a:noFill/>
        </p:spPr>
        <p:txBody>
          <a:bodyPr wrap="square" rtlCol="1">
            <a:spAutoFit/>
          </a:bodyPr>
          <a:lstStyle/>
          <a:p>
            <a:pPr algn="r"/>
            <a:r>
              <a:rPr lang="ar-SA" sz="2400" dirty="0"/>
              <a:t>قد نقول أن علماء المعاجم يقومون بفرز وعرض المواد الخاصة بهم في تسلسل اعتمادًا على وجهات نظرهم فيما يتعلق بالمفردات ، في حين أن علماء المعاجم يجب أن يرتبوها غالبًا وفقًا لخاصية خارجية بحتة ، وبالتحديد أبجديًا. يهدف المعجم النظري إلى:</a:t>
            </a:r>
          </a:p>
          <a:p>
            <a:pPr algn="r"/>
            <a:endParaRPr lang="ar-SA" sz="2400" dirty="0"/>
          </a:p>
          <a:p>
            <a:pPr algn="r"/>
            <a:r>
              <a:rPr lang="ar-SA" sz="2400" dirty="0"/>
              <a:t>  1) تدوين أي معجم لغة حديث ، يتم تنفيذه في أنواع مختلفة من القواميس على أساس التعلم التاريخي.</a:t>
            </a:r>
          </a:p>
          <a:p>
            <a:pPr algn="r"/>
            <a:endParaRPr lang="ar-SA" sz="2400" dirty="0"/>
          </a:p>
          <a:p>
            <a:pPr algn="r"/>
            <a:endParaRPr lang="ar-SA" sz="2400" dirty="0"/>
          </a:p>
          <a:p>
            <a:pPr algn="r"/>
            <a:r>
              <a:rPr lang="ar-SA" sz="2400" dirty="0"/>
              <a:t>  2) منهجية السمات المميزة للكلمات.</a:t>
            </a:r>
          </a:p>
          <a:p>
            <a:pPr algn="r"/>
            <a:endParaRPr lang="ar-SA" sz="2400" dirty="0"/>
          </a:p>
          <a:p>
            <a:pPr algn="r"/>
            <a:endParaRPr lang="ar-SA" sz="2400" dirty="0"/>
          </a:p>
          <a:p>
            <a:pPr algn="r"/>
            <a:endParaRPr lang="ar-SA" sz="2400" dirty="0"/>
          </a:p>
          <a:p>
            <a:pPr algn="r"/>
            <a:r>
              <a:rPr lang="ar-SA" sz="2400" dirty="0"/>
              <a:t>  3) إنشاء قاموس يوفر الأساس للبحث الأساسي في تطوير القاموس وأنواعه.</a:t>
            </a:r>
          </a:p>
        </p:txBody>
      </p:sp>
    </p:spTree>
    <p:extLst>
      <p:ext uri="{BB962C8B-B14F-4D97-AF65-F5344CB8AC3E}">
        <p14:creationId xmlns:p14="http://schemas.microsoft.com/office/powerpoint/2010/main" val="1334229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id="{CA559E93-D7E8-4134-9A26-EE7D06AD4424}"/>
              </a:ext>
            </a:extLst>
          </p:cNvPr>
          <p:cNvSpPr txBox="1"/>
          <p:nvPr/>
        </p:nvSpPr>
        <p:spPr>
          <a:xfrm>
            <a:off x="0" y="1278294"/>
            <a:ext cx="12192000" cy="4893647"/>
          </a:xfrm>
          <a:prstGeom prst="rect">
            <a:avLst/>
          </a:prstGeom>
          <a:noFill/>
        </p:spPr>
        <p:txBody>
          <a:bodyPr wrap="square" rtlCol="1">
            <a:spAutoFit/>
          </a:bodyPr>
          <a:lstStyle/>
          <a:p>
            <a:pPr algn="r"/>
            <a:r>
              <a:rPr lang="ar-SA" sz="2400" dirty="0"/>
              <a:t>الوظائف الاجتماعية للقواميس:</a:t>
            </a:r>
          </a:p>
          <a:p>
            <a:pPr algn="r"/>
            <a:endParaRPr lang="ar-SA" sz="2400" dirty="0"/>
          </a:p>
          <a:p>
            <a:pPr algn="r"/>
            <a:endParaRPr lang="ar-SA" sz="2400" dirty="0"/>
          </a:p>
          <a:p>
            <a:pPr algn="r"/>
            <a:endParaRPr lang="ar-SA" sz="2400" dirty="0"/>
          </a:p>
          <a:p>
            <a:pPr algn="r"/>
            <a:r>
              <a:rPr lang="ar-SA" sz="2400" dirty="0"/>
              <a:t>• وظيفة إعلامية - إنها تعكس أقصر الطرق من خلال التدوينات لاكتساب المعرفة.</a:t>
            </a:r>
          </a:p>
          <a:p>
            <a:pPr algn="r"/>
            <a:endParaRPr lang="ar-SA" sz="2400" dirty="0"/>
          </a:p>
          <a:p>
            <a:pPr algn="r"/>
            <a:endParaRPr lang="ar-SA" sz="2400" dirty="0"/>
          </a:p>
          <a:p>
            <a:pPr algn="r"/>
            <a:endParaRPr lang="ar-SA" sz="2400" dirty="0"/>
          </a:p>
          <a:p>
            <a:pPr algn="r"/>
            <a:r>
              <a:rPr lang="ar-SA" sz="2400" dirty="0"/>
              <a:t>• وظيفة التواصل - أنه يعطي القراء الكلمات الضرورية من اللغات الأصلية والأجنبية.</a:t>
            </a:r>
          </a:p>
          <a:p>
            <a:pPr algn="r"/>
            <a:endParaRPr lang="ar-SA" sz="2400" dirty="0"/>
          </a:p>
          <a:p>
            <a:pPr algn="r"/>
            <a:endParaRPr lang="ar-SA" sz="2400" dirty="0"/>
          </a:p>
          <a:p>
            <a:pPr algn="r"/>
            <a:endParaRPr lang="ar-SA" sz="2400" dirty="0"/>
          </a:p>
          <a:p>
            <a:pPr algn="r"/>
            <a:r>
              <a:rPr lang="ar-SA" sz="2400" dirty="0"/>
              <a:t>• الوظيفة الاسمية - نشأت من الكلمة اللاتينية "</a:t>
            </a:r>
            <a:r>
              <a:rPr lang="en-US" sz="2400" dirty="0" err="1"/>
              <a:t>nomen</a:t>
            </a:r>
            <a:r>
              <a:rPr lang="en-US" sz="2400" dirty="0"/>
              <a:t>" ، </a:t>
            </a:r>
            <a:r>
              <a:rPr lang="ar-SA" sz="2400" dirty="0"/>
              <a:t>من الأزمنة الغابرة تستخدم لترشيح الأشياء.</a:t>
            </a:r>
          </a:p>
        </p:txBody>
      </p:sp>
    </p:spTree>
    <p:extLst>
      <p:ext uri="{BB962C8B-B14F-4D97-AF65-F5344CB8AC3E}">
        <p14:creationId xmlns:p14="http://schemas.microsoft.com/office/powerpoint/2010/main" val="3609793236"/>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4077</TotalTime>
  <Words>1645</Words>
  <Application>Microsoft Office PowerPoint</Application>
  <PresentationFormat>شاشة عريضة</PresentationFormat>
  <Paragraphs>310</Paragraphs>
  <Slides>23</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23</vt:i4>
      </vt:variant>
    </vt:vector>
  </HeadingPairs>
  <TitlesOfParts>
    <vt:vector size="29" baseType="lpstr">
      <vt:lpstr>Aharoni</vt:lpstr>
      <vt:lpstr>Arial</vt:lpstr>
      <vt:lpstr>Calibri</vt:lpstr>
      <vt:lpstr>Calibri Light</vt:lpstr>
      <vt:lpstr>Times New Roman</vt:lpstr>
      <vt:lpstr>أثر رجعي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rayan alzahrani</dc:creator>
  <cp:lastModifiedBy>rayan alzahrani</cp:lastModifiedBy>
  <cp:revision>29</cp:revision>
  <dcterms:created xsi:type="dcterms:W3CDTF">2019-02-16T00:35:42Z</dcterms:created>
  <dcterms:modified xsi:type="dcterms:W3CDTF">2019-03-10T03:20:58Z</dcterms:modified>
</cp:coreProperties>
</file>