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2.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80" r:id="rId11"/>
    <p:sldId id="265" r:id="rId12"/>
    <p:sldId id="266" r:id="rId13"/>
    <p:sldId id="267" r:id="rId14"/>
    <p:sldId id="268" r:id="rId15"/>
    <p:sldId id="269" r:id="rId16"/>
    <p:sldId id="270" r:id="rId17"/>
    <p:sldId id="271" r:id="rId18"/>
    <p:sldId id="272" r:id="rId19"/>
    <p:sldId id="281" r:id="rId20"/>
    <p:sldId id="282" r:id="rId21"/>
    <p:sldId id="284" r:id="rId22"/>
    <p:sldId id="285" r:id="rId23"/>
    <p:sldId id="286" r:id="rId24"/>
    <p:sldId id="273" r:id="rId25"/>
    <p:sldId id="274" r:id="rId26"/>
    <p:sldId id="275" r:id="rId27"/>
    <p:sldId id="276" r:id="rId28"/>
    <p:sldId id="277" r:id="rId29"/>
    <p:sldId id="278" r:id="rId30"/>
    <p:sldId id="279" r:id="rId31"/>
    <p:sldId id="283"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imatullah" initials="N" lastIdx="3" clrIdx="0">
    <p:extLst>
      <p:ext uri="{19B8F6BF-5375-455C-9EA6-DF929625EA0E}">
        <p15:presenceInfo xmlns:p15="http://schemas.microsoft.com/office/powerpoint/2012/main" userId="S::naimatullah.shah@usindh.edu.pk::05f794aa-f507-4f4d-8867-c6144b15b2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41" autoAdjust="0"/>
    <p:restoredTop sz="82098"/>
  </p:normalViewPr>
  <p:slideViewPr>
    <p:cSldViewPr snapToGrid="0">
      <p:cViewPr varScale="1">
        <p:scale>
          <a:sx n="59" d="100"/>
          <a:sy n="59" d="100"/>
        </p:scale>
        <p:origin x="10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0-18T19:10:46.294" idx="1">
    <p:pos x="2339" y="583"/>
    <p:text>This is not hypotheses testing it is actually mean and standard deviation table which is part of descriptive statistics</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10-18T19:11:47.636" idx="2">
    <p:pos x="10" y="10"/>
    <p:text>After this table add Pearson's correlation and Multiple regression test tables</p:text>
    <p:extLst>
      <p:ext uri="{C676402C-5697-4E1C-873F-D02D1690AC5C}">
        <p15:threadingInfo xmlns:p15="http://schemas.microsoft.com/office/powerpoint/2012/main" timeZoneBias="-180"/>
      </p:ext>
    </p:extLst>
  </p:cm>
  <p:cm authorId="1" dt="2020-10-18T19:12:28.729" idx="3">
    <p:pos x="106" y="106"/>
    <p:text>Please add your results of hypotheses which are accepted and which are rejected. May be you can go through the table</p:text>
    <p:extLst>
      <p:ext uri="{C676402C-5697-4E1C-873F-D02D1690AC5C}">
        <p15:threadingInfo xmlns:p15="http://schemas.microsoft.com/office/powerpoint/2012/main" timeZoneBias="-180"/>
      </p:ext>
    </p:extLst>
  </p:cm>
</p:cmLst>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ata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BD6098-E468-491C-9790-5F835A40516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FACF067-9940-45E4-B06A-E4D7B1FC8EED}">
      <dgm:prSet/>
      <dgm:spPr/>
      <dgm:t>
        <a:bodyPr/>
        <a:lstStyle/>
        <a:p>
          <a:pPr>
            <a:lnSpc>
              <a:spcPct val="100000"/>
            </a:lnSpc>
          </a:pPr>
          <a:r>
            <a:rPr lang="en-US"/>
            <a:t>Employee retention is a strategy where an organization attempts to retain employees at different functional levels.</a:t>
          </a:r>
        </a:p>
      </dgm:t>
    </dgm:pt>
    <dgm:pt modelId="{63864485-6975-4583-B27B-E600EA05138F}" type="parTrans" cxnId="{7AC93773-1F78-4FD2-8EEC-5982A567FCE1}">
      <dgm:prSet/>
      <dgm:spPr/>
      <dgm:t>
        <a:bodyPr/>
        <a:lstStyle/>
        <a:p>
          <a:endParaRPr lang="en-US"/>
        </a:p>
      </dgm:t>
    </dgm:pt>
    <dgm:pt modelId="{89615B95-70ED-4D35-BD99-EE62D0AE717C}" type="sibTrans" cxnId="{7AC93773-1F78-4FD2-8EEC-5982A567FCE1}">
      <dgm:prSet/>
      <dgm:spPr/>
      <dgm:t>
        <a:bodyPr/>
        <a:lstStyle/>
        <a:p>
          <a:endParaRPr lang="en-US"/>
        </a:p>
      </dgm:t>
    </dgm:pt>
    <dgm:pt modelId="{B4FAD2D2-0BD8-4592-8AC3-A16ED4D0142F}">
      <dgm:prSet/>
      <dgm:spPr/>
      <dgm:t>
        <a:bodyPr/>
        <a:lstStyle/>
        <a:p>
          <a:pPr>
            <a:lnSpc>
              <a:spcPct val="100000"/>
            </a:lnSpc>
          </a:pPr>
          <a:r>
            <a:rPr lang="en-US"/>
            <a:t>Lack of employee retention leads to loss of important skills, knowledge, and experiences (Bates &amp; Watts,1988).</a:t>
          </a:r>
        </a:p>
      </dgm:t>
    </dgm:pt>
    <dgm:pt modelId="{753A3DDA-8878-4312-BC6A-E03BC1E09BBF}" type="parTrans" cxnId="{E37FD20C-3F31-4302-B019-2A60FD9A9DAC}">
      <dgm:prSet/>
      <dgm:spPr/>
      <dgm:t>
        <a:bodyPr/>
        <a:lstStyle/>
        <a:p>
          <a:endParaRPr lang="en-US"/>
        </a:p>
      </dgm:t>
    </dgm:pt>
    <dgm:pt modelId="{9918192B-EC5D-459B-81C5-2C62E9F91A22}" type="sibTrans" cxnId="{E37FD20C-3F31-4302-B019-2A60FD9A9DAC}">
      <dgm:prSet/>
      <dgm:spPr/>
      <dgm:t>
        <a:bodyPr/>
        <a:lstStyle/>
        <a:p>
          <a:endParaRPr lang="en-US"/>
        </a:p>
      </dgm:t>
    </dgm:pt>
    <dgm:pt modelId="{D9A3A5CD-9DEB-444B-83B9-5FC399502DB4}">
      <dgm:prSet/>
      <dgm:spPr/>
      <dgm:t>
        <a:bodyPr/>
        <a:lstStyle/>
        <a:p>
          <a:pPr>
            <a:lnSpc>
              <a:spcPct val="100000"/>
            </a:lnSpc>
          </a:pPr>
          <a:r>
            <a:rPr lang="en-US"/>
            <a:t>According to the bureau of labor statistics (2020), 72% of the organizational values are brought by employees. </a:t>
          </a:r>
        </a:p>
      </dgm:t>
    </dgm:pt>
    <dgm:pt modelId="{B3FA9194-1FF7-479D-A083-53449BCAECDF}" type="parTrans" cxnId="{41057E92-704E-4D69-AB07-223F0FFBAC8B}">
      <dgm:prSet/>
      <dgm:spPr/>
      <dgm:t>
        <a:bodyPr/>
        <a:lstStyle/>
        <a:p>
          <a:endParaRPr lang="en-US"/>
        </a:p>
      </dgm:t>
    </dgm:pt>
    <dgm:pt modelId="{96B7522F-D51C-4A91-B557-91F28E6C147C}" type="sibTrans" cxnId="{41057E92-704E-4D69-AB07-223F0FFBAC8B}">
      <dgm:prSet/>
      <dgm:spPr/>
      <dgm:t>
        <a:bodyPr/>
        <a:lstStyle/>
        <a:p>
          <a:endParaRPr lang="en-US"/>
        </a:p>
      </dgm:t>
    </dgm:pt>
    <dgm:pt modelId="{DA1E6D99-AC78-430C-A993-9702192B6129}">
      <dgm:prSet/>
      <dgm:spPr/>
      <dgm:t>
        <a:bodyPr/>
        <a:lstStyle/>
        <a:p>
          <a:pPr>
            <a:lnSpc>
              <a:spcPct val="100000"/>
            </a:lnSpc>
          </a:pPr>
          <a:r>
            <a:rPr lang="en-US"/>
            <a:t>A retention strategy is a set of rules and policies applied to reduce the rate of employee turnover .</a:t>
          </a:r>
        </a:p>
      </dgm:t>
    </dgm:pt>
    <dgm:pt modelId="{2E45B374-BD04-41B4-AABF-27CCF27806A5}" type="parTrans" cxnId="{28376B9C-27CA-4130-99A0-85E407AC793A}">
      <dgm:prSet/>
      <dgm:spPr/>
      <dgm:t>
        <a:bodyPr/>
        <a:lstStyle/>
        <a:p>
          <a:endParaRPr lang="en-US"/>
        </a:p>
      </dgm:t>
    </dgm:pt>
    <dgm:pt modelId="{2F9D8F35-8514-4EF6-9E91-D53F3DCA60B2}" type="sibTrans" cxnId="{28376B9C-27CA-4130-99A0-85E407AC793A}">
      <dgm:prSet/>
      <dgm:spPr/>
      <dgm:t>
        <a:bodyPr/>
        <a:lstStyle/>
        <a:p>
          <a:endParaRPr lang="en-US"/>
        </a:p>
      </dgm:t>
    </dgm:pt>
    <dgm:pt modelId="{588B27C0-3701-45AB-9A96-B54323B2B325}" type="pres">
      <dgm:prSet presAssocID="{E0BD6098-E468-491C-9790-5F835A405160}" presName="root" presStyleCnt="0">
        <dgm:presLayoutVars>
          <dgm:dir/>
          <dgm:resizeHandles val="exact"/>
        </dgm:presLayoutVars>
      </dgm:prSet>
      <dgm:spPr/>
    </dgm:pt>
    <dgm:pt modelId="{F79BFD5C-F28C-42B3-A785-99142629CD2D}" type="pres">
      <dgm:prSet presAssocID="{CFACF067-9940-45E4-B06A-E4D7B1FC8EED}" presName="compNode" presStyleCnt="0"/>
      <dgm:spPr/>
    </dgm:pt>
    <dgm:pt modelId="{58674441-CDBA-4FC3-B99D-0BF0E190A8E8}" type="pres">
      <dgm:prSet presAssocID="{CFACF067-9940-45E4-B06A-E4D7B1FC8EED}" presName="bgRect" presStyleLbl="bgShp" presStyleIdx="0" presStyleCnt="4"/>
      <dgm:spPr/>
    </dgm:pt>
    <dgm:pt modelId="{E9A4A7EC-857C-4812-955B-473DA84A05EB}" type="pres">
      <dgm:prSet presAssocID="{CFACF067-9940-45E4-B06A-E4D7B1FC8EED}"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F2226424-F55F-4B85-8B9A-EBC07055FE96}" type="pres">
      <dgm:prSet presAssocID="{CFACF067-9940-45E4-B06A-E4D7B1FC8EED}" presName="spaceRect" presStyleCnt="0"/>
      <dgm:spPr/>
    </dgm:pt>
    <dgm:pt modelId="{0C10BCF8-379E-4D09-930E-BBC794C616BB}" type="pres">
      <dgm:prSet presAssocID="{CFACF067-9940-45E4-B06A-E4D7B1FC8EED}" presName="parTx" presStyleLbl="revTx" presStyleIdx="0" presStyleCnt="4">
        <dgm:presLayoutVars>
          <dgm:chMax val="0"/>
          <dgm:chPref val="0"/>
        </dgm:presLayoutVars>
      </dgm:prSet>
      <dgm:spPr/>
    </dgm:pt>
    <dgm:pt modelId="{0C691581-28A1-49C0-AC74-2B4FB9C2E539}" type="pres">
      <dgm:prSet presAssocID="{89615B95-70ED-4D35-BD99-EE62D0AE717C}" presName="sibTrans" presStyleCnt="0"/>
      <dgm:spPr/>
    </dgm:pt>
    <dgm:pt modelId="{EB05ADDD-86F9-4C39-B405-AD220F316637}" type="pres">
      <dgm:prSet presAssocID="{B4FAD2D2-0BD8-4592-8AC3-A16ED4D0142F}" presName="compNode" presStyleCnt="0"/>
      <dgm:spPr/>
    </dgm:pt>
    <dgm:pt modelId="{3E51A9B7-FFB3-49F2-9F40-2FE08919BD09}" type="pres">
      <dgm:prSet presAssocID="{B4FAD2D2-0BD8-4592-8AC3-A16ED4D0142F}" presName="bgRect" presStyleLbl="bgShp" presStyleIdx="1" presStyleCnt="4"/>
      <dgm:spPr/>
    </dgm:pt>
    <dgm:pt modelId="{278B42EA-098F-4A7F-8197-5D135CA1BC29}" type="pres">
      <dgm:prSet presAssocID="{B4FAD2D2-0BD8-4592-8AC3-A16ED4D0142F}"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lectrician"/>
        </a:ext>
      </dgm:extLst>
    </dgm:pt>
    <dgm:pt modelId="{AD89C178-9410-4512-8551-9FB84791A721}" type="pres">
      <dgm:prSet presAssocID="{B4FAD2D2-0BD8-4592-8AC3-A16ED4D0142F}" presName="spaceRect" presStyleCnt="0"/>
      <dgm:spPr/>
    </dgm:pt>
    <dgm:pt modelId="{2E1A9ACC-5202-4ED7-BB32-49D866FD0991}" type="pres">
      <dgm:prSet presAssocID="{B4FAD2D2-0BD8-4592-8AC3-A16ED4D0142F}" presName="parTx" presStyleLbl="revTx" presStyleIdx="1" presStyleCnt="4">
        <dgm:presLayoutVars>
          <dgm:chMax val="0"/>
          <dgm:chPref val="0"/>
        </dgm:presLayoutVars>
      </dgm:prSet>
      <dgm:spPr/>
    </dgm:pt>
    <dgm:pt modelId="{600310A8-46B7-4653-95EE-85C914522F0C}" type="pres">
      <dgm:prSet presAssocID="{9918192B-EC5D-459B-81C5-2C62E9F91A22}" presName="sibTrans" presStyleCnt="0"/>
      <dgm:spPr/>
    </dgm:pt>
    <dgm:pt modelId="{7F0F856E-5E77-48D9-9518-9C65C686374D}" type="pres">
      <dgm:prSet presAssocID="{D9A3A5CD-9DEB-444B-83B9-5FC399502DB4}" presName="compNode" presStyleCnt="0"/>
      <dgm:spPr/>
    </dgm:pt>
    <dgm:pt modelId="{75572439-5471-4662-9327-D90996AA07F1}" type="pres">
      <dgm:prSet presAssocID="{D9A3A5CD-9DEB-444B-83B9-5FC399502DB4}" presName="bgRect" presStyleLbl="bgShp" presStyleIdx="2" presStyleCnt="4"/>
      <dgm:spPr/>
    </dgm:pt>
    <dgm:pt modelId="{0A9BF2AA-11A6-45C4-8017-A980FAB8D10A}" type="pres">
      <dgm:prSet presAssocID="{D9A3A5CD-9DEB-444B-83B9-5FC399502DB4}"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esentation with Checklist"/>
        </a:ext>
      </dgm:extLst>
    </dgm:pt>
    <dgm:pt modelId="{BBABC605-D0CA-477F-AEFF-58DB92CD6479}" type="pres">
      <dgm:prSet presAssocID="{D9A3A5CD-9DEB-444B-83B9-5FC399502DB4}" presName="spaceRect" presStyleCnt="0"/>
      <dgm:spPr/>
    </dgm:pt>
    <dgm:pt modelId="{7D2614EF-ACC6-4DC5-B702-753B7DE30F68}" type="pres">
      <dgm:prSet presAssocID="{D9A3A5CD-9DEB-444B-83B9-5FC399502DB4}" presName="parTx" presStyleLbl="revTx" presStyleIdx="2" presStyleCnt="4">
        <dgm:presLayoutVars>
          <dgm:chMax val="0"/>
          <dgm:chPref val="0"/>
        </dgm:presLayoutVars>
      </dgm:prSet>
      <dgm:spPr/>
    </dgm:pt>
    <dgm:pt modelId="{23662473-2ED5-4061-83D7-196786651859}" type="pres">
      <dgm:prSet presAssocID="{96B7522F-D51C-4A91-B557-91F28E6C147C}" presName="sibTrans" presStyleCnt="0"/>
      <dgm:spPr/>
    </dgm:pt>
    <dgm:pt modelId="{59158E7E-EAC9-462A-A7F3-D8CAEB1BBEF3}" type="pres">
      <dgm:prSet presAssocID="{DA1E6D99-AC78-430C-A993-9702192B6129}" presName="compNode" presStyleCnt="0"/>
      <dgm:spPr/>
    </dgm:pt>
    <dgm:pt modelId="{9CB7E8F1-BC9B-4B78-A5D1-53C108748434}" type="pres">
      <dgm:prSet presAssocID="{DA1E6D99-AC78-430C-A993-9702192B6129}" presName="bgRect" presStyleLbl="bgShp" presStyleIdx="3" presStyleCnt="4"/>
      <dgm:spPr/>
    </dgm:pt>
    <dgm:pt modelId="{E2794E70-99DF-463D-94CB-B9D0C80FA53F}" type="pres">
      <dgm:prSet presAssocID="{DA1E6D99-AC78-430C-A993-9702192B6129}"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siness Growth"/>
        </a:ext>
      </dgm:extLst>
    </dgm:pt>
    <dgm:pt modelId="{4FD5F308-E027-456E-AC96-998EFB6E5256}" type="pres">
      <dgm:prSet presAssocID="{DA1E6D99-AC78-430C-A993-9702192B6129}" presName="spaceRect" presStyleCnt="0"/>
      <dgm:spPr/>
    </dgm:pt>
    <dgm:pt modelId="{808555CE-28E7-4FB2-B751-EB4A36B1653C}" type="pres">
      <dgm:prSet presAssocID="{DA1E6D99-AC78-430C-A993-9702192B6129}" presName="parTx" presStyleLbl="revTx" presStyleIdx="3" presStyleCnt="4">
        <dgm:presLayoutVars>
          <dgm:chMax val="0"/>
          <dgm:chPref val="0"/>
        </dgm:presLayoutVars>
      </dgm:prSet>
      <dgm:spPr/>
    </dgm:pt>
  </dgm:ptLst>
  <dgm:cxnLst>
    <dgm:cxn modelId="{E37FD20C-3F31-4302-B019-2A60FD9A9DAC}" srcId="{E0BD6098-E468-491C-9790-5F835A405160}" destId="{B4FAD2D2-0BD8-4592-8AC3-A16ED4D0142F}" srcOrd="1" destOrd="0" parTransId="{753A3DDA-8878-4312-BC6A-E03BC1E09BBF}" sibTransId="{9918192B-EC5D-459B-81C5-2C62E9F91A22}"/>
    <dgm:cxn modelId="{0E085752-8108-B545-B741-AA22257226BD}" type="presOf" srcId="{B4FAD2D2-0BD8-4592-8AC3-A16ED4D0142F}" destId="{2E1A9ACC-5202-4ED7-BB32-49D866FD0991}" srcOrd="0" destOrd="0" presId="urn:microsoft.com/office/officeart/2018/2/layout/IconVerticalSolidList"/>
    <dgm:cxn modelId="{7AC93773-1F78-4FD2-8EEC-5982A567FCE1}" srcId="{E0BD6098-E468-491C-9790-5F835A405160}" destId="{CFACF067-9940-45E4-B06A-E4D7B1FC8EED}" srcOrd="0" destOrd="0" parTransId="{63864485-6975-4583-B27B-E600EA05138F}" sibTransId="{89615B95-70ED-4D35-BD99-EE62D0AE717C}"/>
    <dgm:cxn modelId="{14DA6880-77AD-914B-B052-CF59559B28F2}" type="presOf" srcId="{D9A3A5CD-9DEB-444B-83B9-5FC399502DB4}" destId="{7D2614EF-ACC6-4DC5-B702-753B7DE30F68}" srcOrd="0" destOrd="0" presId="urn:microsoft.com/office/officeart/2018/2/layout/IconVerticalSolidList"/>
    <dgm:cxn modelId="{93C3408E-BC86-654F-B7C7-FD6AF3AA92C4}" type="presOf" srcId="{DA1E6D99-AC78-430C-A993-9702192B6129}" destId="{808555CE-28E7-4FB2-B751-EB4A36B1653C}" srcOrd="0" destOrd="0" presId="urn:microsoft.com/office/officeart/2018/2/layout/IconVerticalSolidList"/>
    <dgm:cxn modelId="{41057E92-704E-4D69-AB07-223F0FFBAC8B}" srcId="{E0BD6098-E468-491C-9790-5F835A405160}" destId="{D9A3A5CD-9DEB-444B-83B9-5FC399502DB4}" srcOrd="2" destOrd="0" parTransId="{B3FA9194-1FF7-479D-A083-53449BCAECDF}" sibTransId="{96B7522F-D51C-4A91-B557-91F28E6C147C}"/>
    <dgm:cxn modelId="{28376B9C-27CA-4130-99A0-85E407AC793A}" srcId="{E0BD6098-E468-491C-9790-5F835A405160}" destId="{DA1E6D99-AC78-430C-A993-9702192B6129}" srcOrd="3" destOrd="0" parTransId="{2E45B374-BD04-41B4-AABF-27CCF27806A5}" sibTransId="{2F9D8F35-8514-4EF6-9E91-D53F3DCA60B2}"/>
    <dgm:cxn modelId="{8F8752CC-9F2E-6E47-95C1-2EC661AEBC04}" type="presOf" srcId="{CFACF067-9940-45E4-B06A-E4D7B1FC8EED}" destId="{0C10BCF8-379E-4D09-930E-BBC794C616BB}" srcOrd="0" destOrd="0" presId="urn:microsoft.com/office/officeart/2018/2/layout/IconVerticalSolidList"/>
    <dgm:cxn modelId="{DFFBA5F8-09AB-8946-B700-838DF3B6CA99}" type="presOf" srcId="{E0BD6098-E468-491C-9790-5F835A405160}" destId="{588B27C0-3701-45AB-9A96-B54323B2B325}" srcOrd="0" destOrd="0" presId="urn:microsoft.com/office/officeart/2018/2/layout/IconVerticalSolidList"/>
    <dgm:cxn modelId="{49DBC86A-F037-2944-9A58-A9A562762D19}" type="presParOf" srcId="{588B27C0-3701-45AB-9A96-B54323B2B325}" destId="{F79BFD5C-F28C-42B3-A785-99142629CD2D}" srcOrd="0" destOrd="0" presId="urn:microsoft.com/office/officeart/2018/2/layout/IconVerticalSolidList"/>
    <dgm:cxn modelId="{3A10F00A-379A-8E49-9160-473A06E31B39}" type="presParOf" srcId="{F79BFD5C-F28C-42B3-A785-99142629CD2D}" destId="{58674441-CDBA-4FC3-B99D-0BF0E190A8E8}" srcOrd="0" destOrd="0" presId="urn:microsoft.com/office/officeart/2018/2/layout/IconVerticalSolidList"/>
    <dgm:cxn modelId="{D6EB3A73-E282-D34D-9B73-58D0C19EAE6F}" type="presParOf" srcId="{F79BFD5C-F28C-42B3-A785-99142629CD2D}" destId="{E9A4A7EC-857C-4812-955B-473DA84A05EB}" srcOrd="1" destOrd="0" presId="urn:microsoft.com/office/officeart/2018/2/layout/IconVerticalSolidList"/>
    <dgm:cxn modelId="{3D058BFA-FC43-4B40-9DA4-F3F068AEF55A}" type="presParOf" srcId="{F79BFD5C-F28C-42B3-A785-99142629CD2D}" destId="{F2226424-F55F-4B85-8B9A-EBC07055FE96}" srcOrd="2" destOrd="0" presId="urn:microsoft.com/office/officeart/2018/2/layout/IconVerticalSolidList"/>
    <dgm:cxn modelId="{09F5C6A0-8D22-3749-894C-51F261F40B07}" type="presParOf" srcId="{F79BFD5C-F28C-42B3-A785-99142629CD2D}" destId="{0C10BCF8-379E-4D09-930E-BBC794C616BB}" srcOrd="3" destOrd="0" presId="urn:microsoft.com/office/officeart/2018/2/layout/IconVerticalSolidList"/>
    <dgm:cxn modelId="{69553950-E984-D841-8B27-99E7AE7D7790}" type="presParOf" srcId="{588B27C0-3701-45AB-9A96-B54323B2B325}" destId="{0C691581-28A1-49C0-AC74-2B4FB9C2E539}" srcOrd="1" destOrd="0" presId="urn:microsoft.com/office/officeart/2018/2/layout/IconVerticalSolidList"/>
    <dgm:cxn modelId="{C10A8AE8-8143-D041-844B-8CF3F9D9B280}" type="presParOf" srcId="{588B27C0-3701-45AB-9A96-B54323B2B325}" destId="{EB05ADDD-86F9-4C39-B405-AD220F316637}" srcOrd="2" destOrd="0" presId="urn:microsoft.com/office/officeart/2018/2/layout/IconVerticalSolidList"/>
    <dgm:cxn modelId="{BB8B2E73-40F3-B14A-8833-C95C8FD41FC6}" type="presParOf" srcId="{EB05ADDD-86F9-4C39-B405-AD220F316637}" destId="{3E51A9B7-FFB3-49F2-9F40-2FE08919BD09}" srcOrd="0" destOrd="0" presId="urn:microsoft.com/office/officeart/2018/2/layout/IconVerticalSolidList"/>
    <dgm:cxn modelId="{0C8CF43E-793E-AB4C-8173-50973392129E}" type="presParOf" srcId="{EB05ADDD-86F9-4C39-B405-AD220F316637}" destId="{278B42EA-098F-4A7F-8197-5D135CA1BC29}" srcOrd="1" destOrd="0" presId="urn:microsoft.com/office/officeart/2018/2/layout/IconVerticalSolidList"/>
    <dgm:cxn modelId="{FF703EE0-A3F9-3040-8012-1464AE3AA886}" type="presParOf" srcId="{EB05ADDD-86F9-4C39-B405-AD220F316637}" destId="{AD89C178-9410-4512-8551-9FB84791A721}" srcOrd="2" destOrd="0" presId="urn:microsoft.com/office/officeart/2018/2/layout/IconVerticalSolidList"/>
    <dgm:cxn modelId="{9A23AFDC-34E6-2943-B58D-1B16CCF72066}" type="presParOf" srcId="{EB05ADDD-86F9-4C39-B405-AD220F316637}" destId="{2E1A9ACC-5202-4ED7-BB32-49D866FD0991}" srcOrd="3" destOrd="0" presId="urn:microsoft.com/office/officeart/2018/2/layout/IconVerticalSolidList"/>
    <dgm:cxn modelId="{B4AF9550-73A8-C14C-8110-3B855F01B427}" type="presParOf" srcId="{588B27C0-3701-45AB-9A96-B54323B2B325}" destId="{600310A8-46B7-4653-95EE-85C914522F0C}" srcOrd="3" destOrd="0" presId="urn:microsoft.com/office/officeart/2018/2/layout/IconVerticalSolidList"/>
    <dgm:cxn modelId="{4290CA39-5586-0348-A4DB-84B605FEA94F}" type="presParOf" srcId="{588B27C0-3701-45AB-9A96-B54323B2B325}" destId="{7F0F856E-5E77-48D9-9518-9C65C686374D}" srcOrd="4" destOrd="0" presId="urn:microsoft.com/office/officeart/2018/2/layout/IconVerticalSolidList"/>
    <dgm:cxn modelId="{B4DA71BC-5DF4-2048-BC4E-FE8FE3EF22DF}" type="presParOf" srcId="{7F0F856E-5E77-48D9-9518-9C65C686374D}" destId="{75572439-5471-4662-9327-D90996AA07F1}" srcOrd="0" destOrd="0" presId="urn:microsoft.com/office/officeart/2018/2/layout/IconVerticalSolidList"/>
    <dgm:cxn modelId="{2EBA7D29-9E04-5447-A33F-A4A20D6BBCF1}" type="presParOf" srcId="{7F0F856E-5E77-48D9-9518-9C65C686374D}" destId="{0A9BF2AA-11A6-45C4-8017-A980FAB8D10A}" srcOrd="1" destOrd="0" presId="urn:microsoft.com/office/officeart/2018/2/layout/IconVerticalSolidList"/>
    <dgm:cxn modelId="{A5D16F2F-6095-2247-A1BC-31C04E81AED7}" type="presParOf" srcId="{7F0F856E-5E77-48D9-9518-9C65C686374D}" destId="{BBABC605-D0CA-477F-AEFF-58DB92CD6479}" srcOrd="2" destOrd="0" presId="urn:microsoft.com/office/officeart/2018/2/layout/IconVerticalSolidList"/>
    <dgm:cxn modelId="{20FB4BB2-36F8-F542-B459-7275F386832E}" type="presParOf" srcId="{7F0F856E-5E77-48D9-9518-9C65C686374D}" destId="{7D2614EF-ACC6-4DC5-B702-753B7DE30F68}" srcOrd="3" destOrd="0" presId="urn:microsoft.com/office/officeart/2018/2/layout/IconVerticalSolidList"/>
    <dgm:cxn modelId="{1357FB61-B425-5A49-9263-9428FCCE28DF}" type="presParOf" srcId="{588B27C0-3701-45AB-9A96-B54323B2B325}" destId="{23662473-2ED5-4061-83D7-196786651859}" srcOrd="5" destOrd="0" presId="urn:microsoft.com/office/officeart/2018/2/layout/IconVerticalSolidList"/>
    <dgm:cxn modelId="{49CAF6A5-8697-B042-B14E-60843060D9A8}" type="presParOf" srcId="{588B27C0-3701-45AB-9A96-B54323B2B325}" destId="{59158E7E-EAC9-462A-A7F3-D8CAEB1BBEF3}" srcOrd="6" destOrd="0" presId="urn:microsoft.com/office/officeart/2018/2/layout/IconVerticalSolidList"/>
    <dgm:cxn modelId="{32401650-0ED2-F74E-84B7-50F83CBA6950}" type="presParOf" srcId="{59158E7E-EAC9-462A-A7F3-D8CAEB1BBEF3}" destId="{9CB7E8F1-BC9B-4B78-A5D1-53C108748434}" srcOrd="0" destOrd="0" presId="urn:microsoft.com/office/officeart/2018/2/layout/IconVerticalSolidList"/>
    <dgm:cxn modelId="{766632E0-49CF-E647-9FA7-6A885464653C}" type="presParOf" srcId="{59158E7E-EAC9-462A-A7F3-D8CAEB1BBEF3}" destId="{E2794E70-99DF-463D-94CB-B9D0C80FA53F}" srcOrd="1" destOrd="0" presId="urn:microsoft.com/office/officeart/2018/2/layout/IconVerticalSolidList"/>
    <dgm:cxn modelId="{72DED651-92DB-6440-8FAB-C9F39C337A31}" type="presParOf" srcId="{59158E7E-EAC9-462A-A7F3-D8CAEB1BBEF3}" destId="{4FD5F308-E027-456E-AC96-998EFB6E5256}" srcOrd="2" destOrd="0" presId="urn:microsoft.com/office/officeart/2018/2/layout/IconVerticalSolidList"/>
    <dgm:cxn modelId="{6687F48A-6914-B741-9948-89BAECBA1309}" type="presParOf" srcId="{59158E7E-EAC9-462A-A7F3-D8CAEB1BBEF3}" destId="{808555CE-28E7-4FB2-B751-EB4A36B1653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3B3CCA-6966-4FAE-958D-B31765B23549}"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A1FEBA73-B2D4-4851-97D8-5997110A4CFE}">
      <dgm:prSet/>
      <dgm:spPr/>
      <dgm:t>
        <a:bodyPr/>
        <a:lstStyle/>
        <a:p>
          <a:pPr>
            <a:lnSpc>
              <a:spcPct val="100000"/>
            </a:lnSpc>
          </a:pPr>
          <a:r>
            <a:rPr lang="en-US" dirty="0"/>
            <a:t>1- Establish the effect of workplace culture on employee retention</a:t>
          </a:r>
          <a:r>
            <a:rPr lang="en-US" b="1" dirty="0"/>
            <a:t>. </a:t>
          </a:r>
          <a:endParaRPr lang="en-US" dirty="0"/>
        </a:p>
      </dgm:t>
    </dgm:pt>
    <dgm:pt modelId="{28957A06-2041-4DB5-B31C-297D3D5FFBA7}" type="parTrans" cxnId="{2A64930C-1A4A-41F0-A7B1-02EB1DDDD3FE}">
      <dgm:prSet/>
      <dgm:spPr/>
      <dgm:t>
        <a:bodyPr/>
        <a:lstStyle/>
        <a:p>
          <a:endParaRPr lang="en-US"/>
        </a:p>
      </dgm:t>
    </dgm:pt>
    <dgm:pt modelId="{A654D77E-AEFF-4B79-8B7D-30EA726C4B7E}" type="sibTrans" cxnId="{2A64930C-1A4A-41F0-A7B1-02EB1DDDD3FE}">
      <dgm:prSet/>
      <dgm:spPr/>
      <dgm:t>
        <a:bodyPr/>
        <a:lstStyle/>
        <a:p>
          <a:endParaRPr lang="en-US"/>
        </a:p>
      </dgm:t>
    </dgm:pt>
    <dgm:pt modelId="{BDEE7ABF-CB41-49B4-84DF-5A3351522554}">
      <dgm:prSet/>
      <dgm:spPr/>
      <dgm:t>
        <a:bodyPr/>
        <a:lstStyle/>
        <a:p>
          <a:pPr>
            <a:lnSpc>
              <a:spcPct val="100000"/>
            </a:lnSpc>
          </a:pPr>
          <a:r>
            <a:rPr lang="en-US"/>
            <a:t>2-Establish how training influences employee retention (Malik, et al., 2013).</a:t>
          </a:r>
        </a:p>
      </dgm:t>
    </dgm:pt>
    <dgm:pt modelId="{FB1E83CB-2F0F-4570-AECB-51ABED5C9238}" type="parTrans" cxnId="{9DC1AEFC-D11C-443D-A2E8-BA9E8809568D}">
      <dgm:prSet/>
      <dgm:spPr/>
      <dgm:t>
        <a:bodyPr/>
        <a:lstStyle/>
        <a:p>
          <a:endParaRPr lang="en-US"/>
        </a:p>
      </dgm:t>
    </dgm:pt>
    <dgm:pt modelId="{795AAB94-FE49-408B-B707-AFB00E998798}" type="sibTrans" cxnId="{9DC1AEFC-D11C-443D-A2E8-BA9E8809568D}">
      <dgm:prSet/>
      <dgm:spPr/>
      <dgm:t>
        <a:bodyPr/>
        <a:lstStyle/>
        <a:p>
          <a:endParaRPr lang="en-US"/>
        </a:p>
      </dgm:t>
    </dgm:pt>
    <dgm:pt modelId="{E90997ED-CCDB-41B0-B060-94355E6ED0E1}">
      <dgm:prSet/>
      <dgm:spPr/>
      <dgm:t>
        <a:bodyPr/>
        <a:lstStyle/>
        <a:p>
          <a:pPr>
            <a:lnSpc>
              <a:spcPct val="100000"/>
            </a:lnSpc>
          </a:pPr>
          <a:r>
            <a:rPr lang="en-US"/>
            <a:t>3-assess how the availability of motivation influences employee retention.  </a:t>
          </a:r>
        </a:p>
      </dgm:t>
    </dgm:pt>
    <dgm:pt modelId="{5549843C-5F39-47F4-8740-1F7B1F14D1D8}" type="parTrans" cxnId="{4EC9CB62-78BD-4B6D-B7BF-907DF2524B63}">
      <dgm:prSet/>
      <dgm:spPr/>
      <dgm:t>
        <a:bodyPr/>
        <a:lstStyle/>
        <a:p>
          <a:endParaRPr lang="en-US"/>
        </a:p>
      </dgm:t>
    </dgm:pt>
    <dgm:pt modelId="{53283810-9A46-4607-9E67-BB62B6FD572B}" type="sibTrans" cxnId="{4EC9CB62-78BD-4B6D-B7BF-907DF2524B63}">
      <dgm:prSet/>
      <dgm:spPr/>
      <dgm:t>
        <a:bodyPr/>
        <a:lstStyle/>
        <a:p>
          <a:endParaRPr lang="en-US"/>
        </a:p>
      </dgm:t>
    </dgm:pt>
    <dgm:pt modelId="{4FA53F42-EAF4-49E6-9FF5-F624ECF9CA23}">
      <dgm:prSet/>
      <dgm:spPr/>
      <dgm:t>
        <a:bodyPr/>
        <a:lstStyle/>
        <a:p>
          <a:pPr>
            <a:lnSpc>
              <a:spcPct val="100000"/>
            </a:lnSpc>
          </a:pPr>
          <a:r>
            <a:rPr lang="en-US" dirty="0"/>
            <a:t>4- Analyze the influence of job performance on employee retention.  </a:t>
          </a:r>
        </a:p>
      </dgm:t>
    </dgm:pt>
    <dgm:pt modelId="{B4DA477F-9C9F-4880-A8C2-F4E5D524A935}" type="parTrans" cxnId="{5FF5C833-6312-47BD-83FD-66AFDB953FD1}">
      <dgm:prSet/>
      <dgm:spPr/>
      <dgm:t>
        <a:bodyPr/>
        <a:lstStyle/>
        <a:p>
          <a:endParaRPr lang="en-US"/>
        </a:p>
      </dgm:t>
    </dgm:pt>
    <dgm:pt modelId="{BDDC15DC-3CAB-472A-95E9-4A63427A7059}" type="sibTrans" cxnId="{5FF5C833-6312-47BD-83FD-66AFDB953FD1}">
      <dgm:prSet/>
      <dgm:spPr/>
      <dgm:t>
        <a:bodyPr/>
        <a:lstStyle/>
        <a:p>
          <a:endParaRPr lang="en-US"/>
        </a:p>
      </dgm:t>
    </dgm:pt>
    <dgm:pt modelId="{AD4B395A-C0B6-42F8-A92B-F9D1B023B60C}">
      <dgm:prSet/>
      <dgm:spPr/>
      <dgm:t>
        <a:bodyPr/>
        <a:lstStyle/>
        <a:p>
          <a:pPr>
            <a:lnSpc>
              <a:spcPct val="100000"/>
            </a:lnSpc>
          </a:pPr>
          <a:r>
            <a:rPr lang="en-US"/>
            <a:t>5-Assess the influence of work engagement to employee retention. </a:t>
          </a:r>
        </a:p>
      </dgm:t>
    </dgm:pt>
    <dgm:pt modelId="{C0085610-B6AB-49A5-9CB4-FE839654121A}" type="parTrans" cxnId="{B1F10656-5E26-4013-8210-299887A7F009}">
      <dgm:prSet/>
      <dgm:spPr/>
      <dgm:t>
        <a:bodyPr/>
        <a:lstStyle/>
        <a:p>
          <a:endParaRPr lang="en-US"/>
        </a:p>
      </dgm:t>
    </dgm:pt>
    <dgm:pt modelId="{677179AA-44CB-4A0F-A111-918E1518D538}" type="sibTrans" cxnId="{B1F10656-5E26-4013-8210-299887A7F009}">
      <dgm:prSet/>
      <dgm:spPr/>
      <dgm:t>
        <a:bodyPr/>
        <a:lstStyle/>
        <a:p>
          <a:endParaRPr lang="en-US"/>
        </a:p>
      </dgm:t>
    </dgm:pt>
    <dgm:pt modelId="{69727EAE-ECC5-46F9-8D99-E8A4D5405BA3}" type="pres">
      <dgm:prSet presAssocID="{AA3B3CCA-6966-4FAE-958D-B31765B23549}" presName="root" presStyleCnt="0">
        <dgm:presLayoutVars>
          <dgm:dir/>
          <dgm:resizeHandles val="exact"/>
        </dgm:presLayoutVars>
      </dgm:prSet>
      <dgm:spPr/>
    </dgm:pt>
    <dgm:pt modelId="{4062C6A9-3A6A-4966-B205-EBFE11310A87}" type="pres">
      <dgm:prSet presAssocID="{A1FEBA73-B2D4-4851-97D8-5997110A4CFE}" presName="compNode" presStyleCnt="0"/>
      <dgm:spPr/>
    </dgm:pt>
    <dgm:pt modelId="{FB6BB4D5-4953-483E-A086-79AA115154D5}" type="pres">
      <dgm:prSet presAssocID="{A1FEBA73-B2D4-4851-97D8-5997110A4CFE}" presName="iconRect" presStyleLbl="node1" presStyleIdx="0" presStyleCnt="5"/>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oup of People"/>
        </a:ext>
      </dgm:extLst>
    </dgm:pt>
    <dgm:pt modelId="{DE1BFDEC-35F0-4F1A-9F98-A70B21DDE954}" type="pres">
      <dgm:prSet presAssocID="{A1FEBA73-B2D4-4851-97D8-5997110A4CFE}" presName="spaceRect" presStyleCnt="0"/>
      <dgm:spPr/>
    </dgm:pt>
    <dgm:pt modelId="{000D8345-59D2-4842-9E62-7F0BBC32C29F}" type="pres">
      <dgm:prSet presAssocID="{A1FEBA73-B2D4-4851-97D8-5997110A4CFE}" presName="textRect" presStyleLbl="revTx" presStyleIdx="0" presStyleCnt="5">
        <dgm:presLayoutVars>
          <dgm:chMax val="1"/>
          <dgm:chPref val="1"/>
        </dgm:presLayoutVars>
      </dgm:prSet>
      <dgm:spPr/>
    </dgm:pt>
    <dgm:pt modelId="{F8D40F08-8BD1-4465-B735-4C7A81A74647}" type="pres">
      <dgm:prSet presAssocID="{A654D77E-AEFF-4B79-8B7D-30EA726C4B7E}" presName="sibTrans" presStyleCnt="0"/>
      <dgm:spPr/>
    </dgm:pt>
    <dgm:pt modelId="{54F2B318-E4EB-4BBD-A7B3-BD7DB72DBCAE}" type="pres">
      <dgm:prSet presAssocID="{BDEE7ABF-CB41-49B4-84DF-5A3351522554}" presName="compNode" presStyleCnt="0"/>
      <dgm:spPr/>
    </dgm:pt>
    <dgm:pt modelId="{D392D353-B5A9-4DF2-BE65-51B26ACE3B58}" type="pres">
      <dgm:prSet presAssocID="{BDEE7ABF-CB41-49B4-84DF-5A3351522554}" presName="iconRect" presStyleLbl="node1" presStyleIdx="1" presStyleCnt="5"/>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ss Pieces"/>
        </a:ext>
      </dgm:extLst>
    </dgm:pt>
    <dgm:pt modelId="{1CE89AF4-A925-4437-882D-3F95CAD20339}" type="pres">
      <dgm:prSet presAssocID="{BDEE7ABF-CB41-49B4-84DF-5A3351522554}" presName="spaceRect" presStyleCnt="0"/>
      <dgm:spPr/>
    </dgm:pt>
    <dgm:pt modelId="{C113350A-64A6-4E7A-B237-07A6E2E2C01D}" type="pres">
      <dgm:prSet presAssocID="{BDEE7ABF-CB41-49B4-84DF-5A3351522554}" presName="textRect" presStyleLbl="revTx" presStyleIdx="1" presStyleCnt="5">
        <dgm:presLayoutVars>
          <dgm:chMax val="1"/>
          <dgm:chPref val="1"/>
        </dgm:presLayoutVars>
      </dgm:prSet>
      <dgm:spPr/>
    </dgm:pt>
    <dgm:pt modelId="{EB039ADC-1D7C-4E7E-BAC9-CB360ED9B5DC}" type="pres">
      <dgm:prSet presAssocID="{795AAB94-FE49-408B-B707-AFB00E998798}" presName="sibTrans" presStyleCnt="0"/>
      <dgm:spPr/>
    </dgm:pt>
    <dgm:pt modelId="{10E3B5D1-666F-4C0E-97B2-4495965D694B}" type="pres">
      <dgm:prSet presAssocID="{E90997ED-CCDB-41B0-B060-94355E6ED0E1}" presName="compNode" presStyleCnt="0"/>
      <dgm:spPr/>
    </dgm:pt>
    <dgm:pt modelId="{EA088126-C324-47F7-9725-624E41B59B17}" type="pres">
      <dgm:prSet presAssocID="{E90997ED-CCDB-41B0-B060-94355E6ED0E1}" presName="iconRect" presStyleLbl="node1" presStyleIdx="2" presStyleCnt="5"/>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topwatch"/>
        </a:ext>
      </dgm:extLst>
    </dgm:pt>
    <dgm:pt modelId="{8AEE66B1-2CC8-4EB5-859F-0D6567FCFEB6}" type="pres">
      <dgm:prSet presAssocID="{E90997ED-CCDB-41B0-B060-94355E6ED0E1}" presName="spaceRect" presStyleCnt="0"/>
      <dgm:spPr/>
    </dgm:pt>
    <dgm:pt modelId="{184FA13B-3FAB-4B46-B4EF-BE236C4BDBA6}" type="pres">
      <dgm:prSet presAssocID="{E90997ED-CCDB-41B0-B060-94355E6ED0E1}" presName="textRect" presStyleLbl="revTx" presStyleIdx="2" presStyleCnt="5">
        <dgm:presLayoutVars>
          <dgm:chMax val="1"/>
          <dgm:chPref val="1"/>
        </dgm:presLayoutVars>
      </dgm:prSet>
      <dgm:spPr/>
    </dgm:pt>
    <dgm:pt modelId="{FBF411FA-9230-4FE7-B3A4-2FCA5818D40F}" type="pres">
      <dgm:prSet presAssocID="{53283810-9A46-4607-9E67-BB62B6FD572B}" presName="sibTrans" presStyleCnt="0"/>
      <dgm:spPr/>
    </dgm:pt>
    <dgm:pt modelId="{68D22DA3-FEF4-4875-8DA0-7D7DF0A9A278}" type="pres">
      <dgm:prSet presAssocID="{4FA53F42-EAF4-49E6-9FF5-F624ECF9CA23}" presName="compNode" presStyleCnt="0"/>
      <dgm:spPr/>
    </dgm:pt>
    <dgm:pt modelId="{86A3634A-E53E-4D58-863A-558BA46C1921}" type="pres">
      <dgm:prSet presAssocID="{4FA53F42-EAF4-49E6-9FF5-F624ECF9CA23}" presName="iconRect" presStyleLbl="node1" presStyleIdx="3" presStyleCnt="5"/>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arget Audience"/>
        </a:ext>
      </dgm:extLst>
    </dgm:pt>
    <dgm:pt modelId="{9BE89C6F-35AD-4961-880A-B18A9EBC66C3}" type="pres">
      <dgm:prSet presAssocID="{4FA53F42-EAF4-49E6-9FF5-F624ECF9CA23}" presName="spaceRect" presStyleCnt="0"/>
      <dgm:spPr/>
    </dgm:pt>
    <dgm:pt modelId="{8DF2FE82-02D9-4F28-8AEC-E0E9903C8DF0}" type="pres">
      <dgm:prSet presAssocID="{4FA53F42-EAF4-49E6-9FF5-F624ECF9CA23}" presName="textRect" presStyleLbl="revTx" presStyleIdx="3" presStyleCnt="5">
        <dgm:presLayoutVars>
          <dgm:chMax val="1"/>
          <dgm:chPref val="1"/>
        </dgm:presLayoutVars>
      </dgm:prSet>
      <dgm:spPr/>
    </dgm:pt>
    <dgm:pt modelId="{87482616-E319-49C9-8C35-7ADA2D0D58EA}" type="pres">
      <dgm:prSet presAssocID="{BDDC15DC-3CAB-472A-95E9-4A63427A7059}" presName="sibTrans" presStyleCnt="0"/>
      <dgm:spPr/>
    </dgm:pt>
    <dgm:pt modelId="{C3410AA9-BA57-4147-8ECC-3E9B0F828BDE}" type="pres">
      <dgm:prSet presAssocID="{AD4B395A-C0B6-42F8-A92B-F9D1B023B60C}" presName="compNode" presStyleCnt="0"/>
      <dgm:spPr/>
    </dgm:pt>
    <dgm:pt modelId="{1185D660-AA30-49E3-A583-7FB4CB8C44FD}" type="pres">
      <dgm:prSet presAssocID="{AD4B395A-C0B6-42F8-A92B-F9D1B023B60C}" presName="iconRect" presStyleLbl="node1" presStyleIdx="4" presStyleCnt="5"/>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arketing"/>
        </a:ext>
      </dgm:extLst>
    </dgm:pt>
    <dgm:pt modelId="{F17BA7EE-E8F0-4B60-8F15-5EDC71426FC8}" type="pres">
      <dgm:prSet presAssocID="{AD4B395A-C0B6-42F8-A92B-F9D1B023B60C}" presName="spaceRect" presStyleCnt="0"/>
      <dgm:spPr/>
    </dgm:pt>
    <dgm:pt modelId="{4CBFED65-C52B-4DBB-A794-E7E130D718DE}" type="pres">
      <dgm:prSet presAssocID="{AD4B395A-C0B6-42F8-A92B-F9D1B023B60C}" presName="textRect" presStyleLbl="revTx" presStyleIdx="4" presStyleCnt="5">
        <dgm:presLayoutVars>
          <dgm:chMax val="1"/>
          <dgm:chPref val="1"/>
        </dgm:presLayoutVars>
      </dgm:prSet>
      <dgm:spPr/>
    </dgm:pt>
  </dgm:ptLst>
  <dgm:cxnLst>
    <dgm:cxn modelId="{2A64930C-1A4A-41F0-A7B1-02EB1DDDD3FE}" srcId="{AA3B3CCA-6966-4FAE-958D-B31765B23549}" destId="{A1FEBA73-B2D4-4851-97D8-5997110A4CFE}" srcOrd="0" destOrd="0" parTransId="{28957A06-2041-4DB5-B31C-297D3D5FFBA7}" sibTransId="{A654D77E-AEFF-4B79-8B7D-30EA726C4B7E}"/>
    <dgm:cxn modelId="{3A975023-73BA-4199-B11E-755D4DFB44C6}" type="presOf" srcId="{BDEE7ABF-CB41-49B4-84DF-5A3351522554}" destId="{C113350A-64A6-4E7A-B237-07A6E2E2C01D}" srcOrd="0" destOrd="0" presId="urn:microsoft.com/office/officeart/2018/2/layout/IconLabelList"/>
    <dgm:cxn modelId="{5FF5C833-6312-47BD-83FD-66AFDB953FD1}" srcId="{AA3B3CCA-6966-4FAE-958D-B31765B23549}" destId="{4FA53F42-EAF4-49E6-9FF5-F624ECF9CA23}" srcOrd="3" destOrd="0" parTransId="{B4DA477F-9C9F-4880-A8C2-F4E5D524A935}" sibTransId="{BDDC15DC-3CAB-472A-95E9-4A63427A7059}"/>
    <dgm:cxn modelId="{7F0DA23A-9B40-411F-8C4E-0A82743711E6}" type="presOf" srcId="{AD4B395A-C0B6-42F8-A92B-F9D1B023B60C}" destId="{4CBFED65-C52B-4DBB-A794-E7E130D718DE}" srcOrd="0" destOrd="0" presId="urn:microsoft.com/office/officeart/2018/2/layout/IconLabelList"/>
    <dgm:cxn modelId="{4EC9CB62-78BD-4B6D-B7BF-907DF2524B63}" srcId="{AA3B3CCA-6966-4FAE-958D-B31765B23549}" destId="{E90997ED-CCDB-41B0-B060-94355E6ED0E1}" srcOrd="2" destOrd="0" parTransId="{5549843C-5F39-47F4-8740-1F7B1F14D1D8}" sibTransId="{53283810-9A46-4607-9E67-BB62B6FD572B}"/>
    <dgm:cxn modelId="{70331573-D365-46F8-A09C-4AB5AC0F5E7C}" type="presOf" srcId="{AA3B3CCA-6966-4FAE-958D-B31765B23549}" destId="{69727EAE-ECC5-46F9-8D99-E8A4D5405BA3}" srcOrd="0" destOrd="0" presId="urn:microsoft.com/office/officeart/2018/2/layout/IconLabelList"/>
    <dgm:cxn modelId="{B1F10656-5E26-4013-8210-299887A7F009}" srcId="{AA3B3CCA-6966-4FAE-958D-B31765B23549}" destId="{AD4B395A-C0B6-42F8-A92B-F9D1B023B60C}" srcOrd="4" destOrd="0" parTransId="{C0085610-B6AB-49A5-9CB4-FE839654121A}" sibTransId="{677179AA-44CB-4A0F-A111-918E1518D538}"/>
    <dgm:cxn modelId="{52786E83-A61F-448A-A467-62C3A51AACCB}" type="presOf" srcId="{A1FEBA73-B2D4-4851-97D8-5997110A4CFE}" destId="{000D8345-59D2-4842-9E62-7F0BBC32C29F}" srcOrd="0" destOrd="0" presId="urn:microsoft.com/office/officeart/2018/2/layout/IconLabelList"/>
    <dgm:cxn modelId="{A288F3A0-9770-4040-B820-E1689593D1EE}" type="presOf" srcId="{E90997ED-CCDB-41B0-B060-94355E6ED0E1}" destId="{184FA13B-3FAB-4B46-B4EF-BE236C4BDBA6}" srcOrd="0" destOrd="0" presId="urn:microsoft.com/office/officeart/2018/2/layout/IconLabelList"/>
    <dgm:cxn modelId="{086485C9-DE6C-4AB7-ACB9-27912D9B926C}" type="presOf" srcId="{4FA53F42-EAF4-49E6-9FF5-F624ECF9CA23}" destId="{8DF2FE82-02D9-4F28-8AEC-E0E9903C8DF0}" srcOrd="0" destOrd="0" presId="urn:microsoft.com/office/officeart/2018/2/layout/IconLabelList"/>
    <dgm:cxn modelId="{9DC1AEFC-D11C-443D-A2E8-BA9E8809568D}" srcId="{AA3B3CCA-6966-4FAE-958D-B31765B23549}" destId="{BDEE7ABF-CB41-49B4-84DF-5A3351522554}" srcOrd="1" destOrd="0" parTransId="{FB1E83CB-2F0F-4570-AECB-51ABED5C9238}" sibTransId="{795AAB94-FE49-408B-B707-AFB00E998798}"/>
    <dgm:cxn modelId="{AE65C8FA-84CF-43AB-A325-A74D6B3C9D2A}" type="presParOf" srcId="{69727EAE-ECC5-46F9-8D99-E8A4D5405BA3}" destId="{4062C6A9-3A6A-4966-B205-EBFE11310A87}" srcOrd="0" destOrd="0" presId="urn:microsoft.com/office/officeart/2018/2/layout/IconLabelList"/>
    <dgm:cxn modelId="{543ED436-9954-41B8-9F9D-48A366A4020D}" type="presParOf" srcId="{4062C6A9-3A6A-4966-B205-EBFE11310A87}" destId="{FB6BB4D5-4953-483E-A086-79AA115154D5}" srcOrd="0" destOrd="0" presId="urn:microsoft.com/office/officeart/2018/2/layout/IconLabelList"/>
    <dgm:cxn modelId="{2582C67B-BBCD-4185-B445-ADCA3A41B4A3}" type="presParOf" srcId="{4062C6A9-3A6A-4966-B205-EBFE11310A87}" destId="{DE1BFDEC-35F0-4F1A-9F98-A70B21DDE954}" srcOrd="1" destOrd="0" presId="urn:microsoft.com/office/officeart/2018/2/layout/IconLabelList"/>
    <dgm:cxn modelId="{9B42C71A-B152-4F67-A3A2-F3FF046C2E1A}" type="presParOf" srcId="{4062C6A9-3A6A-4966-B205-EBFE11310A87}" destId="{000D8345-59D2-4842-9E62-7F0BBC32C29F}" srcOrd="2" destOrd="0" presId="urn:microsoft.com/office/officeart/2018/2/layout/IconLabelList"/>
    <dgm:cxn modelId="{A5D5B904-9D69-4A18-A15D-DC5187D52070}" type="presParOf" srcId="{69727EAE-ECC5-46F9-8D99-E8A4D5405BA3}" destId="{F8D40F08-8BD1-4465-B735-4C7A81A74647}" srcOrd="1" destOrd="0" presId="urn:microsoft.com/office/officeart/2018/2/layout/IconLabelList"/>
    <dgm:cxn modelId="{E54BC7B7-4134-40D5-8BF7-3F10752D0C47}" type="presParOf" srcId="{69727EAE-ECC5-46F9-8D99-E8A4D5405BA3}" destId="{54F2B318-E4EB-4BBD-A7B3-BD7DB72DBCAE}" srcOrd="2" destOrd="0" presId="urn:microsoft.com/office/officeart/2018/2/layout/IconLabelList"/>
    <dgm:cxn modelId="{99B64B8D-1C77-46BE-8637-70E0226AFECC}" type="presParOf" srcId="{54F2B318-E4EB-4BBD-A7B3-BD7DB72DBCAE}" destId="{D392D353-B5A9-4DF2-BE65-51B26ACE3B58}" srcOrd="0" destOrd="0" presId="urn:microsoft.com/office/officeart/2018/2/layout/IconLabelList"/>
    <dgm:cxn modelId="{903EA336-4DDC-4E58-829A-5A16D2FCB7CF}" type="presParOf" srcId="{54F2B318-E4EB-4BBD-A7B3-BD7DB72DBCAE}" destId="{1CE89AF4-A925-4437-882D-3F95CAD20339}" srcOrd="1" destOrd="0" presId="urn:microsoft.com/office/officeart/2018/2/layout/IconLabelList"/>
    <dgm:cxn modelId="{4157DB16-D559-4472-9263-23B8CE6639CD}" type="presParOf" srcId="{54F2B318-E4EB-4BBD-A7B3-BD7DB72DBCAE}" destId="{C113350A-64A6-4E7A-B237-07A6E2E2C01D}" srcOrd="2" destOrd="0" presId="urn:microsoft.com/office/officeart/2018/2/layout/IconLabelList"/>
    <dgm:cxn modelId="{9B2E5738-2F4F-44C9-BDEB-151409F55342}" type="presParOf" srcId="{69727EAE-ECC5-46F9-8D99-E8A4D5405BA3}" destId="{EB039ADC-1D7C-4E7E-BAC9-CB360ED9B5DC}" srcOrd="3" destOrd="0" presId="urn:microsoft.com/office/officeart/2018/2/layout/IconLabelList"/>
    <dgm:cxn modelId="{69539D9C-0B65-4634-967F-5D6744B24E75}" type="presParOf" srcId="{69727EAE-ECC5-46F9-8D99-E8A4D5405BA3}" destId="{10E3B5D1-666F-4C0E-97B2-4495965D694B}" srcOrd="4" destOrd="0" presId="urn:microsoft.com/office/officeart/2018/2/layout/IconLabelList"/>
    <dgm:cxn modelId="{EA944635-C375-48D0-9B35-9F4E5AD38920}" type="presParOf" srcId="{10E3B5D1-666F-4C0E-97B2-4495965D694B}" destId="{EA088126-C324-47F7-9725-624E41B59B17}" srcOrd="0" destOrd="0" presId="urn:microsoft.com/office/officeart/2018/2/layout/IconLabelList"/>
    <dgm:cxn modelId="{631F7D9F-E337-4B06-8998-03F59BE8B7CD}" type="presParOf" srcId="{10E3B5D1-666F-4C0E-97B2-4495965D694B}" destId="{8AEE66B1-2CC8-4EB5-859F-0D6567FCFEB6}" srcOrd="1" destOrd="0" presId="urn:microsoft.com/office/officeart/2018/2/layout/IconLabelList"/>
    <dgm:cxn modelId="{33F3F11F-24E7-4EE6-9111-856FD7A73F5F}" type="presParOf" srcId="{10E3B5D1-666F-4C0E-97B2-4495965D694B}" destId="{184FA13B-3FAB-4B46-B4EF-BE236C4BDBA6}" srcOrd="2" destOrd="0" presId="urn:microsoft.com/office/officeart/2018/2/layout/IconLabelList"/>
    <dgm:cxn modelId="{5AB44B0D-298A-4890-86E0-CA9999F455BD}" type="presParOf" srcId="{69727EAE-ECC5-46F9-8D99-E8A4D5405BA3}" destId="{FBF411FA-9230-4FE7-B3A4-2FCA5818D40F}" srcOrd="5" destOrd="0" presId="urn:microsoft.com/office/officeart/2018/2/layout/IconLabelList"/>
    <dgm:cxn modelId="{FC0E3B66-2AD1-494F-8E7A-2017B35A1EB5}" type="presParOf" srcId="{69727EAE-ECC5-46F9-8D99-E8A4D5405BA3}" destId="{68D22DA3-FEF4-4875-8DA0-7D7DF0A9A278}" srcOrd="6" destOrd="0" presId="urn:microsoft.com/office/officeart/2018/2/layout/IconLabelList"/>
    <dgm:cxn modelId="{AC5D1682-AC99-47A1-A26D-8F8A0E75D1E7}" type="presParOf" srcId="{68D22DA3-FEF4-4875-8DA0-7D7DF0A9A278}" destId="{86A3634A-E53E-4D58-863A-558BA46C1921}" srcOrd="0" destOrd="0" presId="urn:microsoft.com/office/officeart/2018/2/layout/IconLabelList"/>
    <dgm:cxn modelId="{DC396A0F-4F21-414C-A1F6-F4AB2CD61858}" type="presParOf" srcId="{68D22DA3-FEF4-4875-8DA0-7D7DF0A9A278}" destId="{9BE89C6F-35AD-4961-880A-B18A9EBC66C3}" srcOrd="1" destOrd="0" presId="urn:microsoft.com/office/officeart/2018/2/layout/IconLabelList"/>
    <dgm:cxn modelId="{235AC5BF-8D86-4B1F-A1F7-7455BE8F5213}" type="presParOf" srcId="{68D22DA3-FEF4-4875-8DA0-7D7DF0A9A278}" destId="{8DF2FE82-02D9-4F28-8AEC-E0E9903C8DF0}" srcOrd="2" destOrd="0" presId="urn:microsoft.com/office/officeart/2018/2/layout/IconLabelList"/>
    <dgm:cxn modelId="{E634B3E3-7AFB-44E7-81FA-F0F44B7DEA3E}" type="presParOf" srcId="{69727EAE-ECC5-46F9-8D99-E8A4D5405BA3}" destId="{87482616-E319-49C9-8C35-7ADA2D0D58EA}" srcOrd="7" destOrd="0" presId="urn:microsoft.com/office/officeart/2018/2/layout/IconLabelList"/>
    <dgm:cxn modelId="{2109B93C-2442-4C04-A54D-52FA738CACAC}" type="presParOf" srcId="{69727EAE-ECC5-46F9-8D99-E8A4D5405BA3}" destId="{C3410AA9-BA57-4147-8ECC-3E9B0F828BDE}" srcOrd="8" destOrd="0" presId="urn:microsoft.com/office/officeart/2018/2/layout/IconLabelList"/>
    <dgm:cxn modelId="{E6F4BAC0-F620-439D-9259-E3CC38F6112D}" type="presParOf" srcId="{C3410AA9-BA57-4147-8ECC-3E9B0F828BDE}" destId="{1185D660-AA30-49E3-A583-7FB4CB8C44FD}" srcOrd="0" destOrd="0" presId="urn:microsoft.com/office/officeart/2018/2/layout/IconLabelList"/>
    <dgm:cxn modelId="{0A98A46C-6C44-414C-AA53-3A684A2ACC9A}" type="presParOf" srcId="{C3410AA9-BA57-4147-8ECC-3E9B0F828BDE}" destId="{F17BA7EE-E8F0-4B60-8F15-5EDC71426FC8}" srcOrd="1" destOrd="0" presId="urn:microsoft.com/office/officeart/2018/2/layout/IconLabelList"/>
    <dgm:cxn modelId="{0FDBE0FF-0210-4DF7-8600-D5AE3BD679CF}" type="presParOf" srcId="{C3410AA9-BA57-4147-8ECC-3E9B0F828BDE}" destId="{4CBFED65-C52B-4DBB-A794-E7E130D718D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018E09-AF4A-4C5C-B05E-E25AD08E262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A011C8D-2837-475E-8F9D-475E126556A4}">
      <dgm:prSet/>
      <dgm:spPr/>
      <dgm:t>
        <a:bodyPr/>
        <a:lstStyle/>
        <a:p>
          <a:pPr>
            <a:lnSpc>
              <a:spcPct val="100000"/>
            </a:lnSpc>
          </a:pPr>
          <a:r>
            <a:rPr lang="en-US" dirty="0"/>
            <a:t>H1- Does employee engagement influences the retention of employees within a given organization?</a:t>
          </a:r>
        </a:p>
      </dgm:t>
    </dgm:pt>
    <dgm:pt modelId="{DE85C403-C472-4A9C-9304-E5044193FF9A}" type="parTrans" cxnId="{9EB3B687-7A19-4DE0-9BEA-E663AE06F16E}">
      <dgm:prSet/>
      <dgm:spPr/>
      <dgm:t>
        <a:bodyPr/>
        <a:lstStyle/>
        <a:p>
          <a:endParaRPr lang="en-US"/>
        </a:p>
      </dgm:t>
    </dgm:pt>
    <dgm:pt modelId="{ECF656D9-F006-4A26-8E78-210D66BB5EFB}" type="sibTrans" cxnId="{9EB3B687-7A19-4DE0-9BEA-E663AE06F16E}">
      <dgm:prSet/>
      <dgm:spPr/>
      <dgm:t>
        <a:bodyPr/>
        <a:lstStyle/>
        <a:p>
          <a:endParaRPr lang="en-US"/>
        </a:p>
      </dgm:t>
    </dgm:pt>
    <dgm:pt modelId="{41CBAB25-2AD9-475B-BC7B-9E7B141B6CAD}">
      <dgm:prSet/>
      <dgm:spPr/>
      <dgm:t>
        <a:bodyPr/>
        <a:lstStyle/>
        <a:p>
          <a:pPr>
            <a:lnSpc>
              <a:spcPct val="100000"/>
            </a:lnSpc>
          </a:pPr>
          <a:r>
            <a:rPr lang="en-US" dirty="0"/>
            <a:t>H2 – Is there a positive relationship between employee performance and employee retention? </a:t>
          </a:r>
        </a:p>
      </dgm:t>
    </dgm:pt>
    <dgm:pt modelId="{880FA1B4-4514-46A9-B146-3925B9DC804C}" type="parTrans" cxnId="{FC8EA096-3216-4346-85AC-1B693BD3F2B6}">
      <dgm:prSet/>
      <dgm:spPr/>
      <dgm:t>
        <a:bodyPr/>
        <a:lstStyle/>
        <a:p>
          <a:endParaRPr lang="en-US"/>
        </a:p>
      </dgm:t>
    </dgm:pt>
    <dgm:pt modelId="{7DFADD4A-3002-4F57-861C-95E56C56D925}" type="sibTrans" cxnId="{FC8EA096-3216-4346-85AC-1B693BD3F2B6}">
      <dgm:prSet/>
      <dgm:spPr/>
      <dgm:t>
        <a:bodyPr/>
        <a:lstStyle/>
        <a:p>
          <a:endParaRPr lang="en-US"/>
        </a:p>
      </dgm:t>
    </dgm:pt>
    <dgm:pt modelId="{805534BE-CD14-4022-84E4-C01E609EA471}">
      <dgm:prSet/>
      <dgm:spPr/>
      <dgm:t>
        <a:bodyPr/>
        <a:lstStyle/>
        <a:p>
          <a:pPr>
            <a:lnSpc>
              <a:spcPct val="100000"/>
            </a:lnSpc>
          </a:pPr>
          <a:r>
            <a:rPr lang="en-US" dirty="0"/>
            <a:t>H3- Does cultures of the workplace determine how employees are retained within the organizations?</a:t>
          </a:r>
        </a:p>
      </dgm:t>
    </dgm:pt>
    <dgm:pt modelId="{350BE289-51C0-4637-96E9-D7565DE1C094}" type="parTrans" cxnId="{4342FCF5-5E04-4266-9F6B-BDEFE62E6430}">
      <dgm:prSet/>
      <dgm:spPr/>
      <dgm:t>
        <a:bodyPr/>
        <a:lstStyle/>
        <a:p>
          <a:endParaRPr lang="en-US"/>
        </a:p>
      </dgm:t>
    </dgm:pt>
    <dgm:pt modelId="{CDC45221-763C-4EC9-8443-3DA9CF36A838}" type="sibTrans" cxnId="{4342FCF5-5E04-4266-9F6B-BDEFE62E6430}">
      <dgm:prSet/>
      <dgm:spPr/>
      <dgm:t>
        <a:bodyPr/>
        <a:lstStyle/>
        <a:p>
          <a:endParaRPr lang="en-US"/>
        </a:p>
      </dgm:t>
    </dgm:pt>
    <dgm:pt modelId="{A3B8AAE3-A117-4348-AA78-B727D938BC89}">
      <dgm:prSet/>
      <dgm:spPr/>
      <dgm:t>
        <a:bodyPr/>
        <a:lstStyle/>
        <a:p>
          <a:pPr>
            <a:lnSpc>
              <a:spcPct val="100000"/>
            </a:lnSpc>
          </a:pPr>
          <a:r>
            <a:rPr lang="en-US" dirty="0"/>
            <a:t>H4 -Does employee training influence employee retention positively?</a:t>
          </a:r>
        </a:p>
      </dgm:t>
    </dgm:pt>
    <dgm:pt modelId="{53FF1504-BC53-4793-9E6C-D9A4C0DB6244}" type="parTrans" cxnId="{48DEB2EE-5E1A-4477-8C19-3C2DED4CE5FC}">
      <dgm:prSet/>
      <dgm:spPr/>
      <dgm:t>
        <a:bodyPr/>
        <a:lstStyle/>
        <a:p>
          <a:endParaRPr lang="en-US"/>
        </a:p>
      </dgm:t>
    </dgm:pt>
    <dgm:pt modelId="{043717DE-824C-44C3-B609-697CDDBE20A3}" type="sibTrans" cxnId="{48DEB2EE-5E1A-4477-8C19-3C2DED4CE5FC}">
      <dgm:prSet/>
      <dgm:spPr/>
      <dgm:t>
        <a:bodyPr/>
        <a:lstStyle/>
        <a:p>
          <a:endParaRPr lang="en-US"/>
        </a:p>
      </dgm:t>
    </dgm:pt>
    <dgm:pt modelId="{B2162238-7B03-46AD-8581-754BA776925F}">
      <dgm:prSet/>
      <dgm:spPr/>
      <dgm:t>
        <a:bodyPr/>
        <a:lstStyle/>
        <a:p>
          <a:pPr>
            <a:lnSpc>
              <a:spcPct val="100000"/>
            </a:lnSpc>
          </a:pPr>
          <a:r>
            <a:rPr lang="en-US" dirty="0"/>
            <a:t>H5- Does employee motivation influences retention of employees in a given organization?</a:t>
          </a:r>
        </a:p>
      </dgm:t>
    </dgm:pt>
    <dgm:pt modelId="{6A50D535-AA21-4705-A7A7-8EF8A5420BF9}" type="parTrans" cxnId="{F9B0664D-B91B-4F63-B66A-3FA70E98F4F6}">
      <dgm:prSet/>
      <dgm:spPr/>
      <dgm:t>
        <a:bodyPr/>
        <a:lstStyle/>
        <a:p>
          <a:endParaRPr lang="en-US"/>
        </a:p>
      </dgm:t>
    </dgm:pt>
    <dgm:pt modelId="{66715661-F7E0-4A42-A1ED-9699D3528AD6}" type="sibTrans" cxnId="{F9B0664D-B91B-4F63-B66A-3FA70E98F4F6}">
      <dgm:prSet/>
      <dgm:spPr/>
      <dgm:t>
        <a:bodyPr/>
        <a:lstStyle/>
        <a:p>
          <a:endParaRPr lang="en-US"/>
        </a:p>
      </dgm:t>
    </dgm:pt>
    <dgm:pt modelId="{6095CDCB-609C-4F6B-9336-EAC27AF24ECA}" type="pres">
      <dgm:prSet presAssocID="{B8018E09-AF4A-4C5C-B05E-E25AD08E2624}" presName="root" presStyleCnt="0">
        <dgm:presLayoutVars>
          <dgm:dir/>
          <dgm:resizeHandles val="exact"/>
        </dgm:presLayoutVars>
      </dgm:prSet>
      <dgm:spPr/>
    </dgm:pt>
    <dgm:pt modelId="{BB381DB1-A43C-4A98-84FB-4C6FE1123717}" type="pres">
      <dgm:prSet presAssocID="{AA011C8D-2837-475E-8F9D-475E126556A4}" presName="compNode" presStyleCnt="0"/>
      <dgm:spPr/>
    </dgm:pt>
    <dgm:pt modelId="{8C819F3E-31A9-4A92-9149-CB3E22E7DE93}" type="pres">
      <dgm:prSet presAssocID="{AA011C8D-2837-475E-8F9D-475E126556A4}" presName="bgRect" presStyleLbl="bgShp" presStyleIdx="0" presStyleCnt="5"/>
      <dgm:spPr/>
    </dgm:pt>
    <dgm:pt modelId="{6B121207-8983-42BF-8820-E8CB0ADA3A30}" type="pres">
      <dgm:prSet presAssocID="{AA011C8D-2837-475E-8F9D-475E126556A4}" presName="iconRect" presStyleLbl="node1" presStyleIdx="0" presStyleCnt="5"/>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618DA5D7-D7B0-4AE7-AD96-7E6A5E110080}" type="pres">
      <dgm:prSet presAssocID="{AA011C8D-2837-475E-8F9D-475E126556A4}" presName="spaceRect" presStyleCnt="0"/>
      <dgm:spPr/>
    </dgm:pt>
    <dgm:pt modelId="{A6D6F154-0562-4CF1-B1C0-395D05E4163A}" type="pres">
      <dgm:prSet presAssocID="{AA011C8D-2837-475E-8F9D-475E126556A4}" presName="parTx" presStyleLbl="revTx" presStyleIdx="0" presStyleCnt="5">
        <dgm:presLayoutVars>
          <dgm:chMax val="0"/>
          <dgm:chPref val="0"/>
        </dgm:presLayoutVars>
      </dgm:prSet>
      <dgm:spPr/>
    </dgm:pt>
    <dgm:pt modelId="{959CAAA0-21AC-4591-91FA-F889100AE31E}" type="pres">
      <dgm:prSet presAssocID="{ECF656D9-F006-4A26-8E78-210D66BB5EFB}" presName="sibTrans" presStyleCnt="0"/>
      <dgm:spPr/>
    </dgm:pt>
    <dgm:pt modelId="{0E8B55E2-66FD-4673-AFDB-3C1B52228D9B}" type="pres">
      <dgm:prSet presAssocID="{41CBAB25-2AD9-475B-BC7B-9E7B141B6CAD}" presName="compNode" presStyleCnt="0"/>
      <dgm:spPr/>
    </dgm:pt>
    <dgm:pt modelId="{70AE7105-1733-4CAE-87A2-4DF718D8952F}" type="pres">
      <dgm:prSet presAssocID="{41CBAB25-2AD9-475B-BC7B-9E7B141B6CAD}" presName="bgRect" presStyleLbl="bgShp" presStyleIdx="1" presStyleCnt="5"/>
      <dgm:spPr/>
    </dgm:pt>
    <dgm:pt modelId="{2C5D642E-2D1B-4668-96BC-7308E2E64BD7}" type="pres">
      <dgm:prSet presAssocID="{41CBAB25-2AD9-475B-BC7B-9E7B141B6CAD}" presName="iconRect" presStyleLbl="node1" presStyleIdx="1" presStyleCnt="5"/>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ers"/>
        </a:ext>
      </dgm:extLst>
    </dgm:pt>
    <dgm:pt modelId="{F3C04CD5-AAB2-4BFC-8D2C-9584A6265387}" type="pres">
      <dgm:prSet presAssocID="{41CBAB25-2AD9-475B-BC7B-9E7B141B6CAD}" presName="spaceRect" presStyleCnt="0"/>
      <dgm:spPr/>
    </dgm:pt>
    <dgm:pt modelId="{D4054DDB-415A-42F1-A0BF-1A36704A5060}" type="pres">
      <dgm:prSet presAssocID="{41CBAB25-2AD9-475B-BC7B-9E7B141B6CAD}" presName="parTx" presStyleLbl="revTx" presStyleIdx="1" presStyleCnt="5">
        <dgm:presLayoutVars>
          <dgm:chMax val="0"/>
          <dgm:chPref val="0"/>
        </dgm:presLayoutVars>
      </dgm:prSet>
      <dgm:spPr/>
    </dgm:pt>
    <dgm:pt modelId="{1CE6F627-3A59-4D09-8373-4E1DE571494F}" type="pres">
      <dgm:prSet presAssocID="{7DFADD4A-3002-4F57-861C-95E56C56D925}" presName="sibTrans" presStyleCnt="0"/>
      <dgm:spPr/>
    </dgm:pt>
    <dgm:pt modelId="{1EE60F36-A823-431A-99DC-F89DDCDA46A6}" type="pres">
      <dgm:prSet presAssocID="{805534BE-CD14-4022-84E4-C01E609EA471}" presName="compNode" presStyleCnt="0"/>
      <dgm:spPr/>
    </dgm:pt>
    <dgm:pt modelId="{E2DB38DB-9F33-4F13-825E-DA1D02D6A4BD}" type="pres">
      <dgm:prSet presAssocID="{805534BE-CD14-4022-84E4-C01E609EA471}" presName="bgRect" presStyleLbl="bgShp" presStyleIdx="2" presStyleCnt="5"/>
      <dgm:spPr/>
    </dgm:pt>
    <dgm:pt modelId="{B1E4C46E-BA46-4DA4-BBF2-C369C834A336}" type="pres">
      <dgm:prSet presAssocID="{805534BE-CD14-4022-84E4-C01E609EA471}" presName="iconRect" presStyleLbl="node1" presStyleIdx="2" presStyleCnt="5"/>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of People"/>
        </a:ext>
      </dgm:extLst>
    </dgm:pt>
    <dgm:pt modelId="{803761EC-9069-4804-B086-EBEF5808ACDB}" type="pres">
      <dgm:prSet presAssocID="{805534BE-CD14-4022-84E4-C01E609EA471}" presName="spaceRect" presStyleCnt="0"/>
      <dgm:spPr/>
    </dgm:pt>
    <dgm:pt modelId="{DA459DD8-9FAD-45C9-A411-711434F7A4D3}" type="pres">
      <dgm:prSet presAssocID="{805534BE-CD14-4022-84E4-C01E609EA471}" presName="parTx" presStyleLbl="revTx" presStyleIdx="2" presStyleCnt="5">
        <dgm:presLayoutVars>
          <dgm:chMax val="0"/>
          <dgm:chPref val="0"/>
        </dgm:presLayoutVars>
      </dgm:prSet>
      <dgm:spPr/>
    </dgm:pt>
    <dgm:pt modelId="{6C6A5ACB-0A2B-4BB1-9624-6F900C2624FB}" type="pres">
      <dgm:prSet presAssocID="{CDC45221-763C-4EC9-8443-3DA9CF36A838}" presName="sibTrans" presStyleCnt="0"/>
      <dgm:spPr/>
    </dgm:pt>
    <dgm:pt modelId="{F8D26CA0-557D-480D-A7BA-75A4FA368557}" type="pres">
      <dgm:prSet presAssocID="{A3B8AAE3-A117-4348-AA78-B727D938BC89}" presName="compNode" presStyleCnt="0"/>
      <dgm:spPr/>
    </dgm:pt>
    <dgm:pt modelId="{2AF43C5F-806F-4BE4-8461-ADE271278B79}" type="pres">
      <dgm:prSet presAssocID="{A3B8AAE3-A117-4348-AA78-B727D938BC89}" presName="bgRect" presStyleLbl="bgShp" presStyleIdx="3" presStyleCnt="5"/>
      <dgm:spPr/>
    </dgm:pt>
    <dgm:pt modelId="{C4D00A12-50E3-4616-BE6F-FC52E9F51148}" type="pres">
      <dgm:prSet presAssocID="{A3B8AAE3-A117-4348-AA78-B727D938BC89}" presName="iconRect" presStyleLbl="node1" presStyleIdx="3" presStyleCnt="5"/>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ocial Network"/>
        </a:ext>
      </dgm:extLst>
    </dgm:pt>
    <dgm:pt modelId="{760E4D74-AC59-4251-BCD7-D553B5F8BE65}" type="pres">
      <dgm:prSet presAssocID="{A3B8AAE3-A117-4348-AA78-B727D938BC89}" presName="spaceRect" presStyleCnt="0"/>
      <dgm:spPr/>
    </dgm:pt>
    <dgm:pt modelId="{11287A44-2F27-46BC-A275-CFA8A5154366}" type="pres">
      <dgm:prSet presAssocID="{A3B8AAE3-A117-4348-AA78-B727D938BC89}" presName="parTx" presStyleLbl="revTx" presStyleIdx="3" presStyleCnt="5">
        <dgm:presLayoutVars>
          <dgm:chMax val="0"/>
          <dgm:chPref val="0"/>
        </dgm:presLayoutVars>
      </dgm:prSet>
      <dgm:spPr/>
    </dgm:pt>
    <dgm:pt modelId="{07460281-EFE7-40C3-8903-D7DA69EB2EE3}" type="pres">
      <dgm:prSet presAssocID="{043717DE-824C-44C3-B609-697CDDBE20A3}" presName="sibTrans" presStyleCnt="0"/>
      <dgm:spPr/>
    </dgm:pt>
    <dgm:pt modelId="{85089260-5272-4E7B-B3A4-DFD1CA5E103D}" type="pres">
      <dgm:prSet presAssocID="{B2162238-7B03-46AD-8581-754BA776925F}" presName="compNode" presStyleCnt="0"/>
      <dgm:spPr/>
    </dgm:pt>
    <dgm:pt modelId="{54EC049D-FB1C-4B0D-A2EC-1C999376EBE6}" type="pres">
      <dgm:prSet presAssocID="{B2162238-7B03-46AD-8581-754BA776925F}" presName="bgRect" presStyleLbl="bgShp" presStyleIdx="4" presStyleCnt="5"/>
      <dgm:spPr/>
    </dgm:pt>
    <dgm:pt modelId="{AA1B4FDA-249A-4688-8F05-7545AAC57A7C}" type="pres">
      <dgm:prSet presAssocID="{B2162238-7B03-46AD-8581-754BA776925F}" presName="iconRect" presStyleLbl="node1" presStyleIdx="4" presStyleCnt="5"/>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eam"/>
        </a:ext>
      </dgm:extLst>
    </dgm:pt>
    <dgm:pt modelId="{30132683-8F53-4C0E-992D-1C2EE5BE5DF9}" type="pres">
      <dgm:prSet presAssocID="{B2162238-7B03-46AD-8581-754BA776925F}" presName="spaceRect" presStyleCnt="0"/>
      <dgm:spPr/>
    </dgm:pt>
    <dgm:pt modelId="{2BCD6E96-398D-4005-A3B3-740E128E0FDF}" type="pres">
      <dgm:prSet presAssocID="{B2162238-7B03-46AD-8581-754BA776925F}" presName="parTx" presStyleLbl="revTx" presStyleIdx="4" presStyleCnt="5">
        <dgm:presLayoutVars>
          <dgm:chMax val="0"/>
          <dgm:chPref val="0"/>
        </dgm:presLayoutVars>
      </dgm:prSet>
      <dgm:spPr/>
    </dgm:pt>
  </dgm:ptLst>
  <dgm:cxnLst>
    <dgm:cxn modelId="{0A780620-8895-7047-BF7E-C36959076F85}" type="presOf" srcId="{805534BE-CD14-4022-84E4-C01E609EA471}" destId="{DA459DD8-9FAD-45C9-A411-711434F7A4D3}" srcOrd="0" destOrd="0" presId="urn:microsoft.com/office/officeart/2018/2/layout/IconVerticalSolidList"/>
    <dgm:cxn modelId="{6438682D-09CE-B14A-B82F-3169370B9D12}" type="presOf" srcId="{B2162238-7B03-46AD-8581-754BA776925F}" destId="{2BCD6E96-398D-4005-A3B3-740E128E0FDF}" srcOrd="0" destOrd="0" presId="urn:microsoft.com/office/officeart/2018/2/layout/IconVerticalSolidList"/>
    <dgm:cxn modelId="{B6E3FF47-60EE-984E-BA96-ABCDDF615D51}" type="presOf" srcId="{AA011C8D-2837-475E-8F9D-475E126556A4}" destId="{A6D6F154-0562-4CF1-B1C0-395D05E4163A}" srcOrd="0" destOrd="0" presId="urn:microsoft.com/office/officeart/2018/2/layout/IconVerticalSolidList"/>
    <dgm:cxn modelId="{F9B0664D-B91B-4F63-B66A-3FA70E98F4F6}" srcId="{B8018E09-AF4A-4C5C-B05E-E25AD08E2624}" destId="{B2162238-7B03-46AD-8581-754BA776925F}" srcOrd="4" destOrd="0" parTransId="{6A50D535-AA21-4705-A7A7-8EF8A5420BF9}" sibTransId="{66715661-F7E0-4A42-A1ED-9699D3528AD6}"/>
    <dgm:cxn modelId="{9EB3B687-7A19-4DE0-9BEA-E663AE06F16E}" srcId="{B8018E09-AF4A-4C5C-B05E-E25AD08E2624}" destId="{AA011C8D-2837-475E-8F9D-475E126556A4}" srcOrd="0" destOrd="0" parTransId="{DE85C403-C472-4A9C-9304-E5044193FF9A}" sibTransId="{ECF656D9-F006-4A26-8E78-210D66BB5EFB}"/>
    <dgm:cxn modelId="{92A8C590-2596-C24B-BA41-2426518E3CB2}" type="presOf" srcId="{41CBAB25-2AD9-475B-BC7B-9E7B141B6CAD}" destId="{D4054DDB-415A-42F1-A0BF-1A36704A5060}" srcOrd="0" destOrd="0" presId="urn:microsoft.com/office/officeart/2018/2/layout/IconVerticalSolidList"/>
    <dgm:cxn modelId="{FC8EA096-3216-4346-85AC-1B693BD3F2B6}" srcId="{B8018E09-AF4A-4C5C-B05E-E25AD08E2624}" destId="{41CBAB25-2AD9-475B-BC7B-9E7B141B6CAD}" srcOrd="1" destOrd="0" parTransId="{880FA1B4-4514-46A9-B146-3925B9DC804C}" sibTransId="{7DFADD4A-3002-4F57-861C-95E56C56D925}"/>
    <dgm:cxn modelId="{5B310CC5-A4E7-9949-8DA8-D4D1981CA90C}" type="presOf" srcId="{B8018E09-AF4A-4C5C-B05E-E25AD08E2624}" destId="{6095CDCB-609C-4F6B-9336-EAC27AF24ECA}" srcOrd="0" destOrd="0" presId="urn:microsoft.com/office/officeart/2018/2/layout/IconVerticalSolidList"/>
    <dgm:cxn modelId="{9B0079E0-CA79-DC46-9E1B-72DA91C27B90}" type="presOf" srcId="{A3B8AAE3-A117-4348-AA78-B727D938BC89}" destId="{11287A44-2F27-46BC-A275-CFA8A5154366}" srcOrd="0" destOrd="0" presId="urn:microsoft.com/office/officeart/2018/2/layout/IconVerticalSolidList"/>
    <dgm:cxn modelId="{48DEB2EE-5E1A-4477-8C19-3C2DED4CE5FC}" srcId="{B8018E09-AF4A-4C5C-B05E-E25AD08E2624}" destId="{A3B8AAE3-A117-4348-AA78-B727D938BC89}" srcOrd="3" destOrd="0" parTransId="{53FF1504-BC53-4793-9E6C-D9A4C0DB6244}" sibTransId="{043717DE-824C-44C3-B609-697CDDBE20A3}"/>
    <dgm:cxn modelId="{4342FCF5-5E04-4266-9F6B-BDEFE62E6430}" srcId="{B8018E09-AF4A-4C5C-B05E-E25AD08E2624}" destId="{805534BE-CD14-4022-84E4-C01E609EA471}" srcOrd="2" destOrd="0" parTransId="{350BE289-51C0-4637-96E9-D7565DE1C094}" sibTransId="{CDC45221-763C-4EC9-8443-3DA9CF36A838}"/>
    <dgm:cxn modelId="{056702C7-66AE-EA4F-BE80-D15CEE5632E6}" type="presParOf" srcId="{6095CDCB-609C-4F6B-9336-EAC27AF24ECA}" destId="{BB381DB1-A43C-4A98-84FB-4C6FE1123717}" srcOrd="0" destOrd="0" presId="urn:microsoft.com/office/officeart/2018/2/layout/IconVerticalSolidList"/>
    <dgm:cxn modelId="{55B26C87-B29C-904C-BDAD-68F5E6794FCB}" type="presParOf" srcId="{BB381DB1-A43C-4A98-84FB-4C6FE1123717}" destId="{8C819F3E-31A9-4A92-9149-CB3E22E7DE93}" srcOrd="0" destOrd="0" presId="urn:microsoft.com/office/officeart/2018/2/layout/IconVerticalSolidList"/>
    <dgm:cxn modelId="{C2BCFA30-758A-A849-9C63-41FB402AD7ED}" type="presParOf" srcId="{BB381DB1-A43C-4A98-84FB-4C6FE1123717}" destId="{6B121207-8983-42BF-8820-E8CB0ADA3A30}" srcOrd="1" destOrd="0" presId="urn:microsoft.com/office/officeart/2018/2/layout/IconVerticalSolidList"/>
    <dgm:cxn modelId="{E5A7A9B3-9932-414D-94CF-0A6CE6805F66}" type="presParOf" srcId="{BB381DB1-A43C-4A98-84FB-4C6FE1123717}" destId="{618DA5D7-D7B0-4AE7-AD96-7E6A5E110080}" srcOrd="2" destOrd="0" presId="urn:microsoft.com/office/officeart/2018/2/layout/IconVerticalSolidList"/>
    <dgm:cxn modelId="{CBD7A67E-6F48-564C-B6BE-D29C22AD0525}" type="presParOf" srcId="{BB381DB1-A43C-4A98-84FB-4C6FE1123717}" destId="{A6D6F154-0562-4CF1-B1C0-395D05E4163A}" srcOrd="3" destOrd="0" presId="urn:microsoft.com/office/officeart/2018/2/layout/IconVerticalSolidList"/>
    <dgm:cxn modelId="{43C7110A-F932-D540-AAD1-196AB589844A}" type="presParOf" srcId="{6095CDCB-609C-4F6B-9336-EAC27AF24ECA}" destId="{959CAAA0-21AC-4591-91FA-F889100AE31E}" srcOrd="1" destOrd="0" presId="urn:microsoft.com/office/officeart/2018/2/layout/IconVerticalSolidList"/>
    <dgm:cxn modelId="{6F789AC0-72D0-654A-B623-4F550A5586A2}" type="presParOf" srcId="{6095CDCB-609C-4F6B-9336-EAC27AF24ECA}" destId="{0E8B55E2-66FD-4673-AFDB-3C1B52228D9B}" srcOrd="2" destOrd="0" presId="urn:microsoft.com/office/officeart/2018/2/layout/IconVerticalSolidList"/>
    <dgm:cxn modelId="{55617609-2AA3-9A46-84EA-D5EF05FFB4B8}" type="presParOf" srcId="{0E8B55E2-66FD-4673-AFDB-3C1B52228D9B}" destId="{70AE7105-1733-4CAE-87A2-4DF718D8952F}" srcOrd="0" destOrd="0" presId="urn:microsoft.com/office/officeart/2018/2/layout/IconVerticalSolidList"/>
    <dgm:cxn modelId="{E9E8079E-7482-0C48-A490-821E9CC3D181}" type="presParOf" srcId="{0E8B55E2-66FD-4673-AFDB-3C1B52228D9B}" destId="{2C5D642E-2D1B-4668-96BC-7308E2E64BD7}" srcOrd="1" destOrd="0" presId="urn:microsoft.com/office/officeart/2018/2/layout/IconVerticalSolidList"/>
    <dgm:cxn modelId="{E57D612B-C7FE-E849-A960-2C743F201ED4}" type="presParOf" srcId="{0E8B55E2-66FD-4673-AFDB-3C1B52228D9B}" destId="{F3C04CD5-AAB2-4BFC-8D2C-9584A6265387}" srcOrd="2" destOrd="0" presId="urn:microsoft.com/office/officeart/2018/2/layout/IconVerticalSolidList"/>
    <dgm:cxn modelId="{1BF04BCD-13C8-9447-8A7C-E165D6745DFD}" type="presParOf" srcId="{0E8B55E2-66FD-4673-AFDB-3C1B52228D9B}" destId="{D4054DDB-415A-42F1-A0BF-1A36704A5060}" srcOrd="3" destOrd="0" presId="urn:microsoft.com/office/officeart/2018/2/layout/IconVerticalSolidList"/>
    <dgm:cxn modelId="{E4D93B7B-2D49-914B-A67F-42C0D7C2F63D}" type="presParOf" srcId="{6095CDCB-609C-4F6B-9336-EAC27AF24ECA}" destId="{1CE6F627-3A59-4D09-8373-4E1DE571494F}" srcOrd="3" destOrd="0" presId="urn:microsoft.com/office/officeart/2018/2/layout/IconVerticalSolidList"/>
    <dgm:cxn modelId="{4E484F45-FD73-BF45-A396-F2CC293DB10A}" type="presParOf" srcId="{6095CDCB-609C-4F6B-9336-EAC27AF24ECA}" destId="{1EE60F36-A823-431A-99DC-F89DDCDA46A6}" srcOrd="4" destOrd="0" presId="urn:microsoft.com/office/officeart/2018/2/layout/IconVerticalSolidList"/>
    <dgm:cxn modelId="{03E1D7F5-D15A-7747-AF58-D3673DD8BE7C}" type="presParOf" srcId="{1EE60F36-A823-431A-99DC-F89DDCDA46A6}" destId="{E2DB38DB-9F33-4F13-825E-DA1D02D6A4BD}" srcOrd="0" destOrd="0" presId="urn:microsoft.com/office/officeart/2018/2/layout/IconVerticalSolidList"/>
    <dgm:cxn modelId="{A927C0EB-4544-EF4E-A29C-4833AE7DE650}" type="presParOf" srcId="{1EE60F36-A823-431A-99DC-F89DDCDA46A6}" destId="{B1E4C46E-BA46-4DA4-BBF2-C369C834A336}" srcOrd="1" destOrd="0" presId="urn:microsoft.com/office/officeart/2018/2/layout/IconVerticalSolidList"/>
    <dgm:cxn modelId="{C2B26642-A3E0-1444-8172-712AF219C740}" type="presParOf" srcId="{1EE60F36-A823-431A-99DC-F89DDCDA46A6}" destId="{803761EC-9069-4804-B086-EBEF5808ACDB}" srcOrd="2" destOrd="0" presId="urn:microsoft.com/office/officeart/2018/2/layout/IconVerticalSolidList"/>
    <dgm:cxn modelId="{0870A8AE-B6A9-2F45-9A10-0832586B4D17}" type="presParOf" srcId="{1EE60F36-A823-431A-99DC-F89DDCDA46A6}" destId="{DA459DD8-9FAD-45C9-A411-711434F7A4D3}" srcOrd="3" destOrd="0" presId="urn:microsoft.com/office/officeart/2018/2/layout/IconVerticalSolidList"/>
    <dgm:cxn modelId="{4A79DCE8-B5F6-434C-9910-A8C15F0F199A}" type="presParOf" srcId="{6095CDCB-609C-4F6B-9336-EAC27AF24ECA}" destId="{6C6A5ACB-0A2B-4BB1-9624-6F900C2624FB}" srcOrd="5" destOrd="0" presId="urn:microsoft.com/office/officeart/2018/2/layout/IconVerticalSolidList"/>
    <dgm:cxn modelId="{035AB4CE-25B7-3A4E-BBCA-180D817896F7}" type="presParOf" srcId="{6095CDCB-609C-4F6B-9336-EAC27AF24ECA}" destId="{F8D26CA0-557D-480D-A7BA-75A4FA368557}" srcOrd="6" destOrd="0" presId="urn:microsoft.com/office/officeart/2018/2/layout/IconVerticalSolidList"/>
    <dgm:cxn modelId="{EF9BCFC6-54D0-7E44-87FC-C5CD2D58608D}" type="presParOf" srcId="{F8D26CA0-557D-480D-A7BA-75A4FA368557}" destId="{2AF43C5F-806F-4BE4-8461-ADE271278B79}" srcOrd="0" destOrd="0" presId="urn:microsoft.com/office/officeart/2018/2/layout/IconVerticalSolidList"/>
    <dgm:cxn modelId="{1FD460F5-FCBC-2C4D-B6C2-B72D1040A1DA}" type="presParOf" srcId="{F8D26CA0-557D-480D-A7BA-75A4FA368557}" destId="{C4D00A12-50E3-4616-BE6F-FC52E9F51148}" srcOrd="1" destOrd="0" presId="urn:microsoft.com/office/officeart/2018/2/layout/IconVerticalSolidList"/>
    <dgm:cxn modelId="{B0A15F87-F98B-A14C-86E6-05E27A6D18E1}" type="presParOf" srcId="{F8D26CA0-557D-480D-A7BA-75A4FA368557}" destId="{760E4D74-AC59-4251-BCD7-D553B5F8BE65}" srcOrd="2" destOrd="0" presId="urn:microsoft.com/office/officeart/2018/2/layout/IconVerticalSolidList"/>
    <dgm:cxn modelId="{D7E263CC-1282-AD4B-B8A6-4C5F98704E7B}" type="presParOf" srcId="{F8D26CA0-557D-480D-A7BA-75A4FA368557}" destId="{11287A44-2F27-46BC-A275-CFA8A5154366}" srcOrd="3" destOrd="0" presId="urn:microsoft.com/office/officeart/2018/2/layout/IconVerticalSolidList"/>
    <dgm:cxn modelId="{081465FF-8F17-6949-AEA1-5B75D0C740CE}" type="presParOf" srcId="{6095CDCB-609C-4F6B-9336-EAC27AF24ECA}" destId="{07460281-EFE7-40C3-8903-D7DA69EB2EE3}" srcOrd="7" destOrd="0" presId="urn:microsoft.com/office/officeart/2018/2/layout/IconVerticalSolidList"/>
    <dgm:cxn modelId="{AA0ED7C3-3DE6-2E49-BCF3-B22964ECD479}" type="presParOf" srcId="{6095CDCB-609C-4F6B-9336-EAC27AF24ECA}" destId="{85089260-5272-4E7B-B3A4-DFD1CA5E103D}" srcOrd="8" destOrd="0" presId="urn:microsoft.com/office/officeart/2018/2/layout/IconVerticalSolidList"/>
    <dgm:cxn modelId="{6DF135DE-DB90-B74C-B51E-CEEA6697718E}" type="presParOf" srcId="{85089260-5272-4E7B-B3A4-DFD1CA5E103D}" destId="{54EC049D-FB1C-4B0D-A2EC-1C999376EBE6}" srcOrd="0" destOrd="0" presId="urn:microsoft.com/office/officeart/2018/2/layout/IconVerticalSolidList"/>
    <dgm:cxn modelId="{99DF75C7-9456-9746-8DD1-4EF1E7E87573}" type="presParOf" srcId="{85089260-5272-4E7B-B3A4-DFD1CA5E103D}" destId="{AA1B4FDA-249A-4688-8F05-7545AAC57A7C}" srcOrd="1" destOrd="0" presId="urn:microsoft.com/office/officeart/2018/2/layout/IconVerticalSolidList"/>
    <dgm:cxn modelId="{D311535A-B6D8-A349-BEDA-AFEFBF1CBFCC}" type="presParOf" srcId="{85089260-5272-4E7B-B3A4-DFD1CA5E103D}" destId="{30132683-8F53-4C0E-992D-1C2EE5BE5DF9}" srcOrd="2" destOrd="0" presId="urn:microsoft.com/office/officeart/2018/2/layout/IconVerticalSolidList"/>
    <dgm:cxn modelId="{21C60FCF-FC89-9744-B3B3-F34837FB3513}" type="presParOf" srcId="{85089260-5272-4E7B-B3A4-DFD1CA5E103D}" destId="{2BCD6E96-398D-4005-A3B3-740E128E0FD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E1A0054-EAC8-4FBD-B85E-5AB05A811446}" type="doc">
      <dgm:prSet loTypeId="urn:microsoft.com/office/officeart/2008/layout/LinedList" loCatId="list" qsTypeId="urn:microsoft.com/office/officeart/2005/8/quickstyle/simple4" qsCatId="simple" csTypeId="urn:microsoft.com/office/officeart/2005/8/colors/colorful5" csCatId="colorful"/>
      <dgm:spPr/>
      <dgm:t>
        <a:bodyPr/>
        <a:lstStyle/>
        <a:p>
          <a:endParaRPr lang="en-US"/>
        </a:p>
      </dgm:t>
    </dgm:pt>
    <dgm:pt modelId="{28F32F9E-242D-4BFB-9319-40A4B62DF928}">
      <dgm:prSet/>
      <dgm:spPr/>
      <dgm:t>
        <a:bodyPr/>
        <a:lstStyle/>
        <a:p>
          <a:r>
            <a:rPr lang="en-US"/>
            <a:t>Research methods describes the procedures and methodologies that were employed in this study.</a:t>
          </a:r>
        </a:p>
      </dgm:t>
    </dgm:pt>
    <dgm:pt modelId="{2EF4AB6A-4C3C-4DD9-A4E6-2868E726E297}" type="parTrans" cxnId="{3E5968F1-38F1-45A0-B8C8-0BA5AB0531F3}">
      <dgm:prSet/>
      <dgm:spPr/>
      <dgm:t>
        <a:bodyPr/>
        <a:lstStyle/>
        <a:p>
          <a:endParaRPr lang="en-US"/>
        </a:p>
      </dgm:t>
    </dgm:pt>
    <dgm:pt modelId="{8853C1D6-6B19-4C07-BAEA-071860CAEBA0}" type="sibTrans" cxnId="{3E5968F1-38F1-45A0-B8C8-0BA5AB0531F3}">
      <dgm:prSet/>
      <dgm:spPr/>
      <dgm:t>
        <a:bodyPr/>
        <a:lstStyle/>
        <a:p>
          <a:endParaRPr lang="en-US"/>
        </a:p>
      </dgm:t>
    </dgm:pt>
    <dgm:pt modelId="{8A2E214A-9EA3-48A3-BBCB-54AF0EB1F8F6}">
      <dgm:prSet/>
      <dgm:spPr/>
      <dgm:t>
        <a:bodyPr/>
        <a:lstStyle/>
        <a:p>
          <a:r>
            <a:rPr lang="en-US"/>
            <a:t>Descriptive research methodology, was used to assist the researcher collect evidence to help analyze collected data and come up with favorable results (Kaur, 2017).</a:t>
          </a:r>
        </a:p>
      </dgm:t>
    </dgm:pt>
    <dgm:pt modelId="{523D7642-71F4-41E8-91D7-B29CD55A7672}" type="parTrans" cxnId="{B6194D91-8A17-42EB-AB86-C76894B21DC2}">
      <dgm:prSet/>
      <dgm:spPr/>
      <dgm:t>
        <a:bodyPr/>
        <a:lstStyle/>
        <a:p>
          <a:endParaRPr lang="en-US"/>
        </a:p>
      </dgm:t>
    </dgm:pt>
    <dgm:pt modelId="{F013952A-BA2C-4E3B-8F70-3F9EBB974485}" type="sibTrans" cxnId="{B6194D91-8A17-42EB-AB86-C76894B21DC2}">
      <dgm:prSet/>
      <dgm:spPr/>
      <dgm:t>
        <a:bodyPr/>
        <a:lstStyle/>
        <a:p>
          <a:endParaRPr lang="en-US"/>
        </a:p>
      </dgm:t>
    </dgm:pt>
    <dgm:pt modelId="{BA89DC4C-F4F8-4B0A-8EE6-A211B9C7A145}">
      <dgm:prSet/>
      <dgm:spPr/>
      <dgm:t>
        <a:bodyPr/>
        <a:lstStyle/>
        <a:p>
          <a:r>
            <a:rPr lang="en-US"/>
            <a:t>This research study aims at evaluating the factors that influence the retention of employees in an organization</a:t>
          </a:r>
        </a:p>
      </dgm:t>
    </dgm:pt>
    <dgm:pt modelId="{85E982A9-EBAA-4DCD-9E83-D1335E1032E8}" type="parTrans" cxnId="{EBFF2549-436E-4F98-845A-A9EC148E2BB8}">
      <dgm:prSet/>
      <dgm:spPr/>
      <dgm:t>
        <a:bodyPr/>
        <a:lstStyle/>
        <a:p>
          <a:endParaRPr lang="en-US"/>
        </a:p>
      </dgm:t>
    </dgm:pt>
    <dgm:pt modelId="{B984090F-3005-4A3B-A240-1C8AE4FA1B28}" type="sibTrans" cxnId="{EBFF2549-436E-4F98-845A-A9EC148E2BB8}">
      <dgm:prSet/>
      <dgm:spPr/>
      <dgm:t>
        <a:bodyPr/>
        <a:lstStyle/>
        <a:p>
          <a:endParaRPr lang="en-US"/>
        </a:p>
      </dgm:t>
    </dgm:pt>
    <dgm:pt modelId="{499A6434-6EB0-8849-A837-A62B59040902}" type="pres">
      <dgm:prSet presAssocID="{5E1A0054-EAC8-4FBD-B85E-5AB05A811446}" presName="vert0" presStyleCnt="0">
        <dgm:presLayoutVars>
          <dgm:dir/>
          <dgm:animOne val="branch"/>
          <dgm:animLvl val="lvl"/>
        </dgm:presLayoutVars>
      </dgm:prSet>
      <dgm:spPr/>
    </dgm:pt>
    <dgm:pt modelId="{57A54BAB-7FDF-3C46-BF89-0FABF0D85CC9}" type="pres">
      <dgm:prSet presAssocID="{28F32F9E-242D-4BFB-9319-40A4B62DF928}" presName="thickLine" presStyleLbl="alignNode1" presStyleIdx="0" presStyleCnt="3"/>
      <dgm:spPr/>
    </dgm:pt>
    <dgm:pt modelId="{22D90632-F643-B249-9436-4767DED16A6D}" type="pres">
      <dgm:prSet presAssocID="{28F32F9E-242D-4BFB-9319-40A4B62DF928}" presName="horz1" presStyleCnt="0"/>
      <dgm:spPr/>
    </dgm:pt>
    <dgm:pt modelId="{E43FF037-66F8-F54F-8BCA-92408A1D8684}" type="pres">
      <dgm:prSet presAssocID="{28F32F9E-242D-4BFB-9319-40A4B62DF928}" presName="tx1" presStyleLbl="revTx" presStyleIdx="0" presStyleCnt="3"/>
      <dgm:spPr/>
    </dgm:pt>
    <dgm:pt modelId="{BC83EC01-54D1-C442-B82F-C84BE97BCBA3}" type="pres">
      <dgm:prSet presAssocID="{28F32F9E-242D-4BFB-9319-40A4B62DF928}" presName="vert1" presStyleCnt="0"/>
      <dgm:spPr/>
    </dgm:pt>
    <dgm:pt modelId="{A587A081-5AF8-474F-A2DF-C703C85F0D07}" type="pres">
      <dgm:prSet presAssocID="{8A2E214A-9EA3-48A3-BBCB-54AF0EB1F8F6}" presName="thickLine" presStyleLbl="alignNode1" presStyleIdx="1" presStyleCnt="3"/>
      <dgm:spPr/>
    </dgm:pt>
    <dgm:pt modelId="{81DBAB08-E8EC-4D40-9B5B-35B89CFE36E9}" type="pres">
      <dgm:prSet presAssocID="{8A2E214A-9EA3-48A3-BBCB-54AF0EB1F8F6}" presName="horz1" presStyleCnt="0"/>
      <dgm:spPr/>
    </dgm:pt>
    <dgm:pt modelId="{9876A01E-FC11-F145-B1F4-FA86D36E84B0}" type="pres">
      <dgm:prSet presAssocID="{8A2E214A-9EA3-48A3-BBCB-54AF0EB1F8F6}" presName="tx1" presStyleLbl="revTx" presStyleIdx="1" presStyleCnt="3"/>
      <dgm:spPr/>
    </dgm:pt>
    <dgm:pt modelId="{811196AA-4CB4-2348-9523-18BCDAD41443}" type="pres">
      <dgm:prSet presAssocID="{8A2E214A-9EA3-48A3-BBCB-54AF0EB1F8F6}" presName="vert1" presStyleCnt="0"/>
      <dgm:spPr/>
    </dgm:pt>
    <dgm:pt modelId="{FA5DD402-ADCA-DF4F-BC4A-B922D23FE6C6}" type="pres">
      <dgm:prSet presAssocID="{BA89DC4C-F4F8-4B0A-8EE6-A211B9C7A145}" presName="thickLine" presStyleLbl="alignNode1" presStyleIdx="2" presStyleCnt="3"/>
      <dgm:spPr/>
    </dgm:pt>
    <dgm:pt modelId="{6C37EB2C-99C8-3D47-8803-7B93BA27B7B1}" type="pres">
      <dgm:prSet presAssocID="{BA89DC4C-F4F8-4B0A-8EE6-A211B9C7A145}" presName="horz1" presStyleCnt="0"/>
      <dgm:spPr/>
    </dgm:pt>
    <dgm:pt modelId="{87E65489-B51F-FA4C-9015-FA7CEAB57860}" type="pres">
      <dgm:prSet presAssocID="{BA89DC4C-F4F8-4B0A-8EE6-A211B9C7A145}" presName="tx1" presStyleLbl="revTx" presStyleIdx="2" presStyleCnt="3"/>
      <dgm:spPr/>
    </dgm:pt>
    <dgm:pt modelId="{F169FAF2-BE0C-DA43-AE9B-7BBB0C642B76}" type="pres">
      <dgm:prSet presAssocID="{BA89DC4C-F4F8-4B0A-8EE6-A211B9C7A145}" presName="vert1" presStyleCnt="0"/>
      <dgm:spPr/>
    </dgm:pt>
  </dgm:ptLst>
  <dgm:cxnLst>
    <dgm:cxn modelId="{A0FF2F26-45D5-6645-A3F0-BF3C0C2BABE6}" type="presOf" srcId="{8A2E214A-9EA3-48A3-BBCB-54AF0EB1F8F6}" destId="{9876A01E-FC11-F145-B1F4-FA86D36E84B0}" srcOrd="0" destOrd="0" presId="urn:microsoft.com/office/officeart/2008/layout/LinedList"/>
    <dgm:cxn modelId="{EBFF2549-436E-4F98-845A-A9EC148E2BB8}" srcId="{5E1A0054-EAC8-4FBD-B85E-5AB05A811446}" destId="{BA89DC4C-F4F8-4B0A-8EE6-A211B9C7A145}" srcOrd="2" destOrd="0" parTransId="{85E982A9-EBAA-4DCD-9E83-D1335E1032E8}" sibTransId="{B984090F-3005-4A3B-A240-1C8AE4FA1B28}"/>
    <dgm:cxn modelId="{B6194D91-8A17-42EB-AB86-C76894B21DC2}" srcId="{5E1A0054-EAC8-4FBD-B85E-5AB05A811446}" destId="{8A2E214A-9EA3-48A3-BBCB-54AF0EB1F8F6}" srcOrd="1" destOrd="0" parTransId="{523D7642-71F4-41E8-91D7-B29CD55A7672}" sibTransId="{F013952A-BA2C-4E3B-8F70-3F9EBB974485}"/>
    <dgm:cxn modelId="{D10EA596-E6BF-CC4C-B4F2-B31FB0DDCF14}" type="presOf" srcId="{5E1A0054-EAC8-4FBD-B85E-5AB05A811446}" destId="{499A6434-6EB0-8849-A837-A62B59040902}" srcOrd="0" destOrd="0" presId="urn:microsoft.com/office/officeart/2008/layout/LinedList"/>
    <dgm:cxn modelId="{5FE813B7-DD0F-F648-99D8-97701F8DD4F0}" type="presOf" srcId="{28F32F9E-242D-4BFB-9319-40A4B62DF928}" destId="{E43FF037-66F8-F54F-8BCA-92408A1D8684}" srcOrd="0" destOrd="0" presId="urn:microsoft.com/office/officeart/2008/layout/LinedList"/>
    <dgm:cxn modelId="{CF1D97B9-8FE9-6044-BF97-D965F8303881}" type="presOf" srcId="{BA89DC4C-F4F8-4B0A-8EE6-A211B9C7A145}" destId="{87E65489-B51F-FA4C-9015-FA7CEAB57860}" srcOrd="0" destOrd="0" presId="urn:microsoft.com/office/officeart/2008/layout/LinedList"/>
    <dgm:cxn modelId="{3E5968F1-38F1-45A0-B8C8-0BA5AB0531F3}" srcId="{5E1A0054-EAC8-4FBD-B85E-5AB05A811446}" destId="{28F32F9E-242D-4BFB-9319-40A4B62DF928}" srcOrd="0" destOrd="0" parTransId="{2EF4AB6A-4C3C-4DD9-A4E6-2868E726E297}" sibTransId="{8853C1D6-6B19-4C07-BAEA-071860CAEBA0}"/>
    <dgm:cxn modelId="{90E2D0C0-A748-CD4F-819F-EBA294780FE7}" type="presParOf" srcId="{499A6434-6EB0-8849-A837-A62B59040902}" destId="{57A54BAB-7FDF-3C46-BF89-0FABF0D85CC9}" srcOrd="0" destOrd="0" presId="urn:microsoft.com/office/officeart/2008/layout/LinedList"/>
    <dgm:cxn modelId="{DA3BED01-1D3E-2448-972A-1B1DA4B78F76}" type="presParOf" srcId="{499A6434-6EB0-8849-A837-A62B59040902}" destId="{22D90632-F643-B249-9436-4767DED16A6D}" srcOrd="1" destOrd="0" presId="urn:microsoft.com/office/officeart/2008/layout/LinedList"/>
    <dgm:cxn modelId="{940B799F-6C20-1D43-98CC-4970F6846A81}" type="presParOf" srcId="{22D90632-F643-B249-9436-4767DED16A6D}" destId="{E43FF037-66F8-F54F-8BCA-92408A1D8684}" srcOrd="0" destOrd="0" presId="urn:microsoft.com/office/officeart/2008/layout/LinedList"/>
    <dgm:cxn modelId="{B1FF8A81-A4FE-5643-BB26-754CCDDD2461}" type="presParOf" srcId="{22D90632-F643-B249-9436-4767DED16A6D}" destId="{BC83EC01-54D1-C442-B82F-C84BE97BCBA3}" srcOrd="1" destOrd="0" presId="urn:microsoft.com/office/officeart/2008/layout/LinedList"/>
    <dgm:cxn modelId="{90B814F0-54D6-2E48-B059-BA5715BD424A}" type="presParOf" srcId="{499A6434-6EB0-8849-A837-A62B59040902}" destId="{A587A081-5AF8-474F-A2DF-C703C85F0D07}" srcOrd="2" destOrd="0" presId="urn:microsoft.com/office/officeart/2008/layout/LinedList"/>
    <dgm:cxn modelId="{44DF746F-4AF1-F74C-8D0E-F98D4D67309D}" type="presParOf" srcId="{499A6434-6EB0-8849-A837-A62B59040902}" destId="{81DBAB08-E8EC-4D40-9B5B-35B89CFE36E9}" srcOrd="3" destOrd="0" presId="urn:microsoft.com/office/officeart/2008/layout/LinedList"/>
    <dgm:cxn modelId="{AF50C5F3-C1DF-734E-8E46-2CBDF41AB61D}" type="presParOf" srcId="{81DBAB08-E8EC-4D40-9B5B-35B89CFE36E9}" destId="{9876A01E-FC11-F145-B1F4-FA86D36E84B0}" srcOrd="0" destOrd="0" presId="urn:microsoft.com/office/officeart/2008/layout/LinedList"/>
    <dgm:cxn modelId="{9C4254AA-019E-CD48-B72D-521D5FD5C7A7}" type="presParOf" srcId="{81DBAB08-E8EC-4D40-9B5B-35B89CFE36E9}" destId="{811196AA-4CB4-2348-9523-18BCDAD41443}" srcOrd="1" destOrd="0" presId="urn:microsoft.com/office/officeart/2008/layout/LinedList"/>
    <dgm:cxn modelId="{FEB175DF-416B-1D43-B5E1-143C6AE69510}" type="presParOf" srcId="{499A6434-6EB0-8849-A837-A62B59040902}" destId="{FA5DD402-ADCA-DF4F-BC4A-B922D23FE6C6}" srcOrd="4" destOrd="0" presId="urn:microsoft.com/office/officeart/2008/layout/LinedList"/>
    <dgm:cxn modelId="{642EA200-4917-9C4D-857C-8C7C4132AA04}" type="presParOf" srcId="{499A6434-6EB0-8849-A837-A62B59040902}" destId="{6C37EB2C-99C8-3D47-8803-7B93BA27B7B1}" srcOrd="5" destOrd="0" presId="urn:microsoft.com/office/officeart/2008/layout/LinedList"/>
    <dgm:cxn modelId="{6565706D-80F8-7948-8534-C7BF0F2DAC81}" type="presParOf" srcId="{6C37EB2C-99C8-3D47-8803-7B93BA27B7B1}" destId="{87E65489-B51F-FA4C-9015-FA7CEAB57860}" srcOrd="0" destOrd="0" presId="urn:microsoft.com/office/officeart/2008/layout/LinedList"/>
    <dgm:cxn modelId="{C64A32EA-EA62-614E-8482-BD5B5483FD89}" type="presParOf" srcId="{6C37EB2C-99C8-3D47-8803-7B93BA27B7B1}" destId="{F169FAF2-BE0C-DA43-AE9B-7BBB0C642B7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674441-CDBA-4FC3-B99D-0BF0E190A8E8}">
      <dsp:nvSpPr>
        <dsp:cNvPr id="0" name=""/>
        <dsp:cNvSpPr/>
      </dsp:nvSpPr>
      <dsp:spPr>
        <a:xfrm>
          <a:off x="0" y="2045"/>
          <a:ext cx="5607050" cy="103652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A4A7EC-857C-4812-955B-473DA84A05EB}">
      <dsp:nvSpPr>
        <dsp:cNvPr id="0" name=""/>
        <dsp:cNvSpPr/>
      </dsp:nvSpPr>
      <dsp:spPr>
        <a:xfrm>
          <a:off x="313549" y="235264"/>
          <a:ext cx="570090" cy="57009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10BCF8-379E-4D09-930E-BBC794C616BB}">
      <dsp:nvSpPr>
        <dsp:cNvPr id="0" name=""/>
        <dsp:cNvSpPr/>
      </dsp:nvSpPr>
      <dsp:spPr>
        <a:xfrm>
          <a:off x="1197190" y="2045"/>
          <a:ext cx="4409859" cy="1036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699" tIns="109699" rIns="109699" bIns="109699" numCol="1" spcCol="1270" anchor="ctr" anchorCtr="0">
          <a:noAutofit/>
        </a:bodyPr>
        <a:lstStyle/>
        <a:p>
          <a:pPr marL="0" lvl="0" indent="0" algn="l" defTabSz="800100">
            <a:lnSpc>
              <a:spcPct val="100000"/>
            </a:lnSpc>
            <a:spcBef>
              <a:spcPct val="0"/>
            </a:spcBef>
            <a:spcAft>
              <a:spcPct val="35000"/>
            </a:spcAft>
            <a:buNone/>
          </a:pPr>
          <a:r>
            <a:rPr lang="en-US" sz="1800" kern="1200"/>
            <a:t>Employee retention is a strategy where an organization attempts to retain employees at different functional levels.</a:t>
          </a:r>
        </a:p>
      </dsp:txBody>
      <dsp:txXfrm>
        <a:off x="1197190" y="2045"/>
        <a:ext cx="4409859" cy="1036528"/>
      </dsp:txXfrm>
    </dsp:sp>
    <dsp:sp modelId="{3E51A9B7-FFB3-49F2-9F40-2FE08919BD09}">
      <dsp:nvSpPr>
        <dsp:cNvPr id="0" name=""/>
        <dsp:cNvSpPr/>
      </dsp:nvSpPr>
      <dsp:spPr>
        <a:xfrm>
          <a:off x="0" y="1297705"/>
          <a:ext cx="5607050" cy="103652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8B42EA-098F-4A7F-8197-5D135CA1BC29}">
      <dsp:nvSpPr>
        <dsp:cNvPr id="0" name=""/>
        <dsp:cNvSpPr/>
      </dsp:nvSpPr>
      <dsp:spPr>
        <a:xfrm>
          <a:off x="313549" y="1530924"/>
          <a:ext cx="570090" cy="57009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E1A9ACC-5202-4ED7-BB32-49D866FD0991}">
      <dsp:nvSpPr>
        <dsp:cNvPr id="0" name=""/>
        <dsp:cNvSpPr/>
      </dsp:nvSpPr>
      <dsp:spPr>
        <a:xfrm>
          <a:off x="1197190" y="1297705"/>
          <a:ext cx="4409859" cy="1036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699" tIns="109699" rIns="109699" bIns="109699" numCol="1" spcCol="1270" anchor="ctr" anchorCtr="0">
          <a:noAutofit/>
        </a:bodyPr>
        <a:lstStyle/>
        <a:p>
          <a:pPr marL="0" lvl="0" indent="0" algn="l" defTabSz="800100">
            <a:lnSpc>
              <a:spcPct val="100000"/>
            </a:lnSpc>
            <a:spcBef>
              <a:spcPct val="0"/>
            </a:spcBef>
            <a:spcAft>
              <a:spcPct val="35000"/>
            </a:spcAft>
            <a:buNone/>
          </a:pPr>
          <a:r>
            <a:rPr lang="en-US" sz="1800" kern="1200"/>
            <a:t>Lack of employee retention leads to loss of important skills, knowledge, and experiences (Bates &amp; Watts,1988).</a:t>
          </a:r>
        </a:p>
      </dsp:txBody>
      <dsp:txXfrm>
        <a:off x="1197190" y="1297705"/>
        <a:ext cx="4409859" cy="1036528"/>
      </dsp:txXfrm>
    </dsp:sp>
    <dsp:sp modelId="{75572439-5471-4662-9327-D90996AA07F1}">
      <dsp:nvSpPr>
        <dsp:cNvPr id="0" name=""/>
        <dsp:cNvSpPr/>
      </dsp:nvSpPr>
      <dsp:spPr>
        <a:xfrm>
          <a:off x="0" y="2593366"/>
          <a:ext cx="5607050" cy="103652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9BF2AA-11A6-45C4-8017-A980FAB8D10A}">
      <dsp:nvSpPr>
        <dsp:cNvPr id="0" name=""/>
        <dsp:cNvSpPr/>
      </dsp:nvSpPr>
      <dsp:spPr>
        <a:xfrm>
          <a:off x="313549" y="2826584"/>
          <a:ext cx="570090" cy="57009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D2614EF-ACC6-4DC5-B702-753B7DE30F68}">
      <dsp:nvSpPr>
        <dsp:cNvPr id="0" name=""/>
        <dsp:cNvSpPr/>
      </dsp:nvSpPr>
      <dsp:spPr>
        <a:xfrm>
          <a:off x="1197190" y="2593366"/>
          <a:ext cx="4409859" cy="1036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699" tIns="109699" rIns="109699" bIns="109699" numCol="1" spcCol="1270" anchor="ctr" anchorCtr="0">
          <a:noAutofit/>
        </a:bodyPr>
        <a:lstStyle/>
        <a:p>
          <a:pPr marL="0" lvl="0" indent="0" algn="l" defTabSz="800100">
            <a:lnSpc>
              <a:spcPct val="100000"/>
            </a:lnSpc>
            <a:spcBef>
              <a:spcPct val="0"/>
            </a:spcBef>
            <a:spcAft>
              <a:spcPct val="35000"/>
            </a:spcAft>
            <a:buNone/>
          </a:pPr>
          <a:r>
            <a:rPr lang="en-US" sz="1800" kern="1200"/>
            <a:t>According to the bureau of labor statistics (2020), 72% of the organizational values are brought by employees. </a:t>
          </a:r>
        </a:p>
      </dsp:txBody>
      <dsp:txXfrm>
        <a:off x="1197190" y="2593366"/>
        <a:ext cx="4409859" cy="1036528"/>
      </dsp:txXfrm>
    </dsp:sp>
    <dsp:sp modelId="{9CB7E8F1-BC9B-4B78-A5D1-53C108748434}">
      <dsp:nvSpPr>
        <dsp:cNvPr id="0" name=""/>
        <dsp:cNvSpPr/>
      </dsp:nvSpPr>
      <dsp:spPr>
        <a:xfrm>
          <a:off x="0" y="3889026"/>
          <a:ext cx="5607050" cy="103652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794E70-99DF-463D-94CB-B9D0C80FA53F}">
      <dsp:nvSpPr>
        <dsp:cNvPr id="0" name=""/>
        <dsp:cNvSpPr/>
      </dsp:nvSpPr>
      <dsp:spPr>
        <a:xfrm>
          <a:off x="313549" y="4122245"/>
          <a:ext cx="570090" cy="570090"/>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8555CE-28E7-4FB2-B751-EB4A36B1653C}">
      <dsp:nvSpPr>
        <dsp:cNvPr id="0" name=""/>
        <dsp:cNvSpPr/>
      </dsp:nvSpPr>
      <dsp:spPr>
        <a:xfrm>
          <a:off x="1197190" y="3889026"/>
          <a:ext cx="4409859" cy="1036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699" tIns="109699" rIns="109699" bIns="109699" numCol="1" spcCol="1270" anchor="ctr" anchorCtr="0">
          <a:noAutofit/>
        </a:bodyPr>
        <a:lstStyle/>
        <a:p>
          <a:pPr marL="0" lvl="0" indent="0" algn="l" defTabSz="800100">
            <a:lnSpc>
              <a:spcPct val="100000"/>
            </a:lnSpc>
            <a:spcBef>
              <a:spcPct val="0"/>
            </a:spcBef>
            <a:spcAft>
              <a:spcPct val="35000"/>
            </a:spcAft>
            <a:buNone/>
          </a:pPr>
          <a:r>
            <a:rPr lang="en-US" sz="1800" kern="1200"/>
            <a:t>A retention strategy is a set of rules and policies applied to reduce the rate of employee turnover .</a:t>
          </a:r>
        </a:p>
      </dsp:txBody>
      <dsp:txXfrm>
        <a:off x="1197190" y="3889026"/>
        <a:ext cx="4409859" cy="10365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6BB4D5-4953-483E-A086-79AA115154D5}">
      <dsp:nvSpPr>
        <dsp:cNvPr id="0" name=""/>
        <dsp:cNvSpPr/>
      </dsp:nvSpPr>
      <dsp:spPr>
        <a:xfrm>
          <a:off x="543298" y="691423"/>
          <a:ext cx="876677" cy="87667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0D8345-59D2-4842-9E62-7F0BBC32C29F}">
      <dsp:nvSpPr>
        <dsp:cNvPr id="0" name=""/>
        <dsp:cNvSpPr/>
      </dsp:nvSpPr>
      <dsp:spPr>
        <a:xfrm>
          <a:off x="7551" y="1913321"/>
          <a:ext cx="194817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dirty="0"/>
            <a:t>1- Establish the effect of workplace culture on employee retention</a:t>
          </a:r>
          <a:r>
            <a:rPr lang="en-US" sz="1300" b="1" kern="1200" dirty="0"/>
            <a:t>. </a:t>
          </a:r>
          <a:endParaRPr lang="en-US" sz="1300" kern="1200" dirty="0"/>
        </a:p>
      </dsp:txBody>
      <dsp:txXfrm>
        <a:off x="7551" y="1913321"/>
        <a:ext cx="1948171" cy="720000"/>
      </dsp:txXfrm>
    </dsp:sp>
    <dsp:sp modelId="{D392D353-B5A9-4DF2-BE65-51B26ACE3B58}">
      <dsp:nvSpPr>
        <dsp:cNvPr id="0" name=""/>
        <dsp:cNvSpPr/>
      </dsp:nvSpPr>
      <dsp:spPr>
        <a:xfrm>
          <a:off x="2832399" y="691423"/>
          <a:ext cx="876677" cy="87667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13350A-64A6-4E7A-B237-07A6E2E2C01D}">
      <dsp:nvSpPr>
        <dsp:cNvPr id="0" name=""/>
        <dsp:cNvSpPr/>
      </dsp:nvSpPr>
      <dsp:spPr>
        <a:xfrm>
          <a:off x="2296652" y="1913321"/>
          <a:ext cx="194817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2-Establish how training influences employee retention (Malik, et al., 2013).</a:t>
          </a:r>
        </a:p>
      </dsp:txBody>
      <dsp:txXfrm>
        <a:off x="2296652" y="1913321"/>
        <a:ext cx="1948171" cy="720000"/>
      </dsp:txXfrm>
    </dsp:sp>
    <dsp:sp modelId="{EA088126-C324-47F7-9725-624E41B59B17}">
      <dsp:nvSpPr>
        <dsp:cNvPr id="0" name=""/>
        <dsp:cNvSpPr/>
      </dsp:nvSpPr>
      <dsp:spPr>
        <a:xfrm>
          <a:off x="5121500" y="691423"/>
          <a:ext cx="876677" cy="876677"/>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4FA13B-3FAB-4B46-B4EF-BE236C4BDBA6}">
      <dsp:nvSpPr>
        <dsp:cNvPr id="0" name=""/>
        <dsp:cNvSpPr/>
      </dsp:nvSpPr>
      <dsp:spPr>
        <a:xfrm>
          <a:off x="4585753" y="1913321"/>
          <a:ext cx="194817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3-assess how the availability of motivation influences employee retention.  </a:t>
          </a:r>
        </a:p>
      </dsp:txBody>
      <dsp:txXfrm>
        <a:off x="4585753" y="1913321"/>
        <a:ext cx="1948171" cy="720000"/>
      </dsp:txXfrm>
    </dsp:sp>
    <dsp:sp modelId="{86A3634A-E53E-4D58-863A-558BA46C1921}">
      <dsp:nvSpPr>
        <dsp:cNvPr id="0" name=""/>
        <dsp:cNvSpPr/>
      </dsp:nvSpPr>
      <dsp:spPr>
        <a:xfrm>
          <a:off x="1687848" y="3120364"/>
          <a:ext cx="876677" cy="876677"/>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F2FE82-02D9-4F28-8AEC-E0E9903C8DF0}">
      <dsp:nvSpPr>
        <dsp:cNvPr id="0" name=""/>
        <dsp:cNvSpPr/>
      </dsp:nvSpPr>
      <dsp:spPr>
        <a:xfrm>
          <a:off x="1152101" y="4342262"/>
          <a:ext cx="194817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dirty="0"/>
            <a:t>4- Analyze the influence of job performance on employee retention.  </a:t>
          </a:r>
        </a:p>
      </dsp:txBody>
      <dsp:txXfrm>
        <a:off x="1152101" y="4342262"/>
        <a:ext cx="1948171" cy="720000"/>
      </dsp:txXfrm>
    </dsp:sp>
    <dsp:sp modelId="{1185D660-AA30-49E3-A583-7FB4CB8C44FD}">
      <dsp:nvSpPr>
        <dsp:cNvPr id="0" name=""/>
        <dsp:cNvSpPr/>
      </dsp:nvSpPr>
      <dsp:spPr>
        <a:xfrm>
          <a:off x="3976950" y="3120364"/>
          <a:ext cx="876677" cy="876677"/>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BFED65-C52B-4DBB-A794-E7E130D718DE}">
      <dsp:nvSpPr>
        <dsp:cNvPr id="0" name=""/>
        <dsp:cNvSpPr/>
      </dsp:nvSpPr>
      <dsp:spPr>
        <a:xfrm>
          <a:off x="3441202" y="4342262"/>
          <a:ext cx="194817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5-Assess the influence of work engagement to employee retention. </a:t>
          </a:r>
        </a:p>
      </dsp:txBody>
      <dsp:txXfrm>
        <a:off x="3441202" y="4342262"/>
        <a:ext cx="1948171"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819F3E-31A9-4A92-9149-CB3E22E7DE93}">
      <dsp:nvSpPr>
        <dsp:cNvPr id="0" name=""/>
        <dsp:cNvSpPr/>
      </dsp:nvSpPr>
      <dsp:spPr>
        <a:xfrm>
          <a:off x="0" y="3881"/>
          <a:ext cx="5651500" cy="8268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121207-8983-42BF-8820-E8CB0ADA3A30}">
      <dsp:nvSpPr>
        <dsp:cNvPr id="0" name=""/>
        <dsp:cNvSpPr/>
      </dsp:nvSpPr>
      <dsp:spPr>
        <a:xfrm>
          <a:off x="250122" y="189923"/>
          <a:ext cx="454768" cy="45476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D6F154-0562-4CF1-B1C0-395D05E4163A}">
      <dsp:nvSpPr>
        <dsp:cNvPr id="0" name=""/>
        <dsp:cNvSpPr/>
      </dsp:nvSpPr>
      <dsp:spPr>
        <a:xfrm>
          <a:off x="955013" y="3881"/>
          <a:ext cx="4696486" cy="82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08" tIns="87508" rIns="87508" bIns="87508" numCol="1" spcCol="1270" anchor="ctr" anchorCtr="0">
          <a:noAutofit/>
        </a:bodyPr>
        <a:lstStyle/>
        <a:p>
          <a:pPr marL="0" lvl="0" indent="0" algn="l" defTabSz="711200">
            <a:lnSpc>
              <a:spcPct val="100000"/>
            </a:lnSpc>
            <a:spcBef>
              <a:spcPct val="0"/>
            </a:spcBef>
            <a:spcAft>
              <a:spcPct val="35000"/>
            </a:spcAft>
            <a:buNone/>
          </a:pPr>
          <a:r>
            <a:rPr lang="en-US" sz="1600" kern="1200" dirty="0"/>
            <a:t>H1- Does employee engagement influences the retention of employees within a given organization?</a:t>
          </a:r>
        </a:p>
      </dsp:txBody>
      <dsp:txXfrm>
        <a:off x="955013" y="3881"/>
        <a:ext cx="4696486" cy="826851"/>
      </dsp:txXfrm>
    </dsp:sp>
    <dsp:sp modelId="{70AE7105-1733-4CAE-87A2-4DF718D8952F}">
      <dsp:nvSpPr>
        <dsp:cNvPr id="0" name=""/>
        <dsp:cNvSpPr/>
      </dsp:nvSpPr>
      <dsp:spPr>
        <a:xfrm>
          <a:off x="0" y="1037446"/>
          <a:ext cx="5651500" cy="8268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D642E-2D1B-4668-96BC-7308E2E64BD7}">
      <dsp:nvSpPr>
        <dsp:cNvPr id="0" name=""/>
        <dsp:cNvSpPr/>
      </dsp:nvSpPr>
      <dsp:spPr>
        <a:xfrm>
          <a:off x="250122" y="1223488"/>
          <a:ext cx="454768" cy="45476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4054DDB-415A-42F1-A0BF-1A36704A5060}">
      <dsp:nvSpPr>
        <dsp:cNvPr id="0" name=""/>
        <dsp:cNvSpPr/>
      </dsp:nvSpPr>
      <dsp:spPr>
        <a:xfrm>
          <a:off x="955013" y="1037446"/>
          <a:ext cx="4696486" cy="82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08" tIns="87508" rIns="87508" bIns="87508" numCol="1" spcCol="1270" anchor="ctr" anchorCtr="0">
          <a:noAutofit/>
        </a:bodyPr>
        <a:lstStyle/>
        <a:p>
          <a:pPr marL="0" lvl="0" indent="0" algn="l" defTabSz="711200">
            <a:lnSpc>
              <a:spcPct val="100000"/>
            </a:lnSpc>
            <a:spcBef>
              <a:spcPct val="0"/>
            </a:spcBef>
            <a:spcAft>
              <a:spcPct val="35000"/>
            </a:spcAft>
            <a:buNone/>
          </a:pPr>
          <a:r>
            <a:rPr lang="en-US" sz="1600" kern="1200" dirty="0"/>
            <a:t>H2 – Is there a positive relationship between employee performance and employee retention? </a:t>
          </a:r>
        </a:p>
      </dsp:txBody>
      <dsp:txXfrm>
        <a:off x="955013" y="1037446"/>
        <a:ext cx="4696486" cy="826851"/>
      </dsp:txXfrm>
    </dsp:sp>
    <dsp:sp modelId="{E2DB38DB-9F33-4F13-825E-DA1D02D6A4BD}">
      <dsp:nvSpPr>
        <dsp:cNvPr id="0" name=""/>
        <dsp:cNvSpPr/>
      </dsp:nvSpPr>
      <dsp:spPr>
        <a:xfrm>
          <a:off x="0" y="2071011"/>
          <a:ext cx="5651500" cy="8268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E4C46E-BA46-4DA4-BBF2-C369C834A336}">
      <dsp:nvSpPr>
        <dsp:cNvPr id="0" name=""/>
        <dsp:cNvSpPr/>
      </dsp:nvSpPr>
      <dsp:spPr>
        <a:xfrm>
          <a:off x="250122" y="2257053"/>
          <a:ext cx="454768" cy="454768"/>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459DD8-9FAD-45C9-A411-711434F7A4D3}">
      <dsp:nvSpPr>
        <dsp:cNvPr id="0" name=""/>
        <dsp:cNvSpPr/>
      </dsp:nvSpPr>
      <dsp:spPr>
        <a:xfrm>
          <a:off x="955013" y="2071011"/>
          <a:ext cx="4696486" cy="82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08" tIns="87508" rIns="87508" bIns="87508" numCol="1" spcCol="1270" anchor="ctr" anchorCtr="0">
          <a:noAutofit/>
        </a:bodyPr>
        <a:lstStyle/>
        <a:p>
          <a:pPr marL="0" lvl="0" indent="0" algn="l" defTabSz="711200">
            <a:lnSpc>
              <a:spcPct val="100000"/>
            </a:lnSpc>
            <a:spcBef>
              <a:spcPct val="0"/>
            </a:spcBef>
            <a:spcAft>
              <a:spcPct val="35000"/>
            </a:spcAft>
            <a:buNone/>
          </a:pPr>
          <a:r>
            <a:rPr lang="en-US" sz="1600" kern="1200" dirty="0"/>
            <a:t>H3- Does cultures of the workplace determine how employees are retained within the organizations?</a:t>
          </a:r>
        </a:p>
      </dsp:txBody>
      <dsp:txXfrm>
        <a:off x="955013" y="2071011"/>
        <a:ext cx="4696486" cy="826851"/>
      </dsp:txXfrm>
    </dsp:sp>
    <dsp:sp modelId="{2AF43C5F-806F-4BE4-8461-ADE271278B79}">
      <dsp:nvSpPr>
        <dsp:cNvPr id="0" name=""/>
        <dsp:cNvSpPr/>
      </dsp:nvSpPr>
      <dsp:spPr>
        <a:xfrm>
          <a:off x="0" y="3104576"/>
          <a:ext cx="5651500" cy="8268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D00A12-50E3-4616-BE6F-FC52E9F51148}">
      <dsp:nvSpPr>
        <dsp:cNvPr id="0" name=""/>
        <dsp:cNvSpPr/>
      </dsp:nvSpPr>
      <dsp:spPr>
        <a:xfrm>
          <a:off x="250122" y="3290618"/>
          <a:ext cx="454768" cy="454768"/>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1287A44-2F27-46BC-A275-CFA8A5154366}">
      <dsp:nvSpPr>
        <dsp:cNvPr id="0" name=""/>
        <dsp:cNvSpPr/>
      </dsp:nvSpPr>
      <dsp:spPr>
        <a:xfrm>
          <a:off x="955013" y="3104576"/>
          <a:ext cx="4696486" cy="82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08" tIns="87508" rIns="87508" bIns="87508" numCol="1" spcCol="1270" anchor="ctr" anchorCtr="0">
          <a:noAutofit/>
        </a:bodyPr>
        <a:lstStyle/>
        <a:p>
          <a:pPr marL="0" lvl="0" indent="0" algn="l" defTabSz="711200">
            <a:lnSpc>
              <a:spcPct val="100000"/>
            </a:lnSpc>
            <a:spcBef>
              <a:spcPct val="0"/>
            </a:spcBef>
            <a:spcAft>
              <a:spcPct val="35000"/>
            </a:spcAft>
            <a:buNone/>
          </a:pPr>
          <a:r>
            <a:rPr lang="en-US" sz="1600" kern="1200" dirty="0"/>
            <a:t>H4 -Does employee training influence employee retention positively?</a:t>
          </a:r>
        </a:p>
      </dsp:txBody>
      <dsp:txXfrm>
        <a:off x="955013" y="3104576"/>
        <a:ext cx="4696486" cy="826851"/>
      </dsp:txXfrm>
    </dsp:sp>
    <dsp:sp modelId="{54EC049D-FB1C-4B0D-A2EC-1C999376EBE6}">
      <dsp:nvSpPr>
        <dsp:cNvPr id="0" name=""/>
        <dsp:cNvSpPr/>
      </dsp:nvSpPr>
      <dsp:spPr>
        <a:xfrm>
          <a:off x="0" y="4138141"/>
          <a:ext cx="5651500" cy="82685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1B4FDA-249A-4688-8F05-7545AAC57A7C}">
      <dsp:nvSpPr>
        <dsp:cNvPr id="0" name=""/>
        <dsp:cNvSpPr/>
      </dsp:nvSpPr>
      <dsp:spPr>
        <a:xfrm>
          <a:off x="250122" y="4324182"/>
          <a:ext cx="454768" cy="454768"/>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CD6E96-398D-4005-A3B3-740E128E0FDF}">
      <dsp:nvSpPr>
        <dsp:cNvPr id="0" name=""/>
        <dsp:cNvSpPr/>
      </dsp:nvSpPr>
      <dsp:spPr>
        <a:xfrm>
          <a:off x="955013" y="4138141"/>
          <a:ext cx="4696486" cy="826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08" tIns="87508" rIns="87508" bIns="87508" numCol="1" spcCol="1270" anchor="ctr" anchorCtr="0">
          <a:noAutofit/>
        </a:bodyPr>
        <a:lstStyle/>
        <a:p>
          <a:pPr marL="0" lvl="0" indent="0" algn="l" defTabSz="711200">
            <a:lnSpc>
              <a:spcPct val="100000"/>
            </a:lnSpc>
            <a:spcBef>
              <a:spcPct val="0"/>
            </a:spcBef>
            <a:spcAft>
              <a:spcPct val="35000"/>
            </a:spcAft>
            <a:buNone/>
          </a:pPr>
          <a:r>
            <a:rPr lang="en-US" sz="1600" kern="1200" dirty="0"/>
            <a:t>H5- Does employee motivation influences retention of employees in a given organization?</a:t>
          </a:r>
        </a:p>
      </dsp:txBody>
      <dsp:txXfrm>
        <a:off x="955013" y="4138141"/>
        <a:ext cx="4696486" cy="8268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54BAB-7FDF-3C46-BF89-0FABF0D85CC9}">
      <dsp:nvSpPr>
        <dsp:cNvPr id="0" name=""/>
        <dsp:cNvSpPr/>
      </dsp:nvSpPr>
      <dsp:spPr>
        <a:xfrm>
          <a:off x="0" y="2406"/>
          <a:ext cx="5607050" cy="0"/>
        </a:xfrm>
        <a:prstGeom prst="line">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w="6350"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43FF037-66F8-F54F-8BCA-92408A1D8684}">
      <dsp:nvSpPr>
        <dsp:cNvPr id="0" name=""/>
        <dsp:cNvSpPr/>
      </dsp:nvSpPr>
      <dsp:spPr>
        <a:xfrm>
          <a:off x="0" y="2406"/>
          <a:ext cx="5607050" cy="1640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Research methods describes the procedures and methodologies that were employed in this study.</a:t>
          </a:r>
        </a:p>
      </dsp:txBody>
      <dsp:txXfrm>
        <a:off x="0" y="2406"/>
        <a:ext cx="5607050" cy="1640929"/>
      </dsp:txXfrm>
    </dsp:sp>
    <dsp:sp modelId="{A587A081-5AF8-474F-A2DF-C703C85F0D07}">
      <dsp:nvSpPr>
        <dsp:cNvPr id="0" name=""/>
        <dsp:cNvSpPr/>
      </dsp:nvSpPr>
      <dsp:spPr>
        <a:xfrm>
          <a:off x="0" y="1643335"/>
          <a:ext cx="5607050" cy="0"/>
        </a:xfrm>
        <a:prstGeom prst="line">
          <a:avLst/>
        </a:prstGeom>
        <a:gradFill rotWithShape="0">
          <a:gsLst>
            <a:gs pos="0">
              <a:schemeClr val="accent5">
                <a:hueOff val="-119936"/>
                <a:satOff val="-4449"/>
                <a:lumOff val="7059"/>
                <a:alphaOff val="0"/>
                <a:tint val="97000"/>
                <a:satMod val="100000"/>
                <a:lumMod val="102000"/>
              </a:schemeClr>
            </a:gs>
            <a:gs pos="50000">
              <a:schemeClr val="accent5">
                <a:hueOff val="-119936"/>
                <a:satOff val="-4449"/>
                <a:lumOff val="7059"/>
                <a:alphaOff val="0"/>
                <a:shade val="100000"/>
                <a:satMod val="103000"/>
                <a:lumMod val="100000"/>
              </a:schemeClr>
            </a:gs>
            <a:gs pos="100000">
              <a:schemeClr val="accent5">
                <a:hueOff val="-119936"/>
                <a:satOff val="-4449"/>
                <a:lumOff val="7059"/>
                <a:alphaOff val="0"/>
                <a:shade val="93000"/>
                <a:satMod val="110000"/>
                <a:lumMod val="99000"/>
              </a:schemeClr>
            </a:gs>
          </a:gsLst>
          <a:lin ang="5400000" scaled="0"/>
        </a:gradFill>
        <a:ln w="6350" cap="flat" cmpd="sng" algn="ctr">
          <a:solidFill>
            <a:schemeClr val="accent5">
              <a:hueOff val="-119936"/>
              <a:satOff val="-4449"/>
              <a:lumOff val="7059"/>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9876A01E-FC11-F145-B1F4-FA86D36E84B0}">
      <dsp:nvSpPr>
        <dsp:cNvPr id="0" name=""/>
        <dsp:cNvSpPr/>
      </dsp:nvSpPr>
      <dsp:spPr>
        <a:xfrm>
          <a:off x="0" y="1643335"/>
          <a:ext cx="5607050" cy="1640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Descriptive research methodology, was used to assist the researcher collect evidence to help analyze collected data and come up with favorable results (Kaur, 2017).</a:t>
          </a:r>
        </a:p>
      </dsp:txBody>
      <dsp:txXfrm>
        <a:off x="0" y="1643335"/>
        <a:ext cx="5607050" cy="1640929"/>
      </dsp:txXfrm>
    </dsp:sp>
    <dsp:sp modelId="{FA5DD402-ADCA-DF4F-BC4A-B922D23FE6C6}">
      <dsp:nvSpPr>
        <dsp:cNvPr id="0" name=""/>
        <dsp:cNvSpPr/>
      </dsp:nvSpPr>
      <dsp:spPr>
        <a:xfrm>
          <a:off x="0" y="3284264"/>
          <a:ext cx="5607050" cy="0"/>
        </a:xfrm>
        <a:prstGeom prst="line">
          <a:avLst/>
        </a:prstGeom>
        <a:gradFill rotWithShape="0">
          <a:gsLst>
            <a:gs pos="0">
              <a:schemeClr val="accent5">
                <a:hueOff val="-239873"/>
                <a:satOff val="-8897"/>
                <a:lumOff val="14117"/>
                <a:alphaOff val="0"/>
                <a:tint val="97000"/>
                <a:satMod val="100000"/>
                <a:lumMod val="102000"/>
              </a:schemeClr>
            </a:gs>
            <a:gs pos="50000">
              <a:schemeClr val="accent5">
                <a:hueOff val="-239873"/>
                <a:satOff val="-8897"/>
                <a:lumOff val="14117"/>
                <a:alphaOff val="0"/>
                <a:shade val="100000"/>
                <a:satMod val="103000"/>
                <a:lumMod val="100000"/>
              </a:schemeClr>
            </a:gs>
            <a:gs pos="100000">
              <a:schemeClr val="accent5">
                <a:hueOff val="-239873"/>
                <a:satOff val="-8897"/>
                <a:lumOff val="14117"/>
                <a:alphaOff val="0"/>
                <a:shade val="93000"/>
                <a:satMod val="110000"/>
                <a:lumMod val="99000"/>
              </a:schemeClr>
            </a:gs>
          </a:gsLst>
          <a:lin ang="5400000" scaled="0"/>
        </a:gradFill>
        <a:ln w="6350" cap="flat" cmpd="sng" algn="ctr">
          <a:solidFill>
            <a:schemeClr val="accent5">
              <a:hueOff val="-239873"/>
              <a:satOff val="-8897"/>
              <a:lumOff val="14117"/>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7E65489-B51F-FA4C-9015-FA7CEAB57860}">
      <dsp:nvSpPr>
        <dsp:cNvPr id="0" name=""/>
        <dsp:cNvSpPr/>
      </dsp:nvSpPr>
      <dsp:spPr>
        <a:xfrm>
          <a:off x="0" y="3284264"/>
          <a:ext cx="5607050" cy="1640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This research study aims at evaluating the factors that influence the retention of employees in an organization</a:t>
          </a:r>
        </a:p>
      </dsp:txBody>
      <dsp:txXfrm>
        <a:off x="0" y="3284264"/>
        <a:ext cx="5607050" cy="164092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281B52-F858-44E2-99E2-F56C7386F872}" type="datetimeFigureOut">
              <a:rPr lang="en-US" smtClean="0"/>
              <a:pPr/>
              <a:t>10/24/2020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86B12D-ABCB-42E3-B375-181DFD2FBECB}" type="slidenum">
              <a:rPr lang="en-US" smtClean="0"/>
              <a:pPr/>
              <a:t>‹#›</a:t>
            </a:fld>
            <a:endParaRPr lang="en-US" dirty="0"/>
          </a:p>
        </p:txBody>
      </p:sp>
    </p:spTree>
    <p:extLst>
      <p:ext uri="{BB962C8B-B14F-4D97-AF65-F5344CB8AC3E}">
        <p14:creationId xmlns:p14="http://schemas.microsoft.com/office/powerpoint/2010/main" val="913117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86B12D-ABCB-42E3-B375-181DFD2FBECB}" type="slidenum">
              <a:rPr lang="en-US" smtClean="0"/>
              <a:pPr/>
              <a:t>2</a:t>
            </a:fld>
            <a:endParaRPr lang="en-US" dirty="0"/>
          </a:p>
        </p:txBody>
      </p:sp>
    </p:spTree>
    <p:extLst>
      <p:ext uri="{BB962C8B-B14F-4D97-AF65-F5344CB8AC3E}">
        <p14:creationId xmlns:p14="http://schemas.microsoft.com/office/powerpoint/2010/main" val="3118455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environment . </a:t>
            </a:r>
          </a:p>
          <a:p>
            <a:r>
              <a:rPr lang="en-US" dirty="0"/>
              <a:t>2-studing master degree or training of the employee will increase the loyalty .</a:t>
            </a:r>
          </a:p>
          <a:p>
            <a:endParaRPr lang="en-US" dirty="0"/>
          </a:p>
        </p:txBody>
      </p:sp>
      <p:sp>
        <p:nvSpPr>
          <p:cNvPr id="4" name="Slide Number Placeholder 3"/>
          <p:cNvSpPr>
            <a:spLocks noGrp="1"/>
          </p:cNvSpPr>
          <p:nvPr>
            <p:ph type="sldNum" sz="quarter" idx="5"/>
          </p:nvPr>
        </p:nvSpPr>
        <p:spPr/>
        <p:txBody>
          <a:bodyPr/>
          <a:lstStyle/>
          <a:p>
            <a:fld id="{1086B12D-ABCB-42E3-B375-181DFD2FBECB}" type="slidenum">
              <a:rPr lang="en-US" smtClean="0"/>
              <a:pPr/>
              <a:t>4</a:t>
            </a:fld>
            <a:endParaRPr lang="en-US" dirty="0"/>
          </a:p>
        </p:txBody>
      </p:sp>
    </p:spTree>
    <p:extLst>
      <p:ext uri="{BB962C8B-B14F-4D97-AF65-F5344CB8AC3E}">
        <p14:creationId xmlns:p14="http://schemas.microsoft.com/office/powerpoint/2010/main" val="1138160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86B12D-ABCB-42E3-B375-181DFD2FBECB}" type="slidenum">
              <a:rPr lang="en-US" smtClean="0"/>
              <a:pPr/>
              <a:t>9</a:t>
            </a:fld>
            <a:endParaRPr lang="en-US" dirty="0"/>
          </a:p>
        </p:txBody>
      </p:sp>
    </p:spTree>
    <p:extLst>
      <p:ext uri="{BB962C8B-B14F-4D97-AF65-F5344CB8AC3E}">
        <p14:creationId xmlns:p14="http://schemas.microsoft.com/office/powerpoint/2010/main" val="661147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86B12D-ABCB-42E3-B375-181DFD2FBECB}" type="slidenum">
              <a:rPr lang="en-US" smtClean="0"/>
              <a:pPr/>
              <a:t>15</a:t>
            </a:fld>
            <a:endParaRPr lang="en-US" dirty="0"/>
          </a:p>
        </p:txBody>
      </p:sp>
    </p:spTree>
    <p:extLst>
      <p:ext uri="{BB962C8B-B14F-4D97-AF65-F5344CB8AC3E}">
        <p14:creationId xmlns:p14="http://schemas.microsoft.com/office/powerpoint/2010/main" val="2755682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404040"/>
                </a:solidFill>
                <a:latin typeface="Times New Roman" panose="02020603050405020304" pitchFamily="18" charset="0"/>
                <a:cs typeface="Times New Roman" panose="02020603050405020304" pitchFamily="18" charset="0"/>
              </a:rPr>
              <a:t>Mean = average </a:t>
            </a:r>
          </a:p>
          <a:p>
            <a:r>
              <a:rPr lang="en-US" dirty="0">
                <a:solidFill>
                  <a:srgbClr val="404040"/>
                </a:solidFill>
                <a:latin typeface="Times New Roman" panose="02020603050405020304" pitchFamily="18" charset="0"/>
                <a:cs typeface="Times New Roman" panose="02020603050405020304" pitchFamily="18" charset="0"/>
              </a:rPr>
              <a:t>standard deviation tells us how spread out the responses are they concentrated around the mean .</a:t>
            </a:r>
            <a:endParaRPr lang="en-US" dirty="0"/>
          </a:p>
        </p:txBody>
      </p:sp>
      <p:sp>
        <p:nvSpPr>
          <p:cNvPr id="4" name="Slide Number Placeholder 3"/>
          <p:cNvSpPr>
            <a:spLocks noGrp="1"/>
          </p:cNvSpPr>
          <p:nvPr>
            <p:ph type="sldNum" sz="quarter" idx="5"/>
          </p:nvPr>
        </p:nvSpPr>
        <p:spPr/>
        <p:txBody>
          <a:bodyPr/>
          <a:lstStyle/>
          <a:p>
            <a:fld id="{1086B12D-ABCB-42E3-B375-181DFD2FBECB}" type="slidenum">
              <a:rPr lang="en-US" smtClean="0"/>
              <a:pPr/>
              <a:t>17</a:t>
            </a:fld>
            <a:endParaRPr lang="en-US" dirty="0"/>
          </a:p>
        </p:txBody>
      </p:sp>
    </p:spTree>
    <p:extLst>
      <p:ext uri="{BB962C8B-B14F-4D97-AF65-F5344CB8AC3E}">
        <p14:creationId xmlns:p14="http://schemas.microsoft.com/office/powerpoint/2010/main" val="3726034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sought to establish whether there was a linear relationship between employee retention and the listed factors of employee engagement,</a:t>
            </a:r>
            <a:r>
              <a:rPr lang="en-US" baseline="0" dirty="0"/>
              <a:t> employee retention, employee performance, workplace culture, employee training, and employee motivation. Therefore, it began with descriptive analysis before conducting Pearson correlation analysis and regression analysis. The descriptive analysis reveals that, out of a possible score of 10, the mean for the factors ranged between 4.13 for employee motivation to 7.33 for employee engagement.</a:t>
            </a:r>
            <a:endParaRPr lang="en-US" dirty="0"/>
          </a:p>
        </p:txBody>
      </p:sp>
      <p:sp>
        <p:nvSpPr>
          <p:cNvPr id="4" name="Slide Number Placeholder 3"/>
          <p:cNvSpPr>
            <a:spLocks noGrp="1"/>
          </p:cNvSpPr>
          <p:nvPr>
            <p:ph type="sldNum" sz="quarter" idx="10"/>
          </p:nvPr>
        </p:nvSpPr>
        <p:spPr/>
        <p:txBody>
          <a:bodyPr/>
          <a:lstStyle/>
          <a:p>
            <a:fld id="{1086B12D-ABCB-42E3-B375-181DFD2FBECB}" type="slidenum">
              <a:rPr lang="en-US" smtClean="0"/>
              <a:pPr/>
              <a:t>18</a:t>
            </a:fld>
            <a:endParaRPr lang="en-US" dirty="0"/>
          </a:p>
        </p:txBody>
      </p:sp>
    </p:spTree>
    <p:extLst>
      <p:ext uri="{BB962C8B-B14F-4D97-AF65-F5344CB8AC3E}">
        <p14:creationId xmlns:p14="http://schemas.microsoft.com/office/powerpoint/2010/main" val="2853754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determine the</a:t>
            </a:r>
            <a:r>
              <a:rPr lang="en-US" baseline="0" dirty="0"/>
              <a:t> consistency in grouping the factors for predicting employee retention, the study performed a reliability analysis using the </a:t>
            </a:r>
            <a:r>
              <a:rPr lang="en-US" baseline="0" dirty="0" err="1"/>
              <a:t>Cronbach</a:t>
            </a:r>
            <a:r>
              <a:rPr lang="en-US" baseline="0" dirty="0"/>
              <a:t> alpha, which revealed a high level of consistency at an alpha coefficient of 0.929. It shows that, indeed, there is adequate consistency in the grouping and the factors may be used together as predictors.</a:t>
            </a:r>
            <a:endParaRPr lang="en-US" dirty="0"/>
          </a:p>
        </p:txBody>
      </p:sp>
      <p:sp>
        <p:nvSpPr>
          <p:cNvPr id="4" name="Slide Number Placeholder 3"/>
          <p:cNvSpPr>
            <a:spLocks noGrp="1"/>
          </p:cNvSpPr>
          <p:nvPr>
            <p:ph type="sldNum" sz="quarter" idx="5"/>
          </p:nvPr>
        </p:nvSpPr>
        <p:spPr/>
        <p:txBody>
          <a:bodyPr/>
          <a:lstStyle/>
          <a:p>
            <a:fld id="{1086B12D-ABCB-42E3-B375-181DFD2FBECB}" type="slidenum">
              <a:rPr lang="en-US" smtClean="0"/>
              <a:pPr/>
              <a:t>19</a:t>
            </a:fld>
            <a:endParaRPr lang="en-US" dirty="0"/>
          </a:p>
        </p:txBody>
      </p:sp>
    </p:spTree>
    <p:extLst>
      <p:ext uri="{BB962C8B-B14F-4D97-AF65-F5344CB8AC3E}">
        <p14:creationId xmlns:p14="http://schemas.microsoft.com/office/powerpoint/2010/main" val="2307263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individual scores</a:t>
            </a:r>
            <a:r>
              <a:rPr lang="en-US" baseline="0" dirty="0"/>
              <a:t> of consistency for each of the items ranged between 0.823 for employee motivation and 0.888 fir employee engagement.</a:t>
            </a:r>
            <a:endParaRPr lang="en-US" dirty="0"/>
          </a:p>
        </p:txBody>
      </p:sp>
      <p:sp>
        <p:nvSpPr>
          <p:cNvPr id="4" name="Slide Number Placeholder 3"/>
          <p:cNvSpPr>
            <a:spLocks noGrp="1"/>
          </p:cNvSpPr>
          <p:nvPr>
            <p:ph type="sldNum" sz="quarter" idx="5"/>
          </p:nvPr>
        </p:nvSpPr>
        <p:spPr/>
        <p:txBody>
          <a:bodyPr/>
          <a:lstStyle/>
          <a:p>
            <a:fld id="{1086B12D-ABCB-42E3-B375-181DFD2FBECB}" type="slidenum">
              <a:rPr lang="en-US" smtClean="0"/>
              <a:pPr/>
              <a:t>20</a:t>
            </a:fld>
            <a:endParaRPr lang="en-US" dirty="0"/>
          </a:p>
        </p:txBody>
      </p:sp>
    </p:spTree>
    <p:extLst>
      <p:ext uri="{BB962C8B-B14F-4D97-AF65-F5344CB8AC3E}">
        <p14:creationId xmlns:p14="http://schemas.microsoft.com/office/powerpoint/2010/main" val="382545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R Square values indicated that adding more items did not improve the model, and as such, the researcher proceeded with the </a:t>
            </a:r>
            <a:r>
              <a:rPr lang="en-US" baseline="0" dirty="0" err="1"/>
              <a:t>the</a:t>
            </a:r>
            <a:r>
              <a:rPr lang="en-US" baseline="0" dirty="0"/>
              <a:t> items as predictors in the regression analysis.</a:t>
            </a:r>
            <a:endParaRPr lang="en-US" dirty="0"/>
          </a:p>
        </p:txBody>
      </p:sp>
      <p:sp>
        <p:nvSpPr>
          <p:cNvPr id="4" name="Slide Number Placeholder 3"/>
          <p:cNvSpPr>
            <a:spLocks noGrp="1"/>
          </p:cNvSpPr>
          <p:nvPr>
            <p:ph type="sldNum" sz="quarter" idx="5"/>
          </p:nvPr>
        </p:nvSpPr>
        <p:spPr/>
        <p:txBody>
          <a:bodyPr/>
          <a:lstStyle/>
          <a:p>
            <a:fld id="{1086B12D-ABCB-42E3-B375-181DFD2FBECB}" type="slidenum">
              <a:rPr lang="en-US" smtClean="0"/>
              <a:pPr/>
              <a:t>21</a:t>
            </a:fld>
            <a:endParaRPr lang="en-US" dirty="0"/>
          </a:p>
        </p:txBody>
      </p:sp>
    </p:spTree>
    <p:extLst>
      <p:ext uri="{BB962C8B-B14F-4D97-AF65-F5344CB8AC3E}">
        <p14:creationId xmlns:p14="http://schemas.microsoft.com/office/powerpoint/2010/main" val="1626382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regression analysis indicated significance in predicting</a:t>
            </a:r>
            <a:r>
              <a:rPr lang="en-US" baseline="0" dirty="0"/>
              <a:t> employee retention with employee engagement, employee performance, and workplace culture, </a:t>
            </a:r>
            <a:r>
              <a:rPr lang="en-US" dirty="0"/>
              <a:t>at alpha level of 0.01. Therefore, the regression analysis affirmed</a:t>
            </a:r>
            <a:r>
              <a:rPr lang="en-US" baseline="0" dirty="0"/>
              <a:t> the relationships predicted by H1, H2, H3, and H4. </a:t>
            </a:r>
            <a:r>
              <a:rPr lang="en-US" baseline="0"/>
              <a:t>However, it </a:t>
            </a:r>
            <a:r>
              <a:rPr lang="en-US" baseline="0" dirty="0"/>
              <a:t>showed no significant prediction of employee retention through employee motivation.</a:t>
            </a:r>
            <a:endParaRPr lang="en-US" dirty="0"/>
          </a:p>
        </p:txBody>
      </p:sp>
      <p:sp>
        <p:nvSpPr>
          <p:cNvPr id="4" name="Slide Number Placeholder 3"/>
          <p:cNvSpPr>
            <a:spLocks noGrp="1"/>
          </p:cNvSpPr>
          <p:nvPr>
            <p:ph type="sldNum" sz="quarter" idx="10"/>
          </p:nvPr>
        </p:nvSpPr>
        <p:spPr/>
        <p:txBody>
          <a:bodyPr/>
          <a:lstStyle/>
          <a:p>
            <a:fld id="{1086B12D-ABCB-42E3-B375-181DFD2FBECB}" type="slidenum">
              <a:rPr lang="en-US" smtClean="0"/>
              <a:pPr/>
              <a:t>22</a:t>
            </a:fld>
            <a:endParaRPr lang="en-US" dirty="0"/>
          </a:p>
        </p:txBody>
      </p:sp>
    </p:spTree>
    <p:extLst>
      <p:ext uri="{BB962C8B-B14F-4D97-AF65-F5344CB8AC3E}">
        <p14:creationId xmlns:p14="http://schemas.microsoft.com/office/powerpoint/2010/main" val="3412093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CBBEA65A-9466-47DD-AACB-95BF2971E6C7}" type="datetimeFigureOut">
              <a:rPr lang="en-US" smtClean="0"/>
              <a:pPr/>
              <a:t>10/24/2020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20951434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BEA65A-9466-47DD-AACB-95BF2971E6C7}" type="datetimeFigureOut">
              <a:rPr lang="en-US" smtClean="0"/>
              <a:pPr/>
              <a:t>10/24/2020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891733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CBBEA65A-9466-47DD-AACB-95BF2971E6C7}" type="datetimeFigureOut">
              <a:rPr lang="en-US" smtClean="0"/>
              <a:pPr/>
              <a:t>10/24/2020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39574866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CBBEA65A-9466-47DD-AACB-95BF2971E6C7}" type="datetimeFigureOut">
              <a:rPr lang="en-US" smtClean="0"/>
              <a:pPr/>
              <a:t>10/24/2020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96990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CBBEA65A-9466-47DD-AACB-95BF2971E6C7}" type="datetimeFigureOut">
              <a:rPr lang="en-US" smtClean="0"/>
              <a:pPr/>
              <a:t>10/24/2020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F5E3CD-CDC2-4615-BE5B-F27A3ED1C857}"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037045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BEA65A-9466-47DD-AACB-95BF2971E6C7}" type="datetimeFigureOut">
              <a:rPr lang="en-US" smtClean="0"/>
              <a:pPr/>
              <a:t>10/24/2020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1035435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BEA65A-9466-47DD-AACB-95BF2971E6C7}" type="datetimeFigureOut">
              <a:rPr lang="en-US" smtClean="0"/>
              <a:pPr/>
              <a:t>10/24/2020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409299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CBBEA65A-9466-47DD-AACB-95BF2971E6C7}" type="datetimeFigureOut">
              <a:rPr lang="en-US" smtClean="0"/>
              <a:pPr/>
              <a:t>10/24/2020</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3763368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CBBEA65A-9466-47DD-AACB-95BF2971E6C7}" type="datetimeFigureOut">
              <a:rPr lang="en-US" smtClean="0"/>
              <a:pPr/>
              <a:t>10/24/2020</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2334073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BEA65A-9466-47DD-AACB-95BF2971E6C7}" type="datetimeFigureOut">
              <a:rPr lang="en-US" smtClean="0"/>
              <a:pPr/>
              <a:t>10/24/2020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38788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BEA65A-9466-47DD-AACB-95BF2971E6C7}" type="datetimeFigureOut">
              <a:rPr lang="en-US" smtClean="0"/>
              <a:pPr/>
              <a:t>10/24/2020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4067879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CBBEA65A-9466-47DD-AACB-95BF2971E6C7}" type="datetimeFigureOut">
              <a:rPr lang="en-US" smtClean="0"/>
              <a:pPr/>
              <a:t>10/24/2020</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4AF5E3CD-CDC2-4615-BE5B-F27A3ED1C857}" type="slidenum">
              <a:rPr lang="en-US" smtClean="0"/>
              <a:pPr/>
              <a:t>‹#›</a:t>
            </a:fld>
            <a:endParaRPr lang="en-US" dirty="0"/>
          </a:p>
        </p:txBody>
      </p:sp>
    </p:spTree>
    <p:extLst>
      <p:ext uri="{BB962C8B-B14F-4D97-AF65-F5344CB8AC3E}">
        <p14:creationId xmlns:p14="http://schemas.microsoft.com/office/powerpoint/2010/main" val="105563278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9882EC-65A1-4FE6-86E6-DAD2E8C371CD}"/>
              </a:ext>
            </a:extLst>
          </p:cNvPr>
          <p:cNvPicPr>
            <a:picLocks noChangeAspect="1"/>
          </p:cNvPicPr>
          <p:nvPr/>
        </p:nvPicPr>
        <p:blipFill rotWithShape="1">
          <a:blip r:embed="rId2">
            <a:alphaModFix amt="40000"/>
          </a:blip>
          <a:srcRect b="15730"/>
          <a:stretch/>
        </p:blipFill>
        <p:spPr>
          <a:xfrm>
            <a:off x="20" y="10"/>
            <a:ext cx="12191980" cy="6857990"/>
          </a:xfrm>
          <a:prstGeom prst="rect">
            <a:avLst/>
          </a:prstGeom>
        </p:spPr>
      </p:pic>
      <p:sp>
        <p:nvSpPr>
          <p:cNvPr id="7" name="TextBox 6">
            <a:extLst>
              <a:ext uri="{FF2B5EF4-FFF2-40B4-BE49-F238E27FC236}">
                <a16:creationId xmlns:a16="http://schemas.microsoft.com/office/drawing/2014/main" id="{30A34160-9966-5540-B43B-70A730AEB8DB}"/>
              </a:ext>
            </a:extLst>
          </p:cNvPr>
          <p:cNvSpPr txBox="1"/>
          <p:nvPr/>
        </p:nvSpPr>
        <p:spPr>
          <a:xfrm>
            <a:off x="1600200" y="2386744"/>
            <a:ext cx="8991600" cy="1645920"/>
          </a:xfrm>
          <a:prstGeom prst="rect">
            <a:avLst/>
          </a:prstGeom>
          <a:noFill/>
          <a:ln w="38100" cap="sq">
            <a:solidFill>
              <a:schemeClr val="tx1"/>
            </a:solidFill>
            <a:miter lim="800000"/>
          </a:ln>
        </p:spPr>
        <p:txBody>
          <a:bodyPr vert="horz" lIns="274320" tIns="182880" rIns="274320" bIns="182880" rtlCol="0" anchor="ctr" anchorCtr="1">
            <a:normAutofit/>
          </a:bodyPr>
          <a:lstStyle/>
          <a:p>
            <a:pPr algn="ctr" defTabSz="914400">
              <a:lnSpc>
                <a:spcPct val="90000"/>
              </a:lnSpc>
              <a:spcBef>
                <a:spcPct val="0"/>
              </a:spcBef>
              <a:spcAft>
                <a:spcPts val="600"/>
              </a:spcAft>
            </a:pPr>
            <a:r>
              <a:rPr lang="en-US" sz="3500" cap="all" spc="200" dirty="0">
                <a:latin typeface="+mj-lt"/>
                <a:ea typeface="+mj-ea"/>
                <a:cs typeface="+mj-cs"/>
              </a:rPr>
              <a:t>Factors Influencing Employee Retention in the Organization </a:t>
            </a:r>
          </a:p>
        </p:txBody>
      </p:sp>
    </p:spTree>
    <p:extLst>
      <p:ext uri="{BB962C8B-B14F-4D97-AF65-F5344CB8AC3E}">
        <p14:creationId xmlns:p14="http://schemas.microsoft.com/office/powerpoint/2010/main" val="37148110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467" y="2681103"/>
            <a:ext cx="3363974" cy="1495794"/>
          </a:xfrm>
          <a:noFill/>
          <a:ln>
            <a:solidFill>
              <a:schemeClr val="bg1"/>
            </a:solidFill>
          </a:ln>
        </p:spPr>
        <p:txBody>
          <a:bodyPr wrap="square">
            <a:normAutofit/>
          </a:bodyPr>
          <a:lstStyle/>
          <a:p>
            <a:r>
              <a:rPr lang="en-US" sz="2600" b="1" dirty="0">
                <a:solidFill>
                  <a:schemeClr val="bg1"/>
                </a:solidFill>
                <a:latin typeface="Times New Roman" pitchFamily="18" charset="0"/>
                <a:cs typeface="Times New Roman" pitchFamily="18" charset="0"/>
              </a:rPr>
              <a:t>Introduction </a:t>
            </a:r>
            <a:br>
              <a:rPr lang="en-US" sz="2600" dirty="0">
                <a:solidFill>
                  <a:schemeClr val="bg1"/>
                </a:solidFill>
                <a:latin typeface="Times New Roman" panose="02020603050405020304" pitchFamily="18" charset="0"/>
                <a:cs typeface="Times New Roman" panose="02020603050405020304" pitchFamily="18" charset="0"/>
              </a:rPr>
            </a:br>
            <a:r>
              <a:rPr lang="en-US" sz="2600" dirty="0">
                <a:solidFill>
                  <a:schemeClr val="bg1"/>
                </a:solidFill>
                <a:latin typeface="Times New Roman" panose="02020603050405020304" pitchFamily="18" charset="0"/>
                <a:cs typeface="Times New Roman" panose="02020603050405020304" pitchFamily="18" charset="0"/>
              </a:rPr>
              <a:t> </a:t>
            </a:r>
          </a:p>
        </p:txBody>
      </p:sp>
      <p:graphicFrame>
        <p:nvGraphicFramePr>
          <p:cNvPr id="7" name="Content Placeholder 2">
            <a:extLst>
              <a:ext uri="{FF2B5EF4-FFF2-40B4-BE49-F238E27FC236}">
                <a16:creationId xmlns:a16="http://schemas.microsoft.com/office/drawing/2014/main" id="{6A674C97-4414-41E7-AAAF-97070C27C749}"/>
              </a:ext>
            </a:extLst>
          </p:cNvPr>
          <p:cNvGraphicFramePr>
            <a:graphicFrameLocks noGrp="1"/>
          </p:cNvGraphicFramePr>
          <p:nvPr>
            <p:ph idx="1"/>
            <p:extLst>
              <p:ext uri="{D42A27DB-BD31-4B8C-83A1-F6EECF244321}">
                <p14:modId xmlns:p14="http://schemas.microsoft.com/office/powerpoint/2010/main" val="2844307526"/>
              </p:ext>
            </p:extLst>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7276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266092" y="1283546"/>
            <a:ext cx="5766809" cy="4131419"/>
          </a:xfrm>
        </p:spPr>
        <p:txBody>
          <a:bodyPr anchor="ctr">
            <a:normAutofit/>
          </a:bodyPr>
          <a:lstStyle/>
          <a:p>
            <a:pPr>
              <a:lnSpc>
                <a:spcPct val="90000"/>
              </a:lnSpc>
            </a:pPr>
            <a:r>
              <a:rPr lang="en-US" sz="1700" dirty="0">
                <a:solidFill>
                  <a:srgbClr val="404040"/>
                </a:solidFill>
                <a:latin typeface="Times New Roman" panose="02020603050405020304" pitchFamily="18" charset="0"/>
                <a:cs typeface="Times New Roman" panose="02020603050405020304" pitchFamily="18" charset="0"/>
              </a:rPr>
              <a:t>The first purpose for the research was to help organizations promote productivity.</a:t>
            </a:r>
          </a:p>
          <a:p>
            <a:pPr>
              <a:lnSpc>
                <a:spcPct val="90000"/>
              </a:lnSpc>
            </a:pPr>
            <a:r>
              <a:rPr lang="en-US" sz="1700" dirty="0">
                <a:solidFill>
                  <a:srgbClr val="404040"/>
                </a:solidFill>
                <a:latin typeface="Times New Roman" panose="02020603050405020304" pitchFamily="18" charset="0"/>
                <a:cs typeface="Times New Roman" panose="02020603050405020304" pitchFamily="18" charset="0"/>
              </a:rPr>
              <a:t>Second purpose was to boost the organization's recruitment process since qualified employees execute the company’s duties diligently hence retention (Khalid &amp; Nawab, 2018).</a:t>
            </a:r>
          </a:p>
          <a:p>
            <a:pPr>
              <a:lnSpc>
                <a:spcPct val="90000"/>
              </a:lnSpc>
            </a:pPr>
            <a:r>
              <a:rPr lang="en-US" sz="1700" dirty="0">
                <a:solidFill>
                  <a:srgbClr val="404040"/>
                </a:solidFill>
                <a:latin typeface="Times New Roman" panose="02020603050405020304" pitchFamily="18" charset="0"/>
                <a:cs typeface="Times New Roman" panose="02020603050405020304" pitchFamily="18" charset="0"/>
              </a:rPr>
              <a:t> Another purpose was to promote employee motivation and morale and to assist organizations in managing employee turnover </a:t>
            </a:r>
          </a:p>
          <a:p>
            <a:pPr>
              <a:lnSpc>
                <a:spcPct val="90000"/>
              </a:lnSpc>
            </a:pPr>
            <a:r>
              <a:rPr lang="en-US" sz="1700" dirty="0">
                <a:solidFill>
                  <a:srgbClr val="404040"/>
                </a:solidFill>
                <a:latin typeface="Times New Roman" panose="02020603050405020304" pitchFamily="18" charset="0"/>
                <a:cs typeface="Times New Roman" panose="02020603050405020304" pitchFamily="18" charset="0"/>
              </a:rPr>
              <a:t>  Reshaping employees to experts was another major purpose for conducting the research.</a:t>
            </a:r>
          </a:p>
          <a:p>
            <a:pPr>
              <a:lnSpc>
                <a:spcPct val="90000"/>
              </a:lnSpc>
            </a:pPr>
            <a:r>
              <a:rPr lang="en-US" sz="1700" dirty="0">
                <a:solidFill>
                  <a:srgbClr val="404040"/>
                </a:solidFill>
                <a:latin typeface="Times New Roman" panose="02020603050405020304" pitchFamily="18" charset="0"/>
                <a:cs typeface="Times New Roman" panose="02020603050405020304" pitchFamily="18" charset="0"/>
              </a:rPr>
              <a:t>The overall purpose for the research was to examine the contribution of employee retention to achieving organizational long-term goals.  </a:t>
            </a:r>
          </a:p>
          <a:p>
            <a:pPr>
              <a:lnSpc>
                <a:spcPct val="90000"/>
              </a:lnSpc>
            </a:pPr>
            <a:endParaRPr lang="en-US" sz="1700" dirty="0">
              <a:solidFill>
                <a:srgbClr val="404040"/>
              </a:solidFill>
              <a:latin typeface="Times New Roman" panose="02020603050405020304" pitchFamily="18" charset="0"/>
              <a:cs typeface="Times New Roman" panose="02020603050405020304" pitchFamily="18" charset="0"/>
            </a:endParaRPr>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20168" y="1586484"/>
            <a:ext cx="3685032" cy="3685032"/>
          </a:xfrm>
          <a:prstGeom prst="ellipse">
            <a:avLst/>
          </a:prstGeom>
          <a:solidFill>
            <a:schemeClr val="accent2"/>
          </a:solidFill>
          <a:ln>
            <a:noFill/>
          </a:ln>
        </p:spPr>
        <p:txBody>
          <a:bodyPr>
            <a:normAutofit/>
          </a:bodyPr>
          <a:lstStyle/>
          <a:p>
            <a:r>
              <a:rPr lang="en-US" b="1">
                <a:solidFill>
                  <a:srgbClr val="FFFFFF"/>
                </a:solidFill>
                <a:latin typeface="Times New Roman" panose="02020603050405020304" pitchFamily="18" charset="0"/>
                <a:cs typeface="Times New Roman" panose="02020603050405020304" pitchFamily="18" charset="0"/>
              </a:rPr>
              <a:t>Research purposes </a:t>
            </a:r>
            <a:br>
              <a:rPr lang="en-US">
                <a:solidFill>
                  <a:srgbClr val="FFFFFF"/>
                </a:solidFill>
              </a:rPr>
            </a:br>
            <a:endParaRPr lang="en-US">
              <a:solidFill>
                <a:srgbClr val="FFFFFF"/>
              </a:solidFill>
            </a:endParaRPr>
          </a:p>
        </p:txBody>
      </p:sp>
    </p:spTree>
    <p:extLst>
      <p:ext uri="{BB962C8B-B14F-4D97-AF65-F5344CB8AC3E}">
        <p14:creationId xmlns:p14="http://schemas.microsoft.com/office/powerpoint/2010/main" val="867112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2300" b="1">
                <a:solidFill>
                  <a:srgbClr val="FFFFFF"/>
                </a:solidFill>
                <a:latin typeface="Times New Roman" panose="02020603050405020304" pitchFamily="18" charset="0"/>
                <a:cs typeface="Times New Roman" panose="02020603050405020304" pitchFamily="18" charset="0"/>
              </a:rPr>
              <a:t>Research aim and objectives</a:t>
            </a:r>
            <a:br>
              <a:rPr lang="en-US" sz="2300">
                <a:solidFill>
                  <a:srgbClr val="FFFFFF"/>
                </a:solidFill>
              </a:rPr>
            </a:br>
            <a:endParaRPr lang="en-US" sz="2300">
              <a:solidFill>
                <a:srgbClr val="FFFFFF"/>
              </a:solidFill>
            </a:endParaRPr>
          </a:p>
        </p:txBody>
      </p:sp>
      <p:graphicFrame>
        <p:nvGraphicFramePr>
          <p:cNvPr id="14" name="Content Placeholder 2">
            <a:extLst>
              <a:ext uri="{FF2B5EF4-FFF2-40B4-BE49-F238E27FC236}">
                <a16:creationId xmlns:a16="http://schemas.microsoft.com/office/drawing/2014/main" id="{0DC26E25-DD8C-4A2E-ACB4-DCEF9D4EB1C8}"/>
              </a:ext>
            </a:extLst>
          </p:cNvPr>
          <p:cNvGraphicFramePr>
            <a:graphicFrameLocks noGrp="1"/>
          </p:cNvGraphicFramePr>
          <p:nvPr>
            <p:ph idx="1"/>
            <p:extLst>
              <p:ext uri="{D42A27DB-BD31-4B8C-83A1-F6EECF244321}">
                <p14:modId xmlns:p14="http://schemas.microsoft.com/office/powerpoint/2010/main" val="1928686069"/>
              </p:ext>
            </p:extLst>
          </p:nvPr>
        </p:nvGraphicFramePr>
        <p:xfrm>
          <a:off x="5064370" y="633046"/>
          <a:ext cx="6541476" cy="5753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4525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1900" b="1">
                <a:solidFill>
                  <a:srgbClr val="FFFFFF"/>
                </a:solidFill>
                <a:latin typeface="Times New Roman" panose="02020603050405020304" pitchFamily="18" charset="0"/>
                <a:cs typeface="Times New Roman" panose="02020603050405020304" pitchFamily="18" charset="0"/>
              </a:rPr>
              <a:t>Significance of the research</a:t>
            </a:r>
            <a:br>
              <a:rPr lang="en-US" sz="1900">
                <a:solidFill>
                  <a:srgbClr val="FFFFFF"/>
                </a:solidFill>
              </a:rPr>
            </a:br>
            <a:endParaRPr lang="en-US" sz="1900">
              <a:solidFill>
                <a:srgbClr val="FFFFFF"/>
              </a:solidFill>
            </a:endParaRPr>
          </a:p>
        </p:txBody>
      </p:sp>
      <p:sp>
        <p:nvSpPr>
          <p:cNvPr id="3" name="Content Placeholder 2"/>
          <p:cNvSpPr>
            <a:spLocks noGrp="1"/>
          </p:cNvSpPr>
          <p:nvPr>
            <p:ph idx="1"/>
          </p:nvPr>
        </p:nvSpPr>
        <p:spPr>
          <a:xfrm>
            <a:off x="5591695" y="1402080"/>
            <a:ext cx="5320696" cy="4053840"/>
          </a:xfrm>
        </p:spPr>
        <p:txBody>
          <a:bodyPr anchor="ctr">
            <a:normAutofit/>
          </a:bodyPr>
          <a:lstStyle/>
          <a:p>
            <a:r>
              <a:rPr lang="en-US" dirty="0">
                <a:latin typeface="Times New Roman" panose="02020603050405020304" pitchFamily="18" charset="0"/>
                <a:cs typeface="Times New Roman" panose="02020603050405020304" pitchFamily="18" charset="0"/>
              </a:rPr>
              <a:t>Employee retention help organizations determine ways of boosting their productivity and maintain responsible and hard-working employees.</a:t>
            </a:r>
          </a:p>
          <a:p>
            <a:r>
              <a:rPr lang="en-US" dirty="0">
                <a:latin typeface="Times New Roman" panose="02020603050405020304" pitchFamily="18" charset="0"/>
                <a:cs typeface="Times New Roman" panose="02020603050405020304" pitchFamily="18" charset="0"/>
              </a:rPr>
              <a:t>Employee retention help organizations improve their process of recruitment (Michaels &amp; Spector,1982).</a:t>
            </a:r>
          </a:p>
          <a:p>
            <a:r>
              <a:rPr lang="en-US" dirty="0">
                <a:latin typeface="Times New Roman" panose="02020603050405020304" pitchFamily="18" charset="0"/>
                <a:cs typeface="Times New Roman" panose="02020603050405020304" pitchFamily="18" charset="0"/>
              </a:rPr>
              <a:t>This research would help the most organization understand how to improve the morale of their employees.</a:t>
            </a:r>
          </a:p>
          <a:p>
            <a:r>
              <a:rPr lang="en-US" dirty="0">
                <a:latin typeface="Times New Roman" panose="02020603050405020304" pitchFamily="18" charset="0"/>
                <a:cs typeface="Times New Roman" panose="02020603050405020304" pitchFamily="18" charset="0"/>
              </a:rPr>
              <a:t>The research helps the organization manage employee turnover.</a:t>
            </a:r>
          </a:p>
          <a:p>
            <a:r>
              <a:rPr lang="en-US" dirty="0">
                <a:latin typeface="Times New Roman" panose="02020603050405020304" pitchFamily="18" charset="0"/>
                <a:cs typeface="Times New Roman" panose="02020603050405020304" pitchFamily="18" charset="0"/>
              </a:rPr>
              <a:t>This research may help the organization attract quality employees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2131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b="1">
                <a:latin typeface="Times New Roman" panose="02020603050405020304" pitchFamily="18" charset="0"/>
                <a:cs typeface="Times New Roman" panose="02020603050405020304" pitchFamily="18" charset="0"/>
              </a:rPr>
              <a:t>Literature review </a:t>
            </a:r>
            <a:br>
              <a:rPr lang="en-US" b="1">
                <a:latin typeface="Times New Roman" panose="02020603050405020304" pitchFamily="18" charset="0"/>
                <a:cs typeface="Times New Roman" panose="02020603050405020304" pitchFamily="18" charset="0"/>
              </a:rPr>
            </a:br>
            <a:endParaRPr lang="en-US">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706062" y="2291262"/>
            <a:ext cx="8779512" cy="2879256"/>
          </a:xfrm>
        </p:spPr>
        <p:txBody>
          <a:bodyPr>
            <a:normAutofit/>
          </a:bodyPr>
          <a:lstStyle/>
          <a:p>
            <a:r>
              <a:rPr lang="en-US" dirty="0">
                <a:solidFill>
                  <a:srgbClr val="404040"/>
                </a:solidFill>
                <a:latin typeface="Times New Roman" panose="02020603050405020304" pitchFamily="18" charset="0"/>
                <a:cs typeface="Times New Roman" panose="02020603050405020304" pitchFamily="18" charset="0"/>
              </a:rPr>
              <a:t>Retention of employees is essential in today's business world; hence some motivational factors and strategies are crucial in ensuring that employees are motivated and retained</a:t>
            </a:r>
            <a:r>
              <a:rPr lang="en-US" b="1" dirty="0">
                <a:solidFill>
                  <a:srgbClr val="404040"/>
                </a:solidFill>
                <a:latin typeface="Times New Roman" panose="02020603050405020304" pitchFamily="18" charset="0"/>
                <a:cs typeface="Times New Roman" panose="02020603050405020304" pitchFamily="18" charset="0"/>
              </a:rPr>
              <a:t> </a:t>
            </a:r>
          </a:p>
          <a:p>
            <a:r>
              <a:rPr lang="en-US" dirty="0">
                <a:solidFill>
                  <a:srgbClr val="404040"/>
                </a:solidFill>
                <a:latin typeface="Times New Roman" panose="02020603050405020304" pitchFamily="18" charset="0"/>
                <a:cs typeface="Times New Roman" panose="02020603050405020304" pitchFamily="18" charset="0"/>
              </a:rPr>
              <a:t>Recognition of employees, the managers' strategy in management, and ensuring a proper work-life are factors that impact employee retention. </a:t>
            </a:r>
          </a:p>
          <a:p>
            <a:r>
              <a:rPr lang="en-US" dirty="0">
                <a:solidFill>
                  <a:srgbClr val="404040"/>
                </a:solidFill>
                <a:latin typeface="Times New Roman" panose="02020603050405020304" pitchFamily="18" charset="0"/>
                <a:cs typeface="Times New Roman" panose="02020603050405020304" pitchFamily="18" charset="0"/>
              </a:rPr>
              <a:t>Nepali insurance companies attains employee retention through salary and benefit for employees, work-life balance, and career opportunities (Irshad &amp; Afridi, 2007).</a:t>
            </a:r>
          </a:p>
          <a:p>
            <a:endParaRPr lang="en-US" dirty="0">
              <a:solidFill>
                <a:srgbClr val="404040"/>
              </a:solidFill>
            </a:endParaRPr>
          </a:p>
        </p:txBody>
      </p:sp>
    </p:spTree>
    <p:extLst>
      <p:ext uri="{BB962C8B-B14F-4D97-AF65-F5344CB8AC3E}">
        <p14:creationId xmlns:p14="http://schemas.microsoft.com/office/powerpoint/2010/main" val="3456015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b="1">
                <a:latin typeface="Times New Roman" panose="02020603050405020304" pitchFamily="18" charset="0"/>
                <a:cs typeface="Times New Roman" panose="02020603050405020304" pitchFamily="18" charset="0"/>
              </a:rPr>
              <a:t>Continuation of literature review </a:t>
            </a:r>
          </a:p>
        </p:txBody>
      </p:sp>
      <p:sp>
        <p:nvSpPr>
          <p:cNvPr id="3" name="Content Placeholder 2"/>
          <p:cNvSpPr>
            <a:spLocks noGrp="1"/>
          </p:cNvSpPr>
          <p:nvPr>
            <p:ph idx="1"/>
          </p:nvPr>
        </p:nvSpPr>
        <p:spPr>
          <a:xfrm>
            <a:off x="1706062" y="2291262"/>
            <a:ext cx="8779512" cy="2879256"/>
          </a:xfrm>
        </p:spPr>
        <p:txBody>
          <a:bodyPr>
            <a:normAutofit/>
          </a:bodyPr>
          <a:lstStyle/>
          <a:p>
            <a:r>
              <a:rPr lang="en-US">
                <a:solidFill>
                  <a:srgbClr val="404040"/>
                </a:solidFill>
                <a:latin typeface="Times New Roman" panose="02020603050405020304" pitchFamily="18" charset="0"/>
                <a:cs typeface="Times New Roman" panose="02020603050405020304" pitchFamily="18" charset="0"/>
              </a:rPr>
              <a:t>Benefits, training and development are among the factors that influence employees to retain in an organization (Liang, 2013).. </a:t>
            </a:r>
          </a:p>
          <a:p>
            <a:r>
              <a:rPr lang="en-US">
                <a:solidFill>
                  <a:srgbClr val="404040"/>
                </a:solidFill>
                <a:latin typeface="Times New Roman" panose="02020603050405020304" pitchFamily="18" charset="0"/>
                <a:cs typeface="Times New Roman" panose="02020603050405020304" pitchFamily="18" charset="0"/>
              </a:rPr>
              <a:t>Proper compensation and reward systems led to employee retention</a:t>
            </a:r>
          </a:p>
          <a:p>
            <a:r>
              <a:rPr lang="en-US">
                <a:solidFill>
                  <a:srgbClr val="404040"/>
                </a:solidFill>
                <a:latin typeface="Times New Roman" panose="02020603050405020304" pitchFamily="18" charset="0"/>
                <a:cs typeface="Times New Roman" panose="02020603050405020304" pitchFamily="18" charset="0"/>
              </a:rPr>
              <a:t>Gender perspective show that female employees are likely to have high turnover rates than male employees (Liang, 2013).</a:t>
            </a:r>
          </a:p>
          <a:p>
            <a:r>
              <a:rPr lang="en-US">
                <a:solidFill>
                  <a:srgbClr val="404040"/>
                </a:solidFill>
                <a:latin typeface="Times New Roman" panose="02020603050405020304" pitchFamily="18" charset="0"/>
                <a:cs typeface="Times New Roman" panose="02020603050405020304" pitchFamily="18" charset="0"/>
              </a:rPr>
              <a:t>Supervisors support, career growth, rewards and recognition and good working conditions determine employee retention. </a:t>
            </a:r>
          </a:p>
        </p:txBody>
      </p:sp>
    </p:spTree>
    <p:extLst>
      <p:ext uri="{BB962C8B-B14F-4D97-AF65-F5344CB8AC3E}">
        <p14:creationId xmlns:p14="http://schemas.microsoft.com/office/powerpoint/2010/main" val="1199140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b="1">
                <a:latin typeface="Times New Roman" panose="02020603050405020304" pitchFamily="18" charset="0"/>
                <a:cs typeface="Times New Roman" panose="02020603050405020304" pitchFamily="18" charset="0"/>
              </a:rPr>
              <a:t>Continuation of literature review </a:t>
            </a:r>
            <a:endParaRPr lang="en-US" b="1"/>
          </a:p>
        </p:txBody>
      </p:sp>
      <p:sp>
        <p:nvSpPr>
          <p:cNvPr id="3" name="Content Placeholder 2"/>
          <p:cNvSpPr>
            <a:spLocks noGrp="1"/>
          </p:cNvSpPr>
          <p:nvPr>
            <p:ph idx="1"/>
          </p:nvPr>
        </p:nvSpPr>
        <p:spPr>
          <a:xfrm>
            <a:off x="1706062" y="2291262"/>
            <a:ext cx="8779512" cy="2879256"/>
          </a:xfrm>
        </p:spPr>
        <p:txBody>
          <a:bodyPr>
            <a:normAutofit/>
          </a:bodyPr>
          <a:lstStyle/>
          <a:p>
            <a:r>
              <a:rPr lang="en-US">
                <a:solidFill>
                  <a:srgbClr val="404040"/>
                </a:solidFill>
                <a:latin typeface="Times New Roman" panose="02020603050405020304" pitchFamily="18" charset="0"/>
                <a:cs typeface="Times New Roman" panose="02020603050405020304" pitchFamily="18" charset="0"/>
              </a:rPr>
              <a:t>Employee retention challenges include technological changes, pay gap, shifting to green pastures and family pressure.</a:t>
            </a:r>
          </a:p>
          <a:p>
            <a:r>
              <a:rPr lang="en-US">
                <a:solidFill>
                  <a:srgbClr val="404040"/>
                </a:solidFill>
                <a:latin typeface="Times New Roman" panose="02020603050405020304" pitchFamily="18" charset="0"/>
                <a:cs typeface="Times New Roman" panose="02020603050405020304" pitchFamily="18" charset="0"/>
              </a:rPr>
              <a:t> Herzberg's theory states that certain factors are directly related to the job, while some are non-job related, yet they both provide satisfying experiences for employees (Kaur, 2017).</a:t>
            </a:r>
          </a:p>
          <a:p>
            <a:r>
              <a:rPr lang="en-US">
                <a:solidFill>
                  <a:srgbClr val="404040"/>
                </a:solidFill>
                <a:latin typeface="Times New Roman" panose="02020603050405020304" pitchFamily="18" charset="0"/>
                <a:cs typeface="Times New Roman" panose="02020603050405020304" pitchFamily="18" charset="0"/>
              </a:rPr>
              <a:t>Career development, ensuring a work-life balance, and employee compensation impacts employee retention. </a:t>
            </a:r>
          </a:p>
          <a:p>
            <a:pPr marL="0" indent="0">
              <a:buNone/>
            </a:pPr>
            <a:endParaRPr lang="en-US">
              <a:solidFill>
                <a:srgbClr val="404040"/>
              </a:solidFill>
            </a:endParaRPr>
          </a:p>
        </p:txBody>
      </p:sp>
    </p:spTree>
    <p:extLst>
      <p:ext uri="{BB962C8B-B14F-4D97-AF65-F5344CB8AC3E}">
        <p14:creationId xmlns:p14="http://schemas.microsoft.com/office/powerpoint/2010/main" val="2914096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467" y="643467"/>
            <a:ext cx="3363974" cy="1728044"/>
          </a:xfrm>
          <a:noFill/>
          <a:ln>
            <a:solidFill>
              <a:schemeClr val="bg1"/>
            </a:solidFill>
          </a:ln>
        </p:spPr>
        <p:txBody>
          <a:bodyPr wrap="square">
            <a:normAutofit/>
          </a:bodyPr>
          <a:lstStyle/>
          <a:p>
            <a:br>
              <a:rPr lang="en-US" sz="1800" dirty="0">
                <a:solidFill>
                  <a:schemeClr val="bg1"/>
                </a:solidFill>
                <a:latin typeface="Times New Roman" panose="02020603050405020304" pitchFamily="18" charset="0"/>
                <a:cs typeface="Times New Roman" panose="02020603050405020304" pitchFamily="18" charset="0"/>
              </a:rPr>
            </a:br>
            <a:br>
              <a:rPr lang="en-US" sz="1800" dirty="0">
                <a:solidFill>
                  <a:schemeClr val="bg1"/>
                </a:solidFill>
                <a:latin typeface="Times New Roman" panose="02020603050405020304" pitchFamily="18" charset="0"/>
                <a:cs typeface="Times New Roman" panose="02020603050405020304" pitchFamily="18" charset="0"/>
              </a:rPr>
            </a:br>
            <a:r>
              <a:rPr lang="en-US" sz="1800" b="1" dirty="0">
                <a:solidFill>
                  <a:schemeClr val="bg1"/>
                </a:solidFill>
                <a:latin typeface="Times New Roman" panose="02020603050405020304" pitchFamily="18" charset="0"/>
                <a:cs typeface="Times New Roman" panose="02020603050405020304" pitchFamily="18" charset="0"/>
              </a:rPr>
              <a:t>Conceptual framework</a:t>
            </a:r>
            <a:endParaRPr lang="en-US" sz="1800" b="1" dirty="0">
              <a:solidFill>
                <a:schemeClr val="bg1"/>
              </a:solidFill>
            </a:endParaRPr>
          </a:p>
        </p:txBody>
      </p:sp>
      <p:sp>
        <p:nvSpPr>
          <p:cNvPr id="3" name="Content Placeholder 2"/>
          <p:cNvSpPr>
            <a:spLocks noGrp="1"/>
          </p:cNvSpPr>
          <p:nvPr>
            <p:ph idx="1"/>
          </p:nvPr>
        </p:nvSpPr>
        <p:spPr>
          <a:xfrm>
            <a:off x="266007" y="2638044"/>
            <a:ext cx="4139737" cy="4012138"/>
          </a:xfrm>
        </p:spPr>
        <p:txBody>
          <a:bodyPr>
            <a:normAutofit/>
          </a:bodyPr>
          <a:lstStyle/>
          <a:p>
            <a:pPr>
              <a:lnSpc>
                <a:spcPct val="90000"/>
              </a:lnSpc>
            </a:pPr>
            <a:r>
              <a:rPr lang="en-US" sz="1500" dirty="0">
                <a:solidFill>
                  <a:schemeClr val="bg1"/>
                </a:solidFill>
                <a:latin typeface="Times New Roman" panose="02020603050405020304" pitchFamily="18" charset="0"/>
                <a:cs typeface="Times New Roman" panose="02020603050405020304" pitchFamily="18" charset="0"/>
              </a:rPr>
              <a:t>Employees' development to improve their skills and proper compensation system are factors that affect employee satisfaction in Ghana.</a:t>
            </a:r>
          </a:p>
          <a:p>
            <a:pPr>
              <a:lnSpc>
                <a:spcPct val="90000"/>
              </a:lnSpc>
            </a:pPr>
            <a:r>
              <a:rPr lang="en-US" sz="1500" dirty="0">
                <a:solidFill>
                  <a:schemeClr val="bg1"/>
                </a:solidFill>
                <a:latin typeface="Times New Roman" panose="02020603050405020304" pitchFamily="18" charset="0"/>
                <a:cs typeface="Times New Roman" panose="02020603050405020304" pitchFamily="18" charset="0"/>
              </a:rPr>
              <a:t>Supportive culture led to job satisfaction, thus reduced intentions to leave the organization (Kaur, 2017).</a:t>
            </a:r>
          </a:p>
          <a:p>
            <a:pPr>
              <a:lnSpc>
                <a:spcPct val="90000"/>
              </a:lnSpc>
            </a:pPr>
            <a:r>
              <a:rPr lang="en-US" sz="1500" dirty="0">
                <a:solidFill>
                  <a:schemeClr val="bg1"/>
                </a:solidFill>
                <a:latin typeface="Times New Roman" panose="02020603050405020304" pitchFamily="18" charset="0"/>
                <a:cs typeface="Times New Roman" panose="02020603050405020304" pitchFamily="18" charset="0"/>
              </a:rPr>
              <a:t>Improved working conditions for employees and proper management strategies are indicators of an excellent organizational culture.</a:t>
            </a:r>
          </a:p>
          <a:p>
            <a:pPr marL="0" indent="0">
              <a:lnSpc>
                <a:spcPct val="90000"/>
              </a:lnSpc>
              <a:buNone/>
            </a:pPr>
            <a:endParaRPr lang="en-US" sz="1500" dirty="0">
              <a:solidFill>
                <a:schemeClr val="bg1"/>
              </a:solidFill>
            </a:endParaRPr>
          </a:p>
        </p:txBody>
      </p:sp>
      <p:pic>
        <p:nvPicPr>
          <p:cNvPr id="4" name="Picture 3" descr="Diagram&#10;&#10;Description automatically generated"/>
          <p:cNvPicPr/>
          <p:nvPr/>
        </p:nvPicPr>
        <p:blipFill>
          <a:blip r:embed="rId3"/>
          <a:stretch>
            <a:fillRect/>
          </a:stretch>
        </p:blipFill>
        <p:spPr>
          <a:xfrm>
            <a:off x="4650908" y="-1"/>
            <a:ext cx="7541091" cy="6857999"/>
          </a:xfrm>
          <a:prstGeom prst="rect">
            <a:avLst/>
          </a:prstGeom>
        </p:spPr>
      </p:pic>
    </p:spTree>
    <p:extLst>
      <p:ext uri="{BB962C8B-B14F-4D97-AF65-F5344CB8AC3E}">
        <p14:creationId xmlns:p14="http://schemas.microsoft.com/office/powerpoint/2010/main" val="3484155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0AF33C27-9C85-4B30-9AD7-879D48AFE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1">
            <a:extLst>
              <a:ext uri="{FF2B5EF4-FFF2-40B4-BE49-F238E27FC236}">
                <a16:creationId xmlns:a16="http://schemas.microsoft.com/office/drawing/2014/main" id="{6D5089DD-882D-4413-B8BF-4798BFD84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7704"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81171" y="2681103"/>
            <a:ext cx="3363974" cy="1495794"/>
          </a:xfrm>
          <a:noFill/>
          <a:ln>
            <a:solidFill>
              <a:srgbClr val="FFFFFF"/>
            </a:solidFill>
          </a:ln>
        </p:spPr>
        <p:txBody>
          <a:bodyPr wrap="square">
            <a:normAutofit/>
          </a:bodyPr>
          <a:lstStyle/>
          <a:p>
            <a:r>
              <a:rPr lang="en-US" sz="1500">
                <a:solidFill>
                  <a:srgbClr val="FFFFFF"/>
                </a:solidFill>
              </a:rPr>
              <a:t>The research was composed of five hypotheses questions;</a:t>
            </a:r>
            <a:br>
              <a:rPr lang="en-US" sz="1500">
                <a:solidFill>
                  <a:srgbClr val="FFFFFF"/>
                </a:solidFill>
              </a:rPr>
            </a:br>
            <a:endParaRPr lang="en-US" sz="1500">
              <a:solidFill>
                <a:srgbClr val="FFFFFF"/>
              </a:solidFill>
            </a:endParaRPr>
          </a:p>
        </p:txBody>
      </p:sp>
      <p:graphicFrame>
        <p:nvGraphicFramePr>
          <p:cNvPr id="5" name="Content Placeholder 2">
            <a:extLst>
              <a:ext uri="{FF2B5EF4-FFF2-40B4-BE49-F238E27FC236}">
                <a16:creationId xmlns:a16="http://schemas.microsoft.com/office/drawing/2014/main" id="{652EB9E4-91FF-4143-BDB9-8D9D1DCA12AA}"/>
              </a:ext>
            </a:extLst>
          </p:cNvPr>
          <p:cNvGraphicFramePr>
            <a:graphicFrameLocks noGrp="1"/>
          </p:cNvGraphicFramePr>
          <p:nvPr>
            <p:ph idx="1"/>
            <p:extLst>
              <p:ext uri="{D42A27DB-BD31-4B8C-83A1-F6EECF244321}">
                <p14:modId xmlns:p14="http://schemas.microsoft.com/office/powerpoint/2010/main" val="2035868850"/>
              </p:ext>
            </p:extLst>
          </p:nvPr>
        </p:nvGraphicFramePr>
        <p:xfrm>
          <a:off x="920750" y="965200"/>
          <a:ext cx="5651500" cy="4968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6031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467" y="2681103"/>
            <a:ext cx="3363974" cy="1495794"/>
          </a:xfrm>
          <a:noFill/>
          <a:ln>
            <a:solidFill>
              <a:schemeClr val="bg1"/>
            </a:solidFill>
          </a:ln>
        </p:spPr>
        <p:txBody>
          <a:bodyPr wrap="square">
            <a:normAutofit/>
          </a:bodyPr>
          <a:lstStyle/>
          <a:p>
            <a:r>
              <a:rPr lang="en-US" sz="2600" b="1">
                <a:solidFill>
                  <a:schemeClr val="bg1"/>
                </a:solidFill>
                <a:latin typeface="Times New Roman" panose="02020603050405020304" pitchFamily="18" charset="0"/>
                <a:cs typeface="Times New Roman" panose="02020603050405020304" pitchFamily="18" charset="0"/>
              </a:rPr>
              <a:t> </a:t>
            </a:r>
            <a:r>
              <a:rPr lang="en-US" sz="2600">
                <a:solidFill>
                  <a:schemeClr val="bg1"/>
                </a:solidFill>
                <a:latin typeface="Times New Roman" panose="02020603050405020304" pitchFamily="18" charset="0"/>
                <a:cs typeface="Times New Roman" panose="02020603050405020304" pitchFamily="18" charset="0"/>
              </a:rPr>
              <a:t>Research methods </a:t>
            </a:r>
            <a:br>
              <a:rPr lang="en-US" sz="2600">
                <a:solidFill>
                  <a:schemeClr val="bg1"/>
                </a:solidFill>
                <a:latin typeface="Times New Roman" panose="02020603050405020304" pitchFamily="18" charset="0"/>
                <a:cs typeface="Times New Roman" panose="02020603050405020304" pitchFamily="18" charset="0"/>
              </a:rPr>
            </a:br>
            <a:endParaRPr lang="en-US" sz="2600">
              <a:solidFill>
                <a:schemeClr val="bg1"/>
              </a:solidFill>
              <a:latin typeface="Times New Roman" panose="02020603050405020304" pitchFamily="18" charset="0"/>
              <a:cs typeface="Times New Roman" panose="02020603050405020304" pitchFamily="18" charset="0"/>
            </a:endParaRPr>
          </a:p>
        </p:txBody>
      </p:sp>
      <p:graphicFrame>
        <p:nvGraphicFramePr>
          <p:cNvPr id="5" name="Content Placeholder 2">
            <a:extLst>
              <a:ext uri="{FF2B5EF4-FFF2-40B4-BE49-F238E27FC236}">
                <a16:creationId xmlns:a16="http://schemas.microsoft.com/office/drawing/2014/main" id="{2EF907AD-BA24-47DB-83B1-A5BC008814B5}"/>
              </a:ext>
            </a:extLst>
          </p:cNvPr>
          <p:cNvGraphicFramePr>
            <a:graphicFrameLocks noGrp="1"/>
          </p:cNvGraphicFramePr>
          <p:nvPr>
            <p:ph idx="1"/>
            <p:extLst>
              <p:ext uri="{D42A27DB-BD31-4B8C-83A1-F6EECF244321}">
                <p14:modId xmlns:p14="http://schemas.microsoft.com/office/powerpoint/2010/main" val="3113569212"/>
              </p:ext>
            </p:extLst>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1829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316984" y="1283546"/>
            <a:ext cx="5715917" cy="3914063"/>
          </a:xfrm>
        </p:spPr>
        <p:txBody>
          <a:bodyPr anchor="ctr">
            <a:normAutofit/>
          </a:bodyPr>
          <a:lstStyle/>
          <a:p>
            <a:pPr marL="0" indent="0">
              <a:buNone/>
            </a:pPr>
            <a:endParaRPr lang="en-US" dirty="0">
              <a:solidFill>
                <a:srgbClr val="404040"/>
              </a:solidFill>
              <a:latin typeface="Times New Roman" panose="02020603050405020304" pitchFamily="18" charset="0"/>
              <a:cs typeface="Times New Roman" panose="02020603050405020304" pitchFamily="18" charset="0"/>
            </a:endParaRPr>
          </a:p>
          <a:p>
            <a:r>
              <a:rPr lang="en-US" dirty="0">
                <a:solidFill>
                  <a:srgbClr val="404040"/>
                </a:solidFill>
                <a:latin typeface="Times New Roman" panose="02020603050405020304" pitchFamily="18" charset="0"/>
                <a:cs typeface="Times New Roman" panose="02020603050405020304" pitchFamily="18" charset="0"/>
              </a:rPr>
              <a:t>Population sample is a collection of people, events, animals, and objects that cat as part of a research (</a:t>
            </a:r>
            <a:r>
              <a:rPr lang="en-US" dirty="0" err="1">
                <a:solidFill>
                  <a:srgbClr val="404040"/>
                </a:solidFill>
                <a:latin typeface="Times New Roman" panose="02020603050405020304" pitchFamily="18" charset="0"/>
                <a:cs typeface="Times New Roman" panose="02020603050405020304" pitchFamily="18" charset="0"/>
              </a:rPr>
              <a:t>Muhoho</a:t>
            </a:r>
            <a:r>
              <a:rPr lang="en-US" dirty="0">
                <a:solidFill>
                  <a:srgbClr val="404040"/>
                </a:solidFill>
                <a:latin typeface="Times New Roman" panose="02020603050405020304" pitchFamily="18" charset="0"/>
                <a:cs typeface="Times New Roman" panose="02020603050405020304" pitchFamily="18" charset="0"/>
              </a:rPr>
              <a:t>, 2014).</a:t>
            </a:r>
          </a:p>
          <a:p>
            <a:r>
              <a:rPr lang="en-US" dirty="0">
                <a:solidFill>
                  <a:srgbClr val="404040"/>
                </a:solidFill>
                <a:latin typeface="Times New Roman" panose="02020603050405020304" pitchFamily="18" charset="0"/>
                <a:cs typeface="Times New Roman" panose="02020603050405020304" pitchFamily="18" charset="0"/>
              </a:rPr>
              <a:t>Data was collected from Saudi population through the use of questionnaires.</a:t>
            </a:r>
          </a:p>
          <a:p>
            <a:r>
              <a:rPr lang="en-US" dirty="0">
                <a:solidFill>
                  <a:srgbClr val="404040"/>
                </a:solidFill>
                <a:latin typeface="Times New Roman" panose="02020603050405020304" pitchFamily="18" charset="0"/>
                <a:cs typeface="Times New Roman" panose="02020603050405020304" pitchFamily="18" charset="0"/>
              </a:rPr>
              <a:t>A total of 162 samples were collected which comprised 27 items</a:t>
            </a:r>
          </a:p>
          <a:p>
            <a:r>
              <a:rPr lang="en-US" dirty="0">
                <a:solidFill>
                  <a:srgbClr val="404040"/>
                </a:solidFill>
                <a:latin typeface="Times New Roman" panose="02020603050405020304" pitchFamily="18" charset="0"/>
                <a:cs typeface="Times New Roman" panose="02020603050405020304" pitchFamily="18" charset="0"/>
              </a:rPr>
              <a:t>The participants were of ages 31 to 50 with the educational qualifications of a bachelor's degree and master's degree.</a:t>
            </a:r>
          </a:p>
          <a:p>
            <a:endParaRPr lang="en-US" dirty="0">
              <a:solidFill>
                <a:srgbClr val="404040"/>
              </a:solidFill>
            </a:endParaRPr>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20168" y="1586484"/>
            <a:ext cx="3685032" cy="3685032"/>
          </a:xfrm>
          <a:prstGeom prst="ellipse">
            <a:avLst/>
          </a:prstGeom>
          <a:solidFill>
            <a:schemeClr val="accent2"/>
          </a:solidFill>
          <a:ln>
            <a:noFill/>
          </a:ln>
        </p:spPr>
        <p:txBody>
          <a:bodyPr>
            <a:normAutofit/>
          </a:bodyPr>
          <a:lstStyle/>
          <a:p>
            <a:br>
              <a:rPr lang="en-US" sz="2300" b="1">
                <a:solidFill>
                  <a:srgbClr val="FFFFFF"/>
                </a:solidFill>
                <a:latin typeface="Times New Roman" panose="02020603050405020304" pitchFamily="18" charset="0"/>
                <a:cs typeface="Times New Roman" panose="02020603050405020304" pitchFamily="18" charset="0"/>
              </a:rPr>
            </a:br>
            <a:br>
              <a:rPr lang="en-US" sz="2300" b="1">
                <a:solidFill>
                  <a:srgbClr val="FFFFFF"/>
                </a:solidFill>
                <a:latin typeface="Times New Roman" panose="02020603050405020304" pitchFamily="18" charset="0"/>
                <a:cs typeface="Times New Roman" panose="02020603050405020304" pitchFamily="18" charset="0"/>
              </a:rPr>
            </a:br>
            <a:r>
              <a:rPr lang="en-US" sz="2300" b="1">
                <a:solidFill>
                  <a:srgbClr val="FFFFFF"/>
                </a:solidFill>
                <a:latin typeface="Times New Roman" panose="02020603050405020304" pitchFamily="18" charset="0"/>
                <a:cs typeface="Times New Roman" panose="02020603050405020304" pitchFamily="18" charset="0"/>
              </a:rPr>
              <a:t>Population sample</a:t>
            </a:r>
            <a:br>
              <a:rPr lang="en-US" sz="2300">
                <a:solidFill>
                  <a:srgbClr val="FFFFFF"/>
                </a:solidFill>
              </a:rPr>
            </a:br>
            <a:endParaRPr lang="en-US" sz="2300">
              <a:solidFill>
                <a:srgbClr val="FFFFFF"/>
              </a:solidFill>
            </a:endParaRPr>
          </a:p>
        </p:txBody>
      </p:sp>
    </p:spTree>
    <p:extLst>
      <p:ext uri="{BB962C8B-B14F-4D97-AF65-F5344CB8AC3E}">
        <p14:creationId xmlns:p14="http://schemas.microsoft.com/office/powerpoint/2010/main" val="893003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sz="2000" b="1">
                <a:latin typeface="Times New Roman" panose="02020603050405020304" pitchFamily="18" charset="0"/>
                <a:cs typeface="Times New Roman" panose="02020603050405020304" pitchFamily="18" charset="0"/>
              </a:rPr>
              <a:t>Measurement scale and research context </a:t>
            </a:r>
            <a:br>
              <a:rPr lang="en-US" sz="2000">
                <a:latin typeface="Times New Roman" panose="02020603050405020304" pitchFamily="18" charset="0"/>
                <a:cs typeface="Times New Roman" panose="02020603050405020304" pitchFamily="18" charset="0"/>
              </a:rPr>
            </a:br>
            <a:endParaRPr lang="en-US" sz="200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706062" y="2291262"/>
            <a:ext cx="8779512" cy="2879256"/>
          </a:xfrm>
        </p:spPr>
        <p:txBody>
          <a:bodyPr>
            <a:normAutofit/>
          </a:bodyPr>
          <a:lstStyle/>
          <a:p>
            <a:r>
              <a:rPr lang="en-US">
                <a:solidFill>
                  <a:srgbClr val="404040"/>
                </a:solidFill>
                <a:latin typeface="Times New Roman" panose="02020603050405020304" pitchFamily="18" charset="0"/>
                <a:cs typeface="Times New Roman" panose="02020603050405020304" pitchFamily="18" charset="0"/>
              </a:rPr>
              <a:t>The identity scale was utilized to distinguish whether a person was a male or female.</a:t>
            </a:r>
          </a:p>
          <a:p>
            <a:r>
              <a:rPr lang="en-US">
                <a:solidFill>
                  <a:srgbClr val="404040"/>
                </a:solidFill>
                <a:latin typeface="Times New Roman" panose="02020603050405020304" pitchFamily="18" charset="0"/>
                <a:cs typeface="Times New Roman" panose="02020603050405020304" pitchFamily="18" charset="0"/>
              </a:rPr>
              <a:t>The ordinal scale is evidenced in the research where the respondents were supposed to answer a question based on the provided rates (Muhoho, 2014).</a:t>
            </a:r>
          </a:p>
          <a:p>
            <a:r>
              <a:rPr lang="en-US">
                <a:solidFill>
                  <a:srgbClr val="404040"/>
                </a:solidFill>
                <a:latin typeface="Times New Roman" panose="02020603050405020304" pitchFamily="18" charset="0"/>
                <a:cs typeface="Times New Roman" panose="02020603050405020304" pitchFamily="18" charset="0"/>
              </a:rPr>
              <a:t>The research context utilized in the paper was based on the historical approaches (Muhoho, 2014). </a:t>
            </a:r>
          </a:p>
          <a:p>
            <a:r>
              <a:rPr lang="en-US">
                <a:solidFill>
                  <a:srgbClr val="404040"/>
                </a:solidFill>
                <a:latin typeface="Times New Roman" panose="02020603050405020304" pitchFamily="18" charset="0"/>
                <a:cs typeface="Times New Roman" panose="02020603050405020304" pitchFamily="18" charset="0"/>
              </a:rPr>
              <a:t>The study's primary research problem was evaluating the factors that influence the retention of employees in an organization</a:t>
            </a:r>
          </a:p>
          <a:p>
            <a:endParaRPr lang="en-US">
              <a:solidFill>
                <a:srgbClr val="404040"/>
              </a:solidFill>
            </a:endParaRPr>
          </a:p>
        </p:txBody>
      </p:sp>
    </p:spTree>
    <p:extLst>
      <p:ext uri="{BB962C8B-B14F-4D97-AF65-F5344CB8AC3E}">
        <p14:creationId xmlns:p14="http://schemas.microsoft.com/office/powerpoint/2010/main" val="2910800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CBDA31-482A-4F9F-984D-1D379B139F7D}"/>
              </a:ext>
            </a:extLst>
          </p:cNvPr>
          <p:cNvPicPr>
            <a:picLocks noChangeAspect="1"/>
          </p:cNvPicPr>
          <p:nvPr/>
        </p:nvPicPr>
        <p:blipFill rotWithShape="1">
          <a:blip r:embed="rId2">
            <a:alphaModFix amt="40000"/>
          </a:blip>
          <a:srcRect t="1220" b="14510"/>
          <a:stretch/>
        </p:blipFill>
        <p:spPr>
          <a:xfrm>
            <a:off x="20" y="16635"/>
            <a:ext cx="12191980" cy="6857990"/>
          </a:xfrm>
          <a:prstGeom prst="rect">
            <a:avLst/>
          </a:prstGeom>
        </p:spPr>
      </p:pic>
      <p:sp>
        <p:nvSpPr>
          <p:cNvPr id="2" name="Title 1"/>
          <p:cNvSpPr>
            <a:spLocks noGrp="1"/>
          </p:cNvSpPr>
          <p:nvPr>
            <p:ph type="title"/>
          </p:nvPr>
        </p:nvSpPr>
        <p:spPr>
          <a:xfrm>
            <a:off x="2231136" y="964692"/>
            <a:ext cx="7729728" cy="1188720"/>
          </a:xfrm>
          <a:noFill/>
          <a:ln>
            <a:solidFill>
              <a:schemeClr val="tx1"/>
            </a:solidFill>
          </a:ln>
        </p:spPr>
        <p:txBody>
          <a:bodyPr>
            <a:normAutofit/>
          </a:bodyPr>
          <a:lstStyle/>
          <a:p>
            <a:r>
              <a:rPr lang="en-US" b="1">
                <a:solidFill>
                  <a:schemeClr val="tx1"/>
                </a:solidFill>
                <a:latin typeface="Times New Roman" panose="02020603050405020304" pitchFamily="18" charset="0"/>
                <a:cs typeface="Times New Roman" panose="02020603050405020304" pitchFamily="18" charset="0"/>
              </a:rPr>
              <a:t>Data collection methods </a:t>
            </a:r>
            <a:br>
              <a:rPr lang="en-US">
                <a:solidFill>
                  <a:schemeClr val="tx1"/>
                </a:solidFill>
                <a:latin typeface="Times New Roman" panose="02020603050405020304" pitchFamily="18" charset="0"/>
                <a:cs typeface="Times New Roman" panose="02020603050405020304" pitchFamily="18" charset="0"/>
              </a:rPr>
            </a:br>
            <a:endParaRPr lang="en-US">
              <a:solidFill>
                <a:schemeClr val="tx1"/>
              </a:solidFill>
            </a:endParaRPr>
          </a:p>
        </p:txBody>
      </p:sp>
      <p:sp>
        <p:nvSpPr>
          <p:cNvPr id="3" name="Content Placeholder 2"/>
          <p:cNvSpPr>
            <a:spLocks noGrp="1"/>
          </p:cNvSpPr>
          <p:nvPr>
            <p:ph idx="1"/>
          </p:nvPr>
        </p:nvSpPr>
        <p:spPr>
          <a:xfrm>
            <a:off x="2231136" y="2638044"/>
            <a:ext cx="7729728" cy="3101983"/>
          </a:xfrm>
        </p:spPr>
        <p:txBody>
          <a:bodyPr>
            <a:normAutofit/>
          </a:bodyPr>
          <a:lstStyle/>
          <a:p>
            <a:r>
              <a:rPr lang="en-US" dirty="0">
                <a:latin typeface="Times New Roman" panose="02020603050405020304" pitchFamily="18" charset="0"/>
                <a:cs typeface="Times New Roman" panose="02020603050405020304" pitchFamily="18" charset="0"/>
              </a:rPr>
              <a:t>Data were collected through the administration of questionnaires.</a:t>
            </a:r>
          </a:p>
          <a:p>
            <a:r>
              <a:rPr lang="en-US" dirty="0">
                <a:latin typeface="Times New Roman" panose="02020603050405020304" pitchFamily="18" charset="0"/>
                <a:cs typeface="Times New Roman" panose="02020603050405020304" pitchFamily="18" charset="0"/>
              </a:rPr>
              <a:t>Questionnaires are most favorable because they are inexpensive and offer scalability and comparability (Tadesse, 2018). </a:t>
            </a:r>
          </a:p>
          <a:p>
            <a:r>
              <a:rPr lang="en-US" dirty="0">
                <a:latin typeface="Times New Roman" panose="02020603050405020304" pitchFamily="18" charset="0"/>
                <a:cs typeface="Times New Roman" panose="02020603050405020304" pitchFamily="18" charset="0"/>
              </a:rPr>
              <a:t>Questionnaires were distributed through emails and to all stuff that was eligible to participate in the research.</a:t>
            </a:r>
          </a:p>
          <a:p>
            <a:r>
              <a:rPr lang="en-US" dirty="0">
                <a:latin typeface="Times New Roman" panose="02020603050405020304" pitchFamily="18" charset="0"/>
                <a:cs typeface="Times New Roman" panose="02020603050405020304" pitchFamily="18" charset="0"/>
              </a:rPr>
              <a:t>Demographic information, ecological factors, work environment factors, health and safety factors, organizational culture, training, and the conclusion sector was included in the questionnaire.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9426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sz="2000">
                <a:latin typeface="Times New Roman" panose="02020603050405020304" pitchFamily="18" charset="0"/>
                <a:cs typeface="Times New Roman" panose="02020603050405020304" pitchFamily="18" charset="0"/>
              </a:rPr>
              <a:t>DATA ANALYSIS </a:t>
            </a:r>
            <a:br>
              <a:rPr lang="en-US" sz="2000">
                <a:latin typeface="Times New Roman" panose="02020603050405020304" pitchFamily="18" charset="0"/>
                <a:cs typeface="Times New Roman" panose="02020603050405020304" pitchFamily="18" charset="0"/>
              </a:rPr>
            </a:br>
            <a:br>
              <a:rPr lang="en-US" sz="2000"/>
            </a:br>
            <a:endParaRPr lang="en-US" sz="2000"/>
          </a:p>
        </p:txBody>
      </p:sp>
      <p:sp>
        <p:nvSpPr>
          <p:cNvPr id="7" name="Content Placeholder 2"/>
          <p:cNvSpPr>
            <a:spLocks noGrp="1"/>
          </p:cNvSpPr>
          <p:nvPr>
            <p:ph idx="1"/>
          </p:nvPr>
        </p:nvSpPr>
        <p:spPr>
          <a:xfrm>
            <a:off x="1706062" y="2291262"/>
            <a:ext cx="8779512" cy="2879256"/>
          </a:xfrm>
        </p:spPr>
        <p:txBody>
          <a:bodyPr>
            <a:normAutofit/>
          </a:bodyPr>
          <a:lstStyle/>
          <a:p>
            <a:pPr marL="0" indent="0">
              <a:buNone/>
            </a:pPr>
            <a:r>
              <a:rPr lang="en-US" b="1" dirty="0">
                <a:solidFill>
                  <a:srgbClr val="404040"/>
                </a:solidFill>
                <a:latin typeface="Times New Roman" panose="02020603050405020304" pitchFamily="18" charset="0"/>
                <a:cs typeface="Times New Roman" panose="02020603050405020304" pitchFamily="18" charset="0"/>
              </a:rPr>
              <a:t> </a:t>
            </a:r>
          </a:p>
          <a:p>
            <a:r>
              <a:rPr lang="en-US" dirty="0">
                <a:solidFill>
                  <a:srgbClr val="404040"/>
                </a:solidFill>
                <a:latin typeface="Times New Roman" panose="02020603050405020304" pitchFamily="18" charset="0"/>
                <a:cs typeface="Times New Roman" panose="02020603050405020304" pitchFamily="18" charset="0"/>
              </a:rPr>
              <a:t>Data analysis means what method used to analyze the data</a:t>
            </a:r>
          </a:p>
          <a:p>
            <a:r>
              <a:rPr lang="en-US" dirty="0">
                <a:solidFill>
                  <a:srgbClr val="404040"/>
                </a:solidFill>
                <a:latin typeface="Times New Roman" panose="02020603050405020304" pitchFamily="18" charset="0"/>
                <a:cs typeface="Times New Roman" panose="02020603050405020304" pitchFamily="18" charset="0"/>
              </a:rPr>
              <a:t>Data were recorded in SPSS (statistical package for the social sciences ).</a:t>
            </a:r>
          </a:p>
          <a:p>
            <a:r>
              <a:rPr lang="en-US" dirty="0">
                <a:solidFill>
                  <a:srgbClr val="404040"/>
                </a:solidFill>
                <a:latin typeface="Times New Roman" panose="02020603050405020304" pitchFamily="18" charset="0"/>
                <a:cs typeface="Times New Roman" panose="02020603050405020304" pitchFamily="18" charset="0"/>
              </a:rPr>
              <a:t>Data analysis is done through descriptive statistics and inferential statistics</a:t>
            </a:r>
          </a:p>
          <a:p>
            <a:r>
              <a:rPr lang="en-US" dirty="0">
                <a:solidFill>
                  <a:srgbClr val="404040"/>
                </a:solidFill>
                <a:latin typeface="Times New Roman" panose="02020603050405020304" pitchFamily="18" charset="0"/>
                <a:cs typeface="Times New Roman" panose="02020603050405020304" pitchFamily="18" charset="0"/>
              </a:rPr>
              <a:t>We used descriptive analysis to know the employees’ demographical information and hypotheses were tested through Pearson's correlation and multiple regression tests.</a:t>
            </a:r>
          </a:p>
          <a:p>
            <a:endParaRPr lang="en-US" dirty="0">
              <a:solidFill>
                <a:srgbClr val="404040"/>
              </a:solidFill>
            </a:endParaRPr>
          </a:p>
        </p:txBody>
      </p:sp>
    </p:spTree>
    <p:extLst>
      <p:ext uri="{BB962C8B-B14F-4D97-AF65-F5344CB8AC3E}">
        <p14:creationId xmlns:p14="http://schemas.microsoft.com/office/powerpoint/2010/main" val="3750915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b="1">
                <a:latin typeface="Times New Roman" panose="02020603050405020304" pitchFamily="18" charset="0"/>
                <a:cs typeface="Times New Roman" panose="02020603050405020304" pitchFamily="18" charset="0"/>
              </a:rPr>
              <a:t>Demographic analysis </a:t>
            </a:r>
            <a:br>
              <a:rPr lang="en-US"/>
            </a:br>
            <a:endParaRPr lang="en-US"/>
          </a:p>
        </p:txBody>
      </p:sp>
      <p:sp>
        <p:nvSpPr>
          <p:cNvPr id="3" name="Content Placeholder 2"/>
          <p:cNvSpPr>
            <a:spLocks noGrp="1"/>
          </p:cNvSpPr>
          <p:nvPr>
            <p:ph idx="1"/>
          </p:nvPr>
        </p:nvSpPr>
        <p:spPr>
          <a:xfrm>
            <a:off x="1706062" y="2291262"/>
            <a:ext cx="8779512" cy="2879256"/>
          </a:xfrm>
        </p:spPr>
        <p:txBody>
          <a:bodyPr>
            <a:normAutofit/>
          </a:bodyPr>
          <a:lstStyle/>
          <a:p>
            <a:r>
              <a:rPr lang="en-US">
                <a:solidFill>
                  <a:srgbClr val="404040"/>
                </a:solidFill>
                <a:latin typeface="Times New Roman" panose="02020603050405020304" pitchFamily="18" charset="0"/>
                <a:cs typeface="Times New Roman" panose="02020603050405020304" pitchFamily="18" charset="0"/>
              </a:rPr>
              <a:t>A total of 162 samples were collected which comprised 27 items related to the five strategies of improving employee retention</a:t>
            </a:r>
          </a:p>
          <a:p>
            <a:r>
              <a:rPr lang="en-US">
                <a:solidFill>
                  <a:srgbClr val="404040"/>
                </a:solidFill>
                <a:latin typeface="Times New Roman" panose="02020603050405020304" pitchFamily="18" charset="0"/>
                <a:cs typeface="Times New Roman" panose="02020603050405020304" pitchFamily="18" charset="0"/>
              </a:rPr>
              <a:t>The total number of women answering the survey is 55 (approx. 44.0%), with the total of men being 102 (approx. 66,0%).</a:t>
            </a:r>
          </a:p>
          <a:p>
            <a:r>
              <a:rPr lang="en-US">
                <a:solidFill>
                  <a:srgbClr val="404040"/>
                </a:solidFill>
                <a:latin typeface="Times New Roman" panose="02020603050405020304" pitchFamily="18" charset="0"/>
                <a:cs typeface="Times New Roman" panose="02020603050405020304" pitchFamily="18" charset="0"/>
              </a:rPr>
              <a:t>Age of the respondents ranged between 20 and 60 years.</a:t>
            </a:r>
          </a:p>
          <a:p>
            <a:r>
              <a:rPr lang="en-US">
                <a:solidFill>
                  <a:srgbClr val="404040"/>
                </a:solidFill>
                <a:latin typeface="Times New Roman" panose="02020603050405020304" pitchFamily="18" charset="0"/>
                <a:cs typeface="Times New Roman" panose="02020603050405020304" pitchFamily="18" charset="0"/>
              </a:rPr>
              <a:t>Experience of respondents ranged from 1 to 10 years</a:t>
            </a:r>
          </a:p>
          <a:p>
            <a:r>
              <a:rPr lang="en-US">
                <a:solidFill>
                  <a:srgbClr val="404040"/>
                </a:solidFill>
                <a:latin typeface="Times New Roman" panose="02020603050405020304" pitchFamily="18" charset="0"/>
                <a:cs typeface="Times New Roman" panose="02020603050405020304" pitchFamily="18" charset="0"/>
              </a:rPr>
              <a:t>The education background of the respondents was bachelor’s degree and masters.   </a:t>
            </a:r>
          </a:p>
          <a:p>
            <a:endParaRPr lang="en-US">
              <a:solidFill>
                <a:srgbClr val="404040"/>
              </a:solidFill>
            </a:endParaRPr>
          </a:p>
        </p:txBody>
      </p:sp>
    </p:spTree>
    <p:extLst>
      <p:ext uri="{BB962C8B-B14F-4D97-AF65-F5344CB8AC3E}">
        <p14:creationId xmlns:p14="http://schemas.microsoft.com/office/powerpoint/2010/main" val="3049493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b="1">
                <a:latin typeface="Times New Roman" panose="02020603050405020304" pitchFamily="18" charset="0"/>
                <a:cs typeface="Times New Roman" panose="02020603050405020304" pitchFamily="18" charset="0"/>
              </a:rPr>
              <a:t>Descriptive analysis results</a:t>
            </a:r>
            <a:r>
              <a:rPr lang="en-US">
                <a:latin typeface="Times New Roman" panose="02020603050405020304" pitchFamily="18" charset="0"/>
                <a:cs typeface="Times New Roman" panose="02020603050405020304" pitchFamily="18" charset="0"/>
              </a:rPr>
              <a:t> </a:t>
            </a:r>
            <a:br>
              <a:rPr lang="en-US" dirty="0"/>
            </a:br>
            <a:endParaRPr lang="en-US"/>
          </a:p>
        </p:txBody>
      </p:sp>
      <p:sp>
        <p:nvSpPr>
          <p:cNvPr id="3" name="Content Placeholder 2"/>
          <p:cNvSpPr>
            <a:spLocks noGrp="1"/>
          </p:cNvSpPr>
          <p:nvPr>
            <p:ph idx="1"/>
          </p:nvPr>
        </p:nvSpPr>
        <p:spPr>
          <a:xfrm>
            <a:off x="1706062" y="2291262"/>
            <a:ext cx="8779512" cy="2879256"/>
          </a:xfrm>
        </p:spPr>
        <p:txBody>
          <a:bodyPr>
            <a:normAutofit/>
          </a:bodyPr>
          <a:lstStyle/>
          <a:p>
            <a:r>
              <a:rPr lang="en-US" dirty="0">
                <a:solidFill>
                  <a:srgbClr val="404040"/>
                </a:solidFill>
                <a:latin typeface="Times New Roman" panose="02020603050405020304" pitchFamily="18" charset="0"/>
                <a:cs typeface="Times New Roman" panose="02020603050405020304" pitchFamily="18" charset="0"/>
              </a:rPr>
              <a:t>The results that were generated from the research are represented below;</a:t>
            </a:r>
          </a:p>
          <a:p>
            <a:r>
              <a:rPr lang="en-US" dirty="0">
                <a:solidFill>
                  <a:srgbClr val="404040"/>
                </a:solidFill>
                <a:latin typeface="Times New Roman" panose="02020603050405020304" pitchFamily="18" charset="0"/>
                <a:cs typeface="Times New Roman" panose="02020603050405020304" pitchFamily="18" charset="0"/>
              </a:rPr>
              <a:t>The analysis of the mean was noted as to be between 4.13 and 7.33.</a:t>
            </a:r>
          </a:p>
          <a:p>
            <a:r>
              <a:rPr lang="en-US" dirty="0">
                <a:solidFill>
                  <a:srgbClr val="404040"/>
                </a:solidFill>
                <a:latin typeface="Times New Roman" panose="02020603050405020304" pitchFamily="18" charset="0"/>
                <a:cs typeface="Times New Roman" panose="02020603050405020304" pitchFamily="18" charset="0"/>
              </a:rPr>
              <a:t> The standard deviation was noted as from 2.564 to 3.7889.</a:t>
            </a:r>
          </a:p>
          <a:p>
            <a:r>
              <a:rPr lang="en-US" dirty="0">
                <a:solidFill>
                  <a:srgbClr val="404040"/>
                </a:solidFill>
                <a:latin typeface="Times New Roman" panose="02020603050405020304" pitchFamily="18" charset="0"/>
                <a:cs typeface="Times New Roman" panose="02020603050405020304" pitchFamily="18" charset="0"/>
              </a:rPr>
              <a:t>When analyzing the consistency of the variable, Cronbach’s reliability was calculated. The entire reliability was found to be 0.929 for n=162.</a:t>
            </a:r>
          </a:p>
          <a:p>
            <a:r>
              <a:rPr lang="en-US" dirty="0">
                <a:solidFill>
                  <a:srgbClr val="404040"/>
                </a:solidFill>
                <a:latin typeface="Times New Roman" panose="02020603050405020304" pitchFamily="18" charset="0"/>
                <a:cs typeface="Times New Roman" panose="02020603050405020304" pitchFamily="18" charset="0"/>
              </a:rPr>
              <a:t>The individual factors were satisfactory.</a:t>
            </a:r>
          </a:p>
          <a:p>
            <a:endParaRPr lang="en-US" dirty="0">
              <a:solidFill>
                <a:srgbClr val="404040"/>
              </a:solidFill>
            </a:endParaRPr>
          </a:p>
        </p:txBody>
      </p:sp>
    </p:spTree>
    <p:extLst>
      <p:ext uri="{BB962C8B-B14F-4D97-AF65-F5344CB8AC3E}">
        <p14:creationId xmlns:p14="http://schemas.microsoft.com/office/powerpoint/2010/main" val="3791169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467" y="643467"/>
            <a:ext cx="3363974" cy="1728044"/>
          </a:xfrm>
          <a:noFill/>
          <a:ln>
            <a:solidFill>
              <a:schemeClr val="bg1"/>
            </a:solidFill>
          </a:ln>
        </p:spPr>
        <p:txBody>
          <a:bodyPr wrap="square">
            <a:normAutofit/>
          </a:bodyPr>
          <a:lstStyle/>
          <a:p>
            <a:r>
              <a:rPr lang="en-US" b="1" dirty="0">
                <a:solidFill>
                  <a:schemeClr val="bg1"/>
                </a:solidFill>
                <a:latin typeface="Times New Roman" panose="02020603050405020304" pitchFamily="18" charset="0"/>
                <a:cs typeface="Times New Roman" panose="02020603050405020304" pitchFamily="18" charset="0"/>
              </a:rPr>
              <a:t>Hypothesis testing </a:t>
            </a:r>
            <a:br>
              <a:rPr lang="en-US" dirty="0">
                <a:solidFill>
                  <a:schemeClr val="bg1"/>
                </a:solidFill>
              </a:rPr>
            </a:br>
            <a:endParaRPr lang="en-US" dirty="0">
              <a:solidFill>
                <a:schemeClr val="bg1"/>
              </a:solidFill>
            </a:endParaRPr>
          </a:p>
        </p:txBody>
      </p:sp>
      <p:sp>
        <p:nvSpPr>
          <p:cNvPr id="3" name="Content Placeholder 2"/>
          <p:cNvSpPr>
            <a:spLocks noGrp="1"/>
          </p:cNvSpPr>
          <p:nvPr>
            <p:ph idx="1"/>
          </p:nvPr>
        </p:nvSpPr>
        <p:spPr>
          <a:xfrm>
            <a:off x="643468" y="2638044"/>
            <a:ext cx="3363974" cy="3415622"/>
          </a:xfrm>
        </p:spPr>
        <p:txBody>
          <a:bodyPr>
            <a:normAutofit/>
          </a:bodyPr>
          <a:lstStyle/>
          <a:p>
            <a:pPr>
              <a:lnSpc>
                <a:spcPct val="90000"/>
              </a:lnSpc>
            </a:pPr>
            <a:r>
              <a:rPr lang="en-US" sz="1500" dirty="0">
                <a:solidFill>
                  <a:schemeClr val="bg1"/>
                </a:solidFill>
                <a:latin typeface="Times New Roman" panose="02020603050405020304" pitchFamily="18" charset="0"/>
                <a:cs typeface="Times New Roman" panose="02020603050405020304" pitchFamily="18" charset="0"/>
              </a:rPr>
              <a:t>Hypothesis testing was done using Pearson correlation and regression analysis. First, descriptive analysis as done.</a:t>
            </a:r>
          </a:p>
          <a:p>
            <a:pPr>
              <a:lnSpc>
                <a:spcPct val="90000"/>
              </a:lnSpc>
            </a:pPr>
            <a:r>
              <a:rPr lang="en-US" sz="1500" dirty="0">
                <a:solidFill>
                  <a:schemeClr val="bg1"/>
                </a:solidFill>
              </a:rPr>
              <a:t>The analysis of the mean was noted as to be between 4.13 and 7.33 and the standard deviation was noted as from 2.564 to 3.7889. On a scale of 1 to 5, the results have illustrated that the mean of employees that agreed to employee engagement of mean of 7.33 and an SD of 3.7889. </a:t>
            </a:r>
          </a:p>
          <a:p>
            <a:pPr>
              <a:lnSpc>
                <a:spcPct val="90000"/>
              </a:lnSpc>
            </a:pPr>
            <a:r>
              <a:rPr lang="en-US" sz="1500" dirty="0">
                <a:solidFill>
                  <a:schemeClr val="bg1"/>
                </a:solidFill>
                <a:latin typeface="Times New Roman" panose="02020603050405020304" pitchFamily="18" charset="0"/>
                <a:cs typeface="Times New Roman" panose="02020603050405020304" pitchFamily="18" charset="0"/>
              </a:rPr>
              <a:t> </a:t>
            </a:r>
          </a:p>
          <a:p>
            <a:pPr>
              <a:lnSpc>
                <a:spcPct val="90000"/>
              </a:lnSpc>
            </a:pPr>
            <a:endParaRPr lang="en-US" sz="1500" dirty="0">
              <a:solidFill>
                <a:schemeClr val="bg1"/>
              </a:solidFill>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175697354"/>
              </p:ext>
            </p:extLst>
          </p:nvPr>
        </p:nvGraphicFramePr>
        <p:xfrm>
          <a:off x="5459137" y="643467"/>
          <a:ext cx="5928022" cy="5410204"/>
        </p:xfrm>
        <a:graphic>
          <a:graphicData uri="http://schemas.openxmlformats.org/drawingml/2006/table">
            <a:tbl>
              <a:tblPr firstRow="1" firstCol="1" bandRow="1">
                <a:tableStyleId>{5C22544A-7EE6-4342-B048-85BDC9FD1C3A}</a:tableStyleId>
              </a:tblPr>
              <a:tblGrid>
                <a:gridCol w="2017104">
                  <a:extLst>
                    <a:ext uri="{9D8B030D-6E8A-4147-A177-3AD203B41FA5}">
                      <a16:colId xmlns:a16="http://schemas.microsoft.com/office/drawing/2014/main" val="1468501158"/>
                    </a:ext>
                  </a:extLst>
                </a:gridCol>
                <a:gridCol w="978199">
                  <a:extLst>
                    <a:ext uri="{9D8B030D-6E8A-4147-A177-3AD203B41FA5}">
                      <a16:colId xmlns:a16="http://schemas.microsoft.com/office/drawing/2014/main" val="2010980560"/>
                    </a:ext>
                  </a:extLst>
                </a:gridCol>
                <a:gridCol w="1228538">
                  <a:extLst>
                    <a:ext uri="{9D8B030D-6E8A-4147-A177-3AD203B41FA5}">
                      <a16:colId xmlns:a16="http://schemas.microsoft.com/office/drawing/2014/main" val="2415370472"/>
                    </a:ext>
                  </a:extLst>
                </a:gridCol>
                <a:gridCol w="1704181">
                  <a:extLst>
                    <a:ext uri="{9D8B030D-6E8A-4147-A177-3AD203B41FA5}">
                      <a16:colId xmlns:a16="http://schemas.microsoft.com/office/drawing/2014/main" val="2530828982"/>
                    </a:ext>
                  </a:extLst>
                </a:gridCol>
              </a:tblGrid>
              <a:tr h="817232">
                <a:tc>
                  <a:txBody>
                    <a:bodyPr/>
                    <a:lstStyle/>
                    <a:p>
                      <a:pPr marL="0" marR="0" algn="just">
                        <a:lnSpc>
                          <a:spcPct val="107000"/>
                        </a:lnSpc>
                        <a:spcBef>
                          <a:spcPts val="0"/>
                        </a:spcBef>
                        <a:spcAft>
                          <a:spcPts val="0"/>
                        </a:spcAft>
                      </a:pPr>
                      <a:r>
                        <a:rPr lang="en-US" sz="2400">
                          <a:effectLst/>
                        </a:rPr>
                        <a:t>Item</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N</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mean</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Standard deviation</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extLst>
                  <a:ext uri="{0D108BD9-81ED-4DB2-BD59-A6C34878D82A}">
                    <a16:rowId xmlns:a16="http://schemas.microsoft.com/office/drawing/2014/main" val="3993889877"/>
                  </a:ext>
                </a:extLst>
              </a:tr>
              <a:tr h="755148">
                <a:tc>
                  <a:txBody>
                    <a:bodyPr/>
                    <a:lstStyle/>
                    <a:p>
                      <a:pPr marL="0" marR="0" algn="just">
                        <a:lnSpc>
                          <a:spcPct val="107000"/>
                        </a:lnSpc>
                        <a:spcBef>
                          <a:spcPts val="0"/>
                        </a:spcBef>
                        <a:spcAft>
                          <a:spcPts val="0"/>
                        </a:spcAft>
                      </a:pPr>
                      <a:r>
                        <a:rPr lang="en-US" sz="2200">
                          <a:effectLst/>
                        </a:rPr>
                        <a:t>Employee engagement</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162</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7.33</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3.7889</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extLst>
                  <a:ext uri="{0D108BD9-81ED-4DB2-BD59-A6C34878D82A}">
                    <a16:rowId xmlns:a16="http://schemas.microsoft.com/office/drawing/2014/main" val="3479476403"/>
                  </a:ext>
                </a:extLst>
              </a:tr>
              <a:tr h="755148">
                <a:tc>
                  <a:txBody>
                    <a:bodyPr/>
                    <a:lstStyle/>
                    <a:p>
                      <a:pPr marL="0" marR="0" algn="just">
                        <a:lnSpc>
                          <a:spcPct val="107000"/>
                        </a:lnSpc>
                        <a:spcBef>
                          <a:spcPts val="0"/>
                        </a:spcBef>
                        <a:spcAft>
                          <a:spcPts val="0"/>
                        </a:spcAft>
                      </a:pPr>
                      <a:r>
                        <a:rPr lang="en-US" sz="2200">
                          <a:effectLst/>
                        </a:rPr>
                        <a:t>Employee retention </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162</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6.60</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2.8</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extLst>
                  <a:ext uri="{0D108BD9-81ED-4DB2-BD59-A6C34878D82A}">
                    <a16:rowId xmlns:a16="http://schemas.microsoft.com/office/drawing/2014/main" val="1953549883"/>
                  </a:ext>
                </a:extLst>
              </a:tr>
              <a:tr h="755148">
                <a:tc>
                  <a:txBody>
                    <a:bodyPr/>
                    <a:lstStyle/>
                    <a:p>
                      <a:pPr marL="0" marR="0" algn="just">
                        <a:lnSpc>
                          <a:spcPct val="107000"/>
                        </a:lnSpc>
                        <a:spcBef>
                          <a:spcPts val="0"/>
                        </a:spcBef>
                        <a:spcAft>
                          <a:spcPts val="0"/>
                        </a:spcAft>
                      </a:pPr>
                      <a:r>
                        <a:rPr lang="en-US" sz="2200">
                          <a:effectLst/>
                        </a:rPr>
                        <a:t>Employee performance</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162</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5.88</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3.1342</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extLst>
                  <a:ext uri="{0D108BD9-81ED-4DB2-BD59-A6C34878D82A}">
                    <a16:rowId xmlns:a16="http://schemas.microsoft.com/office/drawing/2014/main" val="3397217206"/>
                  </a:ext>
                </a:extLst>
              </a:tr>
              <a:tr h="817232">
                <a:tc>
                  <a:txBody>
                    <a:bodyPr/>
                    <a:lstStyle/>
                    <a:p>
                      <a:pPr marL="0" marR="0" algn="just">
                        <a:lnSpc>
                          <a:spcPct val="107000"/>
                        </a:lnSpc>
                        <a:spcBef>
                          <a:spcPts val="0"/>
                        </a:spcBef>
                        <a:spcAft>
                          <a:spcPts val="0"/>
                        </a:spcAft>
                      </a:pPr>
                      <a:r>
                        <a:rPr lang="en-US" sz="2400">
                          <a:effectLst/>
                        </a:rPr>
                        <a:t>Workplace culture</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162</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5.48</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3.22</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extLst>
                  <a:ext uri="{0D108BD9-81ED-4DB2-BD59-A6C34878D82A}">
                    <a16:rowId xmlns:a16="http://schemas.microsoft.com/office/drawing/2014/main" val="3014242286"/>
                  </a:ext>
                </a:extLst>
              </a:tr>
              <a:tr h="755148">
                <a:tc>
                  <a:txBody>
                    <a:bodyPr/>
                    <a:lstStyle/>
                    <a:p>
                      <a:pPr marL="0" marR="0" algn="just">
                        <a:lnSpc>
                          <a:spcPct val="107000"/>
                        </a:lnSpc>
                        <a:spcBef>
                          <a:spcPts val="0"/>
                        </a:spcBef>
                        <a:spcAft>
                          <a:spcPts val="0"/>
                        </a:spcAft>
                      </a:pPr>
                      <a:r>
                        <a:rPr lang="en-US" sz="2200">
                          <a:effectLst/>
                        </a:rPr>
                        <a:t>Employee training</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162</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5.00</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2.963</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extLst>
                  <a:ext uri="{0D108BD9-81ED-4DB2-BD59-A6C34878D82A}">
                    <a16:rowId xmlns:a16="http://schemas.microsoft.com/office/drawing/2014/main" val="3722379228"/>
                  </a:ext>
                </a:extLst>
              </a:tr>
              <a:tr h="755148">
                <a:tc>
                  <a:txBody>
                    <a:bodyPr/>
                    <a:lstStyle/>
                    <a:p>
                      <a:pPr marL="0" marR="0" algn="just">
                        <a:lnSpc>
                          <a:spcPct val="107000"/>
                        </a:lnSpc>
                        <a:spcBef>
                          <a:spcPts val="0"/>
                        </a:spcBef>
                        <a:spcAft>
                          <a:spcPts val="0"/>
                        </a:spcAft>
                      </a:pPr>
                      <a:r>
                        <a:rPr lang="en-US" sz="2200">
                          <a:effectLst/>
                        </a:rPr>
                        <a:t>Employee motivation</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162</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4.13</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tc>
                  <a:txBody>
                    <a:bodyPr/>
                    <a:lstStyle/>
                    <a:p>
                      <a:pPr marL="0" marR="0" algn="just">
                        <a:lnSpc>
                          <a:spcPct val="107000"/>
                        </a:lnSpc>
                        <a:spcBef>
                          <a:spcPts val="0"/>
                        </a:spcBef>
                        <a:spcAft>
                          <a:spcPts val="0"/>
                        </a:spcAft>
                      </a:pPr>
                      <a:r>
                        <a:rPr lang="en-US" sz="2400">
                          <a:effectLst/>
                        </a:rPr>
                        <a:t>2.564</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5183" marR="135183" marT="0" marB="0"/>
                </a:tc>
                <a:extLst>
                  <a:ext uri="{0D108BD9-81ED-4DB2-BD59-A6C34878D82A}">
                    <a16:rowId xmlns:a16="http://schemas.microsoft.com/office/drawing/2014/main" val="326994566"/>
                  </a:ext>
                </a:extLst>
              </a:tr>
            </a:tbl>
          </a:graphicData>
        </a:graphic>
      </p:graphicFrame>
    </p:spTree>
    <p:extLst>
      <p:ext uri="{BB962C8B-B14F-4D97-AF65-F5344CB8AC3E}">
        <p14:creationId xmlns:p14="http://schemas.microsoft.com/office/powerpoint/2010/main" val="2211240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3468" y="2638044"/>
            <a:ext cx="3363974" cy="3415622"/>
          </a:xfrm>
        </p:spPr>
        <p:txBody>
          <a:bodyPr>
            <a:normAutofit/>
          </a:bodyPr>
          <a:lstStyle/>
          <a:p>
            <a:r>
              <a:rPr lang="en-US" dirty="0">
                <a:solidFill>
                  <a:schemeClr val="bg1"/>
                </a:solidFill>
              </a:rPr>
              <a:t>Moreover, when analyzing the consistency of the variable, Cronbach’s reliability was calculated. The entire reliability was found to be 0.929 excellent </a:t>
            </a:r>
          </a:p>
          <a:p>
            <a:r>
              <a:rPr lang="en-US" dirty="0">
                <a:solidFill>
                  <a:schemeClr val="bg1"/>
                </a:solidFill>
              </a:rPr>
              <a:t>for n=162. </a:t>
            </a:r>
          </a:p>
          <a:p>
            <a:endParaRPr lang="en-US" dirty="0">
              <a:solidFill>
                <a:schemeClr val="bg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3215372778"/>
              </p:ext>
            </p:extLst>
          </p:nvPr>
        </p:nvGraphicFramePr>
        <p:xfrm>
          <a:off x="5836776" y="1931380"/>
          <a:ext cx="5172744" cy="2834376"/>
        </p:xfrm>
        <a:graphic>
          <a:graphicData uri="http://schemas.openxmlformats.org/drawingml/2006/table">
            <a:tbl>
              <a:tblPr firstRow="1" firstCol="1" bandRow="1">
                <a:tableStyleId>{5C22544A-7EE6-4342-B048-85BDC9FD1C3A}</a:tableStyleId>
              </a:tblPr>
              <a:tblGrid>
                <a:gridCol w="2688527">
                  <a:extLst>
                    <a:ext uri="{9D8B030D-6E8A-4147-A177-3AD203B41FA5}">
                      <a16:colId xmlns:a16="http://schemas.microsoft.com/office/drawing/2014/main" val="1776227489"/>
                    </a:ext>
                  </a:extLst>
                </a:gridCol>
                <a:gridCol w="2484217">
                  <a:extLst>
                    <a:ext uri="{9D8B030D-6E8A-4147-A177-3AD203B41FA5}">
                      <a16:colId xmlns:a16="http://schemas.microsoft.com/office/drawing/2014/main" val="3023029996"/>
                    </a:ext>
                  </a:extLst>
                </a:gridCol>
              </a:tblGrid>
              <a:tr h="721272">
                <a:tc gridSpan="2">
                  <a:txBody>
                    <a:bodyPr/>
                    <a:lstStyle/>
                    <a:p>
                      <a:pPr marL="38100" marR="38100" algn="ctr">
                        <a:lnSpc>
                          <a:spcPts val="1600"/>
                        </a:lnSpc>
                        <a:spcBef>
                          <a:spcPts val="0"/>
                        </a:spcBef>
                        <a:spcAft>
                          <a:spcPts val="0"/>
                        </a:spcAft>
                      </a:pPr>
                      <a:r>
                        <a:rPr lang="en-US" sz="3300">
                          <a:effectLst/>
                        </a:rPr>
                        <a:t>Reliability Statistics</a:t>
                      </a:r>
                      <a:endParaRPr lang="en-US" sz="40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ctr"/>
                </a:tc>
                <a:tc hMerge="1">
                  <a:txBody>
                    <a:bodyPr/>
                    <a:lstStyle/>
                    <a:p>
                      <a:endParaRPr lang="en-US"/>
                    </a:p>
                  </a:txBody>
                  <a:tcPr/>
                </a:tc>
                <a:extLst>
                  <a:ext uri="{0D108BD9-81ED-4DB2-BD59-A6C34878D82A}">
                    <a16:rowId xmlns:a16="http://schemas.microsoft.com/office/drawing/2014/main" val="505208442"/>
                  </a:ext>
                </a:extLst>
              </a:tr>
              <a:tr h="1391832">
                <a:tc>
                  <a:txBody>
                    <a:bodyPr/>
                    <a:lstStyle/>
                    <a:p>
                      <a:pPr marL="38100" marR="38100" algn="ctr">
                        <a:lnSpc>
                          <a:spcPts val="1600"/>
                        </a:lnSpc>
                        <a:spcBef>
                          <a:spcPts val="0"/>
                        </a:spcBef>
                        <a:spcAft>
                          <a:spcPts val="0"/>
                        </a:spcAft>
                      </a:pPr>
                      <a:r>
                        <a:rPr lang="en-US" sz="3300" dirty="0">
                          <a:effectLst/>
                        </a:rPr>
                        <a:t>Cronbach's</a:t>
                      </a:r>
                    </a:p>
                    <a:p>
                      <a:pPr marL="38100" marR="38100" algn="ctr">
                        <a:lnSpc>
                          <a:spcPts val="1600"/>
                        </a:lnSpc>
                        <a:spcBef>
                          <a:spcPts val="0"/>
                        </a:spcBef>
                        <a:spcAft>
                          <a:spcPts val="0"/>
                        </a:spcAft>
                      </a:pPr>
                      <a:endParaRPr lang="en-US" sz="3300" dirty="0">
                        <a:effectLst/>
                      </a:endParaRPr>
                    </a:p>
                    <a:p>
                      <a:pPr marL="38100" marR="38100" algn="ctr">
                        <a:lnSpc>
                          <a:spcPts val="1600"/>
                        </a:lnSpc>
                        <a:spcBef>
                          <a:spcPts val="0"/>
                        </a:spcBef>
                        <a:spcAft>
                          <a:spcPts val="0"/>
                        </a:spcAft>
                      </a:pPr>
                      <a:endParaRPr lang="en-US" sz="3300" dirty="0">
                        <a:effectLst/>
                      </a:endParaRPr>
                    </a:p>
                    <a:p>
                      <a:pPr marL="38100" marR="38100" algn="ctr">
                        <a:lnSpc>
                          <a:spcPts val="1600"/>
                        </a:lnSpc>
                        <a:spcBef>
                          <a:spcPts val="0"/>
                        </a:spcBef>
                        <a:spcAft>
                          <a:spcPts val="0"/>
                        </a:spcAft>
                      </a:pPr>
                      <a:r>
                        <a:rPr lang="en-US" sz="3300" dirty="0">
                          <a:effectLst/>
                        </a:rPr>
                        <a:t> Alpha</a:t>
                      </a:r>
                      <a:endParaRPr lang="en-US" sz="4000" dirty="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b"/>
                </a:tc>
                <a:tc>
                  <a:txBody>
                    <a:bodyPr/>
                    <a:lstStyle/>
                    <a:p>
                      <a:pPr marL="38100" marR="38100" algn="ctr">
                        <a:lnSpc>
                          <a:spcPts val="1600"/>
                        </a:lnSpc>
                        <a:spcBef>
                          <a:spcPts val="0"/>
                        </a:spcBef>
                        <a:spcAft>
                          <a:spcPts val="0"/>
                        </a:spcAft>
                      </a:pPr>
                      <a:r>
                        <a:rPr lang="en-US" sz="3300">
                          <a:effectLst/>
                        </a:rPr>
                        <a:t>N of Items</a:t>
                      </a:r>
                      <a:endParaRPr lang="en-US" sz="40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4074919281"/>
                  </a:ext>
                </a:extLst>
              </a:tr>
              <a:tr h="721272">
                <a:tc>
                  <a:txBody>
                    <a:bodyPr/>
                    <a:lstStyle/>
                    <a:p>
                      <a:pPr marL="38100" marR="38100" algn="r">
                        <a:lnSpc>
                          <a:spcPts val="1600"/>
                        </a:lnSpc>
                        <a:spcBef>
                          <a:spcPts val="0"/>
                        </a:spcBef>
                        <a:spcAft>
                          <a:spcPts val="0"/>
                        </a:spcAft>
                      </a:pPr>
                      <a:r>
                        <a:rPr lang="en-US" sz="3300">
                          <a:effectLst/>
                        </a:rPr>
                        <a:t>.929</a:t>
                      </a:r>
                      <a:endParaRPr lang="en-US" sz="40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ctr"/>
                </a:tc>
                <a:tc>
                  <a:txBody>
                    <a:bodyPr/>
                    <a:lstStyle/>
                    <a:p>
                      <a:pPr marL="38100" marR="38100" algn="r">
                        <a:lnSpc>
                          <a:spcPts val="1600"/>
                        </a:lnSpc>
                        <a:spcBef>
                          <a:spcPts val="0"/>
                        </a:spcBef>
                        <a:spcAft>
                          <a:spcPts val="0"/>
                        </a:spcAft>
                      </a:pPr>
                      <a:r>
                        <a:rPr lang="en-US" sz="3300" dirty="0">
                          <a:effectLst/>
                        </a:rPr>
                        <a:t>48</a:t>
                      </a:r>
                      <a:endParaRPr lang="en-US" sz="4000" dirty="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2380961513"/>
                  </a:ext>
                </a:extLst>
              </a:tr>
            </a:tbl>
          </a:graphicData>
        </a:graphic>
      </p:graphicFrame>
    </p:spTree>
    <p:extLst>
      <p:ext uri="{BB962C8B-B14F-4D97-AF65-F5344CB8AC3E}">
        <p14:creationId xmlns:p14="http://schemas.microsoft.com/office/powerpoint/2010/main" val="2133223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3468" y="2638044"/>
            <a:ext cx="3363974" cy="3415622"/>
          </a:xfrm>
        </p:spPr>
        <p:txBody>
          <a:bodyPr>
            <a:normAutofit/>
          </a:bodyPr>
          <a:lstStyle/>
          <a:p>
            <a:r>
              <a:rPr lang="en-US">
                <a:solidFill>
                  <a:schemeClr val="bg1"/>
                </a:solidFill>
              </a:rPr>
              <a:t>The individual factors were satisfactory.</a:t>
            </a:r>
          </a:p>
          <a:p>
            <a:endParaRPr lang="en-US">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601884888"/>
              </p:ext>
            </p:extLst>
          </p:nvPr>
        </p:nvGraphicFramePr>
        <p:xfrm>
          <a:off x="4851849" y="970960"/>
          <a:ext cx="6058259" cy="5230352"/>
        </p:xfrm>
        <a:graphic>
          <a:graphicData uri="http://schemas.openxmlformats.org/drawingml/2006/table">
            <a:tbl>
              <a:tblPr firstRow="1" firstCol="1" bandRow="1">
                <a:tableStyleId>{5C22544A-7EE6-4342-B048-85BDC9FD1C3A}</a:tableStyleId>
              </a:tblPr>
              <a:tblGrid>
                <a:gridCol w="869253">
                  <a:extLst>
                    <a:ext uri="{9D8B030D-6E8A-4147-A177-3AD203B41FA5}">
                      <a16:colId xmlns:a16="http://schemas.microsoft.com/office/drawing/2014/main" val="3850897493"/>
                    </a:ext>
                  </a:extLst>
                </a:gridCol>
                <a:gridCol w="2739680">
                  <a:extLst>
                    <a:ext uri="{9D8B030D-6E8A-4147-A177-3AD203B41FA5}">
                      <a16:colId xmlns:a16="http://schemas.microsoft.com/office/drawing/2014/main" val="115293152"/>
                    </a:ext>
                  </a:extLst>
                </a:gridCol>
                <a:gridCol w="1167436">
                  <a:extLst>
                    <a:ext uri="{9D8B030D-6E8A-4147-A177-3AD203B41FA5}">
                      <a16:colId xmlns:a16="http://schemas.microsoft.com/office/drawing/2014/main" val="2418627968"/>
                    </a:ext>
                  </a:extLst>
                </a:gridCol>
                <a:gridCol w="1281890">
                  <a:extLst>
                    <a:ext uri="{9D8B030D-6E8A-4147-A177-3AD203B41FA5}">
                      <a16:colId xmlns:a16="http://schemas.microsoft.com/office/drawing/2014/main" val="3791428471"/>
                    </a:ext>
                  </a:extLst>
                </a:gridCol>
              </a:tblGrid>
              <a:tr h="1334691">
                <a:tc>
                  <a:txBody>
                    <a:bodyPr/>
                    <a:lstStyle/>
                    <a:p>
                      <a:pPr marL="0" marR="0">
                        <a:lnSpc>
                          <a:spcPct val="107000"/>
                        </a:lnSpc>
                        <a:spcBef>
                          <a:spcPts val="0"/>
                        </a:spcBef>
                        <a:spcAft>
                          <a:spcPts val="0"/>
                        </a:spcAft>
                      </a:pPr>
                      <a:r>
                        <a:rPr lang="en-US" sz="1800">
                          <a:effectLst/>
                        </a:rPr>
                        <a:t>S .No</a:t>
                      </a:r>
                      <a:endParaRPr lang="en-US" sz="1800">
                        <a:effectLst/>
                        <a:latin typeface="Times New Roman" panose="02020603050405020304" pitchFamily="18" charset="0"/>
                        <a:ea typeface="Calibri" panose="020F0502020204030204" pitchFamily="34" charset="0"/>
                        <a:cs typeface="Arial" panose="020B0604020202020204" pitchFamily="34" charset="0"/>
                      </a:endParaRPr>
                    </a:p>
                  </a:txBody>
                  <a:tcPr marL="134251" marR="134251" marT="0" marB="0"/>
                </a:tc>
                <a:tc>
                  <a:txBody>
                    <a:bodyPr/>
                    <a:lstStyle/>
                    <a:p>
                      <a:pPr marL="0" marR="0">
                        <a:lnSpc>
                          <a:spcPct val="107000"/>
                        </a:lnSpc>
                        <a:spcBef>
                          <a:spcPts val="0"/>
                        </a:spcBef>
                        <a:spcAft>
                          <a:spcPts val="0"/>
                        </a:spcAft>
                      </a:pPr>
                      <a:r>
                        <a:rPr lang="en-US" sz="1800" dirty="0">
                          <a:effectLst/>
                        </a:rPr>
                        <a:t>Factor</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txBody>
                  <a:tcPr marL="134251" marR="134251" marT="0" marB="0"/>
                </a:tc>
                <a:tc>
                  <a:txBody>
                    <a:bodyPr/>
                    <a:lstStyle/>
                    <a:p>
                      <a:pPr marL="0" marR="0">
                        <a:lnSpc>
                          <a:spcPct val="107000"/>
                        </a:lnSpc>
                        <a:spcBef>
                          <a:spcPts val="0"/>
                        </a:spcBef>
                        <a:spcAft>
                          <a:spcPts val="0"/>
                        </a:spcAft>
                      </a:pPr>
                      <a:r>
                        <a:rPr lang="en-US" sz="1800">
                          <a:effectLst/>
                        </a:rPr>
                        <a:t>No. of items</a:t>
                      </a:r>
                      <a:endParaRPr lang="en-US" sz="1800">
                        <a:effectLst/>
                        <a:latin typeface="Times New Roman" panose="02020603050405020304" pitchFamily="18" charset="0"/>
                        <a:ea typeface="Calibri" panose="020F0502020204030204" pitchFamily="34" charset="0"/>
                        <a:cs typeface="Arial" panose="020B0604020202020204" pitchFamily="34" charset="0"/>
                      </a:endParaRPr>
                    </a:p>
                  </a:txBody>
                  <a:tcPr marL="134251" marR="134251" marT="0" marB="0"/>
                </a:tc>
                <a:tc>
                  <a:txBody>
                    <a:bodyPr/>
                    <a:lstStyle/>
                    <a:p>
                      <a:pPr marL="0" marR="0">
                        <a:lnSpc>
                          <a:spcPct val="107000"/>
                        </a:lnSpc>
                        <a:spcBef>
                          <a:spcPts val="0"/>
                        </a:spcBef>
                        <a:spcAft>
                          <a:spcPts val="0"/>
                        </a:spcAft>
                      </a:pPr>
                      <a:r>
                        <a:rPr lang="en-US" sz="1800" dirty="0">
                          <a:effectLst/>
                        </a:rPr>
                        <a:t>α (alpha)</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txBody>
                  <a:tcPr marL="134251" marR="134251" marT="0" marB="0"/>
                </a:tc>
                <a:extLst>
                  <a:ext uri="{0D108BD9-81ED-4DB2-BD59-A6C34878D82A}">
                    <a16:rowId xmlns:a16="http://schemas.microsoft.com/office/drawing/2014/main" val="841351236"/>
                  </a:ext>
                </a:extLst>
              </a:tr>
              <a:tr h="721131">
                <a:tc>
                  <a:txBody>
                    <a:bodyPr/>
                    <a:lstStyle/>
                    <a:p>
                      <a:pPr marL="0" marR="0">
                        <a:lnSpc>
                          <a:spcPct val="107000"/>
                        </a:lnSpc>
                        <a:spcBef>
                          <a:spcPts val="0"/>
                        </a:spcBef>
                        <a:spcAft>
                          <a:spcPts val="0"/>
                        </a:spcAft>
                      </a:pPr>
                      <a:r>
                        <a:rPr lang="en-US" sz="2200">
                          <a:effectLst/>
                        </a:rPr>
                        <a:t>1</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Employee engagement</a:t>
                      </a: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09</a:t>
                      </a: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0.888</a:t>
                      </a:r>
                    </a:p>
                  </a:txBody>
                  <a:tcPr marL="134251" marR="134251" marT="0" marB="0"/>
                </a:tc>
                <a:extLst>
                  <a:ext uri="{0D108BD9-81ED-4DB2-BD59-A6C34878D82A}">
                    <a16:rowId xmlns:a16="http://schemas.microsoft.com/office/drawing/2014/main" val="134904869"/>
                  </a:ext>
                </a:extLst>
              </a:tr>
              <a:tr h="689981">
                <a:tc>
                  <a:txBody>
                    <a:bodyPr/>
                    <a:lstStyle/>
                    <a:p>
                      <a:pPr marL="0" marR="0">
                        <a:lnSpc>
                          <a:spcPct val="107000"/>
                        </a:lnSpc>
                        <a:spcBef>
                          <a:spcPts val="0"/>
                        </a:spcBef>
                        <a:spcAft>
                          <a:spcPts val="0"/>
                        </a:spcAft>
                      </a:pPr>
                      <a:r>
                        <a:rPr lang="en-US" sz="2200">
                          <a:effectLst/>
                        </a:rPr>
                        <a:t>2</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Employee retention</a:t>
                      </a: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05</a:t>
                      </a: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0.309</a:t>
                      </a:r>
                    </a:p>
                  </a:txBody>
                  <a:tcPr marL="134251" marR="134251" marT="0" marB="0"/>
                </a:tc>
                <a:extLst>
                  <a:ext uri="{0D108BD9-81ED-4DB2-BD59-A6C34878D82A}">
                    <a16:rowId xmlns:a16="http://schemas.microsoft.com/office/drawing/2014/main" val="718515184"/>
                  </a:ext>
                </a:extLst>
              </a:tr>
              <a:tr h="721131">
                <a:tc>
                  <a:txBody>
                    <a:bodyPr/>
                    <a:lstStyle/>
                    <a:p>
                      <a:pPr marL="0" marR="0">
                        <a:lnSpc>
                          <a:spcPct val="107000"/>
                        </a:lnSpc>
                        <a:spcBef>
                          <a:spcPts val="0"/>
                        </a:spcBef>
                        <a:spcAft>
                          <a:spcPts val="0"/>
                        </a:spcAft>
                      </a:pPr>
                      <a:r>
                        <a:rPr lang="en-US" sz="2200">
                          <a:effectLst/>
                        </a:rPr>
                        <a:t>3</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Employee performance</a:t>
                      </a: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06</a:t>
                      </a: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0.829</a:t>
                      </a:r>
                    </a:p>
                  </a:txBody>
                  <a:tcPr marL="134251" marR="134251" marT="0" marB="0"/>
                </a:tc>
                <a:extLst>
                  <a:ext uri="{0D108BD9-81ED-4DB2-BD59-A6C34878D82A}">
                    <a16:rowId xmlns:a16="http://schemas.microsoft.com/office/drawing/2014/main" val="2526115586"/>
                  </a:ext>
                </a:extLst>
              </a:tr>
              <a:tr h="689981">
                <a:tc>
                  <a:txBody>
                    <a:bodyPr/>
                    <a:lstStyle/>
                    <a:p>
                      <a:pPr marL="0" marR="0">
                        <a:lnSpc>
                          <a:spcPct val="107000"/>
                        </a:lnSpc>
                        <a:spcBef>
                          <a:spcPts val="0"/>
                        </a:spcBef>
                        <a:spcAft>
                          <a:spcPts val="0"/>
                        </a:spcAft>
                      </a:pPr>
                      <a:r>
                        <a:rPr lang="en-US" sz="2200">
                          <a:effectLst/>
                        </a:rPr>
                        <a:t>4</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Workplace culture</a:t>
                      </a: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06</a:t>
                      </a:r>
                    </a:p>
                  </a:txBody>
                  <a:tcPr marL="134251" marR="134251" marT="0" marB="0"/>
                </a:tc>
                <a:tc>
                  <a:txBody>
                    <a:bodyPr/>
                    <a:lstStyle/>
                    <a:p>
                      <a:pPr marL="0" marR="0">
                        <a:lnSpc>
                          <a:spcPct val="107000"/>
                        </a:lnSpc>
                        <a:spcBef>
                          <a:spcPts val="0"/>
                        </a:spcBef>
                        <a:spcAft>
                          <a:spcPts val="0"/>
                        </a:spcAft>
                      </a:pPr>
                      <a:r>
                        <a:rPr lang="en-US" sz="1800" kern="1200" dirty="0">
                          <a:solidFill>
                            <a:schemeClr val="dk1"/>
                          </a:solidFill>
                          <a:effectLst/>
                          <a:latin typeface="+mn-lt"/>
                          <a:ea typeface="+mn-ea"/>
                          <a:cs typeface="+mn-cs"/>
                        </a:rPr>
                        <a:t>0.850</a:t>
                      </a:r>
                    </a:p>
                  </a:txBody>
                  <a:tcPr marL="134251" marR="134251" marT="0" marB="0"/>
                </a:tc>
                <a:extLst>
                  <a:ext uri="{0D108BD9-81ED-4DB2-BD59-A6C34878D82A}">
                    <a16:rowId xmlns:a16="http://schemas.microsoft.com/office/drawing/2014/main" val="2658562794"/>
                  </a:ext>
                </a:extLst>
              </a:tr>
              <a:tr h="383456">
                <a:tc>
                  <a:txBody>
                    <a:bodyPr/>
                    <a:lstStyle/>
                    <a:p>
                      <a:pPr marL="0" marR="0">
                        <a:lnSpc>
                          <a:spcPct val="107000"/>
                        </a:lnSpc>
                        <a:spcBef>
                          <a:spcPts val="0"/>
                        </a:spcBef>
                        <a:spcAft>
                          <a:spcPts val="0"/>
                        </a:spcAft>
                      </a:pPr>
                      <a:r>
                        <a:rPr lang="en-US" sz="2200">
                          <a:effectLst/>
                        </a:rPr>
                        <a:t>5</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Employee training</a:t>
                      </a: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06</a:t>
                      </a: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0.858</a:t>
                      </a:r>
                    </a:p>
                  </a:txBody>
                  <a:tcPr marL="134251" marR="134251" marT="0" marB="0"/>
                </a:tc>
                <a:extLst>
                  <a:ext uri="{0D108BD9-81ED-4DB2-BD59-A6C34878D82A}">
                    <a16:rowId xmlns:a16="http://schemas.microsoft.com/office/drawing/2014/main" val="3644676163"/>
                  </a:ext>
                </a:extLst>
              </a:tr>
              <a:tr h="689981">
                <a:tc>
                  <a:txBody>
                    <a:bodyPr/>
                    <a:lstStyle/>
                    <a:p>
                      <a:pPr marL="0" marR="0">
                        <a:lnSpc>
                          <a:spcPct val="107000"/>
                        </a:lnSpc>
                        <a:spcBef>
                          <a:spcPts val="0"/>
                        </a:spcBef>
                        <a:spcAft>
                          <a:spcPts val="0"/>
                        </a:spcAft>
                      </a:pPr>
                      <a:r>
                        <a:rPr lang="en-US" sz="2200">
                          <a:effectLst/>
                        </a:rPr>
                        <a:t>6</a:t>
                      </a:r>
                      <a:endParaRPr lang="en-US" sz="2200">
                        <a:effectLst/>
                        <a:latin typeface="Times New Roman" panose="02020603050405020304" pitchFamily="18" charset="0"/>
                        <a:ea typeface="Calibri" panose="020F0502020204030204" pitchFamily="34" charset="0"/>
                        <a:cs typeface="Arial" panose="020B0604020202020204" pitchFamily="34" charset="0"/>
                      </a:endParaRP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Employee motivation</a:t>
                      </a:r>
                    </a:p>
                  </a:txBody>
                  <a:tcPr marL="134251" marR="134251" marT="0" marB="0"/>
                </a:tc>
                <a:tc>
                  <a:txBody>
                    <a:bodyPr/>
                    <a:lstStyle/>
                    <a:p>
                      <a:pPr marL="0" marR="0">
                        <a:lnSpc>
                          <a:spcPct val="107000"/>
                        </a:lnSpc>
                        <a:spcBef>
                          <a:spcPts val="0"/>
                        </a:spcBef>
                        <a:spcAft>
                          <a:spcPts val="0"/>
                        </a:spcAft>
                      </a:pPr>
                      <a:r>
                        <a:rPr lang="en-US" sz="1800" kern="1200">
                          <a:solidFill>
                            <a:schemeClr val="dk1"/>
                          </a:solidFill>
                          <a:effectLst/>
                          <a:latin typeface="+mn-lt"/>
                          <a:ea typeface="+mn-ea"/>
                          <a:cs typeface="+mn-cs"/>
                        </a:rPr>
                        <a:t>10</a:t>
                      </a:r>
                    </a:p>
                  </a:txBody>
                  <a:tcPr marL="134251" marR="134251" marT="0" marB="0"/>
                </a:tc>
                <a:tc>
                  <a:txBody>
                    <a:bodyPr/>
                    <a:lstStyle/>
                    <a:p>
                      <a:pPr marL="0" marR="0">
                        <a:lnSpc>
                          <a:spcPct val="107000"/>
                        </a:lnSpc>
                        <a:spcBef>
                          <a:spcPts val="0"/>
                        </a:spcBef>
                        <a:spcAft>
                          <a:spcPts val="0"/>
                        </a:spcAft>
                      </a:pPr>
                      <a:r>
                        <a:rPr lang="en-US" sz="1800" kern="1200" dirty="0">
                          <a:solidFill>
                            <a:schemeClr val="dk1"/>
                          </a:solidFill>
                          <a:effectLst/>
                          <a:latin typeface="+mn-lt"/>
                          <a:ea typeface="+mn-ea"/>
                          <a:cs typeface="+mn-cs"/>
                        </a:rPr>
                        <a:t>0.823</a:t>
                      </a:r>
                    </a:p>
                  </a:txBody>
                  <a:tcPr marL="134251" marR="134251" marT="0" marB="0"/>
                </a:tc>
                <a:extLst>
                  <a:ext uri="{0D108BD9-81ED-4DB2-BD59-A6C34878D82A}">
                    <a16:rowId xmlns:a16="http://schemas.microsoft.com/office/drawing/2014/main" val="2562155105"/>
                  </a:ext>
                </a:extLst>
              </a:tr>
            </a:tbl>
          </a:graphicData>
        </a:graphic>
      </p:graphicFrame>
    </p:spTree>
    <p:extLst>
      <p:ext uri="{BB962C8B-B14F-4D97-AF65-F5344CB8AC3E}">
        <p14:creationId xmlns:p14="http://schemas.microsoft.com/office/powerpoint/2010/main" val="2953201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43486556"/>
              </p:ext>
            </p:extLst>
          </p:nvPr>
        </p:nvGraphicFramePr>
        <p:xfrm>
          <a:off x="260463" y="191191"/>
          <a:ext cx="5835537" cy="6608622"/>
        </p:xfrm>
        <a:graphic>
          <a:graphicData uri="http://schemas.openxmlformats.org/drawingml/2006/table">
            <a:tbl>
              <a:tblPr firstRow="1" firstCol="1" bandRow="1">
                <a:tableStyleId>{5C22544A-7EE6-4342-B048-85BDC9FD1C3A}</a:tableStyleId>
              </a:tblPr>
              <a:tblGrid>
                <a:gridCol w="1729321">
                  <a:extLst>
                    <a:ext uri="{9D8B030D-6E8A-4147-A177-3AD203B41FA5}">
                      <a16:colId xmlns:a16="http://schemas.microsoft.com/office/drawing/2014/main" val="3103012859"/>
                    </a:ext>
                  </a:extLst>
                </a:gridCol>
                <a:gridCol w="702600">
                  <a:extLst>
                    <a:ext uri="{9D8B030D-6E8A-4147-A177-3AD203B41FA5}">
                      <a16:colId xmlns:a16="http://schemas.microsoft.com/office/drawing/2014/main" val="2379650468"/>
                    </a:ext>
                  </a:extLst>
                </a:gridCol>
                <a:gridCol w="648244">
                  <a:extLst>
                    <a:ext uri="{9D8B030D-6E8A-4147-A177-3AD203B41FA5}">
                      <a16:colId xmlns:a16="http://schemas.microsoft.com/office/drawing/2014/main" val="4004001601"/>
                    </a:ext>
                  </a:extLst>
                </a:gridCol>
                <a:gridCol w="648244">
                  <a:extLst>
                    <a:ext uri="{9D8B030D-6E8A-4147-A177-3AD203B41FA5}">
                      <a16:colId xmlns:a16="http://schemas.microsoft.com/office/drawing/2014/main" val="2054294384"/>
                    </a:ext>
                  </a:extLst>
                </a:gridCol>
                <a:gridCol w="702600">
                  <a:extLst>
                    <a:ext uri="{9D8B030D-6E8A-4147-A177-3AD203B41FA5}">
                      <a16:colId xmlns:a16="http://schemas.microsoft.com/office/drawing/2014/main" val="3004454586"/>
                    </a:ext>
                  </a:extLst>
                </a:gridCol>
                <a:gridCol w="648244">
                  <a:extLst>
                    <a:ext uri="{9D8B030D-6E8A-4147-A177-3AD203B41FA5}">
                      <a16:colId xmlns:a16="http://schemas.microsoft.com/office/drawing/2014/main" val="2779018541"/>
                    </a:ext>
                  </a:extLst>
                </a:gridCol>
                <a:gridCol w="756284">
                  <a:extLst>
                    <a:ext uri="{9D8B030D-6E8A-4147-A177-3AD203B41FA5}">
                      <a16:colId xmlns:a16="http://schemas.microsoft.com/office/drawing/2014/main" val="1089620036"/>
                    </a:ext>
                  </a:extLst>
                </a:gridCol>
              </a:tblGrid>
              <a:tr h="515058">
                <a:tc>
                  <a:txBody>
                    <a:bodyPr/>
                    <a:lstStyle/>
                    <a:p>
                      <a:pPr marL="0" marR="0" algn="ctr">
                        <a:lnSpc>
                          <a:spcPct val="150000"/>
                        </a:lnSpc>
                        <a:spcBef>
                          <a:spcPts val="0"/>
                        </a:spcBef>
                        <a:spcAft>
                          <a:spcPts val="0"/>
                        </a:spcAft>
                      </a:pPr>
                      <a:r>
                        <a:rPr lang="en-US" sz="1100">
                          <a:effectLst/>
                        </a:rPr>
                        <a:t>Variables</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a:effectLst/>
                        </a:rPr>
                        <a:t>1</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a:effectLst/>
                        </a:rPr>
                        <a:t>2</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a:effectLst/>
                        </a:rPr>
                        <a:t>3</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a:effectLst/>
                        </a:rPr>
                        <a:t>4</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a:effectLst/>
                        </a:rPr>
                        <a:t>5</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a:effectLst/>
                        </a:rPr>
                        <a:t>6</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extLst>
                  <a:ext uri="{0D108BD9-81ED-4DB2-BD59-A6C34878D82A}">
                    <a16:rowId xmlns:a16="http://schemas.microsoft.com/office/drawing/2014/main" val="2122574295"/>
                  </a:ext>
                </a:extLst>
              </a:tr>
              <a:tr h="942984">
                <a:tc>
                  <a:txBody>
                    <a:bodyPr/>
                    <a:lstStyle/>
                    <a:p>
                      <a:pPr marL="0" marR="0">
                        <a:lnSpc>
                          <a:spcPct val="150000"/>
                        </a:lnSpc>
                        <a:spcBef>
                          <a:spcPts val="0"/>
                        </a:spcBef>
                        <a:spcAft>
                          <a:spcPts val="0"/>
                        </a:spcAft>
                      </a:pPr>
                      <a:r>
                        <a:rPr lang="en-US" sz="1100">
                          <a:effectLst/>
                        </a:rPr>
                        <a:t>1.Employee retention</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tc>
                  <a:txBody>
                    <a:bodyPr/>
                    <a:lstStyle/>
                    <a:p>
                      <a:pPr marL="38100" marR="38100" algn="ctr">
                        <a:lnSpc>
                          <a:spcPct val="150000"/>
                        </a:lnSpc>
                        <a:spcBef>
                          <a:spcPts val="0"/>
                        </a:spcBef>
                        <a:spcAft>
                          <a:spcPts val="0"/>
                        </a:spcAft>
                      </a:pPr>
                      <a:r>
                        <a:rPr lang="en-US" sz="11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extLst>
                  <a:ext uri="{0D108BD9-81ED-4DB2-BD59-A6C34878D82A}">
                    <a16:rowId xmlns:a16="http://schemas.microsoft.com/office/drawing/2014/main" val="3383001379"/>
                  </a:ext>
                </a:extLst>
              </a:tr>
              <a:tr h="1030116">
                <a:tc>
                  <a:txBody>
                    <a:bodyPr/>
                    <a:lstStyle/>
                    <a:p>
                      <a:pPr marL="0" marR="0">
                        <a:lnSpc>
                          <a:spcPct val="150000"/>
                        </a:lnSpc>
                        <a:spcBef>
                          <a:spcPts val="0"/>
                        </a:spcBef>
                        <a:spcAft>
                          <a:spcPts val="0"/>
                        </a:spcAft>
                      </a:pPr>
                      <a:r>
                        <a:rPr lang="en-US" sz="1100">
                          <a:effectLst/>
                        </a:rPr>
                        <a:t>2.Employee engagement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tc>
                  <a:txBody>
                    <a:bodyPr/>
                    <a:lstStyle/>
                    <a:p>
                      <a:pPr marL="38100" marR="38100" algn="ctr">
                        <a:lnSpc>
                          <a:spcPct val="150000"/>
                        </a:lnSpc>
                        <a:spcBef>
                          <a:spcPts val="0"/>
                        </a:spcBef>
                        <a:spcAft>
                          <a:spcPts val="0"/>
                        </a:spcAft>
                      </a:pPr>
                      <a:r>
                        <a:rPr lang="en-US" sz="1100">
                          <a:effectLst/>
                        </a:rPr>
                        <a:t>0.246</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extLst>
                  <a:ext uri="{0D108BD9-81ED-4DB2-BD59-A6C34878D82A}">
                    <a16:rowId xmlns:a16="http://schemas.microsoft.com/office/drawing/2014/main" val="1557948531"/>
                  </a:ext>
                </a:extLst>
              </a:tr>
              <a:tr h="1030116">
                <a:tc>
                  <a:txBody>
                    <a:bodyPr/>
                    <a:lstStyle/>
                    <a:p>
                      <a:pPr marL="0" marR="0">
                        <a:lnSpc>
                          <a:spcPct val="150000"/>
                        </a:lnSpc>
                        <a:spcBef>
                          <a:spcPts val="0"/>
                        </a:spcBef>
                        <a:spcAft>
                          <a:spcPts val="0"/>
                        </a:spcAft>
                      </a:pPr>
                      <a:r>
                        <a:rPr lang="en-US" sz="1100">
                          <a:effectLst/>
                        </a:rPr>
                        <a:t>3.Employee performance</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tc>
                  <a:txBody>
                    <a:bodyPr/>
                    <a:lstStyle/>
                    <a:p>
                      <a:pPr marL="38100" marR="38100" algn="ctr">
                        <a:lnSpc>
                          <a:spcPct val="150000"/>
                        </a:lnSpc>
                        <a:spcBef>
                          <a:spcPts val="0"/>
                        </a:spcBef>
                        <a:spcAft>
                          <a:spcPts val="0"/>
                        </a:spcAft>
                      </a:pPr>
                      <a:r>
                        <a:rPr lang="en-US" sz="1100">
                          <a:effectLst/>
                        </a:rPr>
                        <a:t>0.361</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0.475</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dirty="0">
                          <a:effectLst/>
                        </a:rPr>
                        <a:t>---</a:t>
                      </a:r>
                      <a:endParaRPr lang="en-US" sz="1000" dirty="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tc>
                  <a:txBody>
                    <a:bodyPr/>
                    <a:lstStyle/>
                    <a:p>
                      <a:pPr marL="0" marR="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tc>
                  <a:txBody>
                    <a:bodyPr/>
                    <a:lstStyle/>
                    <a:p>
                      <a:pPr marL="0" marR="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extLst>
                  <a:ext uri="{0D108BD9-81ED-4DB2-BD59-A6C34878D82A}">
                    <a16:rowId xmlns:a16="http://schemas.microsoft.com/office/drawing/2014/main" val="1309497771"/>
                  </a:ext>
                </a:extLst>
              </a:tr>
              <a:tr h="1030116">
                <a:tc>
                  <a:txBody>
                    <a:bodyPr/>
                    <a:lstStyle/>
                    <a:p>
                      <a:pPr marL="0" marR="0">
                        <a:lnSpc>
                          <a:spcPct val="150000"/>
                        </a:lnSpc>
                        <a:spcBef>
                          <a:spcPts val="0"/>
                        </a:spcBef>
                        <a:spcAft>
                          <a:spcPts val="0"/>
                        </a:spcAft>
                      </a:pPr>
                      <a:r>
                        <a:rPr lang="en-US" sz="1100" dirty="0">
                          <a:effectLst/>
                        </a:rPr>
                        <a:t>4.Workplace culture</a:t>
                      </a:r>
                      <a:endParaRPr lang="en-US" sz="1000" dirty="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tc>
                  <a:txBody>
                    <a:bodyPr/>
                    <a:lstStyle/>
                    <a:p>
                      <a:pPr marL="38100" marR="38100" algn="ctr">
                        <a:lnSpc>
                          <a:spcPct val="150000"/>
                        </a:lnSpc>
                        <a:spcBef>
                          <a:spcPts val="0"/>
                        </a:spcBef>
                        <a:spcAft>
                          <a:spcPts val="0"/>
                        </a:spcAft>
                      </a:pPr>
                      <a:r>
                        <a:rPr lang="en-US" sz="1100">
                          <a:effectLst/>
                        </a:rPr>
                        <a:t>0.266</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0.709</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0.547</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tc>
                  <a:txBody>
                    <a:bodyPr/>
                    <a:lstStyle/>
                    <a:p>
                      <a:pPr marL="0" marR="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extLst>
                  <a:ext uri="{0D108BD9-81ED-4DB2-BD59-A6C34878D82A}">
                    <a16:rowId xmlns:a16="http://schemas.microsoft.com/office/drawing/2014/main" val="1926163382"/>
                  </a:ext>
                </a:extLst>
              </a:tr>
              <a:tr h="1030116">
                <a:tc>
                  <a:txBody>
                    <a:bodyPr/>
                    <a:lstStyle/>
                    <a:p>
                      <a:pPr marL="0" marR="0">
                        <a:lnSpc>
                          <a:spcPct val="150000"/>
                        </a:lnSpc>
                        <a:spcBef>
                          <a:spcPts val="0"/>
                        </a:spcBef>
                        <a:spcAft>
                          <a:spcPts val="0"/>
                        </a:spcAft>
                      </a:pPr>
                      <a:r>
                        <a:rPr lang="en-US" sz="1100">
                          <a:effectLst/>
                        </a:rPr>
                        <a:t>5.Employee training</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tc>
                  <a:txBody>
                    <a:bodyPr/>
                    <a:lstStyle/>
                    <a:p>
                      <a:pPr marL="38100" marR="38100" algn="ctr">
                        <a:lnSpc>
                          <a:spcPct val="150000"/>
                        </a:lnSpc>
                        <a:spcBef>
                          <a:spcPts val="0"/>
                        </a:spcBef>
                        <a:spcAft>
                          <a:spcPts val="0"/>
                        </a:spcAft>
                      </a:pPr>
                      <a:r>
                        <a:rPr lang="en-US" sz="1100">
                          <a:effectLst/>
                        </a:rPr>
                        <a:t>0.251</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0.572</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0.477</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0.606</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dirty="0">
                          <a:effectLst/>
                        </a:rPr>
                        <a:t>----</a:t>
                      </a:r>
                      <a:endParaRPr lang="en-US" sz="1000" dirty="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a:effectLst/>
                        </a:rPr>
                        <a:t> </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extLst>
                  <a:ext uri="{0D108BD9-81ED-4DB2-BD59-A6C34878D82A}">
                    <a16:rowId xmlns:a16="http://schemas.microsoft.com/office/drawing/2014/main" val="3746852921"/>
                  </a:ext>
                </a:extLst>
              </a:tr>
              <a:tr h="1030116">
                <a:tc>
                  <a:txBody>
                    <a:bodyPr/>
                    <a:lstStyle/>
                    <a:p>
                      <a:pPr marL="0" marR="0">
                        <a:lnSpc>
                          <a:spcPct val="150000"/>
                        </a:lnSpc>
                        <a:spcBef>
                          <a:spcPts val="0"/>
                        </a:spcBef>
                        <a:spcAft>
                          <a:spcPts val="0"/>
                        </a:spcAft>
                      </a:pPr>
                      <a:r>
                        <a:rPr lang="en-US" sz="1100">
                          <a:effectLst/>
                        </a:rPr>
                        <a:t>6.Emplyee motivation</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tc>
                <a:tc>
                  <a:txBody>
                    <a:bodyPr/>
                    <a:lstStyle/>
                    <a:p>
                      <a:pPr marL="38100" marR="38100" algn="ctr">
                        <a:lnSpc>
                          <a:spcPct val="150000"/>
                        </a:lnSpc>
                        <a:spcBef>
                          <a:spcPts val="0"/>
                        </a:spcBef>
                        <a:spcAft>
                          <a:spcPts val="0"/>
                        </a:spcAft>
                      </a:pPr>
                      <a:r>
                        <a:rPr lang="en-US" sz="1100">
                          <a:effectLst/>
                        </a:rPr>
                        <a:t>0.258</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0.549</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0.513</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0.582</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38100" marR="38100" algn="ctr">
                        <a:lnSpc>
                          <a:spcPct val="150000"/>
                        </a:lnSpc>
                        <a:spcBef>
                          <a:spcPts val="0"/>
                        </a:spcBef>
                        <a:spcAft>
                          <a:spcPts val="0"/>
                        </a:spcAft>
                      </a:pPr>
                      <a:r>
                        <a:rPr lang="en-US" sz="1100">
                          <a:effectLst/>
                        </a:rPr>
                        <a:t>0.702</a:t>
                      </a:r>
                      <a:r>
                        <a:rPr lang="en-US" sz="1100" baseline="30000">
                          <a:effectLst/>
                        </a:rPr>
                        <a:t>**</a:t>
                      </a:r>
                      <a:endParaRPr lang="en-US" sz="100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tc>
                  <a:txBody>
                    <a:bodyPr/>
                    <a:lstStyle/>
                    <a:p>
                      <a:pPr marL="0" marR="0" algn="ctr">
                        <a:lnSpc>
                          <a:spcPct val="150000"/>
                        </a:lnSpc>
                        <a:spcBef>
                          <a:spcPts val="0"/>
                        </a:spcBef>
                        <a:spcAft>
                          <a:spcPts val="0"/>
                        </a:spcAft>
                      </a:pPr>
                      <a:r>
                        <a:rPr lang="en-US" sz="1100" dirty="0">
                          <a:effectLst/>
                        </a:rPr>
                        <a:t>----</a:t>
                      </a:r>
                      <a:endParaRPr lang="en-US" sz="1000" dirty="0">
                        <a:effectLst/>
                        <a:latin typeface="Times New Roman" panose="02020603050405020304" pitchFamily="18" charset="0"/>
                        <a:ea typeface="Calibri" panose="020F0502020204030204" pitchFamily="34" charset="0"/>
                        <a:cs typeface="Arial" panose="020B0604020202020204" pitchFamily="34" charset="0"/>
                      </a:endParaRPr>
                    </a:p>
                  </a:txBody>
                  <a:tcPr marL="64624" marR="64624" marT="0" marB="0" anchor="ctr"/>
                </a:tc>
                <a:extLst>
                  <a:ext uri="{0D108BD9-81ED-4DB2-BD59-A6C34878D82A}">
                    <a16:rowId xmlns:a16="http://schemas.microsoft.com/office/drawing/2014/main" val="325611566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186477456"/>
              </p:ext>
            </p:extLst>
          </p:nvPr>
        </p:nvGraphicFramePr>
        <p:xfrm>
          <a:off x="6096001" y="133004"/>
          <a:ext cx="6096001" cy="6724997"/>
        </p:xfrm>
        <a:graphic>
          <a:graphicData uri="http://schemas.openxmlformats.org/drawingml/2006/table">
            <a:tbl>
              <a:tblPr>
                <a:tableStyleId>{5C22544A-7EE6-4342-B048-85BDC9FD1C3A}</a:tableStyleId>
              </a:tblPr>
              <a:tblGrid>
                <a:gridCol w="829707">
                  <a:extLst>
                    <a:ext uri="{9D8B030D-6E8A-4147-A177-3AD203B41FA5}">
                      <a16:colId xmlns:a16="http://schemas.microsoft.com/office/drawing/2014/main" val="2758615560"/>
                    </a:ext>
                  </a:extLst>
                </a:gridCol>
                <a:gridCol w="1068705">
                  <a:extLst>
                    <a:ext uri="{9D8B030D-6E8A-4147-A177-3AD203B41FA5}">
                      <a16:colId xmlns:a16="http://schemas.microsoft.com/office/drawing/2014/main" val="911964156"/>
                    </a:ext>
                  </a:extLst>
                </a:gridCol>
                <a:gridCol w="1133411">
                  <a:extLst>
                    <a:ext uri="{9D8B030D-6E8A-4147-A177-3AD203B41FA5}">
                      <a16:colId xmlns:a16="http://schemas.microsoft.com/office/drawing/2014/main" val="682024827"/>
                    </a:ext>
                  </a:extLst>
                </a:gridCol>
                <a:gridCol w="1532089">
                  <a:extLst>
                    <a:ext uri="{9D8B030D-6E8A-4147-A177-3AD203B41FA5}">
                      <a16:colId xmlns:a16="http://schemas.microsoft.com/office/drawing/2014/main" val="2148485770"/>
                    </a:ext>
                  </a:extLst>
                </a:gridCol>
                <a:gridCol w="1532089">
                  <a:extLst>
                    <a:ext uri="{9D8B030D-6E8A-4147-A177-3AD203B41FA5}">
                      <a16:colId xmlns:a16="http://schemas.microsoft.com/office/drawing/2014/main" val="2670550669"/>
                    </a:ext>
                  </a:extLst>
                </a:gridCol>
              </a:tblGrid>
              <a:tr h="1345000">
                <a:tc gridSpan="5">
                  <a:txBody>
                    <a:bodyPr/>
                    <a:lstStyle/>
                    <a:p>
                      <a:pPr marL="38100" marR="38100" algn="ctr">
                        <a:lnSpc>
                          <a:spcPts val="1600"/>
                        </a:lnSpc>
                        <a:spcBef>
                          <a:spcPts val="0"/>
                        </a:spcBef>
                        <a:spcAft>
                          <a:spcPts val="0"/>
                        </a:spcAft>
                      </a:pPr>
                      <a:r>
                        <a:rPr lang="en-US" sz="900" dirty="0">
                          <a:effectLst/>
                        </a:rPr>
                        <a:t>Model </a:t>
                      </a:r>
                      <a:r>
                        <a:rPr lang="en-US" sz="900" dirty="0" err="1">
                          <a:effectLst/>
                        </a:rPr>
                        <a:t>Summary</a:t>
                      </a:r>
                      <a:r>
                        <a:rPr lang="en-US" sz="900" baseline="30000" dirty="0" err="1">
                          <a:effectLst/>
                        </a:rPr>
                        <a:t>b</a:t>
                      </a:r>
                      <a:endParaRPr lang="en-US" sz="1100" dirty="0">
                        <a:effectLst/>
                      </a:endParaRPr>
                    </a:p>
                    <a:p>
                      <a:pPr marL="38100" marR="38100" algn="ctr">
                        <a:lnSpc>
                          <a:spcPts val="1600"/>
                        </a:lnSpc>
                        <a:spcBef>
                          <a:spcPts val="0"/>
                        </a:spcBef>
                        <a:spcAft>
                          <a:spcPts val="0"/>
                        </a:spcAft>
                      </a:pPr>
                      <a:r>
                        <a:rPr lang="en-US" sz="900" dirty="0">
                          <a:effectLst/>
                        </a:rPr>
                        <a:t> </a:t>
                      </a:r>
                      <a:endParaRPr lang="en-US" sz="1100" dirty="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0282243"/>
                  </a:ext>
                </a:extLst>
              </a:tr>
              <a:tr h="1345000">
                <a:tc>
                  <a:txBody>
                    <a:bodyPr/>
                    <a:lstStyle/>
                    <a:p>
                      <a:pPr marL="38100" marR="38100">
                        <a:lnSpc>
                          <a:spcPts val="1600"/>
                        </a:lnSpc>
                        <a:spcBef>
                          <a:spcPts val="0"/>
                        </a:spcBef>
                        <a:spcAft>
                          <a:spcPts val="0"/>
                        </a:spcAft>
                      </a:pPr>
                      <a:r>
                        <a:rPr lang="en-US" sz="900">
                          <a:effectLst/>
                        </a:rPr>
                        <a:t>Model</a:t>
                      </a:r>
                      <a:endParaRPr lang="en-US" sz="11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b"/>
                </a:tc>
                <a:tc>
                  <a:txBody>
                    <a:bodyPr/>
                    <a:lstStyle/>
                    <a:p>
                      <a:pPr marL="38100" marR="38100" algn="ctr">
                        <a:lnSpc>
                          <a:spcPts val="1600"/>
                        </a:lnSpc>
                        <a:spcBef>
                          <a:spcPts val="0"/>
                        </a:spcBef>
                        <a:spcAft>
                          <a:spcPts val="0"/>
                        </a:spcAft>
                      </a:pPr>
                      <a:r>
                        <a:rPr lang="en-US" sz="900">
                          <a:effectLst/>
                        </a:rPr>
                        <a:t>R</a:t>
                      </a:r>
                      <a:endParaRPr lang="en-US" sz="11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b"/>
                </a:tc>
                <a:tc>
                  <a:txBody>
                    <a:bodyPr/>
                    <a:lstStyle/>
                    <a:p>
                      <a:pPr marL="38100" marR="38100" algn="ctr">
                        <a:lnSpc>
                          <a:spcPts val="1600"/>
                        </a:lnSpc>
                        <a:spcBef>
                          <a:spcPts val="0"/>
                        </a:spcBef>
                        <a:spcAft>
                          <a:spcPts val="0"/>
                        </a:spcAft>
                      </a:pPr>
                      <a:r>
                        <a:rPr lang="en-US" sz="900">
                          <a:effectLst/>
                        </a:rPr>
                        <a:t>R Square</a:t>
                      </a:r>
                      <a:endParaRPr lang="en-US" sz="11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b"/>
                </a:tc>
                <a:tc>
                  <a:txBody>
                    <a:bodyPr/>
                    <a:lstStyle/>
                    <a:p>
                      <a:pPr marL="38100" marR="38100" algn="ctr">
                        <a:lnSpc>
                          <a:spcPts val="1600"/>
                        </a:lnSpc>
                        <a:spcBef>
                          <a:spcPts val="0"/>
                        </a:spcBef>
                        <a:spcAft>
                          <a:spcPts val="0"/>
                        </a:spcAft>
                      </a:pPr>
                      <a:r>
                        <a:rPr lang="en-US" sz="900">
                          <a:effectLst/>
                        </a:rPr>
                        <a:t>Adjusted R Square</a:t>
                      </a:r>
                      <a:endParaRPr lang="en-US" sz="11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b"/>
                </a:tc>
                <a:tc>
                  <a:txBody>
                    <a:bodyPr/>
                    <a:lstStyle/>
                    <a:p>
                      <a:pPr marL="38100" marR="38100" algn="ctr">
                        <a:lnSpc>
                          <a:spcPts val="1600"/>
                        </a:lnSpc>
                        <a:spcBef>
                          <a:spcPts val="0"/>
                        </a:spcBef>
                        <a:spcAft>
                          <a:spcPts val="0"/>
                        </a:spcAft>
                      </a:pPr>
                      <a:r>
                        <a:rPr lang="en-US" sz="900">
                          <a:effectLst/>
                        </a:rPr>
                        <a:t>Std. Error of the Estimate</a:t>
                      </a:r>
                      <a:endParaRPr lang="en-US" sz="11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b"/>
                </a:tc>
                <a:extLst>
                  <a:ext uri="{0D108BD9-81ED-4DB2-BD59-A6C34878D82A}">
                    <a16:rowId xmlns:a16="http://schemas.microsoft.com/office/drawing/2014/main" val="1172777919"/>
                  </a:ext>
                </a:extLst>
              </a:tr>
              <a:tr h="630998">
                <a:tc>
                  <a:txBody>
                    <a:bodyPr/>
                    <a:lstStyle/>
                    <a:p>
                      <a:pPr marL="38100" marR="38100">
                        <a:lnSpc>
                          <a:spcPts val="1600"/>
                        </a:lnSpc>
                        <a:spcBef>
                          <a:spcPts val="0"/>
                        </a:spcBef>
                        <a:spcAft>
                          <a:spcPts val="0"/>
                        </a:spcAft>
                      </a:pPr>
                      <a:r>
                        <a:rPr lang="en-US" sz="900">
                          <a:effectLst/>
                        </a:rPr>
                        <a:t>1</a:t>
                      </a:r>
                      <a:endParaRPr lang="en-US" sz="11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tc>
                <a:tc>
                  <a:txBody>
                    <a:bodyPr/>
                    <a:lstStyle/>
                    <a:p>
                      <a:pPr marL="38100" marR="38100" algn="r">
                        <a:lnSpc>
                          <a:spcPts val="1600"/>
                        </a:lnSpc>
                        <a:spcBef>
                          <a:spcPts val="0"/>
                        </a:spcBef>
                        <a:spcAft>
                          <a:spcPts val="0"/>
                        </a:spcAft>
                      </a:pPr>
                      <a:r>
                        <a:rPr lang="en-US" sz="900">
                          <a:effectLst/>
                        </a:rPr>
                        <a:t>.377</a:t>
                      </a:r>
                      <a:r>
                        <a:rPr lang="en-US" sz="900" baseline="30000">
                          <a:effectLst/>
                        </a:rPr>
                        <a:t>a</a:t>
                      </a:r>
                      <a:endParaRPr lang="en-US" sz="11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ctr"/>
                </a:tc>
                <a:tc>
                  <a:txBody>
                    <a:bodyPr/>
                    <a:lstStyle/>
                    <a:p>
                      <a:pPr marL="38100" marR="38100" algn="r">
                        <a:lnSpc>
                          <a:spcPts val="1600"/>
                        </a:lnSpc>
                        <a:spcBef>
                          <a:spcPts val="0"/>
                        </a:spcBef>
                        <a:spcAft>
                          <a:spcPts val="0"/>
                        </a:spcAft>
                      </a:pPr>
                      <a:r>
                        <a:rPr lang="en-US" sz="900">
                          <a:effectLst/>
                        </a:rPr>
                        <a:t>.142</a:t>
                      </a:r>
                      <a:endParaRPr lang="en-US" sz="11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ctr"/>
                </a:tc>
                <a:tc>
                  <a:txBody>
                    <a:bodyPr/>
                    <a:lstStyle/>
                    <a:p>
                      <a:pPr marL="38100" marR="38100" algn="r">
                        <a:lnSpc>
                          <a:spcPts val="1600"/>
                        </a:lnSpc>
                        <a:spcBef>
                          <a:spcPts val="0"/>
                        </a:spcBef>
                        <a:spcAft>
                          <a:spcPts val="0"/>
                        </a:spcAft>
                      </a:pPr>
                      <a:r>
                        <a:rPr lang="en-US" sz="900">
                          <a:effectLst/>
                        </a:rPr>
                        <a:t>.114</a:t>
                      </a:r>
                      <a:endParaRPr lang="en-US" sz="11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ctr"/>
                </a:tc>
                <a:tc>
                  <a:txBody>
                    <a:bodyPr/>
                    <a:lstStyle/>
                    <a:p>
                      <a:pPr marL="38100" marR="38100" algn="r">
                        <a:lnSpc>
                          <a:spcPts val="1600"/>
                        </a:lnSpc>
                        <a:spcBef>
                          <a:spcPts val="0"/>
                        </a:spcBef>
                        <a:spcAft>
                          <a:spcPts val="0"/>
                        </a:spcAft>
                      </a:pPr>
                      <a:r>
                        <a:rPr lang="en-US" sz="900">
                          <a:effectLst/>
                        </a:rPr>
                        <a:t>3.02836</a:t>
                      </a:r>
                      <a:endParaRPr lang="en-US" sz="110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1811519828"/>
                  </a:ext>
                </a:extLst>
              </a:tr>
              <a:tr h="2773001">
                <a:tc gridSpan="5">
                  <a:txBody>
                    <a:bodyPr/>
                    <a:lstStyle/>
                    <a:p>
                      <a:pPr marL="38100" marR="38100">
                        <a:lnSpc>
                          <a:spcPts val="1600"/>
                        </a:lnSpc>
                        <a:spcBef>
                          <a:spcPts val="0"/>
                        </a:spcBef>
                        <a:spcAft>
                          <a:spcPts val="0"/>
                        </a:spcAft>
                      </a:pPr>
                      <a:r>
                        <a:rPr lang="en-US" sz="900" dirty="0">
                          <a:effectLst/>
                        </a:rPr>
                        <a:t> </a:t>
                      </a:r>
                      <a:endParaRPr lang="en-US" sz="1100" dirty="0">
                        <a:effectLst/>
                      </a:endParaRPr>
                    </a:p>
                    <a:p>
                      <a:pPr marL="38100" marR="38100">
                        <a:lnSpc>
                          <a:spcPts val="1600"/>
                        </a:lnSpc>
                        <a:spcBef>
                          <a:spcPts val="0"/>
                        </a:spcBef>
                        <a:spcAft>
                          <a:spcPts val="0"/>
                        </a:spcAft>
                      </a:pPr>
                      <a:r>
                        <a:rPr lang="en-US" sz="900" dirty="0">
                          <a:effectLst/>
                        </a:rPr>
                        <a:t> </a:t>
                      </a:r>
                      <a:endParaRPr lang="en-US" sz="1100" dirty="0">
                        <a:effectLst/>
                      </a:endParaRPr>
                    </a:p>
                    <a:p>
                      <a:pPr marL="38100" marR="38100">
                        <a:lnSpc>
                          <a:spcPts val="1600"/>
                        </a:lnSpc>
                        <a:spcBef>
                          <a:spcPts val="0"/>
                        </a:spcBef>
                        <a:spcAft>
                          <a:spcPts val="0"/>
                        </a:spcAft>
                      </a:pPr>
                      <a:r>
                        <a:rPr lang="en-US" sz="900" dirty="0">
                          <a:effectLst/>
                        </a:rPr>
                        <a:t>a. Predictors: (Constant), Employee motivation, Employee performance, Employee engagement, Employee training, Workplace culture</a:t>
                      </a:r>
                      <a:endParaRPr lang="en-US" sz="1100" dirty="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0645210"/>
                  </a:ext>
                </a:extLst>
              </a:tr>
              <a:tr h="630998">
                <a:tc gridSpan="5">
                  <a:txBody>
                    <a:bodyPr/>
                    <a:lstStyle/>
                    <a:p>
                      <a:pPr marL="38100" marR="38100">
                        <a:lnSpc>
                          <a:spcPts val="1600"/>
                        </a:lnSpc>
                        <a:spcBef>
                          <a:spcPts val="0"/>
                        </a:spcBef>
                        <a:spcAft>
                          <a:spcPts val="0"/>
                        </a:spcAft>
                      </a:pPr>
                      <a:r>
                        <a:rPr lang="en-US" sz="900" dirty="0">
                          <a:effectLst/>
                        </a:rPr>
                        <a:t>b. Dependent Variable: Employee retention</a:t>
                      </a:r>
                      <a:endParaRPr lang="en-US" sz="1100" dirty="0">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69845545"/>
                  </a:ext>
                </a:extLst>
              </a:tr>
            </a:tbl>
          </a:graphicData>
        </a:graphic>
      </p:graphicFrame>
    </p:spTree>
    <p:extLst>
      <p:ext uri="{BB962C8B-B14F-4D97-AF65-F5344CB8AC3E}">
        <p14:creationId xmlns:p14="http://schemas.microsoft.com/office/powerpoint/2010/main" val="2184100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2574924" y="3005263"/>
            <a:ext cx="13873943" cy="754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2352" rIns="0" bIns="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endParaRPr kumimoji="0" lang="en-US" altLang="en-US" sz="1600" b="0" i="0" u="none" strike="noStrike" cap="none" normalizeH="0" baseline="0">
              <a:ln>
                <a:noFill/>
              </a:ln>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56877212"/>
              </p:ext>
            </p:extLst>
          </p:nvPr>
        </p:nvGraphicFramePr>
        <p:xfrm>
          <a:off x="1294258" y="804334"/>
          <a:ext cx="9603487" cy="5249335"/>
        </p:xfrm>
        <a:graphic>
          <a:graphicData uri="http://schemas.openxmlformats.org/drawingml/2006/table">
            <a:tbl>
              <a:tblPr firstRow="1" bandRow="1">
                <a:noFill/>
                <a:tableStyleId>{5C22544A-7EE6-4342-B048-85BDC9FD1C3A}</a:tableStyleId>
              </a:tblPr>
              <a:tblGrid>
                <a:gridCol w="600990">
                  <a:extLst>
                    <a:ext uri="{9D8B030D-6E8A-4147-A177-3AD203B41FA5}">
                      <a16:colId xmlns:a16="http://schemas.microsoft.com/office/drawing/2014/main" val="3047304233"/>
                    </a:ext>
                  </a:extLst>
                </a:gridCol>
                <a:gridCol w="2233908">
                  <a:extLst>
                    <a:ext uri="{9D8B030D-6E8A-4147-A177-3AD203B41FA5}">
                      <a16:colId xmlns:a16="http://schemas.microsoft.com/office/drawing/2014/main" val="2704151868"/>
                    </a:ext>
                  </a:extLst>
                </a:gridCol>
                <a:gridCol w="1103366">
                  <a:extLst>
                    <a:ext uri="{9D8B030D-6E8A-4147-A177-3AD203B41FA5}">
                      <a16:colId xmlns:a16="http://schemas.microsoft.com/office/drawing/2014/main" val="2590329998"/>
                    </a:ext>
                  </a:extLst>
                </a:gridCol>
                <a:gridCol w="1505356">
                  <a:extLst>
                    <a:ext uri="{9D8B030D-6E8A-4147-A177-3AD203B41FA5}">
                      <a16:colId xmlns:a16="http://schemas.microsoft.com/office/drawing/2014/main" val="827622435"/>
                    </a:ext>
                  </a:extLst>
                </a:gridCol>
                <a:gridCol w="2400044">
                  <a:extLst>
                    <a:ext uri="{9D8B030D-6E8A-4147-A177-3AD203B41FA5}">
                      <a16:colId xmlns:a16="http://schemas.microsoft.com/office/drawing/2014/main" val="2191203240"/>
                    </a:ext>
                  </a:extLst>
                </a:gridCol>
                <a:gridCol w="934326">
                  <a:extLst>
                    <a:ext uri="{9D8B030D-6E8A-4147-A177-3AD203B41FA5}">
                      <a16:colId xmlns:a16="http://schemas.microsoft.com/office/drawing/2014/main" val="3604810800"/>
                    </a:ext>
                  </a:extLst>
                </a:gridCol>
                <a:gridCol w="825497">
                  <a:extLst>
                    <a:ext uri="{9D8B030D-6E8A-4147-A177-3AD203B41FA5}">
                      <a16:colId xmlns:a16="http://schemas.microsoft.com/office/drawing/2014/main" val="2966893576"/>
                    </a:ext>
                  </a:extLst>
                </a:gridCol>
              </a:tblGrid>
              <a:tr h="466055">
                <a:tc gridSpan="7">
                  <a:txBody>
                    <a:bodyPr/>
                    <a:lstStyle/>
                    <a:p>
                      <a:pPr marL="38100" marR="38100" algn="ctr">
                        <a:lnSpc>
                          <a:spcPts val="1600"/>
                        </a:lnSpc>
                        <a:spcBef>
                          <a:spcPts val="0"/>
                        </a:spcBef>
                        <a:spcAft>
                          <a:spcPts val="0"/>
                        </a:spcAft>
                      </a:pPr>
                      <a:r>
                        <a:rPr lang="en-US" sz="1500" b="1">
                          <a:solidFill>
                            <a:srgbClr val="FFFFFF"/>
                          </a:solidFill>
                          <a:effectLst/>
                        </a:rPr>
                        <a:t>Coefficients</a:t>
                      </a:r>
                      <a:r>
                        <a:rPr lang="en-US" sz="1500" b="1" baseline="30000">
                          <a:solidFill>
                            <a:srgbClr val="FFFFFF"/>
                          </a:solidFill>
                          <a:effectLst/>
                        </a:rPr>
                        <a:t>a</a:t>
                      </a:r>
                      <a:endParaRPr lang="en-US" sz="1500" b="1">
                        <a:solidFill>
                          <a:srgbClr val="FFFFFF"/>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noFill/>
                      <a:prstDash val="solid"/>
                    </a:lnL>
                    <a:lnR w="38100" cap="flat" cmpd="sng" algn="ctr">
                      <a:noFill/>
                      <a:prstDash val="solid"/>
                    </a:lnR>
                    <a:lnT w="38100" cap="flat" cmpd="sng" algn="ctr">
                      <a:noFill/>
                      <a:prstDash val="solid"/>
                    </a:lnT>
                    <a:lnB w="38100" cap="flat" cmpd="sng" algn="ctr">
                      <a:solidFill>
                        <a:srgbClr val="FFFFFF"/>
                      </a:solidFill>
                      <a:prstDash val="solid"/>
                    </a:lnB>
                    <a:solidFill>
                      <a:srgbClr val="636B68">
                        <a:alpha val="69804"/>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37569499"/>
                  </a:ext>
                </a:extLst>
              </a:tr>
              <a:tr h="650266">
                <a:tc rowSpan="2" gridSpan="2">
                  <a:txBody>
                    <a:bodyPr/>
                    <a:lstStyle/>
                    <a:p>
                      <a:pPr marL="38100" marR="38100">
                        <a:lnSpc>
                          <a:spcPts val="1600"/>
                        </a:lnSpc>
                        <a:spcBef>
                          <a:spcPts val="0"/>
                        </a:spcBef>
                        <a:spcAft>
                          <a:spcPts val="0"/>
                        </a:spcAft>
                      </a:pPr>
                      <a:r>
                        <a:rPr lang="en-US" sz="1500">
                          <a:solidFill>
                            <a:schemeClr val="tx1">
                              <a:lumMod val="85000"/>
                              <a:lumOff val="15000"/>
                            </a:schemeClr>
                          </a:solidFill>
                          <a:effectLst/>
                        </a:rPr>
                        <a:t>Model</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b">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noFill/>
                      <a:prstDash val="solid"/>
                    </a:lnB>
                    <a:solidFill>
                      <a:srgbClr val="878E8B">
                        <a:alpha val="14902"/>
                      </a:srgbClr>
                    </a:solidFill>
                  </a:tcPr>
                </a:tc>
                <a:tc rowSpan="2" hMerge="1">
                  <a:txBody>
                    <a:bodyPr/>
                    <a:lstStyle/>
                    <a:p>
                      <a:endParaRPr lang="en-US"/>
                    </a:p>
                  </a:txBody>
                  <a:tcPr/>
                </a:tc>
                <a:tc gridSpan="2">
                  <a:txBody>
                    <a:bodyPr/>
                    <a:lstStyle/>
                    <a:p>
                      <a:pPr marL="38100" marR="38100" algn="ctr">
                        <a:lnSpc>
                          <a:spcPts val="1600"/>
                        </a:lnSpc>
                        <a:spcBef>
                          <a:spcPts val="0"/>
                        </a:spcBef>
                        <a:spcAft>
                          <a:spcPts val="0"/>
                        </a:spcAft>
                      </a:pPr>
                      <a:r>
                        <a:rPr lang="en-US" sz="1500">
                          <a:solidFill>
                            <a:schemeClr val="tx1">
                              <a:lumMod val="85000"/>
                              <a:lumOff val="15000"/>
                            </a:schemeClr>
                          </a:solidFill>
                          <a:effectLst/>
                        </a:rPr>
                        <a:t>Unstandardized Coefficients</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b">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hMerge="1">
                  <a:txBody>
                    <a:bodyPr/>
                    <a:lstStyle/>
                    <a:p>
                      <a:endParaRPr lang="en-US"/>
                    </a:p>
                  </a:txBody>
                  <a:tcPr/>
                </a:tc>
                <a:tc>
                  <a:txBody>
                    <a:bodyPr/>
                    <a:lstStyle/>
                    <a:p>
                      <a:pPr marL="38100" marR="38100" algn="ctr">
                        <a:lnSpc>
                          <a:spcPts val="1600"/>
                        </a:lnSpc>
                        <a:spcBef>
                          <a:spcPts val="0"/>
                        </a:spcBef>
                        <a:spcAft>
                          <a:spcPts val="0"/>
                        </a:spcAft>
                      </a:pPr>
                      <a:r>
                        <a:rPr lang="en-US" sz="1500">
                          <a:solidFill>
                            <a:schemeClr val="tx1">
                              <a:lumMod val="85000"/>
                              <a:lumOff val="15000"/>
                            </a:schemeClr>
                          </a:solidFill>
                          <a:effectLst/>
                        </a:rPr>
                        <a:t>Standardized Coefficients</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b">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rowSpan="2">
                  <a:txBody>
                    <a:bodyPr/>
                    <a:lstStyle/>
                    <a:p>
                      <a:pPr marL="38100" marR="38100" algn="ctr">
                        <a:lnSpc>
                          <a:spcPts val="1600"/>
                        </a:lnSpc>
                        <a:spcBef>
                          <a:spcPts val="0"/>
                        </a:spcBef>
                        <a:spcAft>
                          <a:spcPts val="0"/>
                        </a:spcAft>
                      </a:pPr>
                      <a:r>
                        <a:rPr lang="en-US" sz="1500">
                          <a:solidFill>
                            <a:schemeClr val="tx1">
                              <a:lumMod val="85000"/>
                              <a:lumOff val="15000"/>
                            </a:schemeClr>
                          </a:solidFill>
                          <a:effectLst/>
                        </a:rPr>
                        <a:t>t</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b">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noFill/>
                      <a:prstDash val="solid"/>
                    </a:lnB>
                    <a:solidFill>
                      <a:srgbClr val="878E8B">
                        <a:alpha val="14902"/>
                      </a:srgbClr>
                    </a:solidFill>
                  </a:tcPr>
                </a:tc>
                <a:tc rowSpan="2">
                  <a:txBody>
                    <a:bodyPr/>
                    <a:lstStyle/>
                    <a:p>
                      <a:pPr marL="38100" marR="38100" algn="ctr">
                        <a:lnSpc>
                          <a:spcPts val="1600"/>
                        </a:lnSpc>
                        <a:spcBef>
                          <a:spcPts val="0"/>
                        </a:spcBef>
                        <a:spcAft>
                          <a:spcPts val="0"/>
                        </a:spcAft>
                      </a:pPr>
                      <a:r>
                        <a:rPr lang="en-US" sz="1500">
                          <a:solidFill>
                            <a:schemeClr val="tx1">
                              <a:lumMod val="85000"/>
                              <a:lumOff val="15000"/>
                            </a:schemeClr>
                          </a:solidFill>
                          <a:effectLst/>
                        </a:rPr>
                        <a:t>Sig.</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b">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noFill/>
                      <a:prstDash val="solid"/>
                    </a:lnB>
                    <a:solidFill>
                      <a:srgbClr val="878E8B">
                        <a:alpha val="14902"/>
                      </a:srgbClr>
                    </a:solidFill>
                  </a:tcPr>
                </a:tc>
                <a:extLst>
                  <a:ext uri="{0D108BD9-81ED-4DB2-BD59-A6C34878D82A}">
                    <a16:rowId xmlns:a16="http://schemas.microsoft.com/office/drawing/2014/main" val="1051957778"/>
                  </a:ext>
                </a:extLst>
              </a:tr>
              <a:tr h="466055">
                <a:tc gridSpan="2" vMerge="1">
                  <a:txBody>
                    <a:bodyPr/>
                    <a:lstStyle/>
                    <a:p>
                      <a:endParaRPr lang="en-US"/>
                    </a:p>
                  </a:txBody>
                  <a:tcPr/>
                </a:tc>
                <a:tc hMerge="1" vMerge="1">
                  <a:txBody>
                    <a:bodyPr/>
                    <a:lstStyle/>
                    <a:p>
                      <a:endParaRPr lang="en-US"/>
                    </a:p>
                  </a:txBody>
                  <a:tcPr/>
                </a:tc>
                <a:tc>
                  <a:txBody>
                    <a:bodyPr/>
                    <a:lstStyle/>
                    <a:p>
                      <a:pPr marL="38100" marR="38100" algn="ctr">
                        <a:lnSpc>
                          <a:spcPts val="1600"/>
                        </a:lnSpc>
                        <a:spcBef>
                          <a:spcPts val="0"/>
                        </a:spcBef>
                        <a:spcAft>
                          <a:spcPts val="0"/>
                        </a:spcAft>
                      </a:pPr>
                      <a:r>
                        <a:rPr lang="en-US" sz="1500">
                          <a:solidFill>
                            <a:schemeClr val="tx1">
                              <a:lumMod val="85000"/>
                              <a:lumOff val="15000"/>
                            </a:schemeClr>
                          </a:solidFill>
                          <a:effectLst/>
                        </a:rPr>
                        <a:t>B</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b">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ctr">
                        <a:lnSpc>
                          <a:spcPts val="1600"/>
                        </a:lnSpc>
                        <a:spcBef>
                          <a:spcPts val="0"/>
                        </a:spcBef>
                        <a:spcAft>
                          <a:spcPts val="0"/>
                        </a:spcAft>
                      </a:pPr>
                      <a:r>
                        <a:rPr lang="en-US" sz="1500">
                          <a:solidFill>
                            <a:schemeClr val="tx1">
                              <a:lumMod val="85000"/>
                              <a:lumOff val="15000"/>
                            </a:schemeClr>
                          </a:solidFill>
                          <a:effectLst/>
                        </a:rPr>
                        <a:t>Std. Error</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b">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ctr">
                        <a:lnSpc>
                          <a:spcPts val="1600"/>
                        </a:lnSpc>
                        <a:spcBef>
                          <a:spcPts val="0"/>
                        </a:spcBef>
                        <a:spcAft>
                          <a:spcPts val="0"/>
                        </a:spcAft>
                      </a:pPr>
                      <a:r>
                        <a:rPr lang="en-US" sz="1500">
                          <a:solidFill>
                            <a:schemeClr val="tx1">
                              <a:lumMod val="85000"/>
                              <a:lumOff val="15000"/>
                            </a:schemeClr>
                          </a:solidFill>
                          <a:effectLst/>
                        </a:rPr>
                        <a:t>Beta</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b">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528919308"/>
                  </a:ext>
                </a:extLst>
              </a:tr>
              <a:tr h="502207">
                <a:tc rowSpan="6">
                  <a:txBody>
                    <a:bodyPr/>
                    <a:lstStyle/>
                    <a:p>
                      <a:pPr marL="38100" marR="38100">
                        <a:lnSpc>
                          <a:spcPts val="1600"/>
                        </a:lnSpc>
                        <a:spcBef>
                          <a:spcPts val="0"/>
                        </a:spcBef>
                        <a:spcAft>
                          <a:spcPts val="0"/>
                        </a:spcAft>
                      </a:pPr>
                      <a:r>
                        <a:rPr lang="en-US" sz="1500">
                          <a:solidFill>
                            <a:schemeClr val="tx1">
                              <a:lumMod val="85000"/>
                              <a:lumOff val="15000"/>
                            </a:schemeClr>
                          </a:solidFill>
                          <a:effectLst/>
                        </a:rPr>
                        <a:t>1</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lnL w="38100" cap="flat" cmpd="sng" algn="ctr">
                      <a:noFill/>
                      <a:prstDash val="solid"/>
                    </a:lnL>
                    <a:lnR w="38100" cap="flat" cmpd="sng" algn="ctr">
                      <a:solidFill>
                        <a:srgbClr val="FFFFFF"/>
                      </a:solidFill>
                      <a:prstDash val="solid"/>
                    </a:lnR>
                    <a:lnT w="38100" cap="flat" cmpd="sng" algn="ctr">
                      <a:noFill/>
                      <a:prstDash val="solid"/>
                    </a:lnT>
                    <a:lnB w="38100" cap="flat" cmpd="sng" algn="ctr">
                      <a:noFill/>
                      <a:prstDash val="solid"/>
                    </a:lnB>
                    <a:solidFill>
                      <a:srgbClr val="878E8B">
                        <a:alpha val="14902"/>
                      </a:srgbClr>
                    </a:solidFill>
                  </a:tcPr>
                </a:tc>
                <a:tc>
                  <a:txBody>
                    <a:bodyPr/>
                    <a:lstStyle/>
                    <a:p>
                      <a:pPr marL="38100" marR="38100">
                        <a:lnSpc>
                          <a:spcPts val="1600"/>
                        </a:lnSpc>
                        <a:spcBef>
                          <a:spcPts val="0"/>
                        </a:spcBef>
                        <a:spcAft>
                          <a:spcPts val="0"/>
                        </a:spcAft>
                      </a:pPr>
                      <a:r>
                        <a:rPr lang="en-US" sz="1500">
                          <a:solidFill>
                            <a:schemeClr val="tx1">
                              <a:lumMod val="85000"/>
                              <a:lumOff val="15000"/>
                            </a:schemeClr>
                          </a:solidFill>
                          <a:effectLst/>
                        </a:rPr>
                        <a:t>(Constant)</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6.272</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1.489</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0" marR="0">
                        <a:lnSpc>
                          <a:spcPct val="107000"/>
                        </a:lnSpc>
                        <a:spcBef>
                          <a:spcPts val="0"/>
                        </a:spcBef>
                        <a:spcAft>
                          <a:spcPts val="0"/>
                        </a:spcAft>
                      </a:pPr>
                      <a:r>
                        <a:rPr lang="en-US" sz="1500">
                          <a:solidFill>
                            <a:schemeClr val="tx1">
                              <a:lumMod val="85000"/>
                              <a:lumOff val="15000"/>
                            </a:schemeClr>
                          </a:solidFill>
                          <a:effectLst/>
                        </a:rPr>
                        <a:t> </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4.212</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.000</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noFill/>
                      <a:prstDash val="solid"/>
                    </a:lnR>
                    <a:lnT w="38100" cap="flat" cmpd="sng" algn="ctr">
                      <a:no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2457586832"/>
                  </a:ext>
                </a:extLst>
              </a:tr>
              <a:tr h="650266">
                <a:tc vMerge="1">
                  <a:txBody>
                    <a:bodyPr/>
                    <a:lstStyle/>
                    <a:p>
                      <a:endParaRPr lang="en-US"/>
                    </a:p>
                  </a:txBody>
                  <a:tcPr/>
                </a:tc>
                <a:tc>
                  <a:txBody>
                    <a:bodyPr/>
                    <a:lstStyle/>
                    <a:p>
                      <a:pPr marL="38100" marR="38100">
                        <a:lnSpc>
                          <a:spcPts val="1600"/>
                        </a:lnSpc>
                        <a:spcBef>
                          <a:spcPts val="0"/>
                        </a:spcBef>
                        <a:spcAft>
                          <a:spcPts val="0"/>
                        </a:spcAft>
                      </a:pPr>
                      <a:r>
                        <a:rPr lang="en-US" sz="1500">
                          <a:solidFill>
                            <a:schemeClr val="tx1">
                              <a:lumMod val="85000"/>
                              <a:lumOff val="15000"/>
                            </a:schemeClr>
                          </a:solidFill>
                          <a:effectLst/>
                        </a:rPr>
                        <a:t>Employee engagement</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.319</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.050</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.042</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.384</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.002</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3003979289"/>
                  </a:ext>
                </a:extLst>
              </a:tr>
              <a:tr h="650266">
                <a:tc vMerge="1">
                  <a:txBody>
                    <a:bodyPr/>
                    <a:lstStyle/>
                    <a:p>
                      <a:endParaRPr lang="en-US"/>
                    </a:p>
                  </a:txBody>
                  <a:tcPr/>
                </a:tc>
                <a:tc>
                  <a:txBody>
                    <a:bodyPr/>
                    <a:lstStyle/>
                    <a:p>
                      <a:pPr marL="38100" marR="38100">
                        <a:lnSpc>
                          <a:spcPts val="1600"/>
                        </a:lnSpc>
                        <a:spcBef>
                          <a:spcPts val="0"/>
                        </a:spcBef>
                        <a:spcAft>
                          <a:spcPts val="0"/>
                        </a:spcAft>
                      </a:pPr>
                      <a:r>
                        <a:rPr lang="en-US" sz="1500">
                          <a:solidFill>
                            <a:schemeClr val="tx1">
                              <a:lumMod val="85000"/>
                              <a:lumOff val="15000"/>
                            </a:schemeClr>
                          </a:solidFill>
                          <a:effectLst/>
                        </a:rPr>
                        <a:t>Employee performance</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.232</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.077</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.281</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3.021</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.003</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3281444382"/>
                  </a:ext>
                </a:extLst>
              </a:tr>
              <a:tr h="466055">
                <a:tc vMerge="1">
                  <a:txBody>
                    <a:bodyPr/>
                    <a:lstStyle/>
                    <a:p>
                      <a:endParaRPr lang="en-US"/>
                    </a:p>
                  </a:txBody>
                  <a:tcPr/>
                </a:tc>
                <a:tc>
                  <a:txBody>
                    <a:bodyPr/>
                    <a:lstStyle/>
                    <a:p>
                      <a:pPr marL="38100" marR="38100">
                        <a:lnSpc>
                          <a:spcPts val="1600"/>
                        </a:lnSpc>
                        <a:spcBef>
                          <a:spcPts val="0"/>
                        </a:spcBef>
                        <a:spcAft>
                          <a:spcPts val="0"/>
                        </a:spcAft>
                      </a:pPr>
                      <a:r>
                        <a:rPr lang="en-US" sz="1500">
                          <a:solidFill>
                            <a:schemeClr val="tx1">
                              <a:lumMod val="85000"/>
                              <a:lumOff val="15000"/>
                            </a:schemeClr>
                          </a:solidFill>
                          <a:effectLst/>
                        </a:rPr>
                        <a:t>Workplace culture</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.221</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.080</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.031</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.268</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.009</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600414909"/>
                  </a:ext>
                </a:extLst>
              </a:tr>
              <a:tr h="466055">
                <a:tc vMerge="1">
                  <a:txBody>
                    <a:bodyPr/>
                    <a:lstStyle/>
                    <a:p>
                      <a:endParaRPr lang="en-US"/>
                    </a:p>
                  </a:txBody>
                  <a:tcPr/>
                </a:tc>
                <a:tc>
                  <a:txBody>
                    <a:bodyPr/>
                    <a:lstStyle/>
                    <a:p>
                      <a:pPr marL="38100" marR="38100">
                        <a:lnSpc>
                          <a:spcPts val="1600"/>
                        </a:lnSpc>
                        <a:spcBef>
                          <a:spcPts val="0"/>
                        </a:spcBef>
                        <a:spcAft>
                          <a:spcPts val="0"/>
                        </a:spcAft>
                      </a:pPr>
                      <a:r>
                        <a:rPr lang="en-US" sz="1500">
                          <a:solidFill>
                            <a:schemeClr val="tx1">
                              <a:lumMod val="85000"/>
                              <a:lumOff val="15000"/>
                            </a:schemeClr>
                          </a:solidFill>
                          <a:effectLst/>
                        </a:rPr>
                        <a:t>Employee training</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.034</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.084</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.046</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.406</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.685</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1115987030"/>
                  </a:ext>
                </a:extLst>
              </a:tr>
              <a:tr h="466055">
                <a:tc vMerge="1">
                  <a:txBody>
                    <a:bodyPr/>
                    <a:lstStyle/>
                    <a:p>
                      <a:endParaRPr lang="en-US"/>
                    </a:p>
                  </a:txBody>
                  <a:tcPr/>
                </a:tc>
                <a:tc>
                  <a:txBody>
                    <a:bodyPr/>
                    <a:lstStyle/>
                    <a:p>
                      <a:pPr marL="38100" marR="38100">
                        <a:lnSpc>
                          <a:spcPts val="1600"/>
                        </a:lnSpc>
                        <a:spcBef>
                          <a:spcPts val="0"/>
                        </a:spcBef>
                        <a:spcAft>
                          <a:spcPts val="0"/>
                        </a:spcAft>
                      </a:pPr>
                      <a:r>
                        <a:rPr lang="en-US" sz="1500">
                          <a:solidFill>
                            <a:schemeClr val="tx1">
                              <a:lumMod val="85000"/>
                              <a:lumOff val="15000"/>
                            </a:schemeClr>
                          </a:solidFill>
                          <a:effectLst/>
                        </a:rPr>
                        <a:t>Employee motivation</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.020</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.056</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.040</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.363</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38100" marR="38100" algn="r">
                        <a:lnSpc>
                          <a:spcPts val="1600"/>
                        </a:lnSpc>
                        <a:spcBef>
                          <a:spcPts val="0"/>
                        </a:spcBef>
                        <a:spcAft>
                          <a:spcPts val="0"/>
                        </a:spcAft>
                      </a:pPr>
                      <a:r>
                        <a:rPr lang="en-US" sz="1500">
                          <a:solidFill>
                            <a:schemeClr val="tx1">
                              <a:lumMod val="85000"/>
                              <a:lumOff val="15000"/>
                            </a:schemeClr>
                          </a:solidFill>
                          <a:effectLst/>
                        </a:rPr>
                        <a:t>.717</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4085484560"/>
                  </a:ext>
                </a:extLst>
              </a:tr>
              <a:tr h="466055">
                <a:tc gridSpan="7">
                  <a:txBody>
                    <a:bodyPr/>
                    <a:lstStyle/>
                    <a:p>
                      <a:pPr marL="38100" marR="38100">
                        <a:lnSpc>
                          <a:spcPts val="1600"/>
                        </a:lnSpc>
                        <a:spcBef>
                          <a:spcPts val="0"/>
                        </a:spcBef>
                        <a:spcAft>
                          <a:spcPts val="0"/>
                        </a:spcAft>
                      </a:pPr>
                      <a:r>
                        <a:rPr lang="en-US" sz="1500">
                          <a:solidFill>
                            <a:schemeClr val="tx1">
                              <a:lumMod val="85000"/>
                              <a:lumOff val="15000"/>
                            </a:schemeClr>
                          </a:solidFill>
                          <a:effectLst/>
                        </a:rPr>
                        <a:t>a. Dependent Variable: Employee retention</a:t>
                      </a:r>
                      <a:endParaRPr lang="en-US" sz="1500">
                        <a:solidFill>
                          <a:schemeClr val="tx1">
                            <a:lumMod val="85000"/>
                            <a:lumOff val="15000"/>
                          </a:schemeClr>
                        </a:solidFill>
                        <a:effectLst/>
                        <a:latin typeface="Times New Roman" panose="02020603050405020304" pitchFamily="18" charset="0"/>
                        <a:ea typeface="Calibri" panose="020F0502020204030204" pitchFamily="34" charset="0"/>
                        <a:cs typeface="Arial" panose="020B0604020202020204" pitchFamily="34" charset="0"/>
                      </a:endParaRPr>
                    </a:p>
                  </a:txBody>
                  <a:tcPr marL="207238" marR="124343" marT="124343" marB="124343">
                    <a:lnL w="38100" cap="flat" cmpd="sng" algn="ctr">
                      <a:noFill/>
                      <a:prstDash val="solid"/>
                    </a:lnL>
                    <a:lnR w="38100" cap="flat" cmpd="sng" algn="ctr">
                      <a:noFill/>
                      <a:prstDash val="solid"/>
                    </a:lnR>
                    <a:lnT w="38100" cap="flat" cmpd="sng" algn="ctr">
                      <a:noFill/>
                      <a:prstDash val="solid"/>
                    </a:lnT>
                    <a:lnB w="12700" cmpd="sng">
                      <a:noFill/>
                      <a:prstDash val="solid"/>
                    </a:lnB>
                    <a:solidFill>
                      <a:srgbClr val="878E8B">
                        <a:alpha val="14902"/>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6596663"/>
                  </a:ext>
                </a:extLst>
              </a:tr>
            </a:tbl>
          </a:graphicData>
        </a:graphic>
      </p:graphicFrame>
    </p:spTree>
    <p:extLst>
      <p:ext uri="{BB962C8B-B14F-4D97-AF65-F5344CB8AC3E}">
        <p14:creationId xmlns:p14="http://schemas.microsoft.com/office/powerpoint/2010/main" val="3328344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F79ABCDA-3669-41B2-A862-C1CEC1F2A4A0}"/>
              </a:ext>
            </a:extLst>
          </p:cNvPr>
          <p:cNvPicPr>
            <a:picLocks noChangeAspect="1"/>
          </p:cNvPicPr>
          <p:nvPr/>
        </p:nvPicPr>
        <p:blipFill rotWithShape="1">
          <a:blip r:embed="rId2"/>
          <a:srcRect l="41115" r="13554" b="-1"/>
          <a:stretch/>
        </p:blipFill>
        <p:spPr>
          <a:xfrm>
            <a:off x="20" y="10"/>
            <a:ext cx="4657325" cy="6857990"/>
          </a:xfrm>
          <a:prstGeom prst="rect">
            <a:avLst/>
          </a:prstGeom>
        </p:spPr>
      </p:pic>
      <p:sp>
        <p:nvSpPr>
          <p:cNvPr id="9" name="Content Placeholder 2"/>
          <p:cNvSpPr>
            <a:spLocks noGrp="1"/>
          </p:cNvSpPr>
          <p:nvPr>
            <p:ph idx="1"/>
          </p:nvPr>
        </p:nvSpPr>
        <p:spPr>
          <a:xfrm>
            <a:off x="5170516" y="997527"/>
            <a:ext cx="6200290" cy="5569528"/>
          </a:xfrm>
        </p:spPr>
        <p:txBody>
          <a:bodyPr>
            <a:normAutofit/>
          </a:bodyPr>
          <a:lstStyle/>
          <a:p>
            <a:pPr lvl="0"/>
            <a:r>
              <a:rPr lang="en-US" sz="1700" dirty="0"/>
              <a:t>H1- Does employee engagement influences the retention of employees within a given organization?    (accepted )</a:t>
            </a:r>
          </a:p>
          <a:p>
            <a:r>
              <a:rPr lang="en-US" sz="1700" dirty="0"/>
              <a:t>H2 – Is there a positive relationship between employee performance and employee retention? (accepted )</a:t>
            </a:r>
          </a:p>
          <a:p>
            <a:r>
              <a:rPr lang="en-US" sz="1700" dirty="0"/>
              <a:t>H3- Does cultures of the workplace determine how employees are retained within the organizations? (accepted )</a:t>
            </a:r>
          </a:p>
          <a:p>
            <a:pPr lvl="0"/>
            <a:r>
              <a:rPr lang="en-US" sz="1700" dirty="0"/>
              <a:t>H4 -Does employee training influence employee retention positively? (accepted )</a:t>
            </a:r>
          </a:p>
          <a:p>
            <a:pPr lvl="0"/>
            <a:r>
              <a:rPr lang="en-US" sz="1700" dirty="0"/>
              <a:t>H5- Does employee motivation influences retention of employees in a given organization? (rejected ) . </a:t>
            </a:r>
          </a:p>
          <a:p>
            <a:endParaRPr lang="en-US" sz="1700" dirty="0"/>
          </a:p>
        </p:txBody>
      </p:sp>
    </p:spTree>
    <p:extLst>
      <p:ext uri="{BB962C8B-B14F-4D97-AF65-F5344CB8AC3E}">
        <p14:creationId xmlns:p14="http://schemas.microsoft.com/office/powerpoint/2010/main" val="3616300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a:latin typeface="Times New Roman" panose="02020603050405020304" pitchFamily="18" charset="0"/>
                <a:cs typeface="Times New Roman" panose="02020603050405020304" pitchFamily="18" charset="0"/>
              </a:rPr>
              <a:t>DISCUSSION</a:t>
            </a:r>
            <a:br>
              <a:rPr lang="en-US" dirty="0"/>
            </a:br>
            <a:endParaRPr lang="en-US"/>
          </a:p>
        </p:txBody>
      </p:sp>
      <p:sp>
        <p:nvSpPr>
          <p:cNvPr id="3" name="Content Placeholder 2"/>
          <p:cNvSpPr>
            <a:spLocks noGrp="1"/>
          </p:cNvSpPr>
          <p:nvPr>
            <p:ph idx="1"/>
          </p:nvPr>
        </p:nvSpPr>
        <p:spPr>
          <a:xfrm>
            <a:off x="1706062" y="2291262"/>
            <a:ext cx="8779512" cy="2879256"/>
          </a:xfrm>
        </p:spPr>
        <p:txBody>
          <a:bodyPr>
            <a:normAutofit/>
          </a:bodyPr>
          <a:lstStyle/>
          <a:p>
            <a:pPr marL="0" indent="0">
              <a:lnSpc>
                <a:spcPct val="90000"/>
              </a:lnSpc>
              <a:buNone/>
            </a:pPr>
            <a:r>
              <a:rPr lang="en-US" b="1" dirty="0">
                <a:solidFill>
                  <a:srgbClr val="404040"/>
                </a:solidFill>
                <a:latin typeface="Times New Roman" panose="02020603050405020304" pitchFamily="18" charset="0"/>
                <a:cs typeface="Times New Roman" panose="02020603050405020304" pitchFamily="18" charset="0"/>
              </a:rPr>
              <a:t> </a:t>
            </a:r>
            <a:endParaRPr lang="en-US" dirty="0">
              <a:solidFill>
                <a:srgbClr val="404040"/>
              </a:solidFill>
              <a:latin typeface="Times New Roman" panose="02020603050405020304" pitchFamily="18" charset="0"/>
              <a:cs typeface="Times New Roman" panose="02020603050405020304" pitchFamily="18" charset="0"/>
            </a:endParaRPr>
          </a:p>
          <a:p>
            <a:pPr>
              <a:lnSpc>
                <a:spcPct val="90000"/>
              </a:lnSpc>
            </a:pPr>
            <a:r>
              <a:rPr lang="en-US" dirty="0">
                <a:solidFill>
                  <a:srgbClr val="404040"/>
                </a:solidFill>
                <a:latin typeface="Times New Roman" panose="02020603050405020304" pitchFamily="18" charset="0"/>
                <a:cs typeface="Times New Roman" panose="02020603050405020304" pitchFamily="18" charset="0"/>
              </a:rPr>
              <a:t>Employers have found out that employee turnover may be due to the following reasons (Verma &amp; </a:t>
            </a:r>
            <a:r>
              <a:rPr lang="en-US" dirty="0" err="1">
                <a:solidFill>
                  <a:srgbClr val="404040"/>
                </a:solidFill>
                <a:latin typeface="Times New Roman" panose="02020603050405020304" pitchFamily="18" charset="0"/>
                <a:cs typeface="Times New Roman" panose="02020603050405020304" pitchFamily="18" charset="0"/>
              </a:rPr>
              <a:t>Chaurasia</a:t>
            </a:r>
            <a:r>
              <a:rPr lang="en-US" dirty="0">
                <a:solidFill>
                  <a:srgbClr val="404040"/>
                </a:solidFill>
                <a:latin typeface="Times New Roman" panose="02020603050405020304" pitchFamily="18" charset="0"/>
                <a:cs typeface="Times New Roman" panose="02020603050405020304" pitchFamily="18" charset="0"/>
              </a:rPr>
              <a:t>, 2016).</a:t>
            </a:r>
          </a:p>
          <a:p>
            <a:pPr marL="0" indent="0">
              <a:lnSpc>
                <a:spcPct val="90000"/>
              </a:lnSpc>
              <a:buNone/>
            </a:pPr>
            <a:r>
              <a:rPr lang="en-US" dirty="0">
                <a:solidFill>
                  <a:srgbClr val="404040"/>
                </a:solidFill>
                <a:latin typeface="Times New Roman" panose="02020603050405020304" pitchFamily="18" charset="0"/>
                <a:cs typeface="Times New Roman" panose="02020603050405020304" pitchFamily="18" charset="0"/>
              </a:rPr>
              <a:t> 1- revealed that a positive employee engagement will lead to increased retention.</a:t>
            </a:r>
          </a:p>
          <a:p>
            <a:pPr marL="0" indent="0">
              <a:lnSpc>
                <a:spcPct val="90000"/>
              </a:lnSpc>
              <a:buNone/>
            </a:pPr>
            <a:r>
              <a:rPr lang="en-US" dirty="0">
                <a:solidFill>
                  <a:srgbClr val="404040"/>
                </a:solidFill>
                <a:latin typeface="Times New Roman" panose="02020603050405020304" pitchFamily="18" charset="0"/>
                <a:cs typeface="Times New Roman" panose="02020603050405020304" pitchFamily="18" charset="0"/>
              </a:rPr>
              <a:t> 2- show that the employees’ performance can determine their retention.</a:t>
            </a:r>
          </a:p>
          <a:p>
            <a:pPr marL="0" indent="0">
              <a:lnSpc>
                <a:spcPct val="90000"/>
              </a:lnSpc>
              <a:buNone/>
            </a:pPr>
            <a:r>
              <a:rPr lang="en-US" dirty="0">
                <a:solidFill>
                  <a:srgbClr val="404040"/>
                </a:solidFill>
                <a:latin typeface="Times New Roman" panose="02020603050405020304" pitchFamily="18" charset="0"/>
                <a:cs typeface="Times New Roman" panose="02020603050405020304" pitchFamily="18" charset="0"/>
              </a:rPr>
              <a:t> 3- shows that a positive culture can maintain high retention level of skilled employees.</a:t>
            </a:r>
          </a:p>
          <a:p>
            <a:pPr marL="0" indent="0">
              <a:lnSpc>
                <a:spcPct val="90000"/>
              </a:lnSpc>
              <a:buNone/>
            </a:pPr>
            <a:r>
              <a:rPr lang="en-US" dirty="0">
                <a:solidFill>
                  <a:srgbClr val="404040"/>
                </a:solidFill>
                <a:latin typeface="Times New Roman" panose="02020603050405020304" pitchFamily="18" charset="0"/>
                <a:cs typeface="Times New Roman" panose="02020603050405020304" pitchFamily="18" charset="0"/>
              </a:rPr>
              <a:t> 4- shows that offering training can ensure employees are retained</a:t>
            </a:r>
          </a:p>
          <a:p>
            <a:pPr marL="0" indent="0">
              <a:lnSpc>
                <a:spcPct val="90000"/>
              </a:lnSpc>
              <a:buNone/>
            </a:pPr>
            <a:r>
              <a:rPr lang="en-US" dirty="0">
                <a:solidFill>
                  <a:srgbClr val="404040"/>
                </a:solidFill>
                <a:latin typeface="Times New Roman" panose="02020603050405020304" pitchFamily="18" charset="0"/>
                <a:cs typeface="Times New Roman" panose="02020603050405020304" pitchFamily="18" charset="0"/>
              </a:rPr>
              <a:t> 5- shows that motivating the employees and offering rewards will improve their retention.</a:t>
            </a:r>
          </a:p>
          <a:p>
            <a:pPr>
              <a:lnSpc>
                <a:spcPct val="90000"/>
              </a:lnSpc>
            </a:pPr>
            <a:endParaRPr lang="en-US" dirty="0">
              <a:solidFill>
                <a:srgbClr val="404040"/>
              </a:solidFill>
              <a:latin typeface="Times New Roman" panose="02020603050405020304" pitchFamily="18" charset="0"/>
              <a:cs typeface="Times New Roman" panose="02020603050405020304" pitchFamily="18" charset="0"/>
            </a:endParaRPr>
          </a:p>
          <a:p>
            <a:pPr>
              <a:lnSpc>
                <a:spcPct val="90000"/>
              </a:lnSpc>
            </a:pPr>
            <a:endParaRPr lang="en-US" dirty="0">
              <a:solidFill>
                <a:srgbClr val="404040"/>
              </a:solidFill>
            </a:endParaRPr>
          </a:p>
        </p:txBody>
      </p:sp>
    </p:spTree>
    <p:extLst>
      <p:ext uri="{BB962C8B-B14F-4D97-AF65-F5344CB8AC3E}">
        <p14:creationId xmlns:p14="http://schemas.microsoft.com/office/powerpoint/2010/main" val="4094917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9781" y="2708804"/>
            <a:ext cx="3698803" cy="1440394"/>
          </a:xfrm>
          <a:noFill/>
          <a:ln>
            <a:solidFill>
              <a:schemeClr val="tx1"/>
            </a:solidFill>
          </a:ln>
        </p:spPr>
        <p:txBody>
          <a:bodyPr>
            <a:normAutofit/>
          </a:bodyPr>
          <a:lstStyle/>
          <a:p>
            <a:r>
              <a:rPr lang="en-US" sz="2400" b="1">
                <a:solidFill>
                  <a:schemeClr val="tx1"/>
                </a:solidFill>
                <a:latin typeface="Times New Roman" panose="02020603050405020304" pitchFamily="18" charset="0"/>
                <a:cs typeface="Times New Roman" panose="02020603050405020304" pitchFamily="18" charset="0"/>
              </a:rPr>
              <a:t>Conclusion</a:t>
            </a:r>
            <a:br>
              <a:rPr lang="en-US" sz="2400">
                <a:solidFill>
                  <a:schemeClr val="tx1"/>
                </a:solidFill>
              </a:rPr>
            </a:br>
            <a:endParaRPr lang="en-US" sz="2400">
              <a:solidFill>
                <a:schemeClr val="tx1"/>
              </a:solidFill>
            </a:endParaRPr>
          </a:p>
        </p:txBody>
      </p:sp>
      <p:sp>
        <p:nvSpPr>
          <p:cNvPr id="8"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49182" y="802638"/>
            <a:ext cx="5408696" cy="5252722"/>
          </a:xfrm>
        </p:spPr>
        <p:txBody>
          <a:bodyPr anchor="ctr">
            <a:normAutofit/>
          </a:bodyPr>
          <a:lstStyle/>
          <a:p>
            <a:r>
              <a:rPr lang="en-US">
                <a:solidFill>
                  <a:schemeClr val="bg1"/>
                </a:solidFill>
                <a:latin typeface="Times New Roman" panose="02020603050405020304" pitchFamily="18" charset="0"/>
                <a:cs typeface="Times New Roman" panose="02020603050405020304" pitchFamily="18" charset="0"/>
              </a:rPr>
              <a:t>The five independent variables; employee turnover, employee engagement, employee performance, positive culture, training and motivation impact employee retention positively (Verma &amp; Chaurasia, 2016).  </a:t>
            </a:r>
          </a:p>
          <a:p>
            <a:r>
              <a:rPr lang="en-US">
                <a:solidFill>
                  <a:schemeClr val="bg1"/>
                </a:solidFill>
                <a:latin typeface="Times New Roman" panose="02020603050405020304" pitchFamily="18" charset="0"/>
                <a:cs typeface="Times New Roman" panose="02020603050405020304" pitchFamily="18" charset="0"/>
              </a:rPr>
              <a:t>These factors make employee stay longer in one organization when effectively applied.</a:t>
            </a:r>
          </a:p>
          <a:p>
            <a:r>
              <a:rPr lang="en-US">
                <a:solidFill>
                  <a:schemeClr val="bg1"/>
                </a:solidFill>
                <a:latin typeface="Times New Roman" panose="02020603050405020304" pitchFamily="18" charset="0"/>
                <a:cs typeface="Times New Roman" panose="02020603050405020304" pitchFamily="18" charset="0"/>
              </a:rPr>
              <a:t>Organization should be encouraged to apply the factors effectively to attain employee retention.  </a:t>
            </a:r>
          </a:p>
          <a:p>
            <a:r>
              <a:rPr lang="en-US">
                <a:solidFill>
                  <a:schemeClr val="bg1"/>
                </a:solidFill>
                <a:latin typeface="Times New Roman" panose="02020603050405020304" pitchFamily="18" charset="0"/>
                <a:cs typeface="Times New Roman" panose="02020603050405020304" pitchFamily="18" charset="0"/>
              </a:rPr>
              <a:t>Organization should focus on employee retention to promote skill development.</a:t>
            </a:r>
          </a:p>
          <a:p>
            <a:pPr marL="0" indent="0">
              <a:buNone/>
            </a:pPr>
            <a:r>
              <a:rPr lang="en-US">
                <a:solidFill>
                  <a:schemeClr val="bg1"/>
                </a:solidFill>
                <a:latin typeface="Times New Roman" panose="02020603050405020304" pitchFamily="18" charset="0"/>
                <a:cs typeface="Times New Roman" panose="02020603050405020304" pitchFamily="18" charset="0"/>
              </a:rPr>
              <a:t> </a:t>
            </a:r>
          </a:p>
          <a:p>
            <a:endParaRPr lang="en-US">
              <a:solidFill>
                <a:schemeClr val="bg1"/>
              </a:solidFill>
            </a:endParaRPr>
          </a:p>
        </p:txBody>
      </p:sp>
    </p:spTree>
    <p:extLst>
      <p:ext uri="{BB962C8B-B14F-4D97-AF65-F5344CB8AC3E}">
        <p14:creationId xmlns:p14="http://schemas.microsoft.com/office/powerpoint/2010/main" val="502464585"/>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b="1">
                <a:latin typeface="Times New Roman" panose="02020603050405020304" pitchFamily="18" charset="0"/>
                <a:cs typeface="Times New Roman" panose="02020603050405020304" pitchFamily="18" charset="0"/>
              </a:rPr>
              <a:t>Limitation</a:t>
            </a:r>
            <a:r>
              <a:rPr lang="en-US">
                <a:latin typeface="Times New Roman" panose="02020603050405020304" pitchFamily="18" charset="0"/>
                <a:cs typeface="Times New Roman" panose="02020603050405020304" pitchFamily="18" charset="0"/>
              </a:rPr>
              <a:t>s</a:t>
            </a:r>
            <a:br>
              <a:rPr lang="en-US" dirty="0"/>
            </a:br>
            <a:endParaRPr lang="en-US"/>
          </a:p>
        </p:txBody>
      </p:sp>
      <p:sp>
        <p:nvSpPr>
          <p:cNvPr id="3" name="Content Placeholder 2"/>
          <p:cNvSpPr>
            <a:spLocks noGrp="1"/>
          </p:cNvSpPr>
          <p:nvPr>
            <p:ph idx="1"/>
          </p:nvPr>
        </p:nvSpPr>
        <p:spPr>
          <a:xfrm>
            <a:off x="1706062" y="2291262"/>
            <a:ext cx="8779512" cy="2879256"/>
          </a:xfrm>
        </p:spPr>
        <p:txBody>
          <a:bodyPr>
            <a:normAutofit/>
          </a:bodyPr>
          <a:lstStyle/>
          <a:p>
            <a:r>
              <a:rPr lang="en-US">
                <a:solidFill>
                  <a:srgbClr val="404040"/>
                </a:solidFill>
                <a:latin typeface="Times New Roman" panose="02020603050405020304" pitchFamily="18" charset="0"/>
                <a:cs typeface="Times New Roman" panose="02020603050405020304" pitchFamily="18" charset="0"/>
              </a:rPr>
              <a:t>No follow-up information was available after the study to determine to determine if an organization changed their methods of employee retention.</a:t>
            </a:r>
          </a:p>
          <a:p>
            <a:r>
              <a:rPr lang="en-US">
                <a:solidFill>
                  <a:srgbClr val="404040"/>
                </a:solidFill>
                <a:latin typeface="Times New Roman" panose="02020603050405020304" pitchFamily="18" charset="0"/>
                <a:cs typeface="Times New Roman" panose="02020603050405020304" pitchFamily="18" charset="0"/>
              </a:rPr>
              <a:t>One could not determine whether employees altered their decisions about moving to new firms (Verma &amp; Chaurasia, 2016).</a:t>
            </a:r>
          </a:p>
          <a:p>
            <a:r>
              <a:rPr lang="en-US">
                <a:solidFill>
                  <a:srgbClr val="404040"/>
                </a:solidFill>
                <a:latin typeface="Times New Roman" panose="02020603050405020304" pitchFamily="18" charset="0"/>
                <a:cs typeface="Times New Roman" panose="02020603050405020304" pitchFamily="18" charset="0"/>
              </a:rPr>
              <a:t>The research was unable to determine the long term effects of employee retention and turnover on both the organization and the employees. </a:t>
            </a:r>
          </a:p>
          <a:p>
            <a:r>
              <a:rPr lang="en-US">
                <a:solidFill>
                  <a:srgbClr val="404040"/>
                </a:solidFill>
                <a:latin typeface="Times New Roman" panose="02020603050405020304" pitchFamily="18" charset="0"/>
                <a:cs typeface="Times New Roman" panose="02020603050405020304" pitchFamily="18" charset="0"/>
              </a:rPr>
              <a:t>Another limitation for the research was convincing the respondents to take part in answering questioners.   </a:t>
            </a:r>
          </a:p>
          <a:p>
            <a:endParaRPr lang="en-US">
              <a:solidFill>
                <a:srgbClr val="404040"/>
              </a:solidFill>
            </a:endParaRPr>
          </a:p>
        </p:txBody>
      </p:sp>
    </p:spTree>
    <p:extLst>
      <p:ext uri="{BB962C8B-B14F-4D97-AF65-F5344CB8AC3E}">
        <p14:creationId xmlns:p14="http://schemas.microsoft.com/office/powerpoint/2010/main" val="1602755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b="1">
                <a:latin typeface="Times New Roman" panose="02020603050405020304" pitchFamily="18" charset="0"/>
                <a:cs typeface="Times New Roman" panose="02020603050405020304" pitchFamily="18" charset="0"/>
              </a:rPr>
              <a:t>Recommendations </a:t>
            </a:r>
            <a:br>
              <a:rPr lang="en-US" dirty="0"/>
            </a:br>
            <a:endParaRPr lang="en-US"/>
          </a:p>
        </p:txBody>
      </p:sp>
      <p:sp>
        <p:nvSpPr>
          <p:cNvPr id="3" name="Content Placeholder 2"/>
          <p:cNvSpPr>
            <a:spLocks noGrp="1"/>
          </p:cNvSpPr>
          <p:nvPr>
            <p:ph idx="1"/>
          </p:nvPr>
        </p:nvSpPr>
        <p:spPr>
          <a:xfrm>
            <a:off x="1706062" y="2291262"/>
            <a:ext cx="8779512" cy="2879256"/>
          </a:xfrm>
        </p:spPr>
        <p:txBody>
          <a:bodyPr>
            <a:normAutofit/>
          </a:bodyPr>
          <a:lstStyle/>
          <a:p>
            <a:r>
              <a:rPr lang="en-US">
                <a:solidFill>
                  <a:srgbClr val="404040"/>
                </a:solidFill>
                <a:latin typeface="Times New Roman" panose="02020603050405020304" pitchFamily="18" charset="0"/>
                <a:cs typeface="Times New Roman" panose="02020603050405020304" pitchFamily="18" charset="0"/>
              </a:rPr>
              <a:t>The organization might keep collaboration between management and the employees to encourage good ethics amongst them.</a:t>
            </a:r>
          </a:p>
          <a:p>
            <a:r>
              <a:rPr lang="en-US">
                <a:solidFill>
                  <a:srgbClr val="404040"/>
                </a:solidFill>
                <a:latin typeface="Times New Roman" panose="02020603050405020304" pitchFamily="18" charset="0"/>
                <a:cs typeface="Times New Roman" panose="02020603050405020304" pitchFamily="18" charset="0"/>
              </a:rPr>
              <a:t>The organization should review salary, promotion, and benefits issues to increase retention (Walangitan, Pangemanan &amp;Tumewu, 2014).</a:t>
            </a:r>
          </a:p>
          <a:p>
            <a:r>
              <a:rPr lang="en-US">
                <a:solidFill>
                  <a:srgbClr val="404040"/>
                </a:solidFill>
                <a:latin typeface="Times New Roman" panose="02020603050405020304" pitchFamily="18" charset="0"/>
                <a:cs typeface="Times New Roman" panose="02020603050405020304" pitchFamily="18" charset="0"/>
              </a:rPr>
              <a:t>Maintaining a favorable environment in an organization can help reduce the rates of employees leaving organizations for better jobs. </a:t>
            </a:r>
          </a:p>
          <a:p>
            <a:r>
              <a:rPr lang="en-US">
                <a:solidFill>
                  <a:srgbClr val="404040"/>
                </a:solidFill>
                <a:latin typeface="Times New Roman" panose="02020603050405020304" pitchFamily="18" charset="0"/>
                <a:cs typeface="Times New Roman" panose="02020603050405020304" pitchFamily="18" charset="0"/>
              </a:rPr>
              <a:t>proper inspiration and motivation, work engagement, providing a favorable working culture, and providing training can help improve employee retention</a:t>
            </a:r>
          </a:p>
          <a:p>
            <a:pPr marL="0" indent="0">
              <a:buNone/>
            </a:pPr>
            <a:endParaRPr lang="en-US">
              <a:solidFill>
                <a:srgbClr val="404040"/>
              </a:solidFill>
            </a:endParaRPr>
          </a:p>
        </p:txBody>
      </p:sp>
    </p:spTree>
    <p:extLst>
      <p:ext uri="{BB962C8B-B14F-4D97-AF65-F5344CB8AC3E}">
        <p14:creationId xmlns:p14="http://schemas.microsoft.com/office/powerpoint/2010/main" val="450226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a:latin typeface="Times New Roman" panose="02020603050405020304" pitchFamily="18" charset="0"/>
                <a:cs typeface="Times New Roman" panose="02020603050405020304" pitchFamily="18" charset="0"/>
              </a:rPr>
              <a:t>References </a:t>
            </a:r>
          </a:p>
        </p:txBody>
      </p:sp>
      <p:sp>
        <p:nvSpPr>
          <p:cNvPr id="3" name="Content Placeholder 2"/>
          <p:cNvSpPr>
            <a:spLocks noGrp="1"/>
          </p:cNvSpPr>
          <p:nvPr>
            <p:ph idx="1"/>
          </p:nvPr>
        </p:nvSpPr>
        <p:spPr>
          <a:xfrm>
            <a:off x="1706062" y="2291262"/>
            <a:ext cx="8779512" cy="2879256"/>
          </a:xfrm>
        </p:spPr>
        <p:txBody>
          <a:bodyPr>
            <a:normAutofit/>
          </a:bodyPr>
          <a:lstStyle/>
          <a:p>
            <a:pPr>
              <a:lnSpc>
                <a:spcPct val="90000"/>
              </a:lnSpc>
            </a:pPr>
            <a:r>
              <a:rPr lang="en-US">
                <a:solidFill>
                  <a:srgbClr val="404040"/>
                </a:solidFill>
                <a:latin typeface="Times New Roman" panose="02020603050405020304" pitchFamily="18" charset="0"/>
                <a:cs typeface="Times New Roman" panose="02020603050405020304" pitchFamily="18" charset="0"/>
              </a:rPr>
              <a:t>Bates, D. M., &amp; Watts, D. G. (1988). </a:t>
            </a:r>
            <a:r>
              <a:rPr lang="en-US" i="1">
                <a:solidFill>
                  <a:srgbClr val="404040"/>
                </a:solidFill>
                <a:latin typeface="Times New Roman" panose="02020603050405020304" pitchFamily="18" charset="0"/>
                <a:cs typeface="Times New Roman" panose="02020603050405020304" pitchFamily="18" charset="0"/>
              </a:rPr>
              <a:t>Nonlinear regression analysis and its applications</a:t>
            </a:r>
            <a:r>
              <a:rPr lang="en-US">
                <a:solidFill>
                  <a:srgbClr val="404040"/>
                </a:solidFill>
                <a:latin typeface="Times New Roman" panose="02020603050405020304" pitchFamily="18" charset="0"/>
                <a:cs typeface="Times New Roman" panose="02020603050405020304" pitchFamily="18" charset="0"/>
              </a:rPr>
              <a:t> (Vol. 2). New York: Wiley.</a:t>
            </a:r>
          </a:p>
          <a:p>
            <a:pPr>
              <a:lnSpc>
                <a:spcPct val="90000"/>
              </a:lnSpc>
            </a:pPr>
            <a:r>
              <a:rPr lang="en-US">
                <a:solidFill>
                  <a:srgbClr val="404040"/>
                </a:solidFill>
                <a:latin typeface="Times New Roman" panose="02020603050405020304" pitchFamily="18" charset="0"/>
                <a:cs typeface="Times New Roman" panose="02020603050405020304" pitchFamily="18" charset="0"/>
              </a:rPr>
              <a:t>Khalid, K., &amp; Nawab, S. (2018). Employee participation and employee retention because of compensation. </a:t>
            </a:r>
            <a:r>
              <a:rPr lang="en-US" i="1">
                <a:solidFill>
                  <a:srgbClr val="404040"/>
                </a:solidFill>
                <a:latin typeface="Times New Roman" panose="02020603050405020304" pitchFamily="18" charset="0"/>
                <a:cs typeface="Times New Roman" panose="02020603050405020304" pitchFamily="18" charset="0"/>
              </a:rPr>
              <a:t>SAGE Open</a:t>
            </a:r>
            <a:r>
              <a:rPr lang="en-US">
                <a:solidFill>
                  <a:srgbClr val="404040"/>
                </a:solidFill>
                <a:latin typeface="Times New Roman" panose="02020603050405020304" pitchFamily="18" charset="0"/>
                <a:cs typeface="Times New Roman" panose="02020603050405020304" pitchFamily="18" charset="0"/>
              </a:rPr>
              <a:t>, </a:t>
            </a:r>
            <a:r>
              <a:rPr lang="en-US" i="1">
                <a:solidFill>
                  <a:srgbClr val="404040"/>
                </a:solidFill>
                <a:latin typeface="Times New Roman" panose="02020603050405020304" pitchFamily="18" charset="0"/>
                <a:cs typeface="Times New Roman" panose="02020603050405020304" pitchFamily="18" charset="0"/>
              </a:rPr>
              <a:t>8</a:t>
            </a:r>
            <a:r>
              <a:rPr lang="en-US">
                <a:solidFill>
                  <a:srgbClr val="404040"/>
                </a:solidFill>
                <a:latin typeface="Times New Roman" panose="02020603050405020304" pitchFamily="18" charset="0"/>
                <a:cs typeface="Times New Roman" panose="02020603050405020304" pitchFamily="18" charset="0"/>
              </a:rPr>
              <a:t>(4), 2158244018810067.</a:t>
            </a:r>
          </a:p>
          <a:p>
            <a:pPr>
              <a:lnSpc>
                <a:spcPct val="90000"/>
              </a:lnSpc>
            </a:pPr>
            <a:r>
              <a:rPr lang="en-US">
                <a:solidFill>
                  <a:srgbClr val="404040"/>
                </a:solidFill>
                <a:latin typeface="Times New Roman" panose="02020603050405020304" pitchFamily="18" charset="0"/>
                <a:cs typeface="Times New Roman" panose="02020603050405020304" pitchFamily="18" charset="0"/>
              </a:rPr>
              <a:t>Malik, M. I., Sajjad, M., Hyder, S., Ahmad, M. S., Ahmed, J., &amp; Hussain, S. (2013). Role overload: A cause of diminishing employee retention and productivity. </a:t>
            </a:r>
            <a:r>
              <a:rPr lang="en-US" i="1">
                <a:solidFill>
                  <a:srgbClr val="404040"/>
                </a:solidFill>
                <a:latin typeface="Times New Roman" panose="02020603050405020304" pitchFamily="18" charset="0"/>
                <a:cs typeface="Times New Roman" panose="02020603050405020304" pitchFamily="18" charset="0"/>
              </a:rPr>
              <a:t>Middle-East Journal of Scientific Research</a:t>
            </a:r>
            <a:r>
              <a:rPr lang="en-US">
                <a:solidFill>
                  <a:srgbClr val="404040"/>
                </a:solidFill>
                <a:latin typeface="Times New Roman" panose="02020603050405020304" pitchFamily="18" charset="0"/>
                <a:cs typeface="Times New Roman" panose="02020603050405020304" pitchFamily="18" charset="0"/>
              </a:rPr>
              <a:t>, </a:t>
            </a:r>
            <a:r>
              <a:rPr lang="en-US" i="1">
                <a:solidFill>
                  <a:srgbClr val="404040"/>
                </a:solidFill>
                <a:latin typeface="Times New Roman" panose="02020603050405020304" pitchFamily="18" charset="0"/>
                <a:cs typeface="Times New Roman" panose="02020603050405020304" pitchFamily="18" charset="0"/>
              </a:rPr>
              <a:t>18</a:t>
            </a:r>
            <a:r>
              <a:rPr lang="en-US">
                <a:solidFill>
                  <a:srgbClr val="404040"/>
                </a:solidFill>
                <a:latin typeface="Times New Roman" panose="02020603050405020304" pitchFamily="18" charset="0"/>
                <a:cs typeface="Times New Roman" panose="02020603050405020304" pitchFamily="18" charset="0"/>
              </a:rPr>
              <a:t>(11), 1573-1577.</a:t>
            </a:r>
          </a:p>
          <a:p>
            <a:pPr>
              <a:lnSpc>
                <a:spcPct val="90000"/>
              </a:lnSpc>
            </a:pPr>
            <a:r>
              <a:rPr lang="en-US">
                <a:solidFill>
                  <a:srgbClr val="404040"/>
                </a:solidFill>
                <a:latin typeface="Times New Roman" panose="02020603050405020304" pitchFamily="18" charset="0"/>
                <a:cs typeface="Times New Roman" panose="02020603050405020304" pitchFamily="18" charset="0"/>
              </a:rPr>
              <a:t>Michaels, C. E., &amp; Spector, P. E. (1982). Causes of employee turnover: A test of the Mobley, Griffeth, Hand, and Meglino model. </a:t>
            </a:r>
            <a:r>
              <a:rPr lang="en-US" i="1">
                <a:solidFill>
                  <a:srgbClr val="404040"/>
                </a:solidFill>
                <a:latin typeface="Times New Roman" panose="02020603050405020304" pitchFamily="18" charset="0"/>
                <a:cs typeface="Times New Roman" panose="02020603050405020304" pitchFamily="18" charset="0"/>
              </a:rPr>
              <a:t>Journal of applied psychology</a:t>
            </a:r>
            <a:r>
              <a:rPr lang="en-US">
                <a:solidFill>
                  <a:srgbClr val="404040"/>
                </a:solidFill>
                <a:latin typeface="Times New Roman" panose="02020603050405020304" pitchFamily="18" charset="0"/>
                <a:cs typeface="Times New Roman" panose="02020603050405020304" pitchFamily="18" charset="0"/>
              </a:rPr>
              <a:t>, </a:t>
            </a:r>
            <a:r>
              <a:rPr lang="en-US" i="1">
                <a:solidFill>
                  <a:srgbClr val="404040"/>
                </a:solidFill>
                <a:latin typeface="Times New Roman" panose="02020603050405020304" pitchFamily="18" charset="0"/>
                <a:cs typeface="Times New Roman" panose="02020603050405020304" pitchFamily="18" charset="0"/>
              </a:rPr>
              <a:t>67</a:t>
            </a:r>
            <a:r>
              <a:rPr lang="en-US">
                <a:solidFill>
                  <a:srgbClr val="404040"/>
                </a:solidFill>
                <a:latin typeface="Times New Roman" panose="02020603050405020304" pitchFamily="18" charset="0"/>
                <a:cs typeface="Times New Roman" panose="02020603050405020304" pitchFamily="18" charset="0"/>
              </a:rPr>
              <a:t>(1), 53</a:t>
            </a:r>
          </a:p>
          <a:p>
            <a:pPr>
              <a:lnSpc>
                <a:spcPct val="90000"/>
              </a:lnSpc>
            </a:pPr>
            <a:endParaRPr lang="en-US">
              <a:solidFill>
                <a:srgbClr val="404040"/>
              </a:solidFill>
            </a:endParaRPr>
          </a:p>
        </p:txBody>
      </p:sp>
    </p:spTree>
    <p:extLst>
      <p:ext uri="{BB962C8B-B14F-4D97-AF65-F5344CB8AC3E}">
        <p14:creationId xmlns:p14="http://schemas.microsoft.com/office/powerpoint/2010/main" val="1138601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a:latin typeface="Times New Roman" panose="02020603050405020304" pitchFamily="18" charset="0"/>
                <a:cs typeface="Times New Roman" panose="02020603050405020304" pitchFamily="18" charset="0"/>
              </a:rPr>
              <a:t>References</a:t>
            </a:r>
            <a:r>
              <a:rPr lang="en-US" dirty="0"/>
              <a:t> </a:t>
            </a:r>
            <a:endParaRPr lang="en-US"/>
          </a:p>
        </p:txBody>
      </p:sp>
      <p:sp>
        <p:nvSpPr>
          <p:cNvPr id="3" name="Content Placeholder 2"/>
          <p:cNvSpPr>
            <a:spLocks noGrp="1"/>
          </p:cNvSpPr>
          <p:nvPr>
            <p:ph idx="1"/>
          </p:nvPr>
        </p:nvSpPr>
        <p:spPr>
          <a:xfrm>
            <a:off x="1706062" y="2291262"/>
            <a:ext cx="8779512" cy="2879256"/>
          </a:xfrm>
        </p:spPr>
        <p:txBody>
          <a:bodyPr>
            <a:normAutofit/>
          </a:bodyPr>
          <a:lstStyle/>
          <a:p>
            <a:pPr>
              <a:lnSpc>
                <a:spcPct val="90000"/>
              </a:lnSpc>
            </a:pPr>
            <a:r>
              <a:rPr lang="en-US">
                <a:solidFill>
                  <a:srgbClr val="404040"/>
                </a:solidFill>
                <a:latin typeface="Times New Roman" panose="02020603050405020304" pitchFamily="18" charset="0"/>
                <a:cs typeface="Times New Roman" panose="02020603050405020304" pitchFamily="18" charset="0"/>
              </a:rPr>
              <a:t>Irshad, M., &amp; Afridi, F. (2007). Factors affecting employees retention: Evidence from literature. </a:t>
            </a:r>
            <a:r>
              <a:rPr lang="en-US" i="1">
                <a:solidFill>
                  <a:srgbClr val="404040"/>
                </a:solidFill>
                <a:latin typeface="Times New Roman" panose="02020603050405020304" pitchFamily="18" charset="0"/>
                <a:cs typeface="Times New Roman" panose="02020603050405020304" pitchFamily="18" charset="0"/>
              </a:rPr>
              <a:t>Abasyn Journal of Social Sciences</a:t>
            </a:r>
            <a:r>
              <a:rPr lang="en-US">
                <a:solidFill>
                  <a:srgbClr val="404040"/>
                </a:solidFill>
                <a:latin typeface="Times New Roman" panose="02020603050405020304" pitchFamily="18" charset="0"/>
                <a:cs typeface="Times New Roman" panose="02020603050405020304" pitchFamily="18" charset="0"/>
              </a:rPr>
              <a:t>, </a:t>
            </a:r>
            <a:r>
              <a:rPr lang="en-US" i="1">
                <a:solidFill>
                  <a:srgbClr val="404040"/>
                </a:solidFill>
                <a:latin typeface="Times New Roman" panose="02020603050405020304" pitchFamily="18" charset="0"/>
                <a:cs typeface="Times New Roman" panose="02020603050405020304" pitchFamily="18" charset="0"/>
              </a:rPr>
              <a:t>4</a:t>
            </a:r>
            <a:r>
              <a:rPr lang="en-US">
                <a:solidFill>
                  <a:srgbClr val="404040"/>
                </a:solidFill>
                <a:latin typeface="Times New Roman" panose="02020603050405020304" pitchFamily="18" charset="0"/>
                <a:cs typeface="Times New Roman" panose="02020603050405020304" pitchFamily="18" charset="0"/>
              </a:rPr>
              <a:t>(2), 307-339.</a:t>
            </a:r>
          </a:p>
          <a:p>
            <a:pPr>
              <a:lnSpc>
                <a:spcPct val="90000"/>
              </a:lnSpc>
            </a:pPr>
            <a:r>
              <a:rPr lang="en-US">
                <a:solidFill>
                  <a:srgbClr val="404040"/>
                </a:solidFill>
                <a:latin typeface="Times New Roman" panose="02020603050405020304" pitchFamily="18" charset="0"/>
                <a:cs typeface="Times New Roman" panose="02020603050405020304" pitchFamily="18" charset="0"/>
              </a:rPr>
              <a:t>Liang, Z. (2013). </a:t>
            </a:r>
            <a:r>
              <a:rPr lang="en-US" i="1">
                <a:solidFill>
                  <a:srgbClr val="404040"/>
                </a:solidFill>
                <a:latin typeface="Times New Roman" panose="02020603050405020304" pitchFamily="18" charset="0"/>
                <a:cs typeface="Times New Roman" panose="02020603050405020304" pitchFamily="18" charset="0"/>
              </a:rPr>
              <a:t>Knowledge and influencing factors of employee retention</a:t>
            </a:r>
            <a:r>
              <a:rPr lang="en-US">
                <a:solidFill>
                  <a:srgbClr val="404040"/>
                </a:solidFill>
                <a:latin typeface="Times New Roman" panose="02020603050405020304" pitchFamily="18" charset="0"/>
                <a:cs typeface="Times New Roman" panose="02020603050405020304" pitchFamily="18" charset="0"/>
              </a:rPr>
              <a:t> (Doctoral dissertation, Dublin, National College of Ireland).</a:t>
            </a:r>
          </a:p>
          <a:p>
            <a:pPr>
              <a:lnSpc>
                <a:spcPct val="90000"/>
              </a:lnSpc>
            </a:pPr>
            <a:r>
              <a:rPr lang="en-US">
                <a:solidFill>
                  <a:srgbClr val="404040"/>
                </a:solidFill>
                <a:latin typeface="Times New Roman" panose="02020603050405020304" pitchFamily="18" charset="0"/>
                <a:cs typeface="Times New Roman" panose="02020603050405020304" pitchFamily="18" charset="0"/>
              </a:rPr>
              <a:t>Kaur, R. (2017). Employee retention models and factors affecting employees retention in IT companies. </a:t>
            </a:r>
            <a:r>
              <a:rPr lang="en-US" i="1">
                <a:solidFill>
                  <a:srgbClr val="404040"/>
                </a:solidFill>
                <a:latin typeface="Times New Roman" panose="02020603050405020304" pitchFamily="18" charset="0"/>
                <a:cs typeface="Times New Roman" panose="02020603050405020304" pitchFamily="18" charset="0"/>
              </a:rPr>
              <a:t>International Journal of Business Administration and Management</a:t>
            </a:r>
            <a:r>
              <a:rPr lang="en-US">
                <a:solidFill>
                  <a:srgbClr val="404040"/>
                </a:solidFill>
                <a:latin typeface="Times New Roman" panose="02020603050405020304" pitchFamily="18" charset="0"/>
                <a:cs typeface="Times New Roman" panose="02020603050405020304" pitchFamily="18" charset="0"/>
              </a:rPr>
              <a:t>, </a:t>
            </a:r>
            <a:r>
              <a:rPr lang="en-US" i="1">
                <a:solidFill>
                  <a:srgbClr val="404040"/>
                </a:solidFill>
                <a:latin typeface="Times New Roman" panose="02020603050405020304" pitchFamily="18" charset="0"/>
                <a:cs typeface="Times New Roman" panose="02020603050405020304" pitchFamily="18" charset="0"/>
              </a:rPr>
              <a:t>7</a:t>
            </a:r>
            <a:r>
              <a:rPr lang="en-US">
                <a:solidFill>
                  <a:srgbClr val="404040"/>
                </a:solidFill>
                <a:latin typeface="Times New Roman" panose="02020603050405020304" pitchFamily="18" charset="0"/>
                <a:cs typeface="Times New Roman" panose="02020603050405020304" pitchFamily="18" charset="0"/>
              </a:rPr>
              <a:t>(1), 161-174.</a:t>
            </a:r>
          </a:p>
          <a:p>
            <a:pPr>
              <a:lnSpc>
                <a:spcPct val="90000"/>
              </a:lnSpc>
            </a:pPr>
            <a:r>
              <a:rPr lang="en-US">
                <a:solidFill>
                  <a:srgbClr val="404040"/>
                </a:solidFill>
                <a:latin typeface="Times New Roman" panose="02020603050405020304" pitchFamily="18" charset="0"/>
                <a:cs typeface="Times New Roman" panose="02020603050405020304" pitchFamily="18" charset="0"/>
              </a:rPr>
              <a:t>Muhoho, J. M. (2014). Assessment of factors influencing employee retention in Tanzania's work organisations. </a:t>
            </a:r>
            <a:r>
              <a:rPr lang="en-US" i="1">
                <a:solidFill>
                  <a:srgbClr val="404040"/>
                </a:solidFill>
                <a:latin typeface="Times New Roman" panose="02020603050405020304" pitchFamily="18" charset="0"/>
                <a:cs typeface="Times New Roman" panose="02020603050405020304" pitchFamily="18" charset="0"/>
              </a:rPr>
              <a:t>International Journal of Innovation and Applied Studies</a:t>
            </a:r>
            <a:r>
              <a:rPr lang="en-US">
                <a:solidFill>
                  <a:srgbClr val="404040"/>
                </a:solidFill>
                <a:latin typeface="Times New Roman" panose="02020603050405020304" pitchFamily="18" charset="0"/>
                <a:cs typeface="Times New Roman" panose="02020603050405020304" pitchFamily="18" charset="0"/>
              </a:rPr>
              <a:t>, </a:t>
            </a:r>
            <a:r>
              <a:rPr lang="en-US" i="1">
                <a:solidFill>
                  <a:srgbClr val="404040"/>
                </a:solidFill>
                <a:latin typeface="Times New Roman" panose="02020603050405020304" pitchFamily="18" charset="0"/>
                <a:cs typeface="Times New Roman" panose="02020603050405020304" pitchFamily="18" charset="0"/>
              </a:rPr>
              <a:t>9</a:t>
            </a:r>
            <a:r>
              <a:rPr lang="en-US">
                <a:solidFill>
                  <a:srgbClr val="404040"/>
                </a:solidFill>
                <a:latin typeface="Times New Roman" panose="02020603050405020304" pitchFamily="18" charset="0"/>
                <a:cs typeface="Times New Roman" panose="02020603050405020304" pitchFamily="18" charset="0"/>
              </a:rPr>
              <a:t>(2), 687.</a:t>
            </a:r>
          </a:p>
          <a:p>
            <a:pPr>
              <a:lnSpc>
                <a:spcPct val="90000"/>
              </a:lnSpc>
            </a:pPr>
            <a:endParaRPr lang="en-US">
              <a:solidFill>
                <a:srgbClr val="404040"/>
              </a:solidFill>
            </a:endParaRPr>
          </a:p>
        </p:txBody>
      </p:sp>
    </p:spTree>
    <p:extLst>
      <p:ext uri="{BB962C8B-B14F-4D97-AF65-F5344CB8AC3E}">
        <p14:creationId xmlns:p14="http://schemas.microsoft.com/office/powerpoint/2010/main" val="2532063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rgbClr val="FFFFFF"/>
          </a:solidFill>
        </p:spPr>
        <p:txBody>
          <a:bodyPr>
            <a:normAutofit/>
          </a:bodyPr>
          <a:lstStyle/>
          <a:p>
            <a:r>
              <a:rPr lang="en-US">
                <a:latin typeface="Times New Roman" panose="02020603050405020304" pitchFamily="18" charset="0"/>
                <a:cs typeface="Times New Roman" panose="02020603050405020304" pitchFamily="18" charset="0"/>
              </a:rPr>
              <a:t>References</a:t>
            </a:r>
            <a:r>
              <a:rPr lang="en-US" dirty="0"/>
              <a:t> </a:t>
            </a:r>
            <a:endParaRPr lang="en-US"/>
          </a:p>
        </p:txBody>
      </p:sp>
      <p:sp>
        <p:nvSpPr>
          <p:cNvPr id="3" name="Content Placeholder 2"/>
          <p:cNvSpPr>
            <a:spLocks noGrp="1"/>
          </p:cNvSpPr>
          <p:nvPr>
            <p:ph idx="1"/>
          </p:nvPr>
        </p:nvSpPr>
        <p:spPr>
          <a:xfrm>
            <a:off x="1706062" y="2291262"/>
            <a:ext cx="8779512" cy="2879256"/>
          </a:xfrm>
        </p:spPr>
        <p:txBody>
          <a:bodyPr>
            <a:normAutofit/>
          </a:bodyPr>
          <a:lstStyle/>
          <a:p>
            <a:pPr>
              <a:lnSpc>
                <a:spcPct val="90000"/>
              </a:lnSpc>
            </a:pPr>
            <a:r>
              <a:rPr lang="en-US" sz="1700">
                <a:solidFill>
                  <a:srgbClr val="404040"/>
                </a:solidFill>
                <a:latin typeface="Times New Roman" panose="02020603050405020304" pitchFamily="18" charset="0"/>
                <a:cs typeface="Times New Roman" panose="02020603050405020304" pitchFamily="18" charset="0"/>
              </a:rPr>
              <a:t>Tadesse, W. M. (2018). Factors Affecting Employee Retention in Ethiopian Public Organizations. </a:t>
            </a:r>
            <a:r>
              <a:rPr lang="en-US" sz="1700" i="1">
                <a:solidFill>
                  <a:srgbClr val="404040"/>
                </a:solidFill>
                <a:latin typeface="Times New Roman" panose="02020603050405020304" pitchFamily="18" charset="0"/>
                <a:cs typeface="Times New Roman" panose="02020603050405020304" pitchFamily="18" charset="0"/>
              </a:rPr>
              <a:t>Journal of Strategic Human Resource Management</a:t>
            </a:r>
            <a:r>
              <a:rPr lang="en-US" sz="1700">
                <a:solidFill>
                  <a:srgbClr val="404040"/>
                </a:solidFill>
                <a:latin typeface="Times New Roman" panose="02020603050405020304" pitchFamily="18" charset="0"/>
                <a:cs typeface="Times New Roman" panose="02020603050405020304" pitchFamily="18" charset="0"/>
              </a:rPr>
              <a:t>, </a:t>
            </a:r>
            <a:r>
              <a:rPr lang="en-US" sz="1700" i="1">
                <a:solidFill>
                  <a:srgbClr val="404040"/>
                </a:solidFill>
                <a:latin typeface="Times New Roman" panose="02020603050405020304" pitchFamily="18" charset="0"/>
                <a:cs typeface="Times New Roman" panose="02020603050405020304" pitchFamily="18" charset="0"/>
              </a:rPr>
              <a:t>7</a:t>
            </a:r>
            <a:r>
              <a:rPr lang="en-US" sz="1700">
                <a:solidFill>
                  <a:srgbClr val="404040"/>
                </a:solidFill>
                <a:latin typeface="Times New Roman" panose="02020603050405020304" pitchFamily="18" charset="0"/>
                <a:cs typeface="Times New Roman" panose="02020603050405020304" pitchFamily="18" charset="0"/>
              </a:rPr>
              <a:t>(3), 22.</a:t>
            </a:r>
          </a:p>
          <a:p>
            <a:pPr>
              <a:lnSpc>
                <a:spcPct val="90000"/>
              </a:lnSpc>
            </a:pPr>
            <a:r>
              <a:rPr lang="en-US" sz="1700">
                <a:solidFill>
                  <a:srgbClr val="404040"/>
                </a:solidFill>
                <a:latin typeface="Times New Roman" panose="02020603050405020304" pitchFamily="18" charset="0"/>
                <a:cs typeface="Times New Roman" panose="02020603050405020304" pitchFamily="18" charset="0"/>
              </a:rPr>
              <a:t>Thakur, A. (2014). A study on factors affecting employee retention in retail sector. </a:t>
            </a:r>
            <a:r>
              <a:rPr lang="en-US" sz="1700" i="1">
                <a:solidFill>
                  <a:srgbClr val="404040"/>
                </a:solidFill>
                <a:latin typeface="Times New Roman" panose="02020603050405020304" pitchFamily="18" charset="0"/>
                <a:cs typeface="Times New Roman" panose="02020603050405020304" pitchFamily="18" charset="0"/>
              </a:rPr>
              <a:t>International journal of multidisciplinary consortium</a:t>
            </a:r>
            <a:r>
              <a:rPr lang="en-US" sz="1700">
                <a:solidFill>
                  <a:srgbClr val="404040"/>
                </a:solidFill>
                <a:latin typeface="Times New Roman" panose="02020603050405020304" pitchFamily="18" charset="0"/>
                <a:cs typeface="Times New Roman" panose="02020603050405020304" pitchFamily="18" charset="0"/>
              </a:rPr>
              <a:t>, </a:t>
            </a:r>
            <a:r>
              <a:rPr lang="en-US" sz="1700" i="1">
                <a:solidFill>
                  <a:srgbClr val="404040"/>
                </a:solidFill>
                <a:latin typeface="Times New Roman" panose="02020603050405020304" pitchFamily="18" charset="0"/>
                <a:cs typeface="Times New Roman" panose="02020603050405020304" pitchFamily="18" charset="0"/>
              </a:rPr>
              <a:t>1</a:t>
            </a:r>
            <a:r>
              <a:rPr lang="en-US" sz="1700">
                <a:solidFill>
                  <a:srgbClr val="404040"/>
                </a:solidFill>
                <a:latin typeface="Times New Roman" panose="02020603050405020304" pitchFamily="18" charset="0"/>
                <a:cs typeface="Times New Roman" panose="02020603050405020304" pitchFamily="18" charset="0"/>
              </a:rPr>
              <a:t>(1), 37-54.</a:t>
            </a:r>
          </a:p>
          <a:p>
            <a:pPr>
              <a:lnSpc>
                <a:spcPct val="90000"/>
              </a:lnSpc>
            </a:pPr>
            <a:r>
              <a:rPr lang="en-US" sz="1700">
                <a:solidFill>
                  <a:srgbClr val="404040"/>
                </a:solidFill>
                <a:latin typeface="Times New Roman" panose="02020603050405020304" pitchFamily="18" charset="0"/>
                <a:cs typeface="Times New Roman" panose="02020603050405020304" pitchFamily="18" charset="0"/>
              </a:rPr>
              <a:t>Verma, D. S., &amp;Chaurasia, R. (2016). A study to identify the factors affecting employee turnover in small scale industries. </a:t>
            </a:r>
            <a:r>
              <a:rPr lang="en-US" sz="1700" i="1">
                <a:solidFill>
                  <a:srgbClr val="404040"/>
                </a:solidFill>
                <a:latin typeface="Times New Roman" panose="02020603050405020304" pitchFamily="18" charset="0"/>
                <a:cs typeface="Times New Roman" panose="02020603050405020304" pitchFamily="18" charset="0"/>
              </a:rPr>
              <a:t>International Journal of Engineering Sciences and Research Technology</a:t>
            </a:r>
            <a:r>
              <a:rPr lang="en-US" sz="1700">
                <a:solidFill>
                  <a:srgbClr val="404040"/>
                </a:solidFill>
                <a:latin typeface="Times New Roman" panose="02020603050405020304" pitchFamily="18" charset="0"/>
                <a:cs typeface="Times New Roman" panose="02020603050405020304" pitchFamily="18" charset="0"/>
              </a:rPr>
              <a:t>, </a:t>
            </a:r>
            <a:r>
              <a:rPr lang="en-US" sz="1700" i="1">
                <a:solidFill>
                  <a:srgbClr val="404040"/>
                </a:solidFill>
                <a:latin typeface="Times New Roman" panose="02020603050405020304" pitchFamily="18" charset="0"/>
                <a:cs typeface="Times New Roman" panose="02020603050405020304" pitchFamily="18" charset="0"/>
              </a:rPr>
              <a:t>5</a:t>
            </a:r>
            <a:r>
              <a:rPr lang="en-US" sz="1700">
                <a:solidFill>
                  <a:srgbClr val="404040"/>
                </a:solidFill>
                <a:latin typeface="Times New Roman" panose="02020603050405020304" pitchFamily="18" charset="0"/>
                <a:cs typeface="Times New Roman" panose="02020603050405020304" pitchFamily="18" charset="0"/>
              </a:rPr>
              <a:t>(7), 638-652.</a:t>
            </a:r>
          </a:p>
          <a:p>
            <a:pPr>
              <a:lnSpc>
                <a:spcPct val="90000"/>
              </a:lnSpc>
            </a:pPr>
            <a:r>
              <a:rPr lang="en-US" sz="1700">
                <a:solidFill>
                  <a:srgbClr val="404040"/>
                </a:solidFill>
                <a:latin typeface="Times New Roman" panose="02020603050405020304" pitchFamily="18" charset="0"/>
                <a:cs typeface="Times New Roman" panose="02020603050405020304" pitchFamily="18" charset="0"/>
              </a:rPr>
              <a:t>Walangitan, B. N., Pangemanan, S. S., &amp;Tumewu, F. (2014). The analysis of factors affecting employee retention at Pt. HasjratAbadi Manado. </a:t>
            </a:r>
            <a:r>
              <a:rPr lang="en-US" sz="1700" i="1">
                <a:solidFill>
                  <a:srgbClr val="404040"/>
                </a:solidFill>
                <a:latin typeface="Times New Roman" panose="02020603050405020304" pitchFamily="18" charset="0"/>
                <a:cs typeface="Times New Roman" panose="02020603050405020304" pitchFamily="18" charset="0"/>
              </a:rPr>
              <a:t>Jurnal EMBA: JurnalRisetEkonomi, Manajemen, Bisnis dan Akuntansi</a:t>
            </a:r>
            <a:r>
              <a:rPr lang="en-US" sz="1700">
                <a:solidFill>
                  <a:srgbClr val="404040"/>
                </a:solidFill>
                <a:latin typeface="Times New Roman" panose="02020603050405020304" pitchFamily="18" charset="0"/>
                <a:cs typeface="Times New Roman" panose="02020603050405020304" pitchFamily="18" charset="0"/>
              </a:rPr>
              <a:t>, </a:t>
            </a:r>
            <a:r>
              <a:rPr lang="en-US" sz="1700" i="1">
                <a:solidFill>
                  <a:srgbClr val="404040"/>
                </a:solidFill>
                <a:latin typeface="Times New Roman" panose="02020603050405020304" pitchFamily="18" charset="0"/>
                <a:cs typeface="Times New Roman" panose="02020603050405020304" pitchFamily="18" charset="0"/>
              </a:rPr>
              <a:t>2</a:t>
            </a:r>
            <a:r>
              <a:rPr lang="en-US" sz="1700">
                <a:solidFill>
                  <a:srgbClr val="404040"/>
                </a:solidFill>
                <a:latin typeface="Times New Roman" panose="02020603050405020304" pitchFamily="18" charset="0"/>
                <a:cs typeface="Times New Roman" panose="02020603050405020304" pitchFamily="18" charset="0"/>
              </a:rPr>
              <a:t>(1).</a:t>
            </a:r>
          </a:p>
          <a:p>
            <a:pPr>
              <a:lnSpc>
                <a:spcPct val="90000"/>
              </a:lnSpc>
            </a:pPr>
            <a:endParaRPr lang="en-US" sz="1700">
              <a:solidFill>
                <a:srgbClr val="40404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1397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ank You for a Memorable 2018 at the Littleover Lodge - Littleover Lodge">
            <a:extLst>
              <a:ext uri="{FF2B5EF4-FFF2-40B4-BE49-F238E27FC236}">
                <a16:creationId xmlns:a16="http://schemas.microsoft.com/office/drawing/2014/main" id="{C4C059F3-54CE-9E45-9633-F15B79BA8F6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 y="0"/>
            <a:ext cx="10305736"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04702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TotalTime>
  <Words>2765</Words>
  <PresentationFormat>Widescreen</PresentationFormat>
  <Paragraphs>331</Paragraphs>
  <Slides>31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Gill Sans MT</vt:lpstr>
      <vt:lpstr>Times New Roman</vt:lpstr>
      <vt:lpstr>Parcel</vt:lpstr>
      <vt:lpstr>PowerPoint Presentation</vt:lpstr>
      <vt:lpstr>Introduction   </vt:lpstr>
      <vt:lpstr>Research purposes  </vt:lpstr>
      <vt:lpstr>Research aim and objectives </vt:lpstr>
      <vt:lpstr>Significance of the research </vt:lpstr>
      <vt:lpstr>Literature review  </vt:lpstr>
      <vt:lpstr>Continuation of literature review </vt:lpstr>
      <vt:lpstr>Continuation of literature review </vt:lpstr>
      <vt:lpstr>  Conceptual framework</vt:lpstr>
      <vt:lpstr>The research was composed of five hypotheses questions; </vt:lpstr>
      <vt:lpstr> Research methods  </vt:lpstr>
      <vt:lpstr>  Population sample </vt:lpstr>
      <vt:lpstr>Measurement scale and research context  </vt:lpstr>
      <vt:lpstr>Data collection methods  </vt:lpstr>
      <vt:lpstr>DATA ANALYSIS   </vt:lpstr>
      <vt:lpstr>Demographic analysis  </vt:lpstr>
      <vt:lpstr>Descriptive analysis results  </vt:lpstr>
      <vt:lpstr>Hypothesis testing  </vt:lpstr>
      <vt:lpstr>PowerPoint Presentation</vt:lpstr>
      <vt:lpstr>PowerPoint Presentation</vt:lpstr>
      <vt:lpstr>PowerPoint Presentation</vt:lpstr>
      <vt:lpstr>PowerPoint Presentation</vt:lpstr>
      <vt:lpstr>PowerPoint Presentation</vt:lpstr>
      <vt:lpstr>DISCUSSION </vt:lpstr>
      <vt:lpstr>Conclusion </vt:lpstr>
      <vt:lpstr>Limitations </vt:lpstr>
      <vt:lpstr>Recommendations  </vt:lpstr>
      <vt:lpstr>References </vt:lpstr>
      <vt:lpstr>References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2020-10-23T15:50:54Z</dcterms:created>
  <dcterms:modified xsi:type="dcterms:W3CDTF">2020-10-24T09:03:51Z</dcterms:modified>
</cp:coreProperties>
</file>