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BDA8C1-DB07-471D-8718-63201C72B76B}" v="1" dt="2021-07-08T16:13:59.2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kin, Michele" userId="963c0cfb-9c5d-4dbe-86a4-4a98899ee99e" providerId="ADAL" clId="{56BDA8C1-DB07-471D-8718-63201C72B76B}"/>
    <pc:docChg chg="modSld">
      <pc:chgData name="Wakin, Michele" userId="963c0cfb-9c5d-4dbe-86a4-4a98899ee99e" providerId="ADAL" clId="{56BDA8C1-DB07-471D-8718-63201C72B76B}" dt="2021-07-08T16:13:59.287" v="0"/>
      <pc:docMkLst>
        <pc:docMk/>
      </pc:docMkLst>
      <pc:sldChg chg="addSp modSp">
        <pc:chgData name="Wakin, Michele" userId="963c0cfb-9c5d-4dbe-86a4-4a98899ee99e" providerId="ADAL" clId="{56BDA8C1-DB07-471D-8718-63201C72B76B}" dt="2021-07-08T16:13:59.287" v="0"/>
        <pc:sldMkLst>
          <pc:docMk/>
          <pc:sldMk cId="899863178" sldId="257"/>
        </pc:sldMkLst>
        <pc:picChg chg="add mod">
          <ac:chgData name="Wakin, Michele" userId="963c0cfb-9c5d-4dbe-86a4-4a98899ee99e" providerId="ADAL" clId="{56BDA8C1-DB07-471D-8718-63201C72B76B}" dt="2021-07-08T16:13:59.287" v="0"/>
          <ac:picMkLst>
            <pc:docMk/>
            <pc:sldMk cId="899863178" sldId="257"/>
            <ac:picMk id="4" creationId="{661DB3AD-8EEC-4CC9-BAA2-8C82BC6B326F}"/>
          </ac:picMkLst>
        </pc:picChg>
      </pc:sldChg>
      <pc:sldChg chg="addSp modSp">
        <pc:chgData name="Wakin, Michele" userId="963c0cfb-9c5d-4dbe-86a4-4a98899ee99e" providerId="ADAL" clId="{56BDA8C1-DB07-471D-8718-63201C72B76B}" dt="2021-07-08T16:13:59.287" v="0"/>
        <pc:sldMkLst>
          <pc:docMk/>
          <pc:sldMk cId="653351631" sldId="259"/>
        </pc:sldMkLst>
        <pc:picChg chg="add mod">
          <ac:chgData name="Wakin, Michele" userId="963c0cfb-9c5d-4dbe-86a4-4a98899ee99e" providerId="ADAL" clId="{56BDA8C1-DB07-471D-8718-63201C72B76B}" dt="2021-07-08T16:13:59.287" v="0"/>
          <ac:picMkLst>
            <pc:docMk/>
            <pc:sldMk cId="653351631" sldId="259"/>
            <ac:picMk id="3" creationId="{9EDEC811-2276-4BAB-9215-D5CDF9A036C4}"/>
          </ac:picMkLst>
        </pc:picChg>
      </pc:sldChg>
      <pc:sldChg chg="addSp modSp">
        <pc:chgData name="Wakin, Michele" userId="963c0cfb-9c5d-4dbe-86a4-4a98899ee99e" providerId="ADAL" clId="{56BDA8C1-DB07-471D-8718-63201C72B76B}" dt="2021-07-08T16:13:59.287" v="0"/>
        <pc:sldMkLst>
          <pc:docMk/>
          <pc:sldMk cId="2646098841" sldId="260"/>
        </pc:sldMkLst>
        <pc:picChg chg="add mod">
          <ac:chgData name="Wakin, Michele" userId="963c0cfb-9c5d-4dbe-86a4-4a98899ee99e" providerId="ADAL" clId="{56BDA8C1-DB07-471D-8718-63201C72B76B}" dt="2021-07-08T16:13:59.287" v="0"/>
          <ac:picMkLst>
            <pc:docMk/>
            <pc:sldMk cId="2646098841" sldId="260"/>
            <ac:picMk id="4" creationId="{F76F93C0-63EA-44D3-A500-C6611C463721}"/>
          </ac:picMkLst>
        </pc:picChg>
      </pc:sldChg>
      <pc:sldChg chg="addSp modSp">
        <pc:chgData name="Wakin, Michele" userId="963c0cfb-9c5d-4dbe-86a4-4a98899ee99e" providerId="ADAL" clId="{56BDA8C1-DB07-471D-8718-63201C72B76B}" dt="2021-07-08T16:13:59.287" v="0"/>
        <pc:sldMkLst>
          <pc:docMk/>
          <pc:sldMk cId="1673526945" sldId="261"/>
        </pc:sldMkLst>
        <pc:picChg chg="add mod">
          <ac:chgData name="Wakin, Michele" userId="963c0cfb-9c5d-4dbe-86a4-4a98899ee99e" providerId="ADAL" clId="{56BDA8C1-DB07-471D-8718-63201C72B76B}" dt="2021-07-08T16:13:59.287" v="0"/>
          <ac:picMkLst>
            <pc:docMk/>
            <pc:sldMk cId="1673526945" sldId="261"/>
            <ac:picMk id="2" creationId="{6923D01A-9096-4A69-B56C-A60BAF0F3724}"/>
          </ac:picMkLst>
        </pc:picChg>
      </pc:sldChg>
      <pc:sldChg chg="addSp modSp">
        <pc:chgData name="Wakin, Michele" userId="963c0cfb-9c5d-4dbe-86a4-4a98899ee99e" providerId="ADAL" clId="{56BDA8C1-DB07-471D-8718-63201C72B76B}" dt="2021-07-08T16:13:59.287" v="0"/>
        <pc:sldMkLst>
          <pc:docMk/>
          <pc:sldMk cId="3622783724" sldId="262"/>
        </pc:sldMkLst>
        <pc:picChg chg="add mod">
          <ac:chgData name="Wakin, Michele" userId="963c0cfb-9c5d-4dbe-86a4-4a98899ee99e" providerId="ADAL" clId="{56BDA8C1-DB07-471D-8718-63201C72B76B}" dt="2021-07-08T16:13:59.287" v="0"/>
          <ac:picMkLst>
            <pc:docMk/>
            <pc:sldMk cId="3622783724" sldId="262"/>
            <ac:picMk id="2" creationId="{BF80DBAB-D5D4-4BAE-B40F-CE228156A84D}"/>
          </ac:picMkLst>
        </pc:picChg>
      </pc:sldChg>
      <pc:sldChg chg="addSp modSp">
        <pc:chgData name="Wakin, Michele" userId="963c0cfb-9c5d-4dbe-86a4-4a98899ee99e" providerId="ADAL" clId="{56BDA8C1-DB07-471D-8718-63201C72B76B}" dt="2021-07-08T16:13:59.287" v="0"/>
        <pc:sldMkLst>
          <pc:docMk/>
          <pc:sldMk cId="2084911034" sldId="263"/>
        </pc:sldMkLst>
        <pc:picChg chg="add mod">
          <ac:chgData name="Wakin, Michele" userId="963c0cfb-9c5d-4dbe-86a4-4a98899ee99e" providerId="ADAL" clId="{56BDA8C1-DB07-471D-8718-63201C72B76B}" dt="2021-07-08T16:13:59.287" v="0"/>
          <ac:picMkLst>
            <pc:docMk/>
            <pc:sldMk cId="2084911034" sldId="263"/>
            <ac:picMk id="5" creationId="{9171476E-2B93-45F1-A188-3D7BFDFB4FB1}"/>
          </ac:picMkLst>
        </pc:picChg>
      </pc:sldChg>
      <pc:sldChg chg="addSp modSp">
        <pc:chgData name="Wakin, Michele" userId="963c0cfb-9c5d-4dbe-86a4-4a98899ee99e" providerId="ADAL" clId="{56BDA8C1-DB07-471D-8718-63201C72B76B}" dt="2021-07-08T16:13:59.287" v="0"/>
        <pc:sldMkLst>
          <pc:docMk/>
          <pc:sldMk cId="2469412442" sldId="264"/>
        </pc:sldMkLst>
        <pc:picChg chg="add mod">
          <ac:chgData name="Wakin, Michele" userId="963c0cfb-9c5d-4dbe-86a4-4a98899ee99e" providerId="ADAL" clId="{56BDA8C1-DB07-471D-8718-63201C72B76B}" dt="2021-07-08T16:13:59.287" v="0"/>
          <ac:picMkLst>
            <pc:docMk/>
            <pc:sldMk cId="2469412442" sldId="264"/>
            <ac:picMk id="7" creationId="{AB4A3216-6F1E-4973-AE6A-6FF8C29415B1}"/>
          </ac:picMkLst>
        </pc:picChg>
      </pc:sldChg>
      <pc:sldChg chg="addSp modSp">
        <pc:chgData name="Wakin, Michele" userId="963c0cfb-9c5d-4dbe-86a4-4a98899ee99e" providerId="ADAL" clId="{56BDA8C1-DB07-471D-8718-63201C72B76B}" dt="2021-07-08T16:13:59.287" v="0"/>
        <pc:sldMkLst>
          <pc:docMk/>
          <pc:sldMk cId="1814180454" sldId="265"/>
        </pc:sldMkLst>
        <pc:picChg chg="add mod">
          <ac:chgData name="Wakin, Michele" userId="963c0cfb-9c5d-4dbe-86a4-4a98899ee99e" providerId="ADAL" clId="{56BDA8C1-DB07-471D-8718-63201C72B76B}" dt="2021-07-08T16:13:59.287" v="0"/>
          <ac:picMkLst>
            <pc:docMk/>
            <pc:sldMk cId="1814180454" sldId="265"/>
            <ac:picMk id="5" creationId="{E64C87B4-8667-4108-BBB5-D914832EE1DF}"/>
          </ac:picMkLst>
        </pc:picChg>
      </pc:sldChg>
      <pc:sldChg chg="addSp modSp">
        <pc:chgData name="Wakin, Michele" userId="963c0cfb-9c5d-4dbe-86a4-4a98899ee99e" providerId="ADAL" clId="{56BDA8C1-DB07-471D-8718-63201C72B76B}" dt="2021-07-08T16:13:59.287" v="0"/>
        <pc:sldMkLst>
          <pc:docMk/>
          <pc:sldMk cId="643938367" sldId="266"/>
        </pc:sldMkLst>
        <pc:picChg chg="add mod">
          <ac:chgData name="Wakin, Michele" userId="963c0cfb-9c5d-4dbe-86a4-4a98899ee99e" providerId="ADAL" clId="{56BDA8C1-DB07-471D-8718-63201C72B76B}" dt="2021-07-08T16:13:59.287" v="0"/>
          <ac:picMkLst>
            <pc:docMk/>
            <pc:sldMk cId="643938367" sldId="266"/>
            <ac:picMk id="4" creationId="{333D339B-7F38-4638-B5CB-0B54E8347423}"/>
          </ac:picMkLst>
        </pc:picChg>
      </pc:sldChg>
      <pc:sldChg chg="addSp modSp">
        <pc:chgData name="Wakin, Michele" userId="963c0cfb-9c5d-4dbe-86a4-4a98899ee99e" providerId="ADAL" clId="{56BDA8C1-DB07-471D-8718-63201C72B76B}" dt="2021-07-08T16:13:59.287" v="0"/>
        <pc:sldMkLst>
          <pc:docMk/>
          <pc:sldMk cId="2394833707" sldId="267"/>
        </pc:sldMkLst>
        <pc:picChg chg="add mod">
          <ac:chgData name="Wakin, Michele" userId="963c0cfb-9c5d-4dbe-86a4-4a98899ee99e" providerId="ADAL" clId="{56BDA8C1-DB07-471D-8718-63201C72B76B}" dt="2021-07-08T16:13:59.287" v="0"/>
          <ac:picMkLst>
            <pc:docMk/>
            <pc:sldMk cId="2394833707" sldId="267"/>
            <ac:picMk id="4" creationId="{BDFEA4EE-C750-449E-A1D5-A083E3AC5CC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8AB7-3E76-4C7A-8CD6-C776B027271F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CBBA7-C1A0-4CE6-802A-90735249C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90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8AB7-3E76-4C7A-8CD6-C776B027271F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CBBA7-C1A0-4CE6-802A-90735249C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1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8AB7-3E76-4C7A-8CD6-C776B027271F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CBBA7-C1A0-4CE6-802A-90735249C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52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8AB7-3E76-4C7A-8CD6-C776B027271F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CBBA7-C1A0-4CE6-802A-90735249C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7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8AB7-3E76-4C7A-8CD6-C776B027271F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CBBA7-C1A0-4CE6-802A-90735249C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43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8AB7-3E76-4C7A-8CD6-C776B027271F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CBBA7-C1A0-4CE6-802A-90735249C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1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8AB7-3E76-4C7A-8CD6-C776B027271F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CBBA7-C1A0-4CE6-802A-90735249C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06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8AB7-3E76-4C7A-8CD6-C776B027271F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CBBA7-C1A0-4CE6-802A-90735249C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55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8AB7-3E76-4C7A-8CD6-C776B027271F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CBBA7-C1A0-4CE6-802A-90735249C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89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8AB7-3E76-4C7A-8CD6-C776B027271F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CBBA7-C1A0-4CE6-802A-90735249C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13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8AB7-3E76-4C7A-8CD6-C776B027271F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CBBA7-C1A0-4CE6-802A-90735249C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77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F8AB7-3E76-4C7A-8CD6-C776B027271F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CBBA7-C1A0-4CE6-802A-90735249C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7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image" Target="../media/image5.jp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ia.gov/library/publications/the-world-factbook/geos/pu.html" TargetMode="External"/><Relationship Id="rId13" Type="http://schemas.openxmlformats.org/officeDocument/2006/relationships/hyperlink" Target="https://www.cia.gov/library/publications/the-world-factbook/geos/ni.html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cia.gov/library/publications/the-world-factbook/geos/ct.html" TargetMode="External"/><Relationship Id="rId12" Type="http://schemas.openxmlformats.org/officeDocument/2006/relationships/hyperlink" Target="https://www.cia.gov/library/publications/the-world-factbook/geos/uv.html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www.cia.gov/library/publications/the-world-factbook/geos/so.html" TargetMode="External"/><Relationship Id="rId11" Type="http://schemas.openxmlformats.org/officeDocument/2006/relationships/hyperlink" Target="https://www.cia.gov/library/publications/the-world-factbook/geos/ao.html" TargetMode="External"/><Relationship Id="rId5" Type="http://schemas.openxmlformats.org/officeDocument/2006/relationships/hyperlink" Target="https://www.cia.gov/library/publications/the-world-factbook/geos/ml.html" TargetMode="External"/><Relationship Id="rId10" Type="http://schemas.openxmlformats.org/officeDocument/2006/relationships/hyperlink" Target="https://www.cia.gov/library/publications/the-world-factbook/geos/ng.html" TargetMode="External"/><Relationship Id="rId4" Type="http://schemas.openxmlformats.org/officeDocument/2006/relationships/hyperlink" Target="https://www.cia.gov/library/publications/the-world-factbook/geos/af.html" TargetMode="External"/><Relationship Id="rId9" Type="http://schemas.openxmlformats.org/officeDocument/2006/relationships/hyperlink" Target="https://www.cia.gov/library/publications/the-world-factbook/geos/cd.html" TargetMode="External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11.jp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53340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Sociology 207:  Social Inequality</a:t>
            </a:r>
          </a:p>
          <a:p>
            <a:pPr algn="ctr"/>
            <a:r>
              <a:rPr lang="en-US" sz="2800" b="1" dirty="0"/>
              <a:t>Module #1 – Part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0" y="533401"/>
            <a:ext cx="7213600" cy="450268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61DB3AD-8EEC-4CC9-BAA2-8C82BC6B3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63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86"/>
    </mc:Choice>
    <mc:Fallback>
      <p:transition spd="slow" advTm="16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304800"/>
            <a:ext cx="868680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Next time:</a:t>
            </a:r>
          </a:p>
          <a:p>
            <a:endParaRPr lang="en-US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Read your syllabus– let me know if you have questions!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Make sure you can access the Blackboard site and BSU email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en-US" sz="2400" dirty="0"/>
              <a:t>The </a:t>
            </a:r>
            <a:r>
              <a:rPr lang="en-US" sz="2400" i="1" dirty="0"/>
              <a:t>“real work”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Do the assigned readings for next </a:t>
            </a:r>
          </a:p>
          <a:p>
            <a:r>
              <a:rPr lang="en-US" sz="2400" dirty="0"/>
              <a:t>	class (and take notes)</a:t>
            </a:r>
          </a:p>
          <a:p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Review your first written assignment </a:t>
            </a:r>
          </a:p>
          <a:p>
            <a:r>
              <a:rPr lang="en-US" sz="2400"/>
              <a:t>   (</a:t>
            </a:r>
            <a:r>
              <a:rPr lang="en-US" sz="2400" dirty="0"/>
              <a:t>guidelines posted).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1" y="1905001"/>
            <a:ext cx="3595063" cy="359506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FEA4EE-C750-449E-A1D5-A083E3AC5C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833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79"/>
    </mc:Choice>
    <mc:Fallback>
      <p:transition spd="slow" advTm="89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304800"/>
            <a:ext cx="8458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Three forms of Inequality:</a:t>
            </a:r>
          </a:p>
          <a:p>
            <a:endParaRPr lang="en-US" sz="2800" dirty="0"/>
          </a:p>
          <a:p>
            <a:r>
              <a:rPr lang="en-US" sz="2800" dirty="0"/>
              <a:t>Economic: 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Social: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Political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58" y="762000"/>
            <a:ext cx="2565484" cy="175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493819"/>
            <a:ext cx="4902200" cy="2100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267200"/>
            <a:ext cx="3581400" cy="248045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DEC811-2276-4BAB-9215-D5CDF9A036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335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58"/>
    </mc:Choice>
    <mc:Fallback>
      <p:transition spd="slow" advTm="61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533401"/>
            <a:ext cx="8763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Economic Inequality </a:t>
            </a:r>
            <a:r>
              <a:rPr lang="en-US" sz="2400" dirty="0"/>
              <a:t>is about material resources and access to wealth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HEALTH INSURANCE</a:t>
            </a:r>
          </a:p>
          <a:p>
            <a:endParaRPr lang="en-US" sz="2400" dirty="0"/>
          </a:p>
          <a:p>
            <a:r>
              <a:rPr lang="en-US" sz="2400" dirty="0"/>
              <a:t>HOUSING</a:t>
            </a:r>
          </a:p>
          <a:p>
            <a:endParaRPr lang="en-US" sz="2400" dirty="0"/>
          </a:p>
          <a:p>
            <a:r>
              <a:rPr lang="en-US" sz="2400" dirty="0"/>
              <a:t>TRANSPORTATION</a:t>
            </a:r>
          </a:p>
          <a:p>
            <a:endParaRPr lang="en-US" sz="2400" dirty="0"/>
          </a:p>
          <a:p>
            <a:r>
              <a:rPr lang="en-US" sz="2400" dirty="0"/>
              <a:t>EDUCATION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Lack of inequality in these areas means:  reduced life chances.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421814"/>
            <a:ext cx="6191250" cy="34861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6F93C0-63EA-44D3-A500-C6611C463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9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87"/>
    </mc:Choice>
    <mc:Fallback>
      <p:transition spd="slow" advTm="55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8447"/>
            <a:ext cx="9144000" cy="644110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23D01A-9096-4A69-B56C-A60BAF0F37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26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22"/>
    </mc:Choice>
    <mc:Fallback>
      <p:transition spd="slow" advTm="38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60419" y="762000"/>
          <a:ext cx="8229599" cy="5598350"/>
        </p:xfrm>
        <a:graphic>
          <a:graphicData uri="http://schemas.openxmlformats.org/drawingml/2006/table">
            <a:tbl>
              <a:tblPr/>
              <a:tblGrid>
                <a:gridCol w="899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3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3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03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effectLst/>
                          <a:hlinkClick r:id="rId4"/>
                        </a:rPr>
                        <a:t>Afghanistan</a:t>
                      </a:r>
                      <a:endParaRPr lang="en-US" sz="1600">
                        <a:effectLst/>
                      </a:endParaRPr>
                    </a:p>
                  </a:txBody>
                  <a:tcPr marL="27517" marR="0" marT="44027" marB="44027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</a:rPr>
                        <a:t>117.23</a:t>
                      </a:r>
                    </a:p>
                  </a:txBody>
                  <a:tcPr marL="0" marR="27517" marT="0" marB="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2014 est. </a:t>
                      </a:r>
                    </a:p>
                  </a:txBody>
                  <a:tcPr marL="44027" marR="0" marT="0" marB="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816">
                <a:tc gridSpan="4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379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effectLst/>
                          <a:hlinkClick r:id="rId5"/>
                        </a:rPr>
                        <a:t>Mali</a:t>
                      </a:r>
                      <a:endParaRPr lang="en-US" sz="1600">
                        <a:effectLst/>
                      </a:endParaRPr>
                    </a:p>
                  </a:txBody>
                  <a:tcPr marL="27517" marR="0" marT="44027" marB="440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</a:rPr>
                        <a:t>104.34</a:t>
                      </a:r>
                    </a:p>
                  </a:txBody>
                  <a:tcPr marL="0" marR="2751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2014 est. </a:t>
                      </a:r>
                    </a:p>
                  </a:txBody>
                  <a:tcPr marL="44027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816">
                <a:tc gridSpan="4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379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effectLst/>
                          <a:hlinkClick r:id="rId6"/>
                        </a:rPr>
                        <a:t>Somalia</a:t>
                      </a:r>
                      <a:endParaRPr lang="en-US" sz="1600">
                        <a:effectLst/>
                      </a:endParaRPr>
                    </a:p>
                  </a:txBody>
                  <a:tcPr marL="27517" marR="0" marT="44027" marB="440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</a:rPr>
                        <a:t>100.14</a:t>
                      </a:r>
                    </a:p>
                  </a:txBody>
                  <a:tcPr marL="0" marR="2751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2014 est. </a:t>
                      </a:r>
                    </a:p>
                  </a:txBody>
                  <a:tcPr marL="44027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816">
                <a:tc gridSpan="4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379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effectLst/>
                          <a:hlinkClick r:id="rId7"/>
                        </a:rPr>
                        <a:t>Central African Republic</a:t>
                      </a:r>
                      <a:endParaRPr lang="en-US" sz="1600">
                        <a:effectLst/>
                      </a:endParaRPr>
                    </a:p>
                  </a:txBody>
                  <a:tcPr marL="27517" marR="0" marT="44027" marB="440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</a:rPr>
                        <a:t>92.86</a:t>
                      </a:r>
                    </a:p>
                  </a:txBody>
                  <a:tcPr marL="0" marR="2751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2014 est. </a:t>
                      </a:r>
                    </a:p>
                  </a:txBody>
                  <a:tcPr marL="44027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816">
                <a:tc gridSpan="4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0379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effectLst/>
                          <a:hlinkClick r:id="rId8"/>
                        </a:rPr>
                        <a:t>Guinea-Bissau</a:t>
                      </a:r>
                      <a:endParaRPr lang="en-US" sz="1600">
                        <a:effectLst/>
                      </a:endParaRPr>
                    </a:p>
                  </a:txBody>
                  <a:tcPr marL="27517" marR="0" marT="44027" marB="440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</a:rPr>
                        <a:t>90.92</a:t>
                      </a:r>
                    </a:p>
                  </a:txBody>
                  <a:tcPr marL="0" marR="2751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2014 est. </a:t>
                      </a:r>
                    </a:p>
                  </a:txBody>
                  <a:tcPr marL="44027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816">
                <a:tc gridSpan="4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0379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effectLst/>
                          <a:hlinkClick r:id="rId9"/>
                        </a:rPr>
                        <a:t>Chad</a:t>
                      </a:r>
                      <a:endParaRPr lang="en-US" sz="1600">
                        <a:effectLst/>
                      </a:endParaRPr>
                    </a:p>
                  </a:txBody>
                  <a:tcPr marL="27517" marR="0" marT="44027" marB="440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</a:rPr>
                        <a:t>90.30</a:t>
                      </a:r>
                    </a:p>
                  </a:txBody>
                  <a:tcPr marL="0" marR="2751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2014 est. </a:t>
                      </a:r>
                    </a:p>
                  </a:txBody>
                  <a:tcPr marL="44027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816">
                <a:tc gridSpan="4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0379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effectLst/>
                          <a:hlinkClick r:id="rId10"/>
                        </a:rPr>
                        <a:t>Niger</a:t>
                      </a:r>
                      <a:endParaRPr lang="en-US" sz="1600">
                        <a:effectLst/>
                      </a:endParaRPr>
                    </a:p>
                  </a:txBody>
                  <a:tcPr marL="27517" marR="0" marT="44027" marB="440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</a:rPr>
                        <a:t>86.27</a:t>
                      </a:r>
                    </a:p>
                  </a:txBody>
                  <a:tcPr marL="0" marR="2751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2014 est. </a:t>
                      </a:r>
                    </a:p>
                  </a:txBody>
                  <a:tcPr marL="44027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816">
                <a:tc gridSpan="4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0379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effectLst/>
                          <a:hlinkClick r:id="rId11"/>
                        </a:rPr>
                        <a:t>Angola</a:t>
                      </a:r>
                      <a:endParaRPr lang="en-US" sz="1600">
                        <a:effectLst/>
                      </a:endParaRPr>
                    </a:p>
                  </a:txBody>
                  <a:tcPr marL="27517" marR="0" marT="44027" marB="440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</a:rPr>
                        <a:t>79.99</a:t>
                      </a:r>
                    </a:p>
                  </a:txBody>
                  <a:tcPr marL="0" marR="2751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2014 est. </a:t>
                      </a:r>
                    </a:p>
                  </a:txBody>
                  <a:tcPr marL="44027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8816">
                <a:tc gridSpan="4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40379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effectLst/>
                          <a:hlinkClick r:id="rId12"/>
                        </a:rPr>
                        <a:t>Burkina Faso</a:t>
                      </a:r>
                      <a:endParaRPr lang="en-US" sz="1600">
                        <a:effectLst/>
                      </a:endParaRPr>
                    </a:p>
                  </a:txBody>
                  <a:tcPr marL="27517" marR="0" marT="44027" marB="440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</a:rPr>
                        <a:t>76.80</a:t>
                      </a:r>
                    </a:p>
                  </a:txBody>
                  <a:tcPr marL="0" marR="2751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2014 est. </a:t>
                      </a:r>
                    </a:p>
                  </a:txBody>
                  <a:tcPr marL="44027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8816">
                <a:tc gridSpan="4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403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effectLst/>
                          <a:hlinkClick r:id="rId13"/>
                        </a:rPr>
                        <a:t>Nigeria</a:t>
                      </a:r>
                      <a:endParaRPr lang="en-US" sz="1600">
                        <a:effectLst/>
                      </a:endParaRPr>
                    </a:p>
                  </a:txBody>
                  <a:tcPr marL="27517" marR="0" marT="44027" marB="440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</a:rPr>
                        <a:t>74.09</a:t>
                      </a:r>
                    </a:p>
                  </a:txBody>
                  <a:tcPr marL="0" marR="2751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2014 est. </a:t>
                      </a:r>
                    </a:p>
                  </a:txBody>
                  <a:tcPr marL="44027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81200" y="152401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Infant Mortality Rates (CIA)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80DBAB-D5D4-4BAE-B40F-CE228156A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8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54"/>
    </mc:Choice>
    <mc:Fallback>
      <p:transition spd="slow" advTm="22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50" y="1143000"/>
            <a:ext cx="4286250" cy="285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381001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Housing Segregation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7600" y="4505236"/>
            <a:ext cx="66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Throughout the 20</a:t>
            </a:r>
            <a:r>
              <a:rPr lang="en-US" sz="2400" i="1" baseline="30000" dirty="0"/>
              <a:t>th</a:t>
            </a:r>
            <a:r>
              <a:rPr lang="en-US" sz="2400" i="1" dirty="0"/>
              <a:t> century, African Americans have endured more housing segregation than any other racial group.  This is still true today.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171476E-2B93-45F1-A188-3D7BFDFB4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11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00"/>
    </mc:Choice>
    <mc:Fallback>
      <p:transition spd="slow" advTm="2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8018" y="689551"/>
            <a:ext cx="8534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(Top 5)  High Prestige Jobs (what do you think these</a:t>
            </a:r>
          </a:p>
          <a:p>
            <a:r>
              <a:rPr lang="en-US" sz="2400" dirty="0"/>
              <a:t>are?)</a:t>
            </a:r>
          </a:p>
          <a:p>
            <a:endParaRPr lang="en-US" dirty="0"/>
          </a:p>
          <a:p>
            <a:r>
              <a:rPr lang="en-US" sz="2400" dirty="0"/>
              <a:t>1.  </a:t>
            </a:r>
          </a:p>
          <a:p>
            <a:endParaRPr lang="en-US" sz="2400" dirty="0"/>
          </a:p>
          <a:p>
            <a:r>
              <a:rPr lang="en-US" sz="2400" dirty="0"/>
              <a:t>2.  </a:t>
            </a:r>
          </a:p>
          <a:p>
            <a:endParaRPr lang="en-US" sz="2400" dirty="0"/>
          </a:p>
          <a:p>
            <a:r>
              <a:rPr lang="en-US" sz="2400" dirty="0"/>
              <a:t>3.  </a:t>
            </a:r>
          </a:p>
          <a:p>
            <a:endParaRPr lang="en-US" sz="2400" dirty="0"/>
          </a:p>
          <a:p>
            <a:r>
              <a:rPr lang="en-US" sz="2400" dirty="0"/>
              <a:t>4.  </a:t>
            </a:r>
          </a:p>
          <a:p>
            <a:endParaRPr lang="en-US" sz="2400" dirty="0"/>
          </a:p>
          <a:p>
            <a:r>
              <a:rPr lang="en-US" sz="2400" dirty="0"/>
              <a:t>5.  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73" y="152400"/>
            <a:ext cx="1905000" cy="285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029200"/>
            <a:ext cx="1889760" cy="1063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100" y="3886200"/>
            <a:ext cx="3975100" cy="2647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152400"/>
            <a:ext cx="532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Social Inequality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B4A3216-6F1E-4973-AE6A-6FF8C29415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9412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20"/>
    </mc:Choice>
    <mc:Fallback>
      <p:transition spd="slow" advTm="64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52401"/>
            <a:ext cx="8534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(Bottom 5) Low Prestige Jobs (what do you </a:t>
            </a:r>
          </a:p>
          <a:p>
            <a:r>
              <a:rPr lang="en-US" sz="2400" dirty="0"/>
              <a:t> think?)</a:t>
            </a:r>
          </a:p>
          <a:p>
            <a:endParaRPr lang="en-US" sz="2400" dirty="0"/>
          </a:p>
          <a:p>
            <a:r>
              <a:rPr lang="en-US" sz="2400" dirty="0"/>
              <a:t>1.  </a:t>
            </a:r>
          </a:p>
          <a:p>
            <a:endParaRPr lang="en-US" sz="2400" dirty="0"/>
          </a:p>
          <a:p>
            <a:r>
              <a:rPr lang="en-US" sz="2400" dirty="0"/>
              <a:t>2.  </a:t>
            </a:r>
          </a:p>
          <a:p>
            <a:endParaRPr lang="en-US" sz="2400" dirty="0"/>
          </a:p>
          <a:p>
            <a:r>
              <a:rPr lang="en-US" sz="2400" dirty="0"/>
              <a:t>3.  </a:t>
            </a:r>
          </a:p>
          <a:p>
            <a:endParaRPr lang="en-US" sz="2400" dirty="0"/>
          </a:p>
          <a:p>
            <a:r>
              <a:rPr lang="en-US" sz="2400" dirty="0"/>
              <a:t>4.  </a:t>
            </a:r>
          </a:p>
          <a:p>
            <a:endParaRPr lang="en-US" sz="2400" dirty="0"/>
          </a:p>
          <a:p>
            <a:r>
              <a:rPr lang="en-US" sz="2400" dirty="0"/>
              <a:t>5.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7709"/>
            <a:ext cx="2627572" cy="3735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3962400"/>
            <a:ext cx="3238500" cy="24955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64C87B4-8667-4108-BBB5-D914832EE1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418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1"/>
    </mc:Choice>
    <mc:Fallback>
      <p:transition spd="slow" advTm="7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228600"/>
            <a:ext cx="8839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Political Inequality</a:t>
            </a:r>
            <a:r>
              <a:rPr lang="en-US" sz="2400" dirty="0"/>
              <a:t>:  Power and Authority</a:t>
            </a:r>
          </a:p>
          <a:p>
            <a:endParaRPr lang="en-US" sz="2400" dirty="0"/>
          </a:p>
          <a:p>
            <a:r>
              <a:rPr lang="en-US" sz="2400" dirty="0"/>
              <a:t>*Gaining access to politicians through campaign contributions</a:t>
            </a:r>
          </a:p>
          <a:p>
            <a:r>
              <a:rPr lang="en-US" sz="2400" dirty="0"/>
              <a:t>($123,200 bi-annually from an individual – 2012-13 election cycle)</a:t>
            </a:r>
          </a:p>
          <a:p>
            <a:endParaRPr lang="en-US" sz="2400" dirty="0"/>
          </a:p>
          <a:p>
            <a:r>
              <a:rPr lang="en-US" sz="2400" dirty="0"/>
              <a:t>*Super PACs (political action committees)   Ex: in 2012 – Sheldon Adelson donated 91.8 million to conservative </a:t>
            </a:r>
            <a:r>
              <a:rPr lang="en-US" sz="2400" dirty="0" err="1"/>
              <a:t>superPACs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64" y="2906257"/>
            <a:ext cx="7218218" cy="387554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3D339B-7F38-4638-B5CB-0B54E8347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3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591"/>
    </mc:Choice>
    <mc:Fallback>
      <p:transition spd="slow" advTm="120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3.2|2|4.2|1.8|2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|1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68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295</Words>
  <Application>Microsoft Office PowerPoint</Application>
  <PresentationFormat>Widescreen</PresentationFormat>
  <Paragraphs>118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Bridgewater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Wakin, Michele</dc:creator>
  <cp:lastModifiedBy>Michele</cp:lastModifiedBy>
  <cp:revision>2</cp:revision>
  <dcterms:created xsi:type="dcterms:W3CDTF">2018-01-15T19:37:15Z</dcterms:created>
  <dcterms:modified xsi:type="dcterms:W3CDTF">2021-07-08T16:14:01Z</dcterms:modified>
</cp:coreProperties>
</file>