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8"/>
  </p:notesMasterIdLst>
  <p:sldIdLst>
    <p:sldId id="256" r:id="rId2"/>
    <p:sldId id="257" r:id="rId3"/>
    <p:sldId id="258" r:id="rId4"/>
    <p:sldId id="259" r:id="rId5"/>
    <p:sldId id="262" r:id="rId6"/>
    <p:sldId id="26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477" autoAdjust="0"/>
  </p:normalViewPr>
  <p:slideViewPr>
    <p:cSldViewPr snapToGrid="0">
      <p:cViewPr varScale="1">
        <p:scale>
          <a:sx n="60" d="100"/>
          <a:sy n="60" d="100"/>
        </p:scale>
        <p:origin x="10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8D17F7-CD8C-4705-810A-BF4FBBA6CFA8}" type="datetimeFigureOut">
              <a:rPr lang="en-US" smtClean="0"/>
              <a:t>6/16/2020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F5FA23-4711-4C42-882A-249A78540D37}" type="slidenum">
              <a:rPr lang="en-US" smtClean="0"/>
              <a:t>‹#›</a:t>
            </a:fld>
            <a:endParaRPr lang="en-US"/>
          </a:p>
        </p:txBody>
      </p:sp>
    </p:spTree>
    <p:extLst>
      <p:ext uri="{BB962C8B-B14F-4D97-AF65-F5344CB8AC3E}">
        <p14:creationId xmlns:p14="http://schemas.microsoft.com/office/powerpoint/2010/main" val="425326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arthobservatory.nasa.gov/features/Water/page2.php"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nps.gov/glac/planyourvisit/openingplan.htm"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arthobservatory.nasa.gov/images/8805/glory-over-pacific-ocean-clouds"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worldvision.org/disaster-relief-news-stories/2013-typhoon-haiyan-facts" TargetMode="External"/><Relationship Id="rId4" Type="http://schemas.openxmlformats.org/officeDocument/2006/relationships/hyperlink" Target="http://edition.cnn.com/2013/11/07/world/asia/philippines-typhoon-haiyan/index.html"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arthobservatory.nasa.gov/images/4469/clouds-over-the-black-sea"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arthobservatory.nasa.gov/images/85947/blooms-in-the-sea-of-marmara"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sa.gov/mission_pages/station/multimedia/gallery/iss029e031157.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nasa.gov/image-feature/viewing-the-mediterranean-coasts-of-tunisia-and-libya-from-the-space-statio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r>
              <a:rPr lang="en-US" dirty="0">
                <a:hlinkClick r:id="rId3"/>
              </a:rPr>
              <a:t>https://earthobservatory.nasa.gov/features/Water/page2.php</a:t>
            </a:r>
            <a:endParaRPr lang="en-US" dirty="0"/>
          </a:p>
          <a:p>
            <a:r>
              <a:rPr lang="en-US" dirty="0">
                <a:hlinkClick r:id="rId4"/>
              </a:rPr>
              <a:t>https://www.nps.gov/glac/planyourvisit/openingplan.htm</a:t>
            </a:r>
            <a:endParaRPr lang="en-US" dirty="0"/>
          </a:p>
        </p:txBody>
      </p:sp>
      <p:sp>
        <p:nvSpPr>
          <p:cNvPr id="4" name="Slide Number Placeholder 3"/>
          <p:cNvSpPr>
            <a:spLocks noGrp="1"/>
          </p:cNvSpPr>
          <p:nvPr>
            <p:ph type="sldNum" sz="quarter" idx="5"/>
          </p:nvPr>
        </p:nvSpPr>
        <p:spPr/>
        <p:txBody>
          <a:bodyPr/>
          <a:lstStyle/>
          <a:p>
            <a:fld id="{FCF5FA23-4711-4C42-882A-249A78540D37}" type="slidenum">
              <a:rPr lang="en-US" smtClean="0"/>
              <a:t>2</a:t>
            </a:fld>
            <a:endParaRPr lang="en-US"/>
          </a:p>
        </p:txBody>
      </p:sp>
    </p:spTree>
    <p:extLst>
      <p:ext uri="{BB962C8B-B14F-4D97-AF65-F5344CB8AC3E}">
        <p14:creationId xmlns:p14="http://schemas.microsoft.com/office/powerpoint/2010/main" val="3401657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r>
              <a:rPr lang="en-US" dirty="0">
                <a:hlinkClick r:id="rId3"/>
              </a:rPr>
              <a:t>https://earthobservatory.nasa.gov/images/8805/glory-over-pacific-ocean-clouds</a:t>
            </a:r>
            <a:endParaRPr lang="en-US" dirty="0"/>
          </a:p>
          <a:p>
            <a:r>
              <a:rPr lang="en-US" dirty="0">
                <a:hlinkClick r:id="rId4"/>
              </a:rPr>
              <a:t>http://edition.cnn.com/2013/11/07/world/asia/philippines-typhoon-haiyan/index.html</a:t>
            </a:r>
            <a:endParaRPr lang="en-US" dirty="0"/>
          </a:p>
          <a:p>
            <a:r>
              <a:rPr lang="en-US" dirty="0">
                <a:hlinkClick r:id="rId5"/>
              </a:rPr>
              <a:t>https://www.worldvision.org/disaster-relief-news-stories/2013-typhoon-haiyan-facts</a:t>
            </a:r>
            <a:endParaRPr lang="en-US" dirty="0"/>
          </a:p>
        </p:txBody>
      </p:sp>
      <p:sp>
        <p:nvSpPr>
          <p:cNvPr id="4" name="Slide Number Placeholder 3"/>
          <p:cNvSpPr>
            <a:spLocks noGrp="1"/>
          </p:cNvSpPr>
          <p:nvPr>
            <p:ph type="sldNum" sz="quarter" idx="5"/>
          </p:nvPr>
        </p:nvSpPr>
        <p:spPr/>
        <p:txBody>
          <a:bodyPr/>
          <a:lstStyle/>
          <a:p>
            <a:fld id="{FCF5FA23-4711-4C42-882A-249A78540D37}" type="slidenum">
              <a:rPr lang="en-US" smtClean="0"/>
              <a:t>3</a:t>
            </a:fld>
            <a:endParaRPr lang="en-US"/>
          </a:p>
        </p:txBody>
      </p:sp>
    </p:spTree>
    <p:extLst>
      <p:ext uri="{BB962C8B-B14F-4D97-AF65-F5344CB8AC3E}">
        <p14:creationId xmlns:p14="http://schemas.microsoft.com/office/powerpoint/2010/main" val="83015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r>
              <a:rPr lang="en-US" dirty="0">
                <a:hlinkClick r:id="rId3"/>
              </a:rPr>
              <a:t>https://earthobservatory.nasa.gov/images/4469/clouds-over-the-black-sea</a:t>
            </a:r>
            <a:endParaRPr lang="en-US" dirty="0"/>
          </a:p>
          <a:p>
            <a:r>
              <a:rPr lang="en-US" dirty="0">
                <a:hlinkClick r:id="rId4"/>
              </a:rPr>
              <a:t>https://earthobservatory.nasa.gov/images/85947/blooms-in-the-sea-of-marmara</a:t>
            </a:r>
            <a:endParaRPr lang="en-US" dirty="0"/>
          </a:p>
        </p:txBody>
      </p:sp>
      <p:sp>
        <p:nvSpPr>
          <p:cNvPr id="4" name="Slide Number Placeholder 3"/>
          <p:cNvSpPr>
            <a:spLocks noGrp="1"/>
          </p:cNvSpPr>
          <p:nvPr>
            <p:ph type="sldNum" sz="quarter" idx="5"/>
          </p:nvPr>
        </p:nvSpPr>
        <p:spPr/>
        <p:txBody>
          <a:bodyPr/>
          <a:lstStyle/>
          <a:p>
            <a:fld id="{FCF5FA23-4711-4C42-882A-249A78540D37}" type="slidenum">
              <a:rPr lang="en-US" smtClean="0"/>
              <a:t>4</a:t>
            </a:fld>
            <a:endParaRPr lang="en-US"/>
          </a:p>
        </p:txBody>
      </p:sp>
    </p:spTree>
    <p:extLst>
      <p:ext uri="{BB962C8B-B14F-4D97-AF65-F5344CB8AC3E}">
        <p14:creationId xmlns:p14="http://schemas.microsoft.com/office/powerpoint/2010/main" val="628387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a:t>
            </a:r>
          </a:p>
          <a:p>
            <a:r>
              <a:rPr lang="en-US" dirty="0">
                <a:hlinkClick r:id="rId3"/>
              </a:rPr>
              <a:t>https://www.nasa.gov/mission_pages/station/multimedia/gallery/iss029e031157.html</a:t>
            </a:r>
            <a:endParaRPr lang="en-US" dirty="0"/>
          </a:p>
          <a:p>
            <a:r>
              <a:rPr lang="en-US" dirty="0">
                <a:hlinkClick r:id="rId4"/>
              </a:rPr>
              <a:t>https://www.nasa.gov/image-feature/viewing-the-mediterranean-coasts-of-tunisia-and-libya-from-the-space-station</a:t>
            </a:r>
            <a:endParaRPr lang="en-US" dirty="0"/>
          </a:p>
        </p:txBody>
      </p:sp>
      <p:sp>
        <p:nvSpPr>
          <p:cNvPr id="4" name="Slide Number Placeholder 3"/>
          <p:cNvSpPr>
            <a:spLocks noGrp="1"/>
          </p:cNvSpPr>
          <p:nvPr>
            <p:ph type="sldNum" sz="quarter" idx="5"/>
          </p:nvPr>
        </p:nvSpPr>
        <p:spPr/>
        <p:txBody>
          <a:bodyPr/>
          <a:lstStyle/>
          <a:p>
            <a:fld id="{FCF5FA23-4711-4C42-882A-249A78540D37}" type="slidenum">
              <a:rPr lang="en-US" smtClean="0"/>
              <a:t>5</a:t>
            </a:fld>
            <a:endParaRPr lang="en-US"/>
          </a:p>
        </p:txBody>
      </p:sp>
    </p:spTree>
    <p:extLst>
      <p:ext uri="{BB962C8B-B14F-4D97-AF65-F5344CB8AC3E}">
        <p14:creationId xmlns:p14="http://schemas.microsoft.com/office/powerpoint/2010/main" val="1290064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6/16/2020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362934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52731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6/16/2020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867102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6/16/2020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087353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6/16/2020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918097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6/16/2020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6206291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6/16/2020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6683879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6/16/2020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56655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6/16/2020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42086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68443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6/16/2020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978382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6/16/2020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204079349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0" r:id="rId5"/>
    <p:sldLayoutId id="2147483675" r:id="rId6"/>
    <p:sldLayoutId id="2147483676" r:id="rId7"/>
    <p:sldLayoutId id="2147483677" r:id="rId8"/>
    <p:sldLayoutId id="2147483678" r:id="rId9"/>
    <p:sldLayoutId id="2147483679" r:id="rId10"/>
    <p:sldLayoutId id="2147483681" r:id="rId11"/>
  </p:sldLayoutIdLst>
  <p:hf sldNum="0" hdr="0" ftr="0" dt="0"/>
  <p:txStyles>
    <p:titleStyle>
      <a:lvl1pPr algn="l" defTabSz="914400" rtl="0" eaLnBrk="1" latinLnBrk="0" hangingPunct="1">
        <a:lnSpc>
          <a:spcPct val="90000"/>
        </a:lnSpc>
        <a:spcBef>
          <a:spcPct val="0"/>
        </a:spcBef>
        <a:buNone/>
        <a:defRPr lang="en-US" sz="6600" i="0"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hyperlink" Target="https://www.nps.gov/glac/planyourvisit/openingplan.htm" TargetMode="External"/><Relationship Id="rId7" Type="http://schemas.openxmlformats.org/officeDocument/2006/relationships/hyperlink" Target="https://earthobservatory.nasa.gov/features/Water/page2.php" TargetMode="External"/><Relationship Id="rId2" Type="http://schemas.openxmlformats.org/officeDocument/2006/relationships/hyperlink" Target="https://earthobservatory.nasa.gov/images/4469/clouds-over-the-black-sea" TargetMode="External"/><Relationship Id="rId1" Type="http://schemas.openxmlformats.org/officeDocument/2006/relationships/slideLayout" Target="../slideLayouts/slideLayout2.xml"/><Relationship Id="rId6" Type="http://schemas.openxmlformats.org/officeDocument/2006/relationships/hyperlink" Target="https://www.worldvision.org/disaster-relief-news-stories/2013-typhoon-haiyan-facts" TargetMode="External"/><Relationship Id="rId5" Type="http://schemas.openxmlformats.org/officeDocument/2006/relationships/hyperlink" Target="http://edition.cnn.com/2013/11/07/world/asia/philippines-typhoon-haiyan/index.html" TargetMode="External"/><Relationship Id="rId4" Type="http://schemas.openxmlformats.org/officeDocument/2006/relationships/hyperlink" Target="https://earthobservatory.nasa.gov/images/8805/glory-over-pacific-ocean-clou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26E0BFB-CDF1-4990-8C11-AC849311E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5DF0050-956E-4AFB-A24F-CD0838EB72A0}"/>
              </a:ext>
            </a:extLst>
          </p:cNvPr>
          <p:cNvPicPr>
            <a:picLocks noChangeAspect="1"/>
          </p:cNvPicPr>
          <p:nvPr/>
        </p:nvPicPr>
        <p:blipFill rotWithShape="1">
          <a:blip r:embed="rId2"/>
          <a:srcRect t="7266" b="8465"/>
          <a:stretch/>
        </p:blipFill>
        <p:spPr>
          <a:xfrm>
            <a:off x="-2" y="10"/>
            <a:ext cx="12192002" cy="6857990"/>
          </a:xfrm>
          <a:prstGeom prst="rect">
            <a:avLst/>
          </a:prstGeom>
        </p:spPr>
      </p:pic>
      <p:sp>
        <p:nvSpPr>
          <p:cNvPr id="11" name="Rectangle 10">
            <a:extLst>
              <a:ext uri="{FF2B5EF4-FFF2-40B4-BE49-F238E27FC236}">
                <a16:creationId xmlns:a16="http://schemas.microsoft.com/office/drawing/2014/main" id="{6069A1F8-9BEB-4786-9694-FC48B2D75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88244" y="0"/>
            <a:ext cx="9403756" cy="6858000"/>
          </a:xfrm>
          <a:prstGeom prst="rect">
            <a:avLst/>
          </a:prstGeom>
          <a:gradFill>
            <a:gsLst>
              <a:gs pos="58000">
                <a:schemeClr val="bg1">
                  <a:alpha val="30000"/>
                </a:schemeClr>
              </a:gs>
              <a:gs pos="30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B81838-4AEE-408F-8906-7FA5F763E10D}"/>
              </a:ext>
            </a:extLst>
          </p:cNvPr>
          <p:cNvSpPr>
            <a:spLocks noGrp="1"/>
          </p:cNvSpPr>
          <p:nvPr>
            <p:ph type="ctrTitle"/>
          </p:nvPr>
        </p:nvSpPr>
        <p:spPr>
          <a:xfrm>
            <a:off x="7848600" y="1122363"/>
            <a:ext cx="4023360" cy="1098496"/>
          </a:xfrm>
        </p:spPr>
        <p:txBody>
          <a:bodyPr anchor="b">
            <a:normAutofit/>
          </a:bodyPr>
          <a:lstStyle/>
          <a:p>
            <a:pPr algn="l"/>
            <a:r>
              <a:rPr lang="en-US" sz="3200" dirty="0"/>
              <a:t>Journal Logs</a:t>
            </a:r>
          </a:p>
        </p:txBody>
      </p:sp>
      <p:sp>
        <p:nvSpPr>
          <p:cNvPr id="3" name="Subtitle 2">
            <a:extLst>
              <a:ext uri="{FF2B5EF4-FFF2-40B4-BE49-F238E27FC236}">
                <a16:creationId xmlns:a16="http://schemas.microsoft.com/office/drawing/2014/main" id="{2171F62E-61DC-47F2-B106-7862406FBDF2}"/>
              </a:ext>
            </a:extLst>
          </p:cNvPr>
          <p:cNvSpPr>
            <a:spLocks noGrp="1"/>
          </p:cNvSpPr>
          <p:nvPr>
            <p:ph type="subTitle" idx="1"/>
          </p:nvPr>
        </p:nvSpPr>
        <p:spPr>
          <a:xfrm>
            <a:off x="7848600" y="2389078"/>
            <a:ext cx="4023360" cy="1208141"/>
          </a:xfrm>
        </p:spPr>
        <p:txBody>
          <a:bodyPr>
            <a:normAutofit/>
          </a:bodyPr>
          <a:lstStyle/>
          <a:p>
            <a:pPr algn="l"/>
            <a:r>
              <a:rPr lang="en-US" sz="1600" dirty="0"/>
              <a:t>July 4, 2009</a:t>
            </a:r>
          </a:p>
          <a:p>
            <a:pPr algn="l"/>
            <a:r>
              <a:rPr lang="en-US" sz="1600" dirty="0"/>
              <a:t>November 11, 2013</a:t>
            </a:r>
          </a:p>
          <a:p>
            <a:pPr algn="l"/>
            <a:r>
              <a:rPr lang="en-US" sz="1600" dirty="0"/>
              <a:t>May 27, 2015</a:t>
            </a:r>
          </a:p>
          <a:p>
            <a:pPr algn="l"/>
            <a:r>
              <a:rPr lang="en-US" sz="1600" dirty="0"/>
              <a:t>September 30, 2019</a:t>
            </a:r>
          </a:p>
          <a:p>
            <a:pPr algn="l"/>
            <a:endParaRPr lang="en-US" sz="1600" dirty="0"/>
          </a:p>
          <a:p>
            <a:pPr algn="l"/>
            <a:endParaRPr lang="en-US" sz="1600" dirty="0"/>
          </a:p>
        </p:txBody>
      </p:sp>
      <p:pic>
        <p:nvPicPr>
          <p:cNvPr id="12" name="Picture 11">
            <a:extLst>
              <a:ext uri="{FF2B5EF4-FFF2-40B4-BE49-F238E27FC236}">
                <a16:creationId xmlns:a16="http://schemas.microsoft.com/office/drawing/2014/main" id="{36270999-F989-47A2-8D79-28C356CF6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756" y="1747637"/>
            <a:ext cx="6858000" cy="6858000"/>
          </a:xfrm>
          <a:prstGeom prst="rect">
            <a:avLst/>
          </a:prstGeom>
        </p:spPr>
      </p:pic>
      <p:pic>
        <p:nvPicPr>
          <p:cNvPr id="2050" name="Picture 2">
            <a:extLst>
              <a:ext uri="{FF2B5EF4-FFF2-40B4-BE49-F238E27FC236}">
                <a16:creationId xmlns:a16="http://schemas.microsoft.com/office/drawing/2014/main" id="{6221AC30-561D-4453-A2BA-F454E18E7B6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436" b="93077" l="6333" r="93444">
                        <a14:foregroundMark x1="47333" y1="7692" x2="47333" y2="7692"/>
                        <a14:foregroundMark x1="43000" y1="20385" x2="43000" y2="20385"/>
                        <a14:foregroundMark x1="42111" y1="20641" x2="44444" y2="23846"/>
                        <a14:foregroundMark x1="58889" y1="20000" x2="61778" y2="22564"/>
                        <a14:foregroundMark x1="16000" y1="50128" x2="28111" y2="60000"/>
                        <a14:foregroundMark x1="16000" y1="37436" x2="30000" y2="49872"/>
                        <a14:foregroundMark x1="30000" y1="49872" x2="46778" y2="76795"/>
                        <a14:foregroundMark x1="46778" y1="76795" x2="52667" y2="79103"/>
                        <a14:foregroundMark x1="52667" y1="79103" x2="53000" y2="81026"/>
                        <a14:foregroundMark x1="15000" y1="38333" x2="12667" y2="64103"/>
                        <a14:foregroundMark x1="12667" y1="64103" x2="36000" y2="93333"/>
                        <a14:foregroundMark x1="6444" y1="59231" x2="6444" y2="59231"/>
                        <a14:foregroundMark x1="93444" y1="53077" x2="93444" y2="53077"/>
                      </a14:backgroundRemoval>
                    </a14:imgEffect>
                  </a14:imgLayer>
                </a14:imgProps>
              </a:ext>
              <a:ext uri="{28A0092B-C50C-407E-A947-70E740481C1C}">
                <a14:useLocalDpi xmlns:a14="http://schemas.microsoft.com/office/drawing/2010/main" val="0"/>
              </a:ext>
            </a:extLst>
          </a:blip>
          <a:srcRect/>
          <a:stretch>
            <a:fillRect/>
          </a:stretch>
        </p:blipFill>
        <p:spPr bwMode="auto">
          <a:xfrm>
            <a:off x="1308466" y="4287152"/>
            <a:ext cx="1479778" cy="12823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92D8CCE-1C2E-4E81-9070-8B36DC235FA0}"/>
              </a:ext>
            </a:extLst>
          </p:cNvPr>
          <p:cNvSpPr txBox="1"/>
          <p:nvPr/>
        </p:nvSpPr>
        <p:spPr>
          <a:xfrm>
            <a:off x="3022966" y="4102486"/>
            <a:ext cx="1479778" cy="369332"/>
          </a:xfrm>
          <a:prstGeom prst="rect">
            <a:avLst/>
          </a:prstGeom>
          <a:noFill/>
        </p:spPr>
        <p:txBody>
          <a:bodyPr wrap="square" rtlCol="0">
            <a:spAutoFit/>
          </a:bodyPr>
          <a:lstStyle/>
          <a:p>
            <a:r>
              <a:rPr lang="en-US" dirty="0"/>
              <a:t>R, WATT E.</a:t>
            </a:r>
          </a:p>
        </p:txBody>
      </p:sp>
    </p:spTree>
    <p:extLst>
      <p:ext uri="{BB962C8B-B14F-4D97-AF65-F5344CB8AC3E}">
        <p14:creationId xmlns:p14="http://schemas.microsoft.com/office/powerpoint/2010/main" val="957050478"/>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4EB1-B3C3-4E9F-8CCA-29ADA7FC009E}"/>
              </a:ext>
            </a:extLst>
          </p:cNvPr>
          <p:cNvSpPr>
            <a:spLocks noGrp="1"/>
          </p:cNvSpPr>
          <p:nvPr>
            <p:ph type="title"/>
          </p:nvPr>
        </p:nvSpPr>
        <p:spPr>
          <a:xfrm>
            <a:off x="1066800" y="642594"/>
            <a:ext cx="4671042" cy="1371600"/>
          </a:xfrm>
        </p:spPr>
        <p:txBody>
          <a:bodyPr/>
          <a:lstStyle/>
          <a:p>
            <a:r>
              <a:rPr lang="en-US" dirty="0"/>
              <a:t>The Beginning</a:t>
            </a:r>
          </a:p>
        </p:txBody>
      </p:sp>
      <p:sp>
        <p:nvSpPr>
          <p:cNvPr id="3" name="Content Placeholder 2">
            <a:extLst>
              <a:ext uri="{FF2B5EF4-FFF2-40B4-BE49-F238E27FC236}">
                <a16:creationId xmlns:a16="http://schemas.microsoft.com/office/drawing/2014/main" id="{06F7BE25-457E-46D3-86AC-CC4F11D844C7}"/>
              </a:ext>
            </a:extLst>
          </p:cNvPr>
          <p:cNvSpPr>
            <a:spLocks noGrp="1"/>
          </p:cNvSpPr>
          <p:nvPr>
            <p:ph idx="1"/>
          </p:nvPr>
        </p:nvSpPr>
        <p:spPr>
          <a:xfrm>
            <a:off x="1066800" y="2103119"/>
            <a:ext cx="4671042" cy="4235003"/>
          </a:xfrm>
        </p:spPr>
        <p:txBody>
          <a:bodyPr>
            <a:normAutofit/>
          </a:bodyPr>
          <a:lstStyle/>
          <a:p>
            <a:pPr marL="0" indent="0">
              <a:buNone/>
            </a:pPr>
            <a:r>
              <a:rPr lang="en-US" dirty="0"/>
              <a:t>I was frozen in ice in Glacier National Park in Montana, U.S.A.</a:t>
            </a:r>
          </a:p>
          <a:p>
            <a:pPr marL="0" indent="0">
              <a:buNone/>
            </a:pPr>
            <a:r>
              <a:rPr lang="en-US" dirty="0"/>
              <a:t>Then, due to global warming, my kin and I found ourselves melting. It was July 4, 2009.</a:t>
            </a:r>
          </a:p>
          <a:p>
            <a:pPr marL="0" indent="0">
              <a:buNone/>
            </a:pPr>
            <a:r>
              <a:rPr lang="en-US" dirty="0"/>
              <a:t>From our solid state as ice, we were now liquid water in St. Mary’s Lake.</a:t>
            </a:r>
          </a:p>
          <a:p>
            <a:pPr marL="0" indent="0">
              <a:buNone/>
            </a:pPr>
            <a:r>
              <a:rPr lang="en-US" dirty="0"/>
              <a:t>We spent quite some time together in the lake, but over time those of us in the surface started evaporating into water vapor, and soon it was my turn.</a:t>
            </a:r>
          </a:p>
        </p:txBody>
      </p:sp>
      <p:pic>
        <p:nvPicPr>
          <p:cNvPr id="1026" name="Picture 2" descr="Photographs of the Blackfoot and Jackson Glaciers in 1911 and 2009.">
            <a:extLst>
              <a:ext uri="{FF2B5EF4-FFF2-40B4-BE49-F238E27FC236}">
                <a16:creationId xmlns:a16="http://schemas.microsoft.com/office/drawing/2014/main" id="{D47D00F6-D8A1-4908-9698-80EA06C5A2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63781" y="504237"/>
            <a:ext cx="2808844" cy="30199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View of St. Mary Lake from Wild Goose Island Overlook">
            <a:extLst>
              <a:ext uri="{FF2B5EF4-FFF2-40B4-BE49-F238E27FC236}">
                <a16:creationId xmlns:a16="http://schemas.microsoft.com/office/drawing/2014/main" id="{5E6247EC-4058-40FE-9664-236354EF20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7779" y="3915699"/>
            <a:ext cx="4844846" cy="2422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238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4EB1-B3C3-4E9F-8CCA-29ADA7FC009E}"/>
              </a:ext>
            </a:extLst>
          </p:cNvPr>
          <p:cNvSpPr>
            <a:spLocks noGrp="1"/>
          </p:cNvSpPr>
          <p:nvPr>
            <p:ph type="title"/>
          </p:nvPr>
        </p:nvSpPr>
        <p:spPr>
          <a:xfrm>
            <a:off x="1066800" y="642594"/>
            <a:ext cx="4671042" cy="1371600"/>
          </a:xfrm>
        </p:spPr>
        <p:txBody>
          <a:bodyPr>
            <a:normAutofit fontScale="90000"/>
          </a:bodyPr>
          <a:lstStyle/>
          <a:p>
            <a:r>
              <a:rPr lang="en-US" dirty="0"/>
              <a:t>The Pacific Ocean and  Asia</a:t>
            </a:r>
          </a:p>
        </p:txBody>
      </p:sp>
      <p:sp>
        <p:nvSpPr>
          <p:cNvPr id="3" name="Content Placeholder 2">
            <a:extLst>
              <a:ext uri="{FF2B5EF4-FFF2-40B4-BE49-F238E27FC236}">
                <a16:creationId xmlns:a16="http://schemas.microsoft.com/office/drawing/2014/main" id="{06F7BE25-457E-46D3-86AC-CC4F11D844C7}"/>
              </a:ext>
            </a:extLst>
          </p:cNvPr>
          <p:cNvSpPr>
            <a:spLocks noGrp="1"/>
          </p:cNvSpPr>
          <p:nvPr>
            <p:ph idx="1"/>
          </p:nvPr>
        </p:nvSpPr>
        <p:spPr>
          <a:xfrm>
            <a:off x="1066800" y="2103119"/>
            <a:ext cx="4671042" cy="4235003"/>
          </a:xfrm>
        </p:spPr>
        <p:txBody>
          <a:bodyPr>
            <a:normAutofit lnSpcReduction="10000"/>
          </a:bodyPr>
          <a:lstStyle/>
          <a:p>
            <a:pPr marL="0" indent="0">
              <a:buNone/>
            </a:pPr>
            <a:r>
              <a:rPr lang="en-US" dirty="0"/>
              <a:t>We travelled as condensed clouds and eventually made our way over the great Pacific Ocean. I don’t mean to brag, but we do look photogenic, don’t we? Anyway, we didn’t last long as clouds. Eventually, we fell as rain on the Pacific Ocean, and I found myself surrounded by even more of my kin. This was perhaps the longest part of my trip, as I spent years in the Pacific Ocean. The ocean currents eventually took us closer to Asia, and on November 3, 2013, we began to vaporize and form the Typhoon Haiyan. Some of us fell as torrential rains in the Philippines, Southern China, Taiwan, and Vietnam. I was one of the last to leave, as I fell as rain in Guanxi, China on November 11, 2013.</a:t>
            </a:r>
          </a:p>
        </p:txBody>
      </p:sp>
      <p:pic>
        <p:nvPicPr>
          <p:cNvPr id="5122" name="Picture 2" descr="Glory Over Pacific Ocean Clouds">
            <a:extLst>
              <a:ext uri="{FF2B5EF4-FFF2-40B4-BE49-F238E27FC236}">
                <a16:creationId xmlns:a16="http://schemas.microsoft.com/office/drawing/2014/main" id="{EAF5382B-9182-47AA-B85F-7BEABEB4B5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19781" y="475633"/>
            <a:ext cx="2452843" cy="327045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588FDDB6-D790-4973-B6B4-7F1985D62C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1582" y="3806525"/>
            <a:ext cx="4671042" cy="2627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46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4EB1-B3C3-4E9F-8CCA-29ADA7FC009E}"/>
              </a:ext>
            </a:extLst>
          </p:cNvPr>
          <p:cNvSpPr>
            <a:spLocks noGrp="1"/>
          </p:cNvSpPr>
          <p:nvPr>
            <p:ph type="title"/>
          </p:nvPr>
        </p:nvSpPr>
        <p:spPr>
          <a:xfrm>
            <a:off x="1066800" y="642594"/>
            <a:ext cx="4671042" cy="1371600"/>
          </a:xfrm>
        </p:spPr>
        <p:txBody>
          <a:bodyPr>
            <a:normAutofit/>
          </a:bodyPr>
          <a:lstStyle/>
          <a:p>
            <a:r>
              <a:rPr lang="en-US" dirty="0"/>
              <a:t>Europe</a:t>
            </a:r>
          </a:p>
        </p:txBody>
      </p:sp>
      <p:sp>
        <p:nvSpPr>
          <p:cNvPr id="3" name="Content Placeholder 2">
            <a:extLst>
              <a:ext uri="{FF2B5EF4-FFF2-40B4-BE49-F238E27FC236}">
                <a16:creationId xmlns:a16="http://schemas.microsoft.com/office/drawing/2014/main" id="{06F7BE25-457E-46D3-86AC-CC4F11D844C7}"/>
              </a:ext>
            </a:extLst>
          </p:cNvPr>
          <p:cNvSpPr>
            <a:spLocks noGrp="1"/>
          </p:cNvSpPr>
          <p:nvPr>
            <p:ph idx="1"/>
          </p:nvPr>
        </p:nvSpPr>
        <p:spPr>
          <a:xfrm>
            <a:off x="1066800" y="2103119"/>
            <a:ext cx="4671042" cy="4235003"/>
          </a:xfrm>
        </p:spPr>
        <p:txBody>
          <a:bodyPr>
            <a:normAutofit/>
          </a:bodyPr>
          <a:lstStyle/>
          <a:p>
            <a:pPr marL="0" indent="0">
              <a:buNone/>
            </a:pPr>
            <a:r>
              <a:rPr lang="en-US" dirty="0"/>
              <a:t>I travelled for a couple more years from one place to another, evaporating from one place and falling as rain on another country. Eventually, I evaporated from Turkey and fell as rain over the Black Sea, and travelled through the </a:t>
            </a:r>
            <a:r>
              <a:rPr lang="en-US" dirty="0" err="1"/>
              <a:t>Bosphorus</a:t>
            </a:r>
            <a:r>
              <a:rPr lang="en-US" dirty="0"/>
              <a:t> Strait into the Sea of Marmara. I had finally made my way to Europe on May 27, 2015. </a:t>
            </a:r>
          </a:p>
        </p:txBody>
      </p:sp>
      <p:pic>
        <p:nvPicPr>
          <p:cNvPr id="6148" name="Picture 4" descr="Clouds over the Black Sea ">
            <a:extLst>
              <a:ext uri="{FF2B5EF4-FFF2-40B4-BE49-F238E27FC236}">
                <a16:creationId xmlns:a16="http://schemas.microsoft.com/office/drawing/2014/main" id="{9E19FB98-C07A-4D74-B6A1-2E263D2A4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9497" y="438305"/>
            <a:ext cx="4115413" cy="308656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Blooms in the Sea of Marmara">
            <a:extLst>
              <a:ext uri="{FF2B5EF4-FFF2-40B4-BE49-F238E27FC236}">
                <a16:creationId xmlns:a16="http://schemas.microsoft.com/office/drawing/2014/main" id="{B7E4FB46-CAF4-4914-AB1B-5EFA591DA5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9496" y="3676086"/>
            <a:ext cx="4115413" cy="27436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902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F4EB1-B3C3-4E9F-8CCA-29ADA7FC009E}"/>
              </a:ext>
            </a:extLst>
          </p:cNvPr>
          <p:cNvSpPr>
            <a:spLocks noGrp="1"/>
          </p:cNvSpPr>
          <p:nvPr>
            <p:ph type="title"/>
          </p:nvPr>
        </p:nvSpPr>
        <p:spPr>
          <a:xfrm>
            <a:off x="1066800" y="642594"/>
            <a:ext cx="4671042" cy="1371600"/>
          </a:xfrm>
        </p:spPr>
        <p:txBody>
          <a:bodyPr>
            <a:normAutofit/>
          </a:bodyPr>
          <a:lstStyle/>
          <a:p>
            <a:r>
              <a:rPr lang="en-US" dirty="0"/>
              <a:t>Africa</a:t>
            </a:r>
          </a:p>
        </p:txBody>
      </p:sp>
      <p:sp>
        <p:nvSpPr>
          <p:cNvPr id="3" name="Content Placeholder 2">
            <a:extLst>
              <a:ext uri="{FF2B5EF4-FFF2-40B4-BE49-F238E27FC236}">
                <a16:creationId xmlns:a16="http://schemas.microsoft.com/office/drawing/2014/main" id="{06F7BE25-457E-46D3-86AC-CC4F11D844C7}"/>
              </a:ext>
            </a:extLst>
          </p:cNvPr>
          <p:cNvSpPr>
            <a:spLocks noGrp="1"/>
          </p:cNvSpPr>
          <p:nvPr>
            <p:ph idx="1"/>
          </p:nvPr>
        </p:nvSpPr>
        <p:spPr>
          <a:xfrm>
            <a:off x="1066800" y="2103119"/>
            <a:ext cx="4671042" cy="4235003"/>
          </a:xfrm>
        </p:spPr>
        <p:txBody>
          <a:bodyPr>
            <a:normAutofit/>
          </a:bodyPr>
          <a:lstStyle/>
          <a:p>
            <a:pPr marL="0" indent="0">
              <a:buNone/>
            </a:pPr>
            <a:r>
              <a:rPr lang="en-US" dirty="0"/>
              <a:t>From the Sea of Marmara, I made my way through the Strait of Dardanelles, into the Aegean Sea and finally the Mediterranean Sea. Lots of other water molecules were in this place, so I stayed in this place for quite a while before once again changing states. From the surface of the Mediterranean Sea, I evaporated and condensed into clouds over Africa (NASA just takes wonderful pictures). Of course, I fell as rain over Africa on September 30, 2019 (Wasn’t a famous song about Africa released on this date?).</a:t>
            </a:r>
          </a:p>
        </p:txBody>
      </p:sp>
      <p:pic>
        <p:nvPicPr>
          <p:cNvPr id="6148" name="Picture 4">
            <a:extLst>
              <a:ext uri="{FF2B5EF4-FFF2-40B4-BE49-F238E27FC236}">
                <a16:creationId xmlns:a16="http://schemas.microsoft.com/office/drawing/2014/main" id="{9E19FB98-C07A-4D74-B6A1-2E263D2A4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650946" y="438305"/>
            <a:ext cx="4112515" cy="308656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B7E4FB46-CAF4-4914-AB1B-5EFA591DA5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649496" y="3676086"/>
            <a:ext cx="4115413" cy="2743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124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761EB-5C2C-4435-9E8E-43A122182192}"/>
              </a:ext>
            </a:extLst>
          </p:cNvPr>
          <p:cNvSpPr>
            <a:spLocks noGrp="1"/>
          </p:cNvSpPr>
          <p:nvPr>
            <p:ph type="title"/>
          </p:nvPr>
        </p:nvSpPr>
        <p:spPr/>
        <p:txBody>
          <a:bodyPr/>
          <a:lstStyle/>
          <a:p>
            <a:r>
              <a:rPr lang="en-US" dirty="0"/>
              <a:t>Works Cited</a:t>
            </a:r>
          </a:p>
        </p:txBody>
      </p:sp>
      <p:sp>
        <p:nvSpPr>
          <p:cNvPr id="3" name="Content Placeholder 2">
            <a:extLst>
              <a:ext uri="{FF2B5EF4-FFF2-40B4-BE49-F238E27FC236}">
                <a16:creationId xmlns:a16="http://schemas.microsoft.com/office/drawing/2014/main" id="{B66BBAE9-4890-4980-842E-261EB9535C72}"/>
              </a:ext>
            </a:extLst>
          </p:cNvPr>
          <p:cNvSpPr>
            <a:spLocks noGrp="1"/>
          </p:cNvSpPr>
          <p:nvPr>
            <p:ph idx="1"/>
          </p:nvPr>
        </p:nvSpPr>
        <p:spPr>
          <a:xfrm>
            <a:off x="1066800" y="2014195"/>
            <a:ext cx="10058400" cy="4201212"/>
          </a:xfrm>
        </p:spPr>
        <p:txBody>
          <a:bodyPr>
            <a:normAutofit fontScale="77500" lnSpcReduction="20000"/>
          </a:bodyPr>
          <a:lstStyle/>
          <a:p>
            <a:r>
              <a:rPr lang="en-US" dirty="0"/>
              <a:t>Blooms in the Sea of Marmara. (n.d.). Retrieved June 16, 2020, from https://earthobservatory.nasa.gov/images/85947/blooms-in-the-sea-of-marmara</a:t>
            </a:r>
          </a:p>
          <a:p>
            <a:r>
              <a:rPr lang="en-US" dirty="0"/>
              <a:t>Clouds over the Black Sea. (n.d.). Retrieved June 16, 2020, from </a:t>
            </a:r>
            <a:r>
              <a:rPr lang="en-US" dirty="0">
                <a:hlinkClick r:id="rId2"/>
              </a:rPr>
              <a:t>https://earthobservatory.nasa.gov/images/4469/clouds-over-the-black-sea</a:t>
            </a:r>
            <a:endParaRPr lang="en-US" dirty="0"/>
          </a:p>
          <a:p>
            <a:r>
              <a:rPr lang="en-US" dirty="0"/>
              <a:t>Dunbar, B. (n.d.). Mediterranean Sea Area. Retrieved June 16, 2020, from https://www.nasa.gov/mission_pages/station/multimedia/gallery/iss029e031157.html</a:t>
            </a:r>
          </a:p>
          <a:p>
            <a:r>
              <a:rPr lang="en-US" dirty="0"/>
              <a:t>Glacier National Park Reopening Plan. (n.d.). Retrieved June 16, 2020, from </a:t>
            </a:r>
            <a:r>
              <a:rPr lang="en-US" dirty="0">
                <a:hlinkClick r:id="rId3"/>
              </a:rPr>
              <a:t>https://www.nps.gov/glac/planyourvisit/openingplan.htm</a:t>
            </a:r>
            <a:endParaRPr lang="en-US" dirty="0"/>
          </a:p>
          <a:p>
            <a:r>
              <a:rPr lang="en-US" dirty="0"/>
              <a:t>Glory Over Pacific Ocean Clouds. (n.d.). Retrieved June 16, 2020, from </a:t>
            </a:r>
            <a:r>
              <a:rPr lang="en-US" dirty="0">
                <a:hlinkClick r:id="rId4"/>
              </a:rPr>
              <a:t>https://earthobservatory.nasa.gov/images/8805/glory-over-pacific-ocean-clouds</a:t>
            </a:r>
            <a:endParaRPr lang="en-US" dirty="0"/>
          </a:p>
          <a:p>
            <a:r>
              <a:rPr lang="en-US" dirty="0"/>
              <a:t>Mullen, J. (2013, November 8). Super Typhoon Haiyan, one of strongest storms ever, hits central Philippines. Retrieved from </a:t>
            </a:r>
            <a:r>
              <a:rPr lang="en-US" dirty="0">
                <a:hlinkClick r:id="rId5"/>
              </a:rPr>
              <a:t>http://edition.cnn.com/2013/11/07/world/asia/philippines-typhoon-haiyan/index.html</a:t>
            </a:r>
            <a:endParaRPr lang="en-US" dirty="0"/>
          </a:p>
          <a:p>
            <a:r>
              <a:rPr lang="en-US" dirty="0"/>
              <a:t>Reid, K. (2020, June 5). 2013 Typhoon Haiyan: Facts, FAQs, and how to help. Retrieved from </a:t>
            </a:r>
            <a:r>
              <a:rPr lang="en-US" dirty="0">
                <a:hlinkClick r:id="rId6"/>
              </a:rPr>
              <a:t>https://www.worldvision.org/disaster-relief-news-stories/2013-typhoon-haiyan-facts</a:t>
            </a:r>
            <a:endParaRPr lang="en-US" dirty="0"/>
          </a:p>
          <a:p>
            <a:r>
              <a:rPr lang="en-US" dirty="0"/>
              <a:t>Smith, Y. (2019, July 30). Viewing the Mediterranean Coasts of Tunisia and Libya from the Station. Retrieved from https://www.nasa.gov/image-feature/viewing-the-mediterranean-coasts-of-tunisia-and-libya-from-the-space-station</a:t>
            </a:r>
          </a:p>
          <a:p>
            <a:r>
              <a:rPr lang="en-US" dirty="0"/>
              <a:t>The Water Cycle. (n.d.). Retrieved June 16, 2020, from </a:t>
            </a:r>
            <a:r>
              <a:rPr lang="en-US" dirty="0">
                <a:hlinkClick r:id="rId7"/>
              </a:rPr>
              <a:t>https://earthobservatory.nasa.gov/features/Water/page2.php</a:t>
            </a:r>
            <a:endParaRPr lang="en-US" dirty="0"/>
          </a:p>
          <a:p>
            <a:endParaRPr lang="en-US" dirty="0"/>
          </a:p>
        </p:txBody>
      </p:sp>
    </p:spTree>
    <p:extLst>
      <p:ext uri="{BB962C8B-B14F-4D97-AF65-F5344CB8AC3E}">
        <p14:creationId xmlns:p14="http://schemas.microsoft.com/office/powerpoint/2010/main" val="1256664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LeftStep">
      <a:dk1>
        <a:srgbClr val="000000"/>
      </a:dk1>
      <a:lt1>
        <a:srgbClr val="FFFFFF"/>
      </a:lt1>
      <a:dk2>
        <a:srgbClr val="243541"/>
      </a:dk2>
      <a:lt2>
        <a:srgbClr val="E2E6E8"/>
      </a:lt2>
      <a:accent1>
        <a:srgbClr val="C0998B"/>
      </a:accent1>
      <a:accent2>
        <a:srgbClr val="BA7F88"/>
      </a:accent2>
      <a:accent3>
        <a:srgbClr val="C594B0"/>
      </a:accent3>
      <a:accent4>
        <a:srgbClr val="BA7FB9"/>
      </a:accent4>
      <a:accent5>
        <a:srgbClr val="B396C6"/>
      </a:accent5>
      <a:accent6>
        <a:srgbClr val="897FBA"/>
      </a:accent6>
      <a:hlink>
        <a:srgbClr val="5D8A9A"/>
      </a:hlink>
      <a:folHlink>
        <a:srgbClr val="7F7F7F"/>
      </a:folHlink>
    </a:clrScheme>
    <a:fontScheme name="Savon">
      <a:majorFont>
        <a:latin typeface="Edwardian Script ITC"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emb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901</Words>
  <Application>Microsoft Office PowerPoint</Application>
  <PresentationFormat>Widescreen</PresentationFormat>
  <Paragraphs>44</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Bembo</vt:lpstr>
      <vt:lpstr>Calibri</vt:lpstr>
      <vt:lpstr>Edwardian Script ITC</vt:lpstr>
      <vt:lpstr>Garamond</vt:lpstr>
      <vt:lpstr>SavonVTI</vt:lpstr>
      <vt:lpstr>Journal Logs</vt:lpstr>
      <vt:lpstr>The Beginning</vt:lpstr>
      <vt:lpstr>The Pacific Ocean and  Asia</vt:lpstr>
      <vt:lpstr>Europe</vt:lpstr>
      <vt:lpstr>Africa</vt:lpstr>
      <vt:lpstr>Works Cited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Niko Echiverri</dc:creator>
  <cp:lastModifiedBy>Niko Echiverri</cp:lastModifiedBy>
  <cp:revision>14</cp:revision>
  <dcterms:created xsi:type="dcterms:W3CDTF">2020-06-15T22:44:08Z</dcterms:created>
  <dcterms:modified xsi:type="dcterms:W3CDTF">2020-06-16T01:02:07Z</dcterms:modified>
</cp:coreProperties>
</file>