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3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AFB4-9240-4D0D-B570-7A1769D39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5BB5FE-6595-42F4-9A09-D527D2E392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A1B22-D0F7-4E3F-B44B-93B3C2E17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686C1-9739-41E5-9BCF-607BF4562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9EA96-F85B-4433-ADD7-FDD0F04EF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22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72B4-CAF0-41E9-974F-2287C0275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356725-0C03-41EB-BAD7-136094DDE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C2A64-5247-49BC-9F34-450EE7490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E377C-2681-4D89-9890-2A9F0D358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8D7F9-A7A6-4E06-BA8A-ACCE70CFA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1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6287AA-D6E5-4C78-87CE-45A1A84D6C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5422-CD45-445D-8288-B0BE0CC6D1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9B6A0-520F-42D8-A004-6BA8A64C1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65744-BE98-43D9-BC3B-4D39D8CBC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5BD91-B9FC-4B81-A8EA-BF7829AED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1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B1BAF-6881-41D1-8F15-5E129E148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40943-29FD-4396-8F06-51026D039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3B62A-2CE2-48D6-92E9-B6F35CB00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F5D06-E820-43C5-A4EF-AC3349E42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B694F-6086-4CEE-88C7-3CC090BF5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25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DCCE2-5DD6-4450-877B-998F4310D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769B5-9897-4E9D-8140-F37DCE74C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61C05-96B5-4073-B79D-44E0379A3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C3148-A3E4-46F0-8D9E-585041AC4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C4867-8C75-466D-B732-DA790A9FF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58F8A-8A85-4BC1-8464-63F4564D4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B5F5B-CCF7-4EE5-8FCC-49501D9957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55ECDB-E2DB-4F4A-BE88-AA3BDF164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C30C9-8BF2-4959-8A6D-7B4C840B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3150FC-A85A-4195-8BBB-C8CB0EE71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3C479C-85A2-4599-BA50-3CCD39140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59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61382-95F3-461C-BF0C-84E7FB706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487C83-1DE1-4CBC-B30B-AB7824674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CC23F-FC9B-4506-AFFC-90FA4251E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EDA98-9730-4A37-8873-11B74AD13B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E754B5-09F5-41F4-B2F4-F40B3EE186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2B8EA9-A8F6-40C1-8C54-64B0630C3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C7476F-66D1-4C69-AF8B-0907E8EF3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B09727-07B9-4B37-B8F4-B7DA83546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64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A59F2-733E-43F7-94CB-26457A018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836F31-364A-459A-B7D1-B4FF35522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4C2A75-3768-4613-88F8-139F0CE62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ED213-217D-469C-B406-9FB8FA83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65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A5A044-92DE-4F64-BC09-7931A1B36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32E40D-1201-409E-98C3-16BED219F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D5781-36A6-4640-AC97-84029E906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14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D9C7D-F47A-4D67-947A-3690FE8FC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EDA07-229D-47A4-8AD3-FC11A62D2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A204F-E822-43CA-BD91-F106735B3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02AFA-3385-4463-93B8-3B5E8D9B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A4387-D319-413A-A7F1-C3BD4D2B6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6D0917-A2BB-4CEB-B07F-C640EBE6A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55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62CF2-D493-4F79-BF72-A4F4D5826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776C2D-987B-4EFD-B53C-3A361295D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EDD1F-EC10-42C9-9B1D-9967CF51AE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264B2B-25C3-4C6D-9320-DAB8818DC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AD3F6-A63C-42CC-8B4F-D8F83566B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9077A6-C5F5-4B55-BCE1-7B7EA384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24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B9F4CC-E5D6-4E49-ACED-A46949AE2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CCFFF-0811-49C1-B5B0-C4454276D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2DD0A-A0CA-486A-83E6-5A4E937A7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00820-1489-4DC2-B42B-9726E8A8DF6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63074-4CF8-497C-8E06-B772F5E3F1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55B41-732C-4CA4-A2F3-6BFC442CBF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151E7-EB90-42CE-813F-8A5DF51CD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1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0E8F5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A0093E-657F-43F6-BE0B-6C586300A2AC}"/>
              </a:ext>
            </a:extLst>
          </p:cNvPr>
          <p:cNvSpPr txBox="1"/>
          <p:nvPr/>
        </p:nvSpPr>
        <p:spPr>
          <a:xfrm>
            <a:off x="585612" y="327813"/>
            <a:ext cx="4254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Hypothesis 1: There is no difference between the mean age of female and male.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25F2C31-B3EC-4DCA-B17F-AF8786570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226665"/>
              </p:ext>
            </p:extLst>
          </p:nvPr>
        </p:nvGraphicFramePr>
        <p:xfrm>
          <a:off x="750626" y="974146"/>
          <a:ext cx="3480180" cy="1010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3267">
                  <a:extLst>
                    <a:ext uri="{9D8B030D-6E8A-4147-A177-3AD203B41FA5}">
                      <a16:colId xmlns:a16="http://schemas.microsoft.com/office/drawing/2014/main" val="3651331051"/>
                    </a:ext>
                  </a:extLst>
                </a:gridCol>
                <a:gridCol w="2566913">
                  <a:extLst>
                    <a:ext uri="{9D8B030D-6E8A-4147-A177-3AD203B41FA5}">
                      <a16:colId xmlns:a16="http://schemas.microsoft.com/office/drawing/2014/main" val="2118759524"/>
                    </a:ext>
                  </a:extLst>
                </a:gridCol>
              </a:tblGrid>
              <a:tr h="33668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Measurements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98749"/>
                  </a:ext>
                </a:extLst>
              </a:tr>
              <a:tr h="336682">
                <a:tc>
                  <a:txBody>
                    <a:bodyPr/>
                    <a:lstStyle/>
                    <a:p>
                      <a:r>
                        <a:rPr lang="en-US" sz="1200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Scale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198203"/>
                  </a:ext>
                </a:extLst>
              </a:tr>
              <a:tr h="336682">
                <a:tc>
                  <a:txBody>
                    <a:bodyPr/>
                    <a:lstStyle/>
                    <a:p>
                      <a:r>
                        <a:rPr lang="en-US" sz="1200" dirty="0"/>
                        <a:t>Gender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Ordinal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20339"/>
                  </a:ext>
                </a:extLst>
              </a:tr>
            </a:tbl>
          </a:graphicData>
        </a:graphic>
      </p:graphicFrame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9214EC0E-655E-4CAC-A919-338B6B3EE0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935748"/>
              </p:ext>
            </p:extLst>
          </p:nvPr>
        </p:nvGraphicFramePr>
        <p:xfrm>
          <a:off x="291685" y="4468182"/>
          <a:ext cx="4156254" cy="116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8140">
                  <a:extLst>
                    <a:ext uri="{9D8B030D-6E8A-4147-A177-3AD203B41FA5}">
                      <a16:colId xmlns:a16="http://schemas.microsoft.com/office/drawing/2014/main" val="1681275883"/>
                    </a:ext>
                  </a:extLst>
                </a:gridCol>
                <a:gridCol w="644843">
                  <a:extLst>
                    <a:ext uri="{9D8B030D-6E8A-4147-A177-3AD203B41FA5}">
                      <a16:colId xmlns:a16="http://schemas.microsoft.com/office/drawing/2014/main" val="3091612394"/>
                    </a:ext>
                  </a:extLst>
                </a:gridCol>
                <a:gridCol w="644843">
                  <a:extLst>
                    <a:ext uri="{9D8B030D-6E8A-4147-A177-3AD203B41FA5}">
                      <a16:colId xmlns:a16="http://schemas.microsoft.com/office/drawing/2014/main" val="3606477053"/>
                    </a:ext>
                  </a:extLst>
                </a:gridCol>
                <a:gridCol w="571856">
                  <a:extLst>
                    <a:ext uri="{9D8B030D-6E8A-4147-A177-3AD203B41FA5}">
                      <a16:colId xmlns:a16="http://schemas.microsoft.com/office/drawing/2014/main" val="1925028053"/>
                    </a:ext>
                  </a:extLst>
                </a:gridCol>
                <a:gridCol w="1236572">
                  <a:extLst>
                    <a:ext uri="{9D8B030D-6E8A-4147-A177-3AD203B41FA5}">
                      <a16:colId xmlns:a16="http://schemas.microsoft.com/office/drawing/2014/main" val="1119330325"/>
                    </a:ext>
                  </a:extLst>
                </a:gridCol>
              </a:tblGrid>
              <a:tr h="30300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Confidence intervals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380148"/>
                  </a:ext>
                </a:extLst>
              </a:tr>
              <a:tr h="404159">
                <a:tc>
                  <a:txBody>
                    <a:bodyPr/>
                    <a:lstStyle/>
                    <a:p>
                      <a:r>
                        <a:rPr lang="en-US" sz="1200" dirty="0"/>
                        <a:t>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1.8730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0.9587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2.99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438356"/>
                  </a:ext>
                </a:extLst>
              </a:tr>
              <a:tr h="404159">
                <a:tc>
                  <a:txBody>
                    <a:bodyPr/>
                    <a:lstStyle/>
                    <a:p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HandgunExp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2.793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1.6316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2.1148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959162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FAA3BCD1-0CE3-4167-A316-38C36EFD9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6697" y="2433297"/>
            <a:ext cx="5302853" cy="157321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8B73E15-2432-4F8F-82D6-6332C90765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686" y="2199067"/>
            <a:ext cx="2333766" cy="20062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1410B3-4540-4F62-852F-612C658896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75" y="327812"/>
            <a:ext cx="3699929" cy="210572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35B95DE-A8BD-4D6C-8FE5-7E604483CE95}"/>
              </a:ext>
            </a:extLst>
          </p:cNvPr>
          <p:cNvSpPr txBox="1"/>
          <p:nvPr/>
        </p:nvSpPr>
        <p:spPr>
          <a:xfrm flipH="1">
            <a:off x="2971449" y="4006517"/>
            <a:ext cx="5484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 The t-test shows there is a significant difference in the mean age between the males and females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82EDAE0-EBF6-43BD-886F-113BE33B9C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16504" y="314133"/>
            <a:ext cx="3143534" cy="178018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2F9D218-FF80-47D2-8EF4-2881BCFD76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4769" y="2223141"/>
            <a:ext cx="3572566" cy="164606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06B0BC92-D8BB-412B-BDC6-FBF2E22DE9ED}"/>
              </a:ext>
            </a:extLst>
          </p:cNvPr>
          <p:cNvSpPr txBox="1"/>
          <p:nvPr/>
        </p:nvSpPr>
        <p:spPr>
          <a:xfrm>
            <a:off x="8619249" y="3869205"/>
            <a:ext cx="342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chi-square test shows that there is no significance difference in the cross tabulation between gender and race.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8C4C810E-6D55-4F67-8048-F5681998C7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640" y="4331375"/>
            <a:ext cx="3118615" cy="159119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913FAE2-30A2-4570-89BD-C2D237F5E60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33928" y="4545985"/>
            <a:ext cx="2472623" cy="155521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F60B735-2816-4562-AA94-9B00DFACF7F1}"/>
              </a:ext>
            </a:extLst>
          </p:cNvPr>
          <p:cNvSpPr txBox="1"/>
          <p:nvPr/>
        </p:nvSpPr>
        <p:spPr>
          <a:xfrm>
            <a:off x="859808" y="6028841"/>
            <a:ext cx="74597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Hypothesis 1 is rejected by t-test analysis between the mean age of female and male. The t-test results show that the relationship has a p-value of 0.458 hence the differences are significant at 95% </a:t>
            </a:r>
            <a:r>
              <a:rPr lang="en-US" sz="1400"/>
              <a:t>significance level.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43938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113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BILHAH</dc:creator>
  <cp:lastModifiedBy>Windows User</cp:lastModifiedBy>
  <cp:revision>12</cp:revision>
  <dcterms:created xsi:type="dcterms:W3CDTF">2021-04-28T07:26:33Z</dcterms:created>
  <dcterms:modified xsi:type="dcterms:W3CDTF">2021-04-28T14:26:43Z</dcterms:modified>
</cp:coreProperties>
</file>