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18"/>
  </p:notesMasterIdLst>
  <p:sldIdLst>
    <p:sldId id="287" r:id="rId2"/>
    <p:sldId id="289" r:id="rId3"/>
    <p:sldId id="291" r:id="rId4"/>
    <p:sldId id="302" r:id="rId5"/>
    <p:sldId id="301" r:id="rId6"/>
    <p:sldId id="292" r:id="rId7"/>
    <p:sldId id="293" r:id="rId8"/>
    <p:sldId id="295" r:id="rId9"/>
    <p:sldId id="303" r:id="rId10"/>
    <p:sldId id="300" r:id="rId11"/>
    <p:sldId id="306" r:id="rId12"/>
    <p:sldId id="299" r:id="rId13"/>
    <p:sldId id="298" r:id="rId14"/>
    <p:sldId id="304" r:id="rId15"/>
    <p:sldId id="307" r:id="rId16"/>
    <p:sldId id="30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UKU" initials="M" lastIdx="1" clrIdx="0">
    <p:extLst>
      <p:ext uri="{19B8F6BF-5375-455C-9EA6-DF929625EA0E}">
        <p15:presenceInfo xmlns:p15="http://schemas.microsoft.com/office/powerpoint/2012/main" xmlns="" userId="MARUK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136" autoAdjust="0"/>
    <p:restoredTop sz="81295" autoAdjust="0"/>
  </p:normalViewPr>
  <p:slideViewPr>
    <p:cSldViewPr snapToGrid="0">
      <p:cViewPr>
        <p:scale>
          <a:sx n="55" d="100"/>
          <a:sy n="55" d="100"/>
        </p:scale>
        <p:origin x="-667" y="-168"/>
      </p:cViewPr>
      <p:guideLst>
        <p:guide orient="horz" pos="2160"/>
        <p:guide orient="horz" pos="2260"/>
        <p:guide pos="3840"/>
      </p:guideLst>
    </p:cSldViewPr>
  </p:slideViewPr>
  <p:outlineViewPr>
    <p:cViewPr>
      <p:scale>
        <a:sx n="33" d="100"/>
        <a:sy n="33" d="100"/>
      </p:scale>
      <p:origin x="250" y="293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E5CE-88BA-4279-A4A2-A246E40B01D3}" type="datetimeFigureOut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A2E8-B582-478A-AC21-C5298C3259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1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parents/adhd-school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ADHD stands for attention deficit hyperactivity disorder. It is a medical condition. A person with ADHD has differences in brain development and brain activity that affect attention, the ability to sit still, and self-control. ADHD can affect a child at </a:t>
            </a:r>
            <a:r>
              <a:rPr lang="en-US" dirty="0" smtClean="0">
                <a:hlinkClick r:id="rId3"/>
              </a:rPr>
              <a:t>school</a:t>
            </a:r>
            <a:r>
              <a:rPr lang="en-US" dirty="0" smtClean="0"/>
              <a:t>, at home, and in friendships (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Giacobini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 et al., 2018)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Park,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Hudec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Johnston, 2018)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Mogavero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et al.,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14300" lvl="2" indent="0">
              <a:lnSpc>
                <a:spcPct val="20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an adult to be diagnosed with ADHD, their symptoms should also have a moderate effect on different areas of their life, such as: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underachieving at work or in education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driving dangerously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difficulty making or keeping friends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difficulty in relationships with partners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</a:t>
            </a:r>
            <a:r>
              <a:rPr lang="en-US" baseline="0" dirty="0" smtClean="0"/>
              <a:t> </a:t>
            </a:r>
            <a:r>
              <a:rPr lang="en-US" dirty="0" smtClean="0"/>
              <a:t>tend to be disorganized, restless, and easily distracted.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Nigg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 &amp;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20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E64B8-7E36-4EF9-890C-5DB752183063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223501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D8B73-D251-4103-B4A2-2B4A11771F34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921917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14C0-420D-42FC-A33B-9D4F0AE4FCAF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34297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96F0A-29BE-44F2-AFBD-DFD14B281192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27537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94823-1868-4A9C-8FCB-79E3CC13BAEB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78937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9517-7ECC-45B9-89D9-FA938F0C13EB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439295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FFF09-96BF-4C14-8F64-6D6AE086AF6E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041203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A314-FFB9-4A6A-9690-D6B70031A15D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96021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03338-6A2A-4BA9-AA4C-B9C5F8E90728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7050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173F-9410-4F6B-9472-85CC055823BE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25677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FED56-ADAB-41FF-B7D4-01B6D58C78CF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155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612F-71C4-4996-8CF0-49E2EF213A07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304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18660-BBEC-4695-AC69-D9FB45388187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340402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38E2A-5D81-494E-B3ED-F747C0FC2AEB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41591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6249D-CD9A-4E4C-8AE8-82C19295EA94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365304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32D8-54B0-453D-BE95-607B2F78167A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47267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FEC5D-2DDF-4AD6-B577-3FF86D0B5803}" type="datetime1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2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transition spd="slow">
    <p:fade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1708997"/>
            <a:ext cx="11485419" cy="390209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Attention Deficit Hyperactivity Disorder (ADHD)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Name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Professor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Course Title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433" y="234603"/>
            <a:ext cx="9854276" cy="541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Overview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4292"/>
            <a:ext cx="11914910" cy="61237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person with ADHD exhibit differences in brain development than normal individuals.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mental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disorder of the neurodevelopmental type.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Disruption of brain activity that affect cognition, self control, and ability to sit still.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Characterized by doing things with no regard for consequences.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Children with the disorder have problems at home, in school, in friendships.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Patients also have a challenge managing emotions.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4" y="221672"/>
            <a:ext cx="11028217" cy="66501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Signs &amp; Symptoms if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914400"/>
            <a:ext cx="11790218" cy="576349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Three categories of symptoms: inattentiveness, hyperactivity, and impulsiveness.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Inattentiveness; patients are easily distracted, unable to focus or concentrate on a task.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They may not listen well; miss crucial details; end up not finishing what they started.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Appear absent minded; forgetful, and lose track of their tasks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Hyperactivity; patient is ever restless; always fidgeting; trouble staying or quiet; make careless mistakes; act in ways to disrupt others even when they do not intend to do it.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Impulsiveness; patient are fast to act without much thought; ever impatient; always interrupt; do things without permission; act in ways that put their life at risk; intense emotional reactions.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\Documents\sfghgf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655" y="293221"/>
            <a:ext cx="11429999" cy="656477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480" y="277090"/>
            <a:ext cx="8596668" cy="74814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Risk Factors for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886691"/>
            <a:ext cx="11817927" cy="57080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Exact cause of the disorder yet to be clarified.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Regardless, there are risk factors associated with its incidence and prevalence rates.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Premature birth.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Smoking, drinking , and other drugs use during the gestation period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Environmental toxins, for example lead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Genetic inheritance.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8" y="235527"/>
            <a:ext cx="11430000" cy="6234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C</a:t>
            </a:r>
            <a:r>
              <a:rPr lang="en-US" dirty="0" smtClean="0">
                <a:solidFill>
                  <a:srgbClr val="00B050"/>
                </a:solidFill>
              </a:rPr>
              <a:t>omplications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011383"/>
            <a:ext cx="11693235" cy="56665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Kids tend to have poor self-esteem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Struggle in class; academic failure; discrimination by  other kids and adults.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More injury and accident prone than  children without the condition.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Often have trouble interacting and being accepted by their peers.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" name="Picture 2" descr="C:\Users\dan\Documents\ADHD-gir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4951" y="3864696"/>
            <a:ext cx="7297049" cy="2993304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4134" y="166255"/>
            <a:ext cx="8596668" cy="58189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dirty="0" smtClean="0">
                <a:solidFill>
                  <a:srgbClr val="00B050"/>
                </a:solidFill>
              </a:rPr>
              <a:t>Diagnosis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122218"/>
            <a:ext cx="11748654" cy="57357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set number of criteria used during diagnosis of the disorder.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3 subtypes of the disorder as defined by the American Psychological Association in the DSM; 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 predominantly inattentive type (ADHD-PI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)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ADHD, predominantly hyperactive-impulsive type </a:t>
            </a:r>
            <a:endParaRPr lang="en-US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ADHD, combined type</a:t>
            </a:r>
            <a:endParaRPr lang="en-US" dirty="0" smtClean="0">
              <a:solidFill>
                <a:schemeClr val="tx1"/>
              </a:solidFill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The subtypes are based on the presence of at least 6 of the 9 long-term symptoms </a:t>
            </a:r>
            <a:r>
              <a:rPr lang="en-US" sz="2000" dirty="0" smtClean="0">
                <a:latin typeface="Constantia" pitchFamily="18" charset="0"/>
              </a:rPr>
              <a:t>of </a:t>
            </a:r>
            <a:r>
              <a:rPr lang="en-US" sz="2000" dirty="0" smtClean="0">
                <a:latin typeface="Constantia" pitchFamily="18" charset="0"/>
              </a:rPr>
              <a:t>inattention</a:t>
            </a:r>
            <a:r>
              <a:rPr lang="en-US" sz="2000" dirty="0" smtClean="0">
                <a:latin typeface="Constantia" pitchFamily="18" charset="0"/>
              </a:rPr>
              <a:t>, hyperactivity–impulsivity, or </a:t>
            </a:r>
            <a:r>
              <a:rPr lang="en-US" sz="2000" dirty="0" smtClean="0">
                <a:latin typeface="Constantia" pitchFamily="18" charset="0"/>
              </a:rPr>
              <a:t>both (</a:t>
            </a:r>
            <a:r>
              <a:rPr lang="en-US" sz="2000" dirty="0" err="1" smtClean="0">
                <a:latin typeface="Constantia" pitchFamily="18" charset="0"/>
              </a:rPr>
              <a:t>Bied</a:t>
            </a:r>
            <a:r>
              <a:rPr lang="en-US" sz="2000" dirty="0" smtClean="0">
                <a:latin typeface="Constantia" pitchFamily="18" charset="0"/>
              </a:rPr>
              <a:t> et al., 2017).</a:t>
            </a: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62" y="180109"/>
            <a:ext cx="8596668" cy="73429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Diagnosis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5" y="1149927"/>
            <a:ext cx="11485419" cy="5486400"/>
          </a:xfrm>
        </p:spPr>
        <p:txBody>
          <a:bodyPr>
            <a:normAutofit lnSpcReduction="10000"/>
          </a:bodyPr>
          <a:lstStyle/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To be diagnosed with ADHD, a child must demonstrate the following: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Continuous symptoms display for at least six months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began before the age of 12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show in different settings i.e. home, school to rule out a behavior being due to a certain environment.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make their daily life difficult in the occupational, academic, and social level.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not better accounted for by another developmental condition.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Scans can also confirm the disorder.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\Documents\gjhg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12229093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171" y="221672"/>
            <a:ext cx="8596668" cy="6511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Diagnosis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872837"/>
            <a:ext cx="11693235" cy="58189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Diagnosis more difficult in adults; lack of a consensus on whether the list of symptoms used for children should be used in adults.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Diagnosis in adults require moderate effect on differen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 facets of life including: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Dangerous driving.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Difficulty interacting and making friends.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Poor performance at work and in school.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Difficulties in relationships with their spouses.</a:t>
            </a:r>
            <a:endParaRPr lang="en-US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n\Documents\getty_rf_photo_of_distracted_man_at_wo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4895"/>
            <a:ext cx="12192000" cy="6902895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480" y="0"/>
            <a:ext cx="10212338" cy="692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Neurotransmitter System Associated with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955964"/>
            <a:ext cx="11804071" cy="57080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ADHD characterized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by a higher concentration of dopamine transporters called re-uptake inhibitors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When dopamine is removed to quickly from the system, it fails to exert its effects sufficiently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Dopamine is typically involved in attention, motivation, mood, and movement.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There is also reduction of two other neurotransmitters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; serotonin and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Norepinephrine.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Serotonin influences mood, memory, sleep, and social behavior.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Norepinephrine affects attention.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Each of the three subtypes of the disorder exhibit different levels of the neurotransmitters.</a:t>
            </a: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61" y="0"/>
            <a:ext cx="10641830" cy="692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Treatment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609601"/>
            <a:ext cx="11651671" cy="599901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Medicine; does not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cure but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boost the ability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to pay attention, slow down, and have more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self-control.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Two types of medication; stimulants &amp; non-stimulants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Stimulants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: methylphenidate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( e.g. Focalin, Daytrana, Concerta, Ritalin),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and amphetamines (e.g.,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 Vyvanse, Dexedrine, and Adderall).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Behavioral therapy: therapists help patients develop attention, social, and emotional planning skills.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Parent coaching; parents learn to respond to the developmental difficulties of their kids and try to help them cope with the condition.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Teachers help the kids to cope  with the disorder and develop skills for academic improvement.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89" y="166255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Treatment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914401"/>
            <a:ext cx="11804071" cy="572192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Diet modification also helps manage the disorder.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Supplement with free fatty acids and avoid artificial food colors.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Zinc supplements: studies have associated the disorder with zinc deficiency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Omega 3 fatty acid supplementations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Psychotherapy: children are able to explore their behavioral patterns and learn how to make good choices in future.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623406" y="6193762"/>
            <a:ext cx="6297612" cy="365125"/>
          </a:xfrm>
        </p:spPr>
        <p:txBody>
          <a:bodyPr/>
          <a:lstStyle/>
          <a:p>
            <a:pPr algn="r"/>
            <a:r>
              <a:rPr lang="en-US" sz="1100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100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71" y="0"/>
            <a:ext cx="8596668" cy="70658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Prevention and Control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845127"/>
            <a:ext cx="11471563" cy="57912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Avoid alcohol and drugs during pregnancy.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Limit screen time for children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Protection from exposure to pollutants and toxins</a:t>
            </a: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516" y="221674"/>
            <a:ext cx="8596668" cy="72043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References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9" y="983674"/>
            <a:ext cx="11817926" cy="5874326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Bied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A.,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Biederman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J., &amp;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S. (2017). Parent-based diagnosis of ADHD is as accurate as a teacher-based diagnosis of ADHD.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Postgraduate medicine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129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(3), 375-381.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Giacobini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M.,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Medin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E.,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Ahnemark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E., Russo, L. J., &amp;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Carlqvist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P. (2018). Prevalence, patient characteristics, and pharmacological treatment of children, adolescents, and adults diagnosed with ADHD in Sweden.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Journal of attention disorders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22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(1), 3-13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Mogavero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F.,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Jager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A., &amp;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Glennon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J. C. (2018). Clock genes, ADHD and aggression.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Neuroscience &amp; Biobehavioral Reviews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91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51-68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Nigg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J., &amp;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S. V. (2018). Toward Unraveling ADHD Pathophysiology: ADHD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Endophenotypes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Research Domain Criteria (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Rdoc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) Measures, and Molecular Genetic Approaches.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Journal of the American Academy of Child &amp; Adolescent Psychiatry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57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(10), S315.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Park, J. L.,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Hudec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K. L., &amp; Johnston, C. (2017). Parental ADHD symptoms and parenting behaviors: A meta-analytic review.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Clinical Psychology Review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56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25-39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B. B.,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M. J., &amp; </a:t>
            </a:r>
            <a:r>
              <a:rPr lang="en-US" sz="14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P. P. (2018). Systematic overview of neuroanatomical differences in ADHD: Definitive evidence.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Developmental neuropsychology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400" i="1" dirty="0" smtClean="0">
                <a:solidFill>
                  <a:schemeClr val="tx1"/>
                </a:solidFill>
                <a:latin typeface="Constantia" pitchFamily="18" charset="0"/>
              </a:rPr>
              <a:t>43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(1), 52-68</a:t>
            </a:r>
            <a:r>
              <a:rPr lang="en-US" sz="14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  <a:endParaRPr lang="en-US" sz="14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endParaRPr lang="en-US" sz="14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5285</TotalTime>
  <Words>1272</Words>
  <Application>Microsoft Office PowerPoint</Application>
  <PresentationFormat>Custom</PresentationFormat>
  <Paragraphs>122</Paragraphs>
  <Slides>16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Facet</vt:lpstr>
      <vt:lpstr>Attention Deficit Hyperactivity Disorder (ADHD) Name Professor Course Title Date</vt:lpstr>
      <vt:lpstr>Overview of ADHD</vt:lpstr>
      <vt:lpstr>Signs &amp; Symptoms if ADHD</vt:lpstr>
      <vt:lpstr>Slide 4</vt:lpstr>
      <vt:lpstr>Risk Factors for ADHD</vt:lpstr>
      <vt:lpstr>Complications</vt:lpstr>
      <vt:lpstr>Diagnosis of ADHD</vt:lpstr>
      <vt:lpstr>Diagnosis Cont…</vt:lpstr>
      <vt:lpstr>Slide 9</vt:lpstr>
      <vt:lpstr>Diagnosis Cont…</vt:lpstr>
      <vt:lpstr>Slide 11</vt:lpstr>
      <vt:lpstr>Neurotransmitter System Associated with ADHD</vt:lpstr>
      <vt:lpstr>Treatment of ADHD</vt:lpstr>
      <vt:lpstr>Treatment Cont…</vt:lpstr>
      <vt:lpstr>Prevention and Control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Same-Sex Marriage Have Children?</dc:title>
  <dc:creator>GERRAKYM</dc:creator>
  <cp:lastModifiedBy>dan</cp:lastModifiedBy>
  <cp:revision>750</cp:revision>
  <dcterms:created xsi:type="dcterms:W3CDTF">2016-05-08T08:20:33Z</dcterms:created>
  <dcterms:modified xsi:type="dcterms:W3CDTF">2019-10-30T20:17:55Z</dcterms:modified>
</cp:coreProperties>
</file>