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1" autoAdjust="0"/>
  </p:normalViewPr>
  <p:slideViewPr>
    <p:cSldViewPr snapToGrid="0">
      <p:cViewPr varScale="1">
        <p:scale>
          <a:sx n="65" d="100"/>
          <a:sy n="65"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D1A56-E078-4402-9089-199CF4C6B3AA}" type="datetimeFigureOut">
              <a:rPr lang="en-KE" smtClean="0"/>
              <a:t>06/05/2021</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0E8C8-0868-4DE6-8E07-CC6DF46DEE38}" type="slidenum">
              <a:rPr lang="en-KE" smtClean="0"/>
              <a:t>‹#›</a:t>
            </a:fld>
            <a:endParaRPr lang="en-KE"/>
          </a:p>
        </p:txBody>
      </p:sp>
    </p:spTree>
    <p:extLst>
      <p:ext uri="{BB962C8B-B14F-4D97-AF65-F5344CB8AC3E}">
        <p14:creationId xmlns:p14="http://schemas.microsoft.com/office/powerpoint/2010/main" val="45658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2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current state of the U.S. automotive manufacturing industry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US automotive industry comprises of light vehicles accounting for almost 96% of the total vehicles sold in the country (Wagner, 2021). With the Covid-19 outbreak, the industry experienced drastic drop in the automotive industry. the current car and automobile manufacturing market size is US$ 82.6 Billion (IBIS World, 2021).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2</a:t>
            </a:fld>
            <a:endParaRPr lang="en-KE"/>
          </a:p>
        </p:txBody>
      </p:sp>
    </p:spTree>
    <p:extLst>
      <p:ext uri="{BB962C8B-B14F-4D97-AF65-F5344CB8AC3E}">
        <p14:creationId xmlns:p14="http://schemas.microsoft.com/office/powerpoint/2010/main" val="145995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Recognition-Primed Model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This is a decision-making approach that functions in situations that require quick essential, poorly defined goals and incomplete information.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Steps in Recognition-Primed Model</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Experience the Situation</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Helvetica" panose="020B0604020202020204" pitchFamily="34" charset="0"/>
              <a:buChar char="-"/>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Involves taking in all the possibilities of solving a situation. Appropriate decisions cannot be made at this step, and hence, data gathering through listening to the involved parties and accessing the urgency level required. </a:t>
            </a:r>
            <a:endParaRPr lang="en-K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Analyze the Situation</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Helvetica" panose="020B0604020202020204" pitchFamily="34" charset="0"/>
              <a:buChar char="-"/>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Involves basic understanding of the problem and formulating ways to provide solutions. Also at this level, one needs to select the best move which will facilitate development of positive resolutions. </a:t>
            </a:r>
            <a:endParaRPr lang="en-K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Implement the decision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Helvetica" panose="020B0604020202020204" pitchFamily="34" charset="0"/>
              <a:buChar char="-"/>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This step entails timely delivery of decision made and provision of ways to implement the decision. Besides, assessment of the practicalities and the specialists required to facilitate the implementation of the made decisions. </a:t>
            </a:r>
            <a:endParaRPr lang="en-K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In Recognition-Primed model, decisions are made based on a mentally developed model through experience.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12</a:t>
            </a:fld>
            <a:endParaRPr lang="en-KE"/>
          </a:p>
        </p:txBody>
      </p:sp>
    </p:spTree>
    <p:extLst>
      <p:ext uri="{BB962C8B-B14F-4D97-AF65-F5344CB8AC3E}">
        <p14:creationId xmlns:p14="http://schemas.microsoft.com/office/powerpoint/2010/main" val="170675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0" i="0" dirty="0">
                <a:solidFill>
                  <a:srgbClr val="FFFFFF"/>
                </a:solidFill>
                <a:effectLst/>
                <a:latin typeface="Open Sans" panose="020B0604020202020204" pitchFamily="34" charset="0"/>
              </a:rPr>
              <a:t>Decisions are based on a mental model that has been developed through experience rather than by considering a series of alternative courses of action.</a:t>
            </a:r>
          </a:p>
          <a:p>
            <a:pPr algn="l" fontAlgn="base">
              <a:buFont typeface="Arial" panose="020B0604020202020204" pitchFamily="34" charset="0"/>
              <a:buChar char="•"/>
            </a:pPr>
            <a:r>
              <a:rPr lang="en-US" b="0" i="0" dirty="0">
                <a:solidFill>
                  <a:srgbClr val="FFFFFF"/>
                </a:solidFill>
                <a:effectLst/>
                <a:latin typeface="Open Sans" panose="020B0604020202020204" pitchFamily="34" charset="0"/>
              </a:rPr>
              <a:t>The mental model used is based on cues and indicators that let them </a:t>
            </a:r>
            <a:r>
              <a:rPr lang="en-US" b="0" i="0" dirty="0" err="1">
                <a:solidFill>
                  <a:srgbClr val="FFFFFF"/>
                </a:solidFill>
                <a:effectLst/>
                <a:latin typeface="Open Sans" panose="020B0604020202020204" pitchFamily="34" charset="0"/>
              </a:rPr>
              <a:t>recognise</a:t>
            </a:r>
            <a:r>
              <a:rPr lang="en-US" b="0" i="0" dirty="0">
                <a:solidFill>
                  <a:srgbClr val="FFFFFF"/>
                </a:solidFill>
                <a:effectLst/>
                <a:latin typeface="Open Sans" panose="020B0604020202020204" pitchFamily="34" charset="0"/>
              </a:rPr>
              <a:t> patterns.</a:t>
            </a:r>
          </a:p>
          <a:p>
            <a:pPr algn="l" fontAlgn="base">
              <a:buFont typeface="Arial" panose="020B0604020202020204" pitchFamily="34" charset="0"/>
              <a:buChar char="•"/>
            </a:pPr>
            <a:r>
              <a:rPr lang="en-US" b="0" i="0" dirty="0">
                <a:solidFill>
                  <a:srgbClr val="FFFFFF"/>
                </a:solidFill>
                <a:effectLst/>
                <a:latin typeface="Open Sans" panose="020B0604020202020204" pitchFamily="34" charset="0"/>
              </a:rPr>
              <a:t>Based on these patterns and the decision they have to make, the decision maker will select the first course of action that is not rejected. This is known as an ‘action script’.</a:t>
            </a: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13</a:t>
            </a:fld>
            <a:endParaRPr lang="en-KE"/>
          </a:p>
        </p:txBody>
      </p:sp>
    </p:spTree>
    <p:extLst>
      <p:ext uri="{BB962C8B-B14F-4D97-AF65-F5344CB8AC3E}">
        <p14:creationId xmlns:p14="http://schemas.microsoft.com/office/powerpoint/2010/main" val="35836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Trends in </a:t>
            </a: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Sales by fuel type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main automobile in the car industry are the light trucks that operate on gasoline-fueled engines (ICE). Cars also use gasoline making it to have a market share of about 52% (Wagner, 2021). Besides, some cars and light trucks consume alternative fuels such as diesel.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3</a:t>
            </a:fld>
            <a:endParaRPr lang="en-KE"/>
          </a:p>
        </p:txBody>
      </p:sp>
    </p:spTree>
    <p:extLst>
      <p:ext uri="{BB962C8B-B14F-4D97-AF65-F5344CB8AC3E}">
        <p14:creationId xmlns:p14="http://schemas.microsoft.com/office/powerpoint/2010/main" val="19495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Current automotive industry trends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Most companies in the automotive manufacturing industry in the US are involved in the production of mid-sized and large sedans with compact and non-compact passenger cars and luxury vehicles. In the recent past five years, the performance of the industry has been strong and indicates an upward positive growth (IBIS World, 2021).</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4</a:t>
            </a:fld>
            <a:endParaRPr lang="en-KE"/>
          </a:p>
        </p:txBody>
      </p:sp>
    </p:spTree>
    <p:extLst>
      <p:ext uri="{BB962C8B-B14F-4D97-AF65-F5344CB8AC3E}">
        <p14:creationId xmlns:p14="http://schemas.microsoft.com/office/powerpoint/2010/main" val="62746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major automobile industries mainly manufacture electric cars.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major electric car manufacturers in the United States include American Honda Co. BMW North America, Ford Motor Co., General motors, Hyundai, Mazda and Tesla Inc.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5</a:t>
            </a:fld>
            <a:endParaRPr lang="en-KE"/>
          </a:p>
        </p:txBody>
      </p:sp>
    </p:spTree>
    <p:extLst>
      <p:ext uri="{BB962C8B-B14F-4D97-AF65-F5344CB8AC3E}">
        <p14:creationId xmlns:p14="http://schemas.microsoft.com/office/powerpoint/2010/main" val="215015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Trends in the body types of vehicles sold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1D1D1D"/>
                </a:solidFill>
                <a:effectLst/>
                <a:latin typeface="Helvetica" panose="020B0604020202020204" pitchFamily="34" charset="0"/>
                <a:ea typeface="Times New Roman" panose="02020603050405020304" pitchFamily="18" charset="0"/>
              </a:rPr>
              <a:t>The largest automobiles manufacturing companies in the United States are Honda, Toyota, Tesla Inc, and Ford Motor Companies among others. These companies mainly manufacture cars and automobile chassis. Light trucks such as SUVs, vans, cars, and pick-ups are the most manufactured. Heavy trucks and motorcycles are excluded from the US automobile industry. vehicle types include compact and subcompact cars, mid-size sedans, large cars, luxury cars and </a:t>
            </a:r>
            <a:r>
              <a:rPr lang="en-US" sz="1800" dirty="0" err="1">
                <a:solidFill>
                  <a:srgbClr val="1D1D1D"/>
                </a:solidFill>
                <a:effectLst/>
                <a:latin typeface="Helvetica" panose="020B0604020202020204" pitchFamily="34" charset="0"/>
                <a:ea typeface="Times New Roman" panose="02020603050405020304" pitchFamily="18" charset="0"/>
              </a:rPr>
              <a:t>sonstiges</a:t>
            </a:r>
            <a:r>
              <a:rPr lang="en-US" sz="1800" dirty="0">
                <a:solidFill>
                  <a:srgbClr val="1D1D1D"/>
                </a:solidFill>
                <a:effectLst/>
                <a:latin typeface="Helvetica" panose="020B0604020202020204" pitchFamily="34" charset="0"/>
                <a:ea typeface="Times New Roman" panose="02020603050405020304" pitchFamily="18" charset="0"/>
              </a:rPr>
              <a:t>.</a:t>
            </a:r>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6</a:t>
            </a:fld>
            <a:endParaRPr lang="en-KE"/>
          </a:p>
        </p:txBody>
      </p:sp>
    </p:spTree>
    <p:extLst>
      <p:ext uri="{BB962C8B-B14F-4D97-AF65-F5344CB8AC3E}">
        <p14:creationId xmlns:p14="http://schemas.microsoft.com/office/powerpoint/2010/main" val="97996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Trends in the new industry Expected growth areas Sales by type of products or services offered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With the changing technology, there has been a shift in the production of vehicles from fuel emission automobiles to production of electric vehicles. Also, the growth in environmental concerns have resulted in the establishment of electric vehicle with fuel efficient engines.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7</a:t>
            </a:fld>
            <a:endParaRPr lang="en-KE"/>
          </a:p>
        </p:txBody>
      </p:sp>
    </p:spTree>
    <p:extLst>
      <p:ext uri="{BB962C8B-B14F-4D97-AF65-F5344CB8AC3E}">
        <p14:creationId xmlns:p14="http://schemas.microsoft.com/office/powerpoint/2010/main" val="384406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Trends in customer demands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Trends in consumption of automobiles are highly evolutionary. Car owners rely on changing technologies to maintain safety while new buyers rely on comfort speed and safety.  The recent studies by (Andres </a:t>
            </a:r>
            <a:r>
              <a:rPr lang="en-US" sz="1800" dirty="0" err="1">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Laya</a:t>
            </a: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 2020) indicate that car ownership among the younger generation has declined in the country. despite the decline in interests, 76% of Americans still thinks important to own cars for their abilities to perform different chores and activities. </a:t>
            </a:r>
            <a:endParaRPr lang="en-K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8</a:t>
            </a:fld>
            <a:endParaRPr lang="en-KE"/>
          </a:p>
        </p:txBody>
      </p:sp>
    </p:spTree>
    <p:extLst>
      <p:ext uri="{BB962C8B-B14F-4D97-AF65-F5344CB8AC3E}">
        <p14:creationId xmlns:p14="http://schemas.microsoft.com/office/powerpoint/2010/main" val="285540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2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Rational Model </a:t>
            </a:r>
            <a:endParaRPr lang="en-K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rational decision-making model makes use of objective data and logical analysis instead of subjectivity and intuition to solve problems.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Steps in Rational Decision-Making process</a:t>
            </a:r>
            <a:endParaRPr lang="en-K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Verify and define the problem</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Research and brainstorm on possible solution</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Set standards for both success and failure of the solutions</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Outline potential results for each solution</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Choose and test the best solution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Track and analyze the results of the test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Implement the solution if the test is successful, else, test a new one. </a:t>
            </a:r>
            <a:endParaRPr lang="en-K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10</a:t>
            </a:fld>
            <a:endParaRPr lang="en-KE"/>
          </a:p>
        </p:txBody>
      </p:sp>
    </p:spTree>
    <p:extLst>
      <p:ext uri="{BB962C8B-B14F-4D97-AF65-F5344CB8AC3E}">
        <p14:creationId xmlns:p14="http://schemas.microsoft.com/office/powerpoint/2010/main" val="202066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KE" sz="1800" b="1"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Intuitive Model </a:t>
            </a:r>
            <a:endParaRPr lang="en-K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1D1D1D"/>
                </a:solidFill>
                <a:effectLst/>
                <a:latin typeface="Helvetica" panose="020B0604020202020204" pitchFamily="34" charset="0"/>
                <a:ea typeface="Times New Roman" panose="02020603050405020304" pitchFamily="18" charset="0"/>
                <a:cs typeface="Times New Roman" panose="02020603050405020304" pitchFamily="18" charset="0"/>
              </a:rPr>
              <a:t>The Intuitive decision-making model involves making decisions based on intuition rather than rational. Psychological research shows that part of the brain works simultaneously with the human conscious thoughts, acts and intelligence system. Therefore, when guided by experience, intuition can be properly used to make desirable decisions. </a:t>
            </a:r>
            <a:r>
              <a:rPr lang="en-US" sz="1800" dirty="0">
                <a:solidFill>
                  <a:srgbClr val="333333"/>
                </a:solidFill>
                <a:effectLst/>
                <a:latin typeface="Open Sans" panose="020B0604020202020204" pitchFamily="34" charset="0"/>
                <a:ea typeface="Calibri" panose="020F0502020204030204" pitchFamily="34" charset="0"/>
                <a:cs typeface="Times New Roman" panose="02020603050405020304" pitchFamily="18" charset="0"/>
              </a:rPr>
              <a:t>Starting with the easy case, it certainly is reasonable to use intuitive decision making for trivial or low value decisions. Decision failure will have little consequence, and intuition will provide for a quick selection. These decisions are simple, unimportant, and in many cases may result in habit</a:t>
            </a:r>
            <a:r>
              <a:rPr lang="en-KE" sz="1800" dirty="0">
                <a:effectLst/>
                <a:latin typeface="Calibri" panose="020F0502020204030204" pitchFamily="34" charset="0"/>
                <a:ea typeface="Calibri" panose="020F0502020204030204" pitchFamily="34" charset="0"/>
                <a:cs typeface="Times New Roman" panose="02020603050405020304" pitchFamily="18" charset="0"/>
              </a:rPr>
              <a:t>. Decisions that involve emotions are often subject to a fair amount of intuition and will often play a major role in personal relationships. However, emotions can change, and when relationships run into difficulty, do not be surprised if your intuition is no longer generating the outcomes you expect. </a:t>
            </a:r>
          </a:p>
          <a:p>
            <a:endParaRPr lang="en-KE" dirty="0"/>
          </a:p>
        </p:txBody>
      </p:sp>
      <p:sp>
        <p:nvSpPr>
          <p:cNvPr id="4" name="Slide Number Placeholder 3"/>
          <p:cNvSpPr>
            <a:spLocks noGrp="1"/>
          </p:cNvSpPr>
          <p:nvPr>
            <p:ph type="sldNum" sz="quarter" idx="5"/>
          </p:nvPr>
        </p:nvSpPr>
        <p:spPr/>
        <p:txBody>
          <a:bodyPr/>
          <a:lstStyle/>
          <a:p>
            <a:fld id="{A600E8C8-0868-4DE6-8E07-CC6DF46DEE38}" type="slidenum">
              <a:rPr lang="en-KE" smtClean="0"/>
              <a:t>11</a:t>
            </a:fld>
            <a:endParaRPr lang="en-KE"/>
          </a:p>
        </p:txBody>
      </p:sp>
    </p:spTree>
    <p:extLst>
      <p:ext uri="{BB962C8B-B14F-4D97-AF65-F5344CB8AC3E}">
        <p14:creationId xmlns:p14="http://schemas.microsoft.com/office/powerpoint/2010/main" val="152120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406875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192608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826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2177297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085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1150868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188733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218852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410903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E20D6-F93F-4BB5-90C0-8A3BADBCDC1A}" type="datetimeFigureOut">
              <a:rPr lang="en-KE" smtClean="0"/>
              <a:t>06/05/2021</a:t>
            </a:fld>
            <a:endParaRPr lang="en-KE"/>
          </a:p>
        </p:txBody>
      </p:sp>
      <p:sp>
        <p:nvSpPr>
          <p:cNvPr id="5" name="Footer Placeholder 4"/>
          <p:cNvSpPr>
            <a:spLocks noGrp="1"/>
          </p:cNvSpPr>
          <p:nvPr>
            <p:ph type="ftr" sz="quarter" idx="11"/>
          </p:nvPr>
        </p:nvSpPr>
        <p:spPr/>
        <p:txBody>
          <a:bodyPr/>
          <a:lstStyle/>
          <a:p>
            <a:endParaRPr lang="en-KE"/>
          </a:p>
        </p:txBody>
      </p:sp>
      <p:sp>
        <p:nvSpPr>
          <p:cNvPr id="6" name="Slide Number Placeholder 5"/>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9377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1E20D6-F93F-4BB5-90C0-8A3BADBCDC1A}" type="datetimeFigureOut">
              <a:rPr lang="en-KE" smtClean="0"/>
              <a:t>06/05/2021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218541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1E20D6-F93F-4BB5-90C0-8A3BADBCDC1A}" type="datetimeFigureOut">
              <a:rPr lang="en-KE" smtClean="0"/>
              <a:t>06/05/2021</a:t>
            </a:fld>
            <a:endParaRPr lang="en-KE"/>
          </a:p>
        </p:txBody>
      </p:sp>
      <p:sp>
        <p:nvSpPr>
          <p:cNvPr id="8" name="Footer Placeholder 7"/>
          <p:cNvSpPr>
            <a:spLocks noGrp="1"/>
          </p:cNvSpPr>
          <p:nvPr>
            <p:ph type="ftr" sz="quarter" idx="11"/>
          </p:nvPr>
        </p:nvSpPr>
        <p:spPr/>
        <p:txBody>
          <a:bodyPr/>
          <a:lstStyle/>
          <a:p>
            <a:endParaRPr lang="en-KE"/>
          </a:p>
        </p:txBody>
      </p:sp>
      <p:sp>
        <p:nvSpPr>
          <p:cNvPr id="9" name="Slide Number Placeholder 8"/>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371911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1E20D6-F93F-4BB5-90C0-8A3BADBCDC1A}" type="datetimeFigureOut">
              <a:rPr lang="en-KE" smtClean="0"/>
              <a:t>06/05/2021</a:t>
            </a:fld>
            <a:endParaRPr lang="en-KE"/>
          </a:p>
        </p:txBody>
      </p:sp>
      <p:sp>
        <p:nvSpPr>
          <p:cNvPr id="4" name="Footer Placeholder 3"/>
          <p:cNvSpPr>
            <a:spLocks noGrp="1"/>
          </p:cNvSpPr>
          <p:nvPr>
            <p:ph type="ftr" sz="quarter" idx="11"/>
          </p:nvPr>
        </p:nvSpPr>
        <p:spPr/>
        <p:txBody>
          <a:bodyPr/>
          <a:lstStyle/>
          <a:p>
            <a:endParaRPr lang="en-KE"/>
          </a:p>
        </p:txBody>
      </p:sp>
      <p:sp>
        <p:nvSpPr>
          <p:cNvPr id="5" name="Slide Number Placeholder 4"/>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224921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E20D6-F93F-4BB5-90C0-8A3BADBCDC1A}" type="datetimeFigureOut">
              <a:rPr lang="en-KE" smtClean="0"/>
              <a:t>06/05/2021</a:t>
            </a:fld>
            <a:endParaRPr lang="en-KE"/>
          </a:p>
        </p:txBody>
      </p:sp>
      <p:sp>
        <p:nvSpPr>
          <p:cNvPr id="3" name="Footer Placeholder 2"/>
          <p:cNvSpPr>
            <a:spLocks noGrp="1"/>
          </p:cNvSpPr>
          <p:nvPr>
            <p:ph type="ftr" sz="quarter" idx="11"/>
          </p:nvPr>
        </p:nvSpPr>
        <p:spPr/>
        <p:txBody>
          <a:bodyPr/>
          <a:lstStyle/>
          <a:p>
            <a:endParaRPr lang="en-KE"/>
          </a:p>
        </p:txBody>
      </p:sp>
      <p:sp>
        <p:nvSpPr>
          <p:cNvPr id="4" name="Slide Number Placeholder 3"/>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350091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1E20D6-F93F-4BB5-90C0-8A3BADBCDC1A}" type="datetimeFigureOut">
              <a:rPr lang="en-KE" smtClean="0"/>
              <a:t>06/05/2021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196746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1E20D6-F93F-4BB5-90C0-8A3BADBCDC1A}" type="datetimeFigureOut">
              <a:rPr lang="en-KE" smtClean="0"/>
              <a:t>06/05/2021</a:t>
            </a:fld>
            <a:endParaRPr lang="en-KE"/>
          </a:p>
        </p:txBody>
      </p:sp>
      <p:sp>
        <p:nvSpPr>
          <p:cNvPr id="6" name="Footer Placeholder 5"/>
          <p:cNvSpPr>
            <a:spLocks noGrp="1"/>
          </p:cNvSpPr>
          <p:nvPr>
            <p:ph type="ftr" sz="quarter" idx="11"/>
          </p:nvPr>
        </p:nvSpPr>
        <p:spPr/>
        <p:txBody>
          <a:bodyPr/>
          <a:lstStyle/>
          <a:p>
            <a:endParaRPr lang="en-KE"/>
          </a:p>
        </p:txBody>
      </p:sp>
      <p:sp>
        <p:nvSpPr>
          <p:cNvPr id="7" name="Slide Number Placeholder 6"/>
          <p:cNvSpPr>
            <a:spLocks noGrp="1"/>
          </p:cNvSpPr>
          <p:nvPr>
            <p:ph type="sldNum" sz="quarter" idx="12"/>
          </p:nvPr>
        </p:nvSpPr>
        <p:spPr/>
        <p:txBody>
          <a:bodyPr/>
          <a:lstStyle/>
          <a:p>
            <a:fld id="{A69D98F9-9B77-4033-9858-584D8BF43758}" type="slidenum">
              <a:rPr lang="en-KE" smtClean="0"/>
              <a:t>‹#›</a:t>
            </a:fld>
            <a:endParaRPr lang="en-KE"/>
          </a:p>
        </p:txBody>
      </p:sp>
    </p:spTree>
    <p:extLst>
      <p:ext uri="{BB962C8B-B14F-4D97-AF65-F5344CB8AC3E}">
        <p14:creationId xmlns:p14="http://schemas.microsoft.com/office/powerpoint/2010/main" val="396856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1E20D6-F93F-4BB5-90C0-8A3BADBCDC1A}" type="datetimeFigureOut">
              <a:rPr lang="en-KE" smtClean="0"/>
              <a:t>06/05/2021</a:t>
            </a:fld>
            <a:endParaRPr lang="en-K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K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9D98F9-9B77-4033-9858-584D8BF43758}" type="slidenum">
              <a:rPr lang="en-KE" smtClean="0"/>
              <a:t>‹#›</a:t>
            </a:fld>
            <a:endParaRPr lang="en-KE"/>
          </a:p>
        </p:txBody>
      </p:sp>
    </p:spTree>
    <p:extLst>
      <p:ext uri="{BB962C8B-B14F-4D97-AF65-F5344CB8AC3E}">
        <p14:creationId xmlns:p14="http://schemas.microsoft.com/office/powerpoint/2010/main" val="140231523"/>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ree-management-ebooks.com/news/recognition-primed-decision-model/" TargetMode="External"/><Relationship Id="rId2" Type="http://schemas.openxmlformats.org/officeDocument/2006/relationships/hyperlink" Target="https://www.homeworkforyou.com/static_media/uploadedfiles/rational-decision-making.html" TargetMode="External"/><Relationship Id="rId1" Type="http://schemas.openxmlformats.org/officeDocument/2006/relationships/slideLayout" Target="../slideLayouts/slideLayout2.xml"/><Relationship Id="rId4" Type="http://schemas.openxmlformats.org/officeDocument/2006/relationships/hyperlink" Target="http://sloanreview.mit.edu/the-magazine/files/pdfs/49108SxW.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E434-881B-42DE-AF89-530E5C742AF3}"/>
              </a:ext>
            </a:extLst>
          </p:cNvPr>
          <p:cNvSpPr>
            <a:spLocks noGrp="1"/>
          </p:cNvSpPr>
          <p:nvPr>
            <p:ph type="ctrTitle"/>
          </p:nvPr>
        </p:nvSpPr>
        <p:spPr>
          <a:xfrm>
            <a:off x="-1556174" y="621454"/>
            <a:ext cx="11934613" cy="1646302"/>
          </a:xfrm>
        </p:spPr>
        <p:txBody>
          <a:bodyPr/>
          <a:lstStyle/>
          <a:p>
            <a:pPr algn="ctr"/>
            <a:r>
              <a:rPr lang="en-US" dirty="0"/>
              <a:t>Decision Making in Automotive Industry</a:t>
            </a:r>
            <a:endParaRPr lang="en-KE" dirty="0"/>
          </a:p>
        </p:txBody>
      </p:sp>
      <p:sp>
        <p:nvSpPr>
          <p:cNvPr id="3" name="Subtitle 2">
            <a:extLst>
              <a:ext uri="{FF2B5EF4-FFF2-40B4-BE49-F238E27FC236}">
                <a16:creationId xmlns:a16="http://schemas.microsoft.com/office/drawing/2014/main" id="{913FB531-BBAA-4CCF-8EE1-FD8616E1BF76}"/>
              </a:ext>
            </a:extLst>
          </p:cNvPr>
          <p:cNvSpPr>
            <a:spLocks noGrp="1"/>
          </p:cNvSpPr>
          <p:nvPr>
            <p:ph type="subTitle" idx="1"/>
          </p:nvPr>
        </p:nvSpPr>
        <p:spPr>
          <a:xfrm>
            <a:off x="1507066" y="2971801"/>
            <a:ext cx="8391313" cy="2034539"/>
          </a:xfrm>
        </p:spPr>
        <p:txBody>
          <a:bodyPr>
            <a:normAutofit/>
          </a:bodyPr>
          <a:lstStyle/>
          <a:p>
            <a:pPr algn="ctr"/>
            <a:r>
              <a:rPr lang="en-US" sz="2800" dirty="0"/>
              <a:t>Student Name</a:t>
            </a:r>
          </a:p>
          <a:p>
            <a:pPr algn="ctr"/>
            <a:r>
              <a:rPr lang="en-US" sz="2800" dirty="0"/>
              <a:t>Institution Affiliations</a:t>
            </a:r>
          </a:p>
          <a:p>
            <a:pPr algn="ctr"/>
            <a:r>
              <a:rPr lang="en-US" sz="2800" dirty="0"/>
              <a:t>Date </a:t>
            </a:r>
            <a:endParaRPr lang="en-KE" sz="2800" dirty="0"/>
          </a:p>
        </p:txBody>
      </p:sp>
    </p:spTree>
    <p:extLst>
      <p:ext uri="{BB962C8B-B14F-4D97-AF65-F5344CB8AC3E}">
        <p14:creationId xmlns:p14="http://schemas.microsoft.com/office/powerpoint/2010/main" val="161487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1275-E30F-44B6-A78A-AEFBF56363FF}"/>
              </a:ext>
            </a:extLst>
          </p:cNvPr>
          <p:cNvSpPr>
            <a:spLocks noGrp="1"/>
          </p:cNvSpPr>
          <p:nvPr>
            <p:ph type="title"/>
          </p:nvPr>
        </p:nvSpPr>
        <p:spPr>
          <a:xfrm>
            <a:off x="677334" y="609600"/>
            <a:ext cx="8596668" cy="944880"/>
          </a:xfrm>
        </p:spPr>
        <p:txBody>
          <a:bodyPr/>
          <a:lstStyle/>
          <a:p>
            <a:r>
              <a:rPr lang="en-US" dirty="0"/>
              <a:t>a) The Rational Model</a:t>
            </a:r>
            <a:endParaRPr lang="en-KE" dirty="0"/>
          </a:p>
        </p:txBody>
      </p:sp>
      <p:sp>
        <p:nvSpPr>
          <p:cNvPr id="3" name="Content Placeholder 2">
            <a:extLst>
              <a:ext uri="{FF2B5EF4-FFF2-40B4-BE49-F238E27FC236}">
                <a16:creationId xmlns:a16="http://schemas.microsoft.com/office/drawing/2014/main" id="{3A1608FC-BDA0-4014-9788-D46901FFF715}"/>
              </a:ext>
            </a:extLst>
          </p:cNvPr>
          <p:cNvSpPr>
            <a:spLocks noGrp="1"/>
          </p:cNvSpPr>
          <p:nvPr>
            <p:ph idx="1"/>
          </p:nvPr>
        </p:nvSpPr>
        <p:spPr>
          <a:xfrm>
            <a:off x="677334" y="1554480"/>
            <a:ext cx="9838266" cy="4983480"/>
          </a:xfrm>
        </p:spPr>
        <p:txBody>
          <a:bodyPr>
            <a:normAutofit lnSpcReduction="10000"/>
          </a:bodyPr>
          <a:lstStyle/>
          <a:p>
            <a:pPr marL="0" indent="0">
              <a:lnSpc>
                <a:spcPct val="107000"/>
              </a:lnSpc>
              <a:spcAft>
                <a:spcPts val="800"/>
              </a:spcAft>
              <a:buNone/>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The rational decision-making model makes use of objective data and logical analysis instead of subjectivity and intuition to solve problems. </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Steps in Rational Decision-Making process</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Verify and define the problem</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Research and brainstorm on possible solution</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Set standards for both success and failure of the solutions</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Outline potential results for each solution</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Choose and test the best solution </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Track and analyze the results of the test </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Implement the solution if the test is successful, else, test a new one. </a:t>
            </a:r>
            <a:endParaRPr lang="en-KE"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Tree>
    <p:extLst>
      <p:ext uri="{BB962C8B-B14F-4D97-AF65-F5344CB8AC3E}">
        <p14:creationId xmlns:p14="http://schemas.microsoft.com/office/powerpoint/2010/main" val="183284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2ADB-5A34-441E-8113-83DBF5E039F4}"/>
              </a:ext>
            </a:extLst>
          </p:cNvPr>
          <p:cNvSpPr>
            <a:spLocks noGrp="1"/>
          </p:cNvSpPr>
          <p:nvPr>
            <p:ph type="title"/>
          </p:nvPr>
        </p:nvSpPr>
        <p:spPr>
          <a:xfrm>
            <a:off x="677334" y="609600"/>
            <a:ext cx="8596668" cy="771331"/>
          </a:xfrm>
        </p:spPr>
        <p:txBody>
          <a:bodyPr/>
          <a:lstStyle/>
          <a:p>
            <a:r>
              <a:rPr lang="en-US" dirty="0"/>
              <a:t>b) The Intuitive Model</a:t>
            </a:r>
            <a:endParaRPr lang="en-KE" dirty="0"/>
          </a:p>
        </p:txBody>
      </p:sp>
      <p:sp>
        <p:nvSpPr>
          <p:cNvPr id="3" name="Content Placeholder 2">
            <a:extLst>
              <a:ext uri="{FF2B5EF4-FFF2-40B4-BE49-F238E27FC236}">
                <a16:creationId xmlns:a16="http://schemas.microsoft.com/office/drawing/2014/main" id="{C3D2C33E-3768-4CE1-AC96-3BB89647D8B1}"/>
              </a:ext>
            </a:extLst>
          </p:cNvPr>
          <p:cNvSpPr>
            <a:spLocks noGrp="1"/>
          </p:cNvSpPr>
          <p:nvPr>
            <p:ph idx="1"/>
          </p:nvPr>
        </p:nvSpPr>
        <p:spPr>
          <a:xfrm>
            <a:off x="677334" y="1600200"/>
            <a:ext cx="9922242" cy="4987211"/>
          </a:xfrm>
        </p:spPr>
        <p:txBody>
          <a:bodyPr>
            <a:normAutofit fontScale="92500" lnSpcReduction="20000"/>
          </a:bodyPr>
          <a:lstStyle/>
          <a:p>
            <a:r>
              <a:rPr lang="en-US" sz="2400" dirty="0">
                <a:solidFill>
                  <a:schemeClr val="tx1"/>
                </a:solidFill>
                <a:effectLst/>
                <a:ea typeface="Times New Roman" panose="02020603050405020304" pitchFamily="18" charset="0"/>
                <a:cs typeface="Times New Roman" panose="02020603050405020304" pitchFamily="18" charset="0"/>
              </a:rPr>
              <a:t>The Intuitive decision-making model involves making decisions based on intuition rather than rational. </a:t>
            </a:r>
          </a:p>
          <a:p>
            <a:r>
              <a:rPr lang="en-US" sz="2400" dirty="0">
                <a:solidFill>
                  <a:schemeClr val="tx1"/>
                </a:solidFill>
                <a:effectLst/>
                <a:ea typeface="Times New Roman" panose="02020603050405020304" pitchFamily="18" charset="0"/>
                <a:cs typeface="Times New Roman" panose="02020603050405020304" pitchFamily="18" charset="0"/>
              </a:rPr>
              <a:t>Psychological research shows that part of the brain works simultaneously with the human conscious thoughts, acts and intelligence system.  </a:t>
            </a:r>
          </a:p>
          <a:p>
            <a:r>
              <a:rPr lang="en-US" sz="2400" dirty="0">
                <a:solidFill>
                  <a:schemeClr val="tx1"/>
                </a:solidFill>
                <a:effectLst/>
                <a:ea typeface="Times New Roman" panose="02020603050405020304" pitchFamily="18" charset="0"/>
                <a:cs typeface="Times New Roman" panose="02020603050405020304" pitchFamily="18" charset="0"/>
              </a:rPr>
              <a:t>Through guided experience, intuition can be properly used to make desirable decisions.</a:t>
            </a:r>
            <a:r>
              <a:rPr lang="en-US" sz="2400" dirty="0">
                <a:solidFill>
                  <a:schemeClr val="tx1"/>
                </a:solidFill>
                <a:effectLst/>
                <a:ea typeface="Calibri" panose="020F0502020204030204" pitchFamily="34" charset="0"/>
                <a:cs typeface="Times New Roman" panose="02020603050405020304" pitchFamily="18" charset="0"/>
              </a:rPr>
              <a:t> </a:t>
            </a:r>
          </a:p>
          <a:p>
            <a:r>
              <a:rPr lang="en-US" sz="2400" dirty="0">
                <a:solidFill>
                  <a:schemeClr val="tx1"/>
                </a:solidFill>
                <a:effectLst/>
                <a:ea typeface="Calibri" panose="020F0502020204030204" pitchFamily="34" charset="0"/>
                <a:cs typeface="Times New Roman" panose="02020603050405020304" pitchFamily="18" charset="0"/>
              </a:rPr>
              <a:t>Decision failure will have little consequence, and intuition provides a quick selection. </a:t>
            </a:r>
          </a:p>
          <a:p>
            <a:r>
              <a:rPr lang="en-US" sz="2400" dirty="0">
                <a:solidFill>
                  <a:schemeClr val="tx1"/>
                </a:solidFill>
                <a:ea typeface="Calibri" panose="020F0502020204030204" pitchFamily="34" charset="0"/>
                <a:cs typeface="Times New Roman" panose="02020603050405020304" pitchFamily="18" charset="0"/>
              </a:rPr>
              <a:t>Intuitive</a:t>
            </a:r>
            <a:r>
              <a:rPr lang="en-US" sz="2400" dirty="0">
                <a:solidFill>
                  <a:schemeClr val="tx1"/>
                </a:solidFill>
                <a:effectLst/>
                <a:ea typeface="Calibri" panose="020F0502020204030204" pitchFamily="34" charset="0"/>
                <a:cs typeface="Times New Roman" panose="02020603050405020304" pitchFamily="18" charset="0"/>
              </a:rPr>
              <a:t> decisions are simple, unimportant, and in many cases may result in habit</a:t>
            </a:r>
            <a:r>
              <a:rPr lang="en-KE" sz="2400" dirty="0">
                <a:solidFill>
                  <a:schemeClr val="tx1"/>
                </a:solidFill>
                <a:effectLst/>
                <a:ea typeface="Calibri" panose="020F0502020204030204" pitchFamily="34" charset="0"/>
                <a:cs typeface="Times New Roman" panose="02020603050405020304" pitchFamily="18" charset="0"/>
              </a:rPr>
              <a:t>. </a:t>
            </a:r>
            <a:endParaRPr lang="en-US" sz="2400" dirty="0">
              <a:solidFill>
                <a:schemeClr val="tx1"/>
              </a:solidFill>
              <a:effectLst/>
              <a:ea typeface="Calibri" panose="020F0502020204030204" pitchFamily="34" charset="0"/>
              <a:cs typeface="Times New Roman" panose="02020603050405020304" pitchFamily="18" charset="0"/>
            </a:endParaRPr>
          </a:p>
          <a:p>
            <a:r>
              <a:rPr lang="en-KE" sz="2400" dirty="0">
                <a:effectLst/>
                <a:ea typeface="Calibri" panose="020F0502020204030204" pitchFamily="34" charset="0"/>
                <a:cs typeface="Times New Roman" panose="02020603050405020304" pitchFamily="18" charset="0"/>
              </a:rPr>
              <a:t>Decisions that involve emotions are often subject to a fair amount of intuition and play a major role in personal relationships. </a:t>
            </a:r>
            <a:endParaRPr lang="en-US" sz="2400" dirty="0">
              <a:effectLst/>
              <a:ea typeface="Calibri" panose="020F0502020204030204" pitchFamily="34"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E</a:t>
            </a:r>
            <a:r>
              <a:rPr lang="en-KE" sz="2400" dirty="0">
                <a:effectLst/>
                <a:ea typeface="Calibri" panose="020F0502020204030204" pitchFamily="34" charset="0"/>
                <a:cs typeface="Times New Roman" panose="02020603050405020304" pitchFamily="18" charset="0"/>
              </a:rPr>
              <a:t>motions can change, and intuition </a:t>
            </a:r>
            <a:r>
              <a:rPr lang="en-US" sz="2400" dirty="0">
                <a:ea typeface="Calibri" panose="020F0502020204030204" pitchFamily="34" charset="0"/>
                <a:cs typeface="Times New Roman" panose="02020603050405020304" pitchFamily="18" charset="0"/>
              </a:rPr>
              <a:t>can</a:t>
            </a:r>
            <a:r>
              <a:rPr lang="en-KE" sz="2400" dirty="0">
                <a:effectLst/>
                <a:ea typeface="Calibri" panose="020F0502020204030204" pitchFamily="34" charset="0"/>
                <a:cs typeface="Times New Roman" panose="02020603050405020304" pitchFamily="18" charset="0"/>
              </a:rPr>
              <a:t> no longer generate</a:t>
            </a:r>
            <a:r>
              <a:rPr lang="en-US" sz="2400" dirty="0">
                <a:effectLst/>
                <a:ea typeface="Calibri" panose="020F0502020204030204" pitchFamily="34" charset="0"/>
                <a:cs typeface="Times New Roman" panose="02020603050405020304" pitchFamily="18" charset="0"/>
              </a:rPr>
              <a:t>e</a:t>
            </a:r>
            <a:r>
              <a:rPr lang="en-KE" sz="2400" dirty="0">
                <a:effectLst/>
                <a:ea typeface="Calibri" panose="020F0502020204030204" pitchFamily="34" charset="0"/>
                <a:cs typeface="Times New Roman" panose="02020603050405020304" pitchFamily="18" charset="0"/>
              </a:rPr>
              <a:t> the outcomes you expect. </a:t>
            </a:r>
          </a:p>
          <a:p>
            <a:endParaRPr lang="en-KE" dirty="0"/>
          </a:p>
        </p:txBody>
      </p:sp>
    </p:spTree>
    <p:extLst>
      <p:ext uri="{BB962C8B-B14F-4D97-AF65-F5344CB8AC3E}">
        <p14:creationId xmlns:p14="http://schemas.microsoft.com/office/powerpoint/2010/main" val="394228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A062-5634-404D-A22A-BC21D48F7C1B}"/>
              </a:ext>
            </a:extLst>
          </p:cNvPr>
          <p:cNvSpPr>
            <a:spLocks noGrp="1"/>
          </p:cNvSpPr>
          <p:nvPr>
            <p:ph type="title"/>
          </p:nvPr>
        </p:nvSpPr>
        <p:spPr/>
        <p:txBody>
          <a:bodyPr/>
          <a:lstStyle/>
          <a:p>
            <a:r>
              <a:rPr lang="en-US" dirty="0"/>
              <a:t>c) The Recognition-Primed Model</a:t>
            </a:r>
            <a:endParaRPr lang="en-KE" dirty="0"/>
          </a:p>
        </p:txBody>
      </p:sp>
      <p:sp>
        <p:nvSpPr>
          <p:cNvPr id="3" name="Content Placeholder 2">
            <a:extLst>
              <a:ext uri="{FF2B5EF4-FFF2-40B4-BE49-F238E27FC236}">
                <a16:creationId xmlns:a16="http://schemas.microsoft.com/office/drawing/2014/main" id="{895D090E-4CB1-42AB-ADD9-398C584D972C}"/>
              </a:ext>
            </a:extLst>
          </p:cNvPr>
          <p:cNvSpPr>
            <a:spLocks noGrp="1"/>
          </p:cNvSpPr>
          <p:nvPr>
            <p:ph idx="1"/>
          </p:nvPr>
        </p:nvSpPr>
        <p:spPr>
          <a:xfrm>
            <a:off x="677334" y="1668781"/>
            <a:ext cx="10249746" cy="4823460"/>
          </a:xfrm>
        </p:spPr>
        <p:txBody>
          <a:bodyPr>
            <a:normAutofit/>
          </a:bodyPr>
          <a:lstStyle/>
          <a:p>
            <a:pPr marL="0" indent="0">
              <a:lnSpc>
                <a:spcPct val="107000"/>
              </a:lnSpc>
              <a:spcAft>
                <a:spcPts val="800"/>
              </a:spcAft>
              <a:buNone/>
            </a:pPr>
            <a:r>
              <a:rPr lang="en-US" sz="24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This is a decision-making approach that functions in situations that require quick essential, poorly defined goals and incomplete information. </a:t>
            </a:r>
          </a:p>
          <a:p>
            <a:pPr marL="0" indent="0">
              <a:lnSpc>
                <a:spcPct val="107000"/>
              </a:lnSpc>
              <a:spcAft>
                <a:spcPts val="800"/>
              </a:spcAft>
              <a:buNone/>
            </a:pPr>
            <a:r>
              <a:rPr lang="en-US" sz="2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Steps in Recognition-Primed Model</a:t>
            </a:r>
            <a:endParaRPr lang="en-K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Experience the Situation</a:t>
            </a:r>
            <a:endParaRPr lang="en-K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Analyze the Situation</a:t>
            </a:r>
            <a:endParaRPr lang="en-K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Implement the decision </a:t>
            </a:r>
            <a:endParaRPr lang="en-K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a:solidFill>
                  <a:schemeClr val="tx1"/>
                </a:solidFill>
                <a:latin typeface="Helvetica" panose="020B0604020202020204" pitchFamily="34" charset="0"/>
                <a:ea typeface="Times New Roman" panose="02020603050405020304" pitchFamily="18" charset="0"/>
                <a:cs typeface="Times New Roman" panose="02020603050405020304" pitchFamily="18" charset="0"/>
              </a:rPr>
              <a:t>In Recognition-Primed model, decisions are made based on a mentally developed model through experience. </a:t>
            </a:r>
            <a:endParaRPr lang="en-K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K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65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3974-A709-4330-84F2-31E9CF4BC08A}"/>
              </a:ext>
            </a:extLst>
          </p:cNvPr>
          <p:cNvSpPr>
            <a:spLocks noGrp="1"/>
          </p:cNvSpPr>
          <p:nvPr>
            <p:ph type="title"/>
          </p:nvPr>
        </p:nvSpPr>
        <p:spPr>
          <a:xfrm>
            <a:off x="677334" y="609600"/>
            <a:ext cx="8596668" cy="944880"/>
          </a:xfrm>
        </p:spPr>
        <p:txBody>
          <a:bodyPr/>
          <a:lstStyle/>
          <a:p>
            <a:r>
              <a:rPr lang="en-US" dirty="0"/>
              <a:t>Conclusion</a:t>
            </a:r>
            <a:endParaRPr lang="en-KE" dirty="0"/>
          </a:p>
        </p:txBody>
      </p:sp>
      <p:sp>
        <p:nvSpPr>
          <p:cNvPr id="3" name="Content Placeholder 2">
            <a:extLst>
              <a:ext uri="{FF2B5EF4-FFF2-40B4-BE49-F238E27FC236}">
                <a16:creationId xmlns:a16="http://schemas.microsoft.com/office/drawing/2014/main" id="{44AA151C-9CBD-4884-A853-4D6BBF04C020}"/>
              </a:ext>
            </a:extLst>
          </p:cNvPr>
          <p:cNvSpPr>
            <a:spLocks noGrp="1"/>
          </p:cNvSpPr>
          <p:nvPr>
            <p:ph idx="1"/>
          </p:nvPr>
        </p:nvSpPr>
        <p:spPr>
          <a:xfrm>
            <a:off x="677334" y="1554481"/>
            <a:ext cx="8596668" cy="4486882"/>
          </a:xfrm>
        </p:spPr>
        <p:txBody>
          <a:bodyPr/>
          <a:lstStyle/>
          <a:p>
            <a:pPr marL="0" indent="0" algn="ctr" fontAlgn="base">
              <a:buNone/>
            </a:pPr>
            <a:r>
              <a:rPr lang="en-US" sz="2400" b="0" i="0" dirty="0">
                <a:solidFill>
                  <a:srgbClr val="FFFFFF"/>
                </a:solidFill>
                <a:effectLst/>
                <a:latin typeface="Open Sans" panose="020B0604020202020204" pitchFamily="34" charset="0"/>
              </a:rPr>
              <a:t>Of the three decision making models, the most efficient for making a conclusion about the US automotive </a:t>
            </a:r>
            <a:r>
              <a:rPr lang="en-US" sz="2400" dirty="0">
                <a:solidFill>
                  <a:srgbClr val="FFFFFF"/>
                </a:solidFill>
                <a:latin typeface="Open Sans" panose="020B0604020202020204" pitchFamily="34" charset="0"/>
              </a:rPr>
              <a:t>manufacture industry is the Recognition-Primed decision model.</a:t>
            </a:r>
            <a:r>
              <a:rPr lang="en-US" sz="2400" b="0" i="0" dirty="0">
                <a:solidFill>
                  <a:srgbClr val="FFFFFF"/>
                </a:solidFill>
                <a:effectLst/>
                <a:latin typeface="Open Sans" panose="020B0604020202020204" pitchFamily="34" charset="0"/>
              </a:rPr>
              <a:t> Decisions are based on a mental model that has been developed through experience rather than by considering a series of alternative courses of action.</a:t>
            </a:r>
          </a:p>
          <a:p>
            <a:pPr marL="0" indent="0" algn="ctr" fontAlgn="base">
              <a:buNone/>
            </a:pPr>
            <a:r>
              <a:rPr lang="en-US" sz="2400" b="0" i="0" dirty="0">
                <a:solidFill>
                  <a:srgbClr val="FFFFFF"/>
                </a:solidFill>
                <a:effectLst/>
                <a:latin typeface="Open Sans" panose="020B0604020202020204" pitchFamily="34" charset="0"/>
              </a:rPr>
              <a:t>The mental model used is based on cues and indicators that let them recognize patterns.</a:t>
            </a:r>
          </a:p>
          <a:p>
            <a:pPr marL="0" indent="0" algn="ctr" fontAlgn="base">
              <a:buNone/>
            </a:pPr>
            <a:r>
              <a:rPr lang="en-US" sz="2400" b="0" i="0" dirty="0">
                <a:solidFill>
                  <a:srgbClr val="FFFFFF"/>
                </a:solidFill>
                <a:effectLst/>
                <a:latin typeface="Open Sans" panose="020B0604020202020204" pitchFamily="34" charset="0"/>
              </a:rPr>
              <a:t>Based on these patterns and the decision they have to make, the decision maker will select the first course of action that is not rejected. This is known as an ‘action script’.</a:t>
            </a:r>
          </a:p>
          <a:p>
            <a:pPr marL="0" indent="0">
              <a:buNone/>
            </a:pPr>
            <a:endParaRPr lang="en-KE" dirty="0"/>
          </a:p>
        </p:txBody>
      </p:sp>
    </p:spTree>
    <p:extLst>
      <p:ext uri="{BB962C8B-B14F-4D97-AF65-F5344CB8AC3E}">
        <p14:creationId xmlns:p14="http://schemas.microsoft.com/office/powerpoint/2010/main" val="77211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D35C-CF80-4A67-96FE-C65BD6495089}"/>
              </a:ext>
            </a:extLst>
          </p:cNvPr>
          <p:cNvSpPr>
            <a:spLocks noGrp="1"/>
          </p:cNvSpPr>
          <p:nvPr>
            <p:ph type="title"/>
          </p:nvPr>
        </p:nvSpPr>
        <p:spPr>
          <a:xfrm>
            <a:off x="677334" y="609600"/>
            <a:ext cx="8596668" cy="876300"/>
          </a:xfrm>
        </p:spPr>
        <p:txBody>
          <a:bodyPr/>
          <a:lstStyle/>
          <a:p>
            <a:r>
              <a:rPr lang="en-US" dirty="0"/>
              <a:t>References</a:t>
            </a:r>
            <a:endParaRPr lang="en-KE" dirty="0"/>
          </a:p>
        </p:txBody>
      </p:sp>
      <p:sp>
        <p:nvSpPr>
          <p:cNvPr id="3" name="Content Placeholder 2">
            <a:extLst>
              <a:ext uri="{FF2B5EF4-FFF2-40B4-BE49-F238E27FC236}">
                <a16:creationId xmlns:a16="http://schemas.microsoft.com/office/drawing/2014/main" id="{5D34057E-7A0B-4C23-A4CF-E16921B5162A}"/>
              </a:ext>
            </a:extLst>
          </p:cNvPr>
          <p:cNvSpPr>
            <a:spLocks noGrp="1"/>
          </p:cNvSpPr>
          <p:nvPr>
            <p:ph idx="1"/>
          </p:nvPr>
        </p:nvSpPr>
        <p:spPr>
          <a:xfrm>
            <a:off x="677334" y="1485901"/>
            <a:ext cx="9746826" cy="4555462"/>
          </a:xfrm>
        </p:spPr>
        <p:txBody>
          <a:bodyPr>
            <a:normAutofit lnSpcReduction="10000"/>
          </a:bodyPr>
          <a:lstStyle/>
          <a:p>
            <a:pPr marL="457200" indent="-457200">
              <a:lnSpc>
                <a:spcPct val="107000"/>
              </a:lnSpc>
              <a:spcAft>
                <a:spcPts val="800"/>
              </a:spcAft>
            </a:pP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Chi, C. (2021). Rational Decision Making: the 7-Step Process for Making Logical decisions. Accessed online at </a:t>
            </a:r>
            <a:r>
              <a:rPr lang="en-US" sz="2400" u="sng"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https://www.homeworkforyou.com/static_media/uploadedfiles/rational-decision-making.html</a:t>
            </a: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 </a:t>
            </a:r>
            <a:endParaRPr lang="en-K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Management Books. (2021). Decision Making: The Recognition-Primed Decision Model. Accessed online at </a:t>
            </a:r>
            <a:r>
              <a:rPr lang="en-US" sz="24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http://www.free-management-ebooks.com/news/recognition-primed-decision-model/</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K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pPr>
            <a:r>
              <a:rPr lang="en-US" sz="2400" dirty="0" err="1">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Matzler</a:t>
            </a: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 K., </a:t>
            </a:r>
            <a:r>
              <a:rPr lang="en-US" sz="2400" dirty="0" err="1">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Ballom</a:t>
            </a: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 F. and </a:t>
            </a:r>
            <a:r>
              <a:rPr lang="en-US" sz="2400" dirty="0" err="1">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Mooradlan</a:t>
            </a: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 T. (2007, Fall). Intuitive Decision Making. MIT Sloan Management Review. Accessed online at </a:t>
            </a:r>
            <a:r>
              <a:rPr lang="en-US" sz="2400" u="sng"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http://sloanreview.mit.edu/the-magazine/files/pdfs/49108SxW.pdf</a:t>
            </a:r>
            <a:r>
              <a:rPr lang="en-US" sz="2400" dirty="0">
                <a:solidFill>
                  <a:schemeClr val="tx1"/>
                </a:solidFill>
                <a:effectLst/>
                <a:latin typeface="Open Sans" panose="020B0604020202020204" pitchFamily="34" charset="0"/>
                <a:ea typeface="Calibri" panose="020F0502020204030204" pitchFamily="34" charset="0"/>
                <a:cs typeface="Times New Roman" panose="02020603050405020304" pitchFamily="18" charset="0"/>
              </a:rPr>
              <a:t> </a:t>
            </a:r>
            <a:endParaRPr lang="en-K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KE" dirty="0"/>
          </a:p>
        </p:txBody>
      </p:sp>
    </p:spTree>
    <p:extLst>
      <p:ext uri="{BB962C8B-B14F-4D97-AF65-F5344CB8AC3E}">
        <p14:creationId xmlns:p14="http://schemas.microsoft.com/office/powerpoint/2010/main" val="22832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892C-4E70-4D2C-8410-2BD94E4CB3C8}"/>
              </a:ext>
            </a:extLst>
          </p:cNvPr>
          <p:cNvSpPr>
            <a:spLocks noGrp="1"/>
          </p:cNvSpPr>
          <p:nvPr>
            <p:ph type="title"/>
          </p:nvPr>
        </p:nvSpPr>
        <p:spPr>
          <a:xfrm>
            <a:off x="677334" y="609600"/>
            <a:ext cx="8596668" cy="1013460"/>
          </a:xfrm>
        </p:spPr>
        <p:txBody>
          <a:bodyPr/>
          <a:lstStyle/>
          <a:p>
            <a:r>
              <a:rPr lang="en-US" dirty="0"/>
              <a:t>US Automotive Manufacturing Industry</a:t>
            </a:r>
            <a:endParaRPr lang="en-KE" dirty="0"/>
          </a:p>
        </p:txBody>
      </p:sp>
      <p:pic>
        <p:nvPicPr>
          <p:cNvPr id="4" name="Content Placeholder 3">
            <a:extLst>
              <a:ext uri="{FF2B5EF4-FFF2-40B4-BE49-F238E27FC236}">
                <a16:creationId xmlns:a16="http://schemas.microsoft.com/office/drawing/2014/main" id="{9C908E40-E3E8-4B6F-BA2B-C6087AEBB3B5}"/>
              </a:ext>
            </a:extLst>
          </p:cNvPr>
          <p:cNvPicPr>
            <a:picLocks noGrp="1" noChangeAspect="1"/>
          </p:cNvPicPr>
          <p:nvPr>
            <p:ph idx="1"/>
          </p:nvPr>
        </p:nvPicPr>
        <p:blipFill>
          <a:blip r:embed="rId3"/>
          <a:stretch>
            <a:fillRect/>
          </a:stretch>
        </p:blipFill>
        <p:spPr>
          <a:xfrm>
            <a:off x="1303021" y="1623060"/>
            <a:ext cx="7970982" cy="4625340"/>
          </a:xfrm>
          <a:prstGeom prst="rect">
            <a:avLst/>
          </a:prstGeom>
        </p:spPr>
      </p:pic>
    </p:spTree>
    <p:extLst>
      <p:ext uri="{BB962C8B-B14F-4D97-AF65-F5344CB8AC3E}">
        <p14:creationId xmlns:p14="http://schemas.microsoft.com/office/powerpoint/2010/main" val="153209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A9DA-DAF5-4D2B-8A7B-49EFF16ED575}"/>
              </a:ext>
            </a:extLst>
          </p:cNvPr>
          <p:cNvSpPr>
            <a:spLocks noGrp="1"/>
          </p:cNvSpPr>
          <p:nvPr>
            <p:ph type="title"/>
          </p:nvPr>
        </p:nvSpPr>
        <p:spPr>
          <a:xfrm>
            <a:off x="677334" y="609600"/>
            <a:ext cx="8596668" cy="1013460"/>
          </a:xfrm>
        </p:spPr>
        <p:txBody>
          <a:bodyPr/>
          <a:lstStyle/>
          <a:p>
            <a:r>
              <a:rPr lang="en-US" dirty="0"/>
              <a:t>Automotive Fuel Types</a:t>
            </a:r>
            <a:endParaRPr lang="en-KE" dirty="0"/>
          </a:p>
        </p:txBody>
      </p:sp>
      <p:pic>
        <p:nvPicPr>
          <p:cNvPr id="4" name="Content Placeholder 3">
            <a:extLst>
              <a:ext uri="{FF2B5EF4-FFF2-40B4-BE49-F238E27FC236}">
                <a16:creationId xmlns:a16="http://schemas.microsoft.com/office/drawing/2014/main" id="{3A5B4577-4B4C-4C9D-B7BB-3469FDAEB687}"/>
              </a:ext>
            </a:extLst>
          </p:cNvPr>
          <p:cNvPicPr>
            <a:picLocks noGrp="1" noChangeAspect="1"/>
          </p:cNvPicPr>
          <p:nvPr>
            <p:ph idx="1"/>
          </p:nvPr>
        </p:nvPicPr>
        <p:blipFill>
          <a:blip r:embed="rId3"/>
          <a:stretch>
            <a:fillRect/>
          </a:stretch>
        </p:blipFill>
        <p:spPr>
          <a:xfrm>
            <a:off x="228660" y="1623060"/>
            <a:ext cx="9045341" cy="4721906"/>
          </a:xfrm>
          <a:prstGeom prst="rect">
            <a:avLst/>
          </a:prstGeom>
        </p:spPr>
      </p:pic>
    </p:spTree>
    <p:extLst>
      <p:ext uri="{BB962C8B-B14F-4D97-AF65-F5344CB8AC3E}">
        <p14:creationId xmlns:p14="http://schemas.microsoft.com/office/powerpoint/2010/main" val="30285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6223-5841-42C8-BAB6-A0ACCB210B4D}"/>
              </a:ext>
            </a:extLst>
          </p:cNvPr>
          <p:cNvSpPr>
            <a:spLocks noGrp="1"/>
          </p:cNvSpPr>
          <p:nvPr>
            <p:ph type="title"/>
          </p:nvPr>
        </p:nvSpPr>
        <p:spPr>
          <a:xfrm>
            <a:off x="677334" y="609600"/>
            <a:ext cx="8596668" cy="922020"/>
          </a:xfrm>
        </p:spPr>
        <p:txBody>
          <a:bodyPr/>
          <a:lstStyle/>
          <a:p>
            <a:r>
              <a:rPr lang="en-US" dirty="0"/>
              <a:t>Automotive Types</a:t>
            </a:r>
            <a:endParaRPr lang="en-KE" dirty="0"/>
          </a:p>
        </p:txBody>
      </p:sp>
      <p:pic>
        <p:nvPicPr>
          <p:cNvPr id="4" name="Content Placeholder 3">
            <a:extLst>
              <a:ext uri="{FF2B5EF4-FFF2-40B4-BE49-F238E27FC236}">
                <a16:creationId xmlns:a16="http://schemas.microsoft.com/office/drawing/2014/main" id="{784629C4-A8DD-45F0-95C2-ACF38D7972A9}"/>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16317"/>
          <a:stretch/>
        </p:blipFill>
        <p:spPr bwMode="auto">
          <a:xfrm>
            <a:off x="677334" y="1531620"/>
            <a:ext cx="8992445" cy="4716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940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9DB8-8BB7-40F9-BE87-7FF61319CBAE}"/>
              </a:ext>
            </a:extLst>
          </p:cNvPr>
          <p:cNvSpPr>
            <a:spLocks noGrp="1"/>
          </p:cNvSpPr>
          <p:nvPr>
            <p:ph type="title"/>
          </p:nvPr>
        </p:nvSpPr>
        <p:spPr>
          <a:xfrm>
            <a:off x="677334" y="609600"/>
            <a:ext cx="8596668" cy="922020"/>
          </a:xfrm>
        </p:spPr>
        <p:txBody>
          <a:bodyPr/>
          <a:lstStyle/>
          <a:p>
            <a:r>
              <a:rPr lang="en-US" dirty="0"/>
              <a:t>Electric Car Manufacturers</a:t>
            </a:r>
            <a:endParaRPr lang="en-KE" dirty="0"/>
          </a:p>
        </p:txBody>
      </p:sp>
      <p:pic>
        <p:nvPicPr>
          <p:cNvPr id="5" name="Content Placeholder 4">
            <a:extLst>
              <a:ext uri="{FF2B5EF4-FFF2-40B4-BE49-F238E27FC236}">
                <a16:creationId xmlns:a16="http://schemas.microsoft.com/office/drawing/2014/main" id="{C7AF36EE-4076-4A74-9FB6-8BF652B7E9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60966"/>
            <a:ext cx="7765143" cy="4984976"/>
          </a:xfrm>
        </p:spPr>
      </p:pic>
    </p:spTree>
    <p:extLst>
      <p:ext uri="{BB962C8B-B14F-4D97-AF65-F5344CB8AC3E}">
        <p14:creationId xmlns:p14="http://schemas.microsoft.com/office/powerpoint/2010/main" val="420103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EF1E-2AF3-4F76-8131-A9DA98D5A9F6}"/>
              </a:ext>
            </a:extLst>
          </p:cNvPr>
          <p:cNvSpPr>
            <a:spLocks noGrp="1"/>
          </p:cNvSpPr>
          <p:nvPr>
            <p:ph type="title"/>
          </p:nvPr>
        </p:nvSpPr>
        <p:spPr>
          <a:xfrm>
            <a:off x="677334" y="609600"/>
            <a:ext cx="8596668" cy="944880"/>
          </a:xfrm>
        </p:spPr>
        <p:txBody>
          <a:bodyPr/>
          <a:lstStyle/>
          <a:p>
            <a:r>
              <a:rPr lang="en-US" dirty="0"/>
              <a:t>Types of Vehicles Sold</a:t>
            </a:r>
            <a:endParaRPr lang="en-KE" dirty="0"/>
          </a:p>
        </p:txBody>
      </p:sp>
      <p:pic>
        <p:nvPicPr>
          <p:cNvPr id="4" name="Content Placeholder 3">
            <a:extLst>
              <a:ext uri="{FF2B5EF4-FFF2-40B4-BE49-F238E27FC236}">
                <a16:creationId xmlns:a16="http://schemas.microsoft.com/office/drawing/2014/main" id="{65EF5D70-BD72-4C0C-BA07-6463659AB02C}"/>
              </a:ext>
            </a:extLst>
          </p:cNvPr>
          <p:cNvPicPr>
            <a:picLocks noGrp="1" noChangeAspect="1"/>
          </p:cNvPicPr>
          <p:nvPr>
            <p:ph idx="1"/>
          </p:nvPr>
        </p:nvPicPr>
        <p:blipFill>
          <a:blip r:embed="rId3"/>
          <a:stretch>
            <a:fillRect/>
          </a:stretch>
        </p:blipFill>
        <p:spPr>
          <a:xfrm>
            <a:off x="1028700" y="1364946"/>
            <a:ext cx="7909560" cy="5276525"/>
          </a:xfrm>
          <a:prstGeom prst="rect">
            <a:avLst/>
          </a:prstGeom>
        </p:spPr>
      </p:pic>
    </p:spTree>
    <p:extLst>
      <p:ext uri="{BB962C8B-B14F-4D97-AF65-F5344CB8AC3E}">
        <p14:creationId xmlns:p14="http://schemas.microsoft.com/office/powerpoint/2010/main" val="286700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B6AF-0630-4FFD-A1C6-6A7E05CDA22A}"/>
              </a:ext>
            </a:extLst>
          </p:cNvPr>
          <p:cNvSpPr>
            <a:spLocks noGrp="1"/>
          </p:cNvSpPr>
          <p:nvPr>
            <p:ph type="title"/>
          </p:nvPr>
        </p:nvSpPr>
        <p:spPr>
          <a:xfrm>
            <a:off x="677334" y="609600"/>
            <a:ext cx="8596668" cy="899160"/>
          </a:xfrm>
        </p:spPr>
        <p:txBody>
          <a:bodyPr/>
          <a:lstStyle/>
          <a:p>
            <a:r>
              <a:rPr lang="en-US" dirty="0"/>
              <a:t>Types of Products and services Offered</a:t>
            </a:r>
            <a:endParaRPr lang="en-KE" dirty="0"/>
          </a:p>
        </p:txBody>
      </p:sp>
      <p:pic>
        <p:nvPicPr>
          <p:cNvPr id="4" name="Content Placeholder 3">
            <a:extLst>
              <a:ext uri="{FF2B5EF4-FFF2-40B4-BE49-F238E27FC236}">
                <a16:creationId xmlns:a16="http://schemas.microsoft.com/office/drawing/2014/main" id="{BDF10EB9-E392-4E45-87DA-E7828769DEF9}"/>
              </a:ext>
            </a:extLst>
          </p:cNvPr>
          <p:cNvPicPr>
            <a:picLocks noGrp="1" noChangeAspect="1"/>
          </p:cNvPicPr>
          <p:nvPr>
            <p:ph idx="1"/>
          </p:nvPr>
        </p:nvPicPr>
        <p:blipFill>
          <a:blip r:embed="rId3"/>
          <a:stretch>
            <a:fillRect/>
          </a:stretch>
        </p:blipFill>
        <p:spPr>
          <a:xfrm>
            <a:off x="677334" y="1546794"/>
            <a:ext cx="8009465" cy="4909358"/>
          </a:xfrm>
          <a:prstGeom prst="rect">
            <a:avLst/>
          </a:prstGeom>
        </p:spPr>
      </p:pic>
    </p:spTree>
    <p:extLst>
      <p:ext uri="{BB962C8B-B14F-4D97-AF65-F5344CB8AC3E}">
        <p14:creationId xmlns:p14="http://schemas.microsoft.com/office/powerpoint/2010/main" val="146745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DE03-95DB-4AB2-85C1-492100AF7F3F}"/>
              </a:ext>
            </a:extLst>
          </p:cNvPr>
          <p:cNvSpPr>
            <a:spLocks noGrp="1"/>
          </p:cNvSpPr>
          <p:nvPr>
            <p:ph type="title"/>
          </p:nvPr>
        </p:nvSpPr>
        <p:spPr>
          <a:xfrm>
            <a:off x="677334" y="609600"/>
            <a:ext cx="8596668" cy="899160"/>
          </a:xfrm>
        </p:spPr>
        <p:txBody>
          <a:bodyPr/>
          <a:lstStyle/>
          <a:p>
            <a:r>
              <a:rPr lang="en-US" dirty="0"/>
              <a:t>Customer demands</a:t>
            </a:r>
            <a:endParaRPr lang="en-KE" dirty="0"/>
          </a:p>
        </p:txBody>
      </p:sp>
      <p:pic>
        <p:nvPicPr>
          <p:cNvPr id="4" name="Content Placeholder 3">
            <a:extLst>
              <a:ext uri="{FF2B5EF4-FFF2-40B4-BE49-F238E27FC236}">
                <a16:creationId xmlns:a16="http://schemas.microsoft.com/office/drawing/2014/main" id="{0ECB6346-DC29-41DB-B59B-21D7E945F386}"/>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8680" y="1793874"/>
            <a:ext cx="8206740" cy="4698366"/>
          </a:xfrm>
          <a:prstGeom prst="rect">
            <a:avLst/>
          </a:prstGeom>
          <a:noFill/>
          <a:ln>
            <a:noFill/>
          </a:ln>
        </p:spPr>
      </p:pic>
    </p:spTree>
    <p:extLst>
      <p:ext uri="{BB962C8B-B14F-4D97-AF65-F5344CB8AC3E}">
        <p14:creationId xmlns:p14="http://schemas.microsoft.com/office/powerpoint/2010/main" val="355120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4D6B-EE22-4F00-BD64-57C58214A1AF}"/>
              </a:ext>
            </a:extLst>
          </p:cNvPr>
          <p:cNvSpPr>
            <a:spLocks noGrp="1"/>
          </p:cNvSpPr>
          <p:nvPr>
            <p:ph type="title"/>
          </p:nvPr>
        </p:nvSpPr>
        <p:spPr>
          <a:xfrm>
            <a:off x="677334" y="609600"/>
            <a:ext cx="8596668" cy="807720"/>
          </a:xfrm>
        </p:spPr>
        <p:txBody>
          <a:bodyPr>
            <a:normAutofit fontScale="90000"/>
          </a:bodyPr>
          <a:lstStyle/>
          <a:p>
            <a:r>
              <a:rPr lang="en-US" dirty="0"/>
              <a:t>DECISION-MAKING MODELS</a:t>
            </a:r>
            <a:br>
              <a:rPr lang="en-US" dirty="0"/>
            </a:br>
            <a:endParaRPr lang="en-KE" dirty="0"/>
          </a:p>
        </p:txBody>
      </p:sp>
      <p:sp>
        <p:nvSpPr>
          <p:cNvPr id="3" name="Content Placeholder 2">
            <a:extLst>
              <a:ext uri="{FF2B5EF4-FFF2-40B4-BE49-F238E27FC236}">
                <a16:creationId xmlns:a16="http://schemas.microsoft.com/office/drawing/2014/main" id="{D2D5E4C3-C235-4195-908B-463B8FD25EB1}"/>
              </a:ext>
            </a:extLst>
          </p:cNvPr>
          <p:cNvSpPr>
            <a:spLocks noGrp="1"/>
          </p:cNvSpPr>
          <p:nvPr>
            <p:ph idx="1"/>
          </p:nvPr>
        </p:nvSpPr>
        <p:spPr>
          <a:xfrm>
            <a:off x="677334" y="1760221"/>
            <a:ext cx="8596668" cy="4281142"/>
          </a:xfrm>
        </p:spPr>
        <p:txBody>
          <a:bodyPr/>
          <a:lstStyle/>
          <a:p>
            <a:pPr>
              <a:lnSpc>
                <a:spcPct val="107000"/>
              </a:lnSpc>
              <a:spcAft>
                <a:spcPts val="800"/>
              </a:spcAft>
            </a:pPr>
            <a:r>
              <a:rPr lang="en-KE" sz="32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The Rational Model </a:t>
            </a:r>
            <a:endParaRPr lang="en-US" sz="3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KE" sz="32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The Intuitive Model </a:t>
            </a:r>
            <a:endParaRPr lang="en-KE"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KE" sz="320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The Recognition-Primed Model </a:t>
            </a:r>
            <a:endParaRPr lang="en-KE"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KE" dirty="0"/>
          </a:p>
        </p:txBody>
      </p:sp>
    </p:spTree>
    <p:extLst>
      <p:ext uri="{BB962C8B-B14F-4D97-AF65-F5344CB8AC3E}">
        <p14:creationId xmlns:p14="http://schemas.microsoft.com/office/powerpoint/2010/main" val="108909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84</TotalTime>
  <Words>1495</Words>
  <Application>Microsoft Office PowerPoint</Application>
  <PresentationFormat>Widescreen</PresentationFormat>
  <Paragraphs>100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Helvetica</vt:lpstr>
      <vt:lpstr>Open Sans</vt:lpstr>
      <vt:lpstr>Trebuchet MS</vt:lpstr>
      <vt:lpstr>Wingdings 3</vt:lpstr>
      <vt:lpstr>Facet</vt:lpstr>
      <vt:lpstr>Decision Making in Automotive Industry</vt:lpstr>
      <vt:lpstr>US Automotive Manufacturing Industry</vt:lpstr>
      <vt:lpstr>Automotive Fuel Types</vt:lpstr>
      <vt:lpstr>Automotive Types</vt:lpstr>
      <vt:lpstr>Electric Car Manufacturers</vt:lpstr>
      <vt:lpstr>Types of Vehicles Sold</vt:lpstr>
      <vt:lpstr>Types of Products and services Offered</vt:lpstr>
      <vt:lpstr>Customer demands</vt:lpstr>
      <vt:lpstr>DECISION-MAKING MODELS </vt:lpstr>
      <vt:lpstr>a) The Rational Model</vt:lpstr>
      <vt:lpstr>b) The Intuitive Model</vt:lpstr>
      <vt:lpstr>c) The Recognition-Primed Model</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 in Automotive Industry</dc:title>
  <dc:creator>vick ouma</dc:creator>
  <cp:lastModifiedBy>user</cp:lastModifiedBy>
  <cp:revision>19</cp:revision>
  <dcterms:created xsi:type="dcterms:W3CDTF">2021-06-05T17:28:08Z</dcterms:created>
  <dcterms:modified xsi:type="dcterms:W3CDTF">2021-06-05T19:13:07Z</dcterms:modified>
</cp:coreProperties>
</file>