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83CB78-361E-4395-BE8D-F6C351798B6F}" v="1" dt="2021-07-08T16:28:00.1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03" autoAdjust="0"/>
    <p:restoredTop sz="94660"/>
  </p:normalViewPr>
  <p:slideViewPr>
    <p:cSldViewPr snapToGrid="0">
      <p:cViewPr varScale="1">
        <p:scale>
          <a:sx n="67" d="100"/>
          <a:sy n="67" d="100"/>
        </p:scale>
        <p:origin x="69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ele" userId="963c0cfb-9c5d-4dbe-86a4-4a98899ee99e" providerId="ADAL" clId="{3F83CB78-361E-4395-BE8D-F6C351798B6F}"/>
    <pc:docChg chg="modSld">
      <pc:chgData name="Michele" userId="963c0cfb-9c5d-4dbe-86a4-4a98899ee99e" providerId="ADAL" clId="{3F83CB78-361E-4395-BE8D-F6C351798B6F}" dt="2021-07-08T16:28:00.143" v="0"/>
      <pc:docMkLst>
        <pc:docMk/>
      </pc:docMkLst>
      <pc:sldChg chg="addSp modSp">
        <pc:chgData name="Michele" userId="963c0cfb-9c5d-4dbe-86a4-4a98899ee99e" providerId="ADAL" clId="{3F83CB78-361E-4395-BE8D-F6C351798B6F}" dt="2021-07-08T16:28:00.143" v="0"/>
        <pc:sldMkLst>
          <pc:docMk/>
          <pc:sldMk cId="1766583529" sldId="259"/>
        </pc:sldMkLst>
        <pc:picChg chg="add mod">
          <ac:chgData name="Michele" userId="963c0cfb-9c5d-4dbe-86a4-4a98899ee99e" providerId="ADAL" clId="{3F83CB78-361E-4395-BE8D-F6C351798B6F}" dt="2021-07-08T16:28:00.143" v="0"/>
          <ac:picMkLst>
            <pc:docMk/>
            <pc:sldMk cId="1766583529" sldId="259"/>
            <ac:picMk id="4" creationId="{407A0C9D-39DB-44FA-BC14-E1EEE94424BB}"/>
          </ac:picMkLst>
        </pc:picChg>
      </pc:sldChg>
      <pc:sldChg chg="addSp modSp">
        <pc:chgData name="Michele" userId="963c0cfb-9c5d-4dbe-86a4-4a98899ee99e" providerId="ADAL" clId="{3F83CB78-361E-4395-BE8D-F6C351798B6F}" dt="2021-07-08T16:28:00.143" v="0"/>
        <pc:sldMkLst>
          <pc:docMk/>
          <pc:sldMk cId="449311802" sldId="260"/>
        </pc:sldMkLst>
        <pc:picChg chg="add mod">
          <ac:chgData name="Michele" userId="963c0cfb-9c5d-4dbe-86a4-4a98899ee99e" providerId="ADAL" clId="{3F83CB78-361E-4395-BE8D-F6C351798B6F}" dt="2021-07-08T16:28:00.143" v="0"/>
          <ac:picMkLst>
            <pc:docMk/>
            <pc:sldMk cId="449311802" sldId="260"/>
            <ac:picMk id="4" creationId="{E7DD551B-C064-4BDB-AE4F-25E4AF7CC606}"/>
          </ac:picMkLst>
        </pc:picChg>
      </pc:sldChg>
      <pc:sldChg chg="addSp modSp">
        <pc:chgData name="Michele" userId="963c0cfb-9c5d-4dbe-86a4-4a98899ee99e" providerId="ADAL" clId="{3F83CB78-361E-4395-BE8D-F6C351798B6F}" dt="2021-07-08T16:28:00.143" v="0"/>
        <pc:sldMkLst>
          <pc:docMk/>
          <pc:sldMk cId="2230147225" sldId="261"/>
        </pc:sldMkLst>
        <pc:picChg chg="add mod">
          <ac:chgData name="Michele" userId="963c0cfb-9c5d-4dbe-86a4-4a98899ee99e" providerId="ADAL" clId="{3F83CB78-361E-4395-BE8D-F6C351798B6F}" dt="2021-07-08T16:28:00.143" v="0"/>
          <ac:picMkLst>
            <pc:docMk/>
            <pc:sldMk cId="2230147225" sldId="261"/>
            <ac:picMk id="4" creationId="{A7FE9A77-055B-49E5-B7AB-7E3B53C2B054}"/>
          </ac:picMkLst>
        </pc:picChg>
      </pc:sldChg>
      <pc:sldChg chg="addSp modSp">
        <pc:chgData name="Michele" userId="963c0cfb-9c5d-4dbe-86a4-4a98899ee99e" providerId="ADAL" clId="{3F83CB78-361E-4395-BE8D-F6C351798B6F}" dt="2021-07-08T16:28:00.143" v="0"/>
        <pc:sldMkLst>
          <pc:docMk/>
          <pc:sldMk cId="352658883" sldId="262"/>
        </pc:sldMkLst>
        <pc:picChg chg="add mod">
          <ac:chgData name="Michele" userId="963c0cfb-9c5d-4dbe-86a4-4a98899ee99e" providerId="ADAL" clId="{3F83CB78-361E-4395-BE8D-F6C351798B6F}" dt="2021-07-08T16:28:00.143" v="0"/>
          <ac:picMkLst>
            <pc:docMk/>
            <pc:sldMk cId="352658883" sldId="262"/>
            <ac:picMk id="4" creationId="{0E1A4303-4E26-4F50-9269-5E073312522F}"/>
          </ac:picMkLst>
        </pc:picChg>
      </pc:sldChg>
      <pc:sldChg chg="addSp modSp">
        <pc:chgData name="Michele" userId="963c0cfb-9c5d-4dbe-86a4-4a98899ee99e" providerId="ADAL" clId="{3F83CB78-361E-4395-BE8D-F6C351798B6F}" dt="2021-07-08T16:28:00.143" v="0"/>
        <pc:sldMkLst>
          <pc:docMk/>
          <pc:sldMk cId="1229900213" sldId="263"/>
        </pc:sldMkLst>
        <pc:picChg chg="add mod">
          <ac:chgData name="Michele" userId="963c0cfb-9c5d-4dbe-86a4-4a98899ee99e" providerId="ADAL" clId="{3F83CB78-361E-4395-BE8D-F6C351798B6F}" dt="2021-07-08T16:28:00.143" v="0"/>
          <ac:picMkLst>
            <pc:docMk/>
            <pc:sldMk cId="1229900213" sldId="263"/>
            <ac:picMk id="5" creationId="{5031D722-5BE2-4495-9AF5-708A0B615C82}"/>
          </ac:picMkLst>
        </pc:picChg>
      </pc:sldChg>
      <pc:sldChg chg="addSp modSp">
        <pc:chgData name="Michele" userId="963c0cfb-9c5d-4dbe-86a4-4a98899ee99e" providerId="ADAL" clId="{3F83CB78-361E-4395-BE8D-F6C351798B6F}" dt="2021-07-08T16:28:00.143" v="0"/>
        <pc:sldMkLst>
          <pc:docMk/>
          <pc:sldMk cId="631181620" sldId="264"/>
        </pc:sldMkLst>
        <pc:picChg chg="add mod">
          <ac:chgData name="Michele" userId="963c0cfb-9c5d-4dbe-86a4-4a98899ee99e" providerId="ADAL" clId="{3F83CB78-361E-4395-BE8D-F6C351798B6F}" dt="2021-07-08T16:28:00.143" v="0"/>
          <ac:picMkLst>
            <pc:docMk/>
            <pc:sldMk cId="631181620" sldId="264"/>
            <ac:picMk id="5" creationId="{EC26AE0A-5608-41F9-B461-EF1AAFFF27E1}"/>
          </ac:picMkLst>
        </pc:picChg>
      </pc:sldChg>
      <pc:sldChg chg="addSp modSp">
        <pc:chgData name="Michele" userId="963c0cfb-9c5d-4dbe-86a4-4a98899ee99e" providerId="ADAL" clId="{3F83CB78-361E-4395-BE8D-F6C351798B6F}" dt="2021-07-08T16:28:00.143" v="0"/>
        <pc:sldMkLst>
          <pc:docMk/>
          <pc:sldMk cId="3431848314" sldId="265"/>
        </pc:sldMkLst>
        <pc:picChg chg="add mod">
          <ac:chgData name="Michele" userId="963c0cfb-9c5d-4dbe-86a4-4a98899ee99e" providerId="ADAL" clId="{3F83CB78-361E-4395-BE8D-F6C351798B6F}" dt="2021-07-08T16:28:00.143" v="0"/>
          <ac:picMkLst>
            <pc:docMk/>
            <pc:sldMk cId="3431848314" sldId="265"/>
            <ac:picMk id="4" creationId="{ED4A5A43-2DA0-43D7-9CDE-EDCF80F99DFF}"/>
          </ac:picMkLst>
        </pc:picChg>
      </pc:sldChg>
      <pc:sldChg chg="addSp modSp">
        <pc:chgData name="Michele" userId="963c0cfb-9c5d-4dbe-86a4-4a98899ee99e" providerId="ADAL" clId="{3F83CB78-361E-4395-BE8D-F6C351798B6F}" dt="2021-07-08T16:28:00.143" v="0"/>
        <pc:sldMkLst>
          <pc:docMk/>
          <pc:sldMk cId="1036135055" sldId="266"/>
        </pc:sldMkLst>
        <pc:picChg chg="add mod">
          <ac:chgData name="Michele" userId="963c0cfb-9c5d-4dbe-86a4-4a98899ee99e" providerId="ADAL" clId="{3F83CB78-361E-4395-BE8D-F6C351798B6F}" dt="2021-07-08T16:28:00.143" v="0"/>
          <ac:picMkLst>
            <pc:docMk/>
            <pc:sldMk cId="1036135055" sldId="266"/>
            <ac:picMk id="5" creationId="{0BC5BCA5-3890-487A-944D-462BD6297443}"/>
          </ac:picMkLst>
        </pc:picChg>
      </pc:sldChg>
      <pc:sldChg chg="addSp modSp">
        <pc:chgData name="Michele" userId="963c0cfb-9c5d-4dbe-86a4-4a98899ee99e" providerId="ADAL" clId="{3F83CB78-361E-4395-BE8D-F6C351798B6F}" dt="2021-07-08T16:28:00.143" v="0"/>
        <pc:sldMkLst>
          <pc:docMk/>
          <pc:sldMk cId="4078188961" sldId="267"/>
        </pc:sldMkLst>
        <pc:picChg chg="add mod">
          <ac:chgData name="Michele" userId="963c0cfb-9c5d-4dbe-86a4-4a98899ee99e" providerId="ADAL" clId="{3F83CB78-361E-4395-BE8D-F6C351798B6F}" dt="2021-07-08T16:28:00.143" v="0"/>
          <ac:picMkLst>
            <pc:docMk/>
            <pc:sldMk cId="4078188961" sldId="267"/>
            <ac:picMk id="2" creationId="{AE7EF127-0636-42C4-8EF6-DC1F99028BA3}"/>
          </ac:picMkLst>
        </pc:picChg>
      </pc:sldChg>
      <pc:sldChg chg="addSp modSp">
        <pc:chgData name="Michele" userId="963c0cfb-9c5d-4dbe-86a4-4a98899ee99e" providerId="ADAL" clId="{3F83CB78-361E-4395-BE8D-F6C351798B6F}" dt="2021-07-08T16:28:00.143" v="0"/>
        <pc:sldMkLst>
          <pc:docMk/>
          <pc:sldMk cId="2664908251" sldId="268"/>
        </pc:sldMkLst>
        <pc:picChg chg="add mod">
          <ac:chgData name="Michele" userId="963c0cfb-9c5d-4dbe-86a4-4a98899ee99e" providerId="ADAL" clId="{3F83CB78-361E-4395-BE8D-F6C351798B6F}" dt="2021-07-08T16:28:00.143" v="0"/>
          <ac:picMkLst>
            <pc:docMk/>
            <pc:sldMk cId="2664908251" sldId="268"/>
            <ac:picMk id="4" creationId="{FD5BDCEB-12AD-4460-972F-A8A682E9D96B}"/>
          </ac:picMkLst>
        </pc:picChg>
      </pc:sldChg>
      <pc:sldChg chg="addSp modSp">
        <pc:chgData name="Michele" userId="963c0cfb-9c5d-4dbe-86a4-4a98899ee99e" providerId="ADAL" clId="{3F83CB78-361E-4395-BE8D-F6C351798B6F}" dt="2021-07-08T16:28:00.143" v="0"/>
        <pc:sldMkLst>
          <pc:docMk/>
          <pc:sldMk cId="1522275830" sldId="269"/>
        </pc:sldMkLst>
        <pc:picChg chg="add mod">
          <ac:chgData name="Michele" userId="963c0cfb-9c5d-4dbe-86a4-4a98899ee99e" providerId="ADAL" clId="{3F83CB78-361E-4395-BE8D-F6C351798B6F}" dt="2021-07-08T16:28:00.143" v="0"/>
          <ac:picMkLst>
            <pc:docMk/>
            <pc:sldMk cId="1522275830" sldId="269"/>
            <ac:picMk id="4" creationId="{E74495FE-371B-4922-86E6-79794CCC7D54}"/>
          </ac:picMkLst>
        </pc:picChg>
      </pc:sldChg>
      <pc:sldChg chg="addSp modSp">
        <pc:chgData name="Michele" userId="963c0cfb-9c5d-4dbe-86a4-4a98899ee99e" providerId="ADAL" clId="{3F83CB78-361E-4395-BE8D-F6C351798B6F}" dt="2021-07-08T16:28:00.143" v="0"/>
        <pc:sldMkLst>
          <pc:docMk/>
          <pc:sldMk cId="1720924625" sldId="270"/>
        </pc:sldMkLst>
        <pc:picChg chg="add mod">
          <ac:chgData name="Michele" userId="963c0cfb-9c5d-4dbe-86a4-4a98899ee99e" providerId="ADAL" clId="{3F83CB78-361E-4395-BE8D-F6C351798B6F}" dt="2021-07-08T16:28:00.143" v="0"/>
          <ac:picMkLst>
            <pc:docMk/>
            <pc:sldMk cId="1720924625" sldId="270"/>
            <ac:picMk id="5" creationId="{DAEA0468-4233-47C7-BB05-FAC4B12FC5A5}"/>
          </ac:picMkLst>
        </pc:picChg>
      </pc:sldChg>
      <pc:sldChg chg="addSp modSp">
        <pc:chgData name="Michele" userId="963c0cfb-9c5d-4dbe-86a4-4a98899ee99e" providerId="ADAL" clId="{3F83CB78-361E-4395-BE8D-F6C351798B6F}" dt="2021-07-08T16:28:00.143" v="0"/>
        <pc:sldMkLst>
          <pc:docMk/>
          <pc:sldMk cId="1522225224" sldId="271"/>
        </pc:sldMkLst>
        <pc:picChg chg="add mod">
          <ac:chgData name="Michele" userId="963c0cfb-9c5d-4dbe-86a4-4a98899ee99e" providerId="ADAL" clId="{3F83CB78-361E-4395-BE8D-F6C351798B6F}" dt="2021-07-08T16:28:00.143" v="0"/>
          <ac:picMkLst>
            <pc:docMk/>
            <pc:sldMk cId="1522225224" sldId="271"/>
            <ac:picMk id="3" creationId="{796E99F8-C5F6-4EE4-932A-5AF81B2365BA}"/>
          </ac:picMkLst>
        </pc:picChg>
      </pc:sldChg>
      <pc:sldChg chg="addSp modSp">
        <pc:chgData name="Michele" userId="963c0cfb-9c5d-4dbe-86a4-4a98899ee99e" providerId="ADAL" clId="{3F83CB78-361E-4395-BE8D-F6C351798B6F}" dt="2021-07-08T16:28:00.143" v="0"/>
        <pc:sldMkLst>
          <pc:docMk/>
          <pc:sldMk cId="597136103" sldId="272"/>
        </pc:sldMkLst>
        <pc:picChg chg="add mod">
          <ac:chgData name="Michele" userId="963c0cfb-9c5d-4dbe-86a4-4a98899ee99e" providerId="ADAL" clId="{3F83CB78-361E-4395-BE8D-F6C351798B6F}" dt="2021-07-08T16:28:00.143" v="0"/>
          <ac:picMkLst>
            <pc:docMk/>
            <pc:sldMk cId="597136103" sldId="272"/>
            <ac:picMk id="5" creationId="{B997FE30-900C-48E4-B61A-282954960A6A}"/>
          </ac:picMkLst>
        </pc:picChg>
      </pc:sldChg>
      <pc:sldChg chg="addSp modSp">
        <pc:chgData name="Michele" userId="963c0cfb-9c5d-4dbe-86a4-4a98899ee99e" providerId="ADAL" clId="{3F83CB78-361E-4395-BE8D-F6C351798B6F}" dt="2021-07-08T16:28:00.143" v="0"/>
        <pc:sldMkLst>
          <pc:docMk/>
          <pc:sldMk cId="870784606" sldId="273"/>
        </pc:sldMkLst>
        <pc:picChg chg="add mod">
          <ac:chgData name="Michele" userId="963c0cfb-9c5d-4dbe-86a4-4a98899ee99e" providerId="ADAL" clId="{3F83CB78-361E-4395-BE8D-F6C351798B6F}" dt="2021-07-08T16:28:00.143" v="0"/>
          <ac:picMkLst>
            <pc:docMk/>
            <pc:sldMk cId="870784606" sldId="273"/>
            <ac:picMk id="5" creationId="{077C4B63-A1A7-4AA6-87DF-FE7A68085933}"/>
          </ac:picMkLst>
        </pc:picChg>
      </pc:sldChg>
      <pc:sldChg chg="addSp modSp">
        <pc:chgData name="Michele" userId="963c0cfb-9c5d-4dbe-86a4-4a98899ee99e" providerId="ADAL" clId="{3F83CB78-361E-4395-BE8D-F6C351798B6F}" dt="2021-07-08T16:28:00.143" v="0"/>
        <pc:sldMkLst>
          <pc:docMk/>
          <pc:sldMk cId="958295643" sldId="274"/>
        </pc:sldMkLst>
        <pc:picChg chg="add mod">
          <ac:chgData name="Michele" userId="963c0cfb-9c5d-4dbe-86a4-4a98899ee99e" providerId="ADAL" clId="{3F83CB78-361E-4395-BE8D-F6C351798B6F}" dt="2021-07-08T16:28:00.143" v="0"/>
          <ac:picMkLst>
            <pc:docMk/>
            <pc:sldMk cId="958295643" sldId="274"/>
            <ac:picMk id="4" creationId="{567F2EBA-FC6E-488E-BBEF-E4964BC44B78}"/>
          </ac:picMkLst>
        </pc:picChg>
      </pc:sldChg>
      <pc:sldChg chg="addSp modSp">
        <pc:chgData name="Michele" userId="963c0cfb-9c5d-4dbe-86a4-4a98899ee99e" providerId="ADAL" clId="{3F83CB78-361E-4395-BE8D-F6C351798B6F}" dt="2021-07-08T16:28:00.143" v="0"/>
        <pc:sldMkLst>
          <pc:docMk/>
          <pc:sldMk cId="1951119999" sldId="275"/>
        </pc:sldMkLst>
        <pc:picChg chg="add mod">
          <ac:chgData name="Michele" userId="963c0cfb-9c5d-4dbe-86a4-4a98899ee99e" providerId="ADAL" clId="{3F83CB78-361E-4395-BE8D-F6C351798B6F}" dt="2021-07-08T16:28:00.143" v="0"/>
          <ac:picMkLst>
            <pc:docMk/>
            <pc:sldMk cId="1951119999" sldId="275"/>
            <ac:picMk id="3" creationId="{C6142A11-88D2-406A-97CC-B73F27AE32A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F6C3A-8E68-43E7-BE17-5D2F745FB600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B8849-83E4-4016-A59E-49ECD88E4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803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F6C3A-8E68-43E7-BE17-5D2F745FB600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B8849-83E4-4016-A59E-49ECD88E4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332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F6C3A-8E68-43E7-BE17-5D2F745FB600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B8849-83E4-4016-A59E-49ECD88E4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57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F6C3A-8E68-43E7-BE17-5D2F745FB600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B8849-83E4-4016-A59E-49ECD88E4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666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F6C3A-8E68-43E7-BE17-5D2F745FB600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B8849-83E4-4016-A59E-49ECD88E4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240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F6C3A-8E68-43E7-BE17-5D2F745FB600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B8849-83E4-4016-A59E-49ECD88E4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18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F6C3A-8E68-43E7-BE17-5D2F745FB600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B8849-83E4-4016-A59E-49ECD88E4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888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F6C3A-8E68-43E7-BE17-5D2F745FB600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B8849-83E4-4016-A59E-49ECD88E4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563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F6C3A-8E68-43E7-BE17-5D2F745FB600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B8849-83E4-4016-A59E-49ECD88E4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471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F6C3A-8E68-43E7-BE17-5D2F745FB600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B8849-83E4-4016-A59E-49ECD88E4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722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F6C3A-8E68-43E7-BE17-5D2F745FB600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B8849-83E4-4016-A59E-49ECD88E4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752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F6C3A-8E68-43E7-BE17-5D2F745FB600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AB8849-83E4-4016-A59E-49ECD88E4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86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hyperlink" Target="https://www.ted.com/talks/timothy_bartik_the_economic_case_for_preschool#t-281283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6.jpg"/><Relationship Id="rId4" Type="http://schemas.openxmlformats.org/officeDocument/2006/relationships/hyperlink" Target="http://thinkprogress.org/economy/2014/05/27/3441772/florida-homeless-financial-study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appex.com/colleges/Yale-University" TargetMode="External"/><Relationship Id="rId3" Type="http://schemas.openxmlformats.org/officeDocument/2006/relationships/audio" Target="../media/media5.m4a"/><Relationship Id="rId7" Type="http://schemas.openxmlformats.org/officeDocument/2006/relationships/hyperlink" Target="http://www.cappex.com/colleges/Princeton-University" TargetMode="External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hyperlink" Target="http://www.cappex.com/colleges/Harvard-University" TargetMode="External"/><Relationship Id="rId5" Type="http://schemas.openxmlformats.org/officeDocument/2006/relationships/hyperlink" Target="http://www.cappex.com/colleges/College-of-William-Mary" TargetMode="Externa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7.xml"/><Relationship Id="rId9" Type="http://schemas.openxmlformats.org/officeDocument/2006/relationships/hyperlink" Target="http://www.cappex.com/colleges/United-States-Military-Academy-at-West-Point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304800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Module #1, Pt. II: </a:t>
            </a:r>
            <a:r>
              <a:rPr lang="en-US" sz="2800" dirty="0"/>
              <a:t>Introduction to basic concepts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28020"/>
            <a:ext cx="9144000" cy="602998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07A0C9D-39DB-44FA-BC14-E1EEE94424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583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765"/>
    </mc:Choice>
    <mc:Fallback>
      <p:transition spd="slow" advTm="52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381001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SUCCESS or FAILURE – PERSONAL ATTRIBUTES</a:t>
            </a:r>
          </a:p>
        </p:txBody>
      </p:sp>
      <p:pic>
        <p:nvPicPr>
          <p:cNvPr id="3" name="Picture 1" descr="crazyed.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60750" y="1841500"/>
            <a:ext cx="5270500" cy="31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D5BDCEB-12AD-4460-972F-A8A682E9D96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4908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062"/>
    </mc:Choice>
    <mc:Fallback>
      <p:transition spd="slow" advTm="41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824038"/>
            <a:ext cx="3657600" cy="32099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8400" y="381001"/>
            <a:ext cx="769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Ch. 4 – Krueger</a:t>
            </a:r>
          </a:p>
          <a:p>
            <a:endParaRPr lang="en-US" sz="2400" dirty="0"/>
          </a:p>
          <a:p>
            <a:r>
              <a:rPr lang="en-US" sz="2400" dirty="0"/>
              <a:t>What is the right balance b/w incentives and harm?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74495FE-371B-4922-86E6-79794CCC7D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275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090"/>
    </mc:Choice>
    <mc:Fallback>
      <p:transition spd="slow" advTm="53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381001"/>
            <a:ext cx="838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Education and Training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371600"/>
            <a:ext cx="4038600" cy="29483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286414"/>
            <a:ext cx="4754944" cy="35687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AEA0468-4233-47C7-BB05-FAC4B12FC5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924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2"/>
    </mc:Choice>
    <mc:Fallback>
      <p:transition spd="slow" advTm="5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0" y="533401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hlinkClick r:id="rId4"/>
              </a:rPr>
              <a:t>https://www.ted.com/talks/timothy_bartik_the_economic_case_for_preschool#t-281283</a:t>
            </a:r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96E99F8-C5F6-4EE4-932A-5AF81B2365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225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041"/>
    </mc:Choice>
    <mc:Fallback>
      <p:transition spd="slow" advTm="55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381001"/>
            <a:ext cx="8763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Economic vs. Moral Arguments				</a:t>
            </a:r>
          </a:p>
          <a:p>
            <a:endParaRPr lang="en-US" sz="2800" b="1" dirty="0"/>
          </a:p>
          <a:p>
            <a:r>
              <a:rPr lang="en-US" sz="2800" b="1" dirty="0"/>
              <a:t>Poverty</a:t>
            </a:r>
          </a:p>
        </p:txBody>
      </p:sp>
      <p:sp>
        <p:nvSpPr>
          <p:cNvPr id="3" name="Rectangle 2"/>
          <p:cNvSpPr/>
          <p:nvPr/>
        </p:nvSpPr>
        <p:spPr>
          <a:xfrm>
            <a:off x="3886200" y="1120170"/>
            <a:ext cx="5638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hlinkClick r:id="rId4"/>
              </a:rPr>
              <a:t>Leaving Homeless Person On The Streets: $31,065. Giving Them Housing: $10,051.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895600"/>
            <a:ext cx="6076950" cy="379095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997FE30-900C-48E4-B61A-282954960A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136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352"/>
    </mc:Choice>
    <mc:Fallback>
      <p:transition spd="slow" advTm="79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905000" y="228601"/>
            <a:ext cx="8382000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3600" dirty="0">
              <a:latin typeface="Book Antiqua" pitchFamily="18" charset="0"/>
            </a:endParaRPr>
          </a:p>
          <a:p>
            <a:pPr eaLnBrk="1" hangingPunct="1"/>
            <a:r>
              <a:rPr lang="en-US" altLang="en-US" sz="3600" dirty="0">
                <a:latin typeface="Book Antiqua" pitchFamily="18" charset="0"/>
              </a:rPr>
              <a:t>In Massachusetts:</a:t>
            </a:r>
          </a:p>
          <a:p>
            <a:pPr eaLnBrk="1" hangingPunct="1"/>
            <a:endParaRPr lang="en-US" altLang="en-US" sz="2800" dirty="0">
              <a:latin typeface="Book Antiqua" pitchFamily="18" charset="0"/>
            </a:endParaRPr>
          </a:p>
          <a:p>
            <a:pPr eaLnBrk="1" hangingPunct="1"/>
            <a:endParaRPr lang="en-US" altLang="en-US" sz="2800" dirty="0">
              <a:latin typeface="Book Antiqua" pitchFamily="18" charset="0"/>
            </a:endParaRPr>
          </a:p>
          <a:p>
            <a:pPr eaLnBrk="1" hangingPunct="1"/>
            <a:endParaRPr lang="en-US" altLang="en-US" sz="2800" dirty="0">
              <a:latin typeface="Book Antiqua" pitchFamily="18" charset="0"/>
            </a:endParaRPr>
          </a:p>
          <a:p>
            <a:pPr eaLnBrk="1" hangingPunct="1"/>
            <a:r>
              <a:rPr lang="en-US" altLang="en-US" sz="2800" dirty="0">
                <a:latin typeface="Book Antiqua" pitchFamily="18" charset="0"/>
              </a:rPr>
              <a:t>*Over 1,800 families are living in motel rooms</a:t>
            </a:r>
          </a:p>
          <a:p>
            <a:pPr eaLnBrk="1" hangingPunct="1"/>
            <a:r>
              <a:rPr lang="en-US" altLang="en-US" sz="2800" dirty="0">
                <a:latin typeface="Book Antiqua" pitchFamily="18" charset="0"/>
              </a:rPr>
              <a:t>*4,800 families are living in shelters statewide</a:t>
            </a:r>
          </a:p>
          <a:p>
            <a:pPr eaLnBrk="1" hangingPunct="1"/>
            <a:r>
              <a:rPr lang="en-US" altLang="en-US" sz="2800" dirty="0">
                <a:latin typeface="Book Antiqua" pitchFamily="18" charset="0"/>
              </a:rPr>
              <a:t>    (this is more than 100% increase since 1990)</a:t>
            </a:r>
          </a:p>
          <a:p>
            <a:pPr eaLnBrk="1" hangingPunct="1"/>
            <a:r>
              <a:rPr lang="en-US" altLang="en-US" sz="2800" dirty="0">
                <a:latin typeface="Book Antiqua" pitchFamily="18" charset="0"/>
              </a:rPr>
              <a:t>*3,000 children are living in emergency shelters</a:t>
            </a:r>
          </a:p>
          <a:p>
            <a:pPr eaLnBrk="1" hangingPunct="1"/>
            <a:endParaRPr lang="en-US" altLang="en-US" sz="2800" dirty="0">
              <a:latin typeface="Book Antiqua" pitchFamily="18" charset="0"/>
            </a:endParaRPr>
          </a:p>
          <a:p>
            <a:pPr eaLnBrk="1" hangingPunct="1"/>
            <a:endParaRPr lang="en-US" altLang="en-US" sz="2800" dirty="0">
              <a:latin typeface="Book Antiqua" pitchFamily="18" charset="0"/>
            </a:endParaRPr>
          </a:p>
        </p:txBody>
      </p:sp>
      <p:pic>
        <p:nvPicPr>
          <p:cNvPr id="3" name="Picture 3" descr="motel.jo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46100"/>
            <a:ext cx="2222500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953491" y="5339919"/>
            <a:ext cx="83058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i="1" dirty="0">
                <a:latin typeface="Book Antiqua" pitchFamily="18" charset="0"/>
              </a:rPr>
              <a:t>IRONY:  It is LESS EXPENSIVE to provide housing than shelter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77C4B63-A1A7-4AA6-87DF-FE7A6808593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0784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947"/>
    </mc:Choice>
    <mc:Fallback>
      <p:transition spd="slow" advTm="48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905000" y="533400"/>
            <a:ext cx="8001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>
                <a:latin typeface="Book Antiqua" pitchFamily="18" charset="0"/>
              </a:rPr>
              <a:t>SHELTER costs an average of $3,000 per month</a:t>
            </a:r>
          </a:p>
          <a:p>
            <a:pPr eaLnBrk="1" hangingPunct="1"/>
            <a:r>
              <a:rPr lang="en-US" altLang="en-US" sz="2800">
                <a:latin typeface="Book Antiqua" pitchFamily="18" charset="0"/>
              </a:rPr>
              <a:t>SUBSIDIZED HOUSING costs an average of 	$1,200 to $2,000 per month</a:t>
            </a:r>
          </a:p>
        </p:txBody>
      </p:sp>
      <p:pic>
        <p:nvPicPr>
          <p:cNvPr id="3" name="Picture 2" descr="homelessfamil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0" y="2032000"/>
            <a:ext cx="5588000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67F2EBA-FC6E-488E-BBEF-E4964BC44B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295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01"/>
    </mc:Choice>
    <mc:Fallback>
      <p:transition spd="slow" advTm="8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2353" y="578224"/>
            <a:ext cx="108786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This concludes MODULE #1 – Please be sure to read thoroughly to write a convincing first essay!</a:t>
            </a:r>
          </a:p>
          <a:p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6142A11-88D2-406A-97CC-B73F27AE32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119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637"/>
    </mc:Choice>
    <mc:Fallback>
      <p:transition spd="slow" advTm="30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228601"/>
            <a:ext cx="8077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Stratification – Unequal Layers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05000" y="914401"/>
            <a:ext cx="8305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Do we all have the same chance for success?</a:t>
            </a:r>
          </a:p>
          <a:p>
            <a:endParaRPr lang="en-US" sz="2800" b="1" dirty="0"/>
          </a:p>
          <a:p>
            <a:r>
              <a:rPr lang="en-US" sz="2800" b="1" dirty="0"/>
              <a:t>What limits your chances?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1524001"/>
            <a:ext cx="3419856" cy="501432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7DD551B-C064-4BDB-AE4F-25E4AF7CC60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9311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397"/>
    </mc:Choice>
    <mc:Fallback>
      <p:transition spd="slow" advTm="65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9800" y="381000"/>
            <a:ext cx="746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Stratification – Unequal Layers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911147"/>
            <a:ext cx="7493000" cy="561975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7FE9A77-055B-49E5-B7AB-7E3B53C2B0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147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110"/>
    </mc:Choice>
    <mc:Fallback>
      <p:transition spd="slow" advTm="55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228601"/>
            <a:ext cx="8839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Systems of Stratification in Societies</a:t>
            </a:r>
          </a:p>
          <a:p>
            <a:endParaRPr lang="en-US" dirty="0"/>
          </a:p>
          <a:p>
            <a:r>
              <a:rPr lang="en-US" sz="2400" u="sng" dirty="0"/>
              <a:t>Caste System</a:t>
            </a:r>
            <a:r>
              <a:rPr lang="en-US" sz="2400" dirty="0"/>
              <a:t>:  A closed system in which your rank is fixed at birth and for life.  You are born into a caste – and you remain there.</a:t>
            </a:r>
          </a:p>
          <a:p>
            <a:endParaRPr lang="en-US" sz="2400" dirty="0"/>
          </a:p>
          <a:p>
            <a:r>
              <a:rPr lang="en-US" sz="2400" u="sng" dirty="0"/>
              <a:t>Open Class System</a:t>
            </a:r>
            <a:r>
              <a:rPr lang="en-US" sz="2400" dirty="0"/>
              <a:t>:  An open system in which effort and ability determine position.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487" y="3435926"/>
            <a:ext cx="5915025" cy="261937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E1A4303-4E26-4F50-9269-5E07331252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58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672"/>
    </mc:Choice>
    <mc:Fallback>
      <p:transition spd="slow" advTm="52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228601"/>
            <a:ext cx="868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IRONY of inequality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52600" y="838201"/>
            <a:ext cx="8763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US – All created equal</a:t>
            </a:r>
          </a:p>
          <a:p>
            <a:endParaRPr lang="en-US" sz="2400" dirty="0"/>
          </a:p>
          <a:p>
            <a:r>
              <a:rPr lang="en-US" sz="2400" dirty="0"/>
              <a:t>Take a look at how many</a:t>
            </a:r>
          </a:p>
          <a:p>
            <a:r>
              <a:rPr lang="en-US" sz="2400" dirty="0"/>
              <a:t>Presidents come from</a:t>
            </a:r>
          </a:p>
          <a:p>
            <a:r>
              <a:rPr lang="en-US" sz="2400" dirty="0"/>
              <a:t>elite schools</a:t>
            </a:r>
          </a:p>
        </p:txBody>
      </p:sp>
      <p:sp>
        <p:nvSpPr>
          <p:cNvPr id="4" name="Rectangle 3"/>
          <p:cNvSpPr/>
          <p:nvPr/>
        </p:nvSpPr>
        <p:spPr>
          <a:xfrm>
            <a:off x="5562600" y="197346"/>
            <a:ext cx="4572000" cy="646330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r>
              <a:rPr lang="en-US" b="1" dirty="0"/>
              <a:t>1. </a:t>
            </a:r>
            <a:r>
              <a:rPr lang="en-US" b="1" dirty="0">
                <a:hlinkClick r:id="rId5" tooltip="The College of William and Mary"/>
              </a:rPr>
              <a:t>The College of William and Mary</a:t>
            </a:r>
            <a:endParaRPr lang="en-US" dirty="0"/>
          </a:p>
          <a:p>
            <a:r>
              <a:rPr lang="en-US" dirty="0"/>
              <a:t>George Washington (surveyor’s certificate)</a:t>
            </a:r>
          </a:p>
          <a:p>
            <a:r>
              <a:rPr lang="en-US" dirty="0"/>
              <a:t>Thomas Jefferson</a:t>
            </a:r>
          </a:p>
          <a:p>
            <a:r>
              <a:rPr lang="en-US" dirty="0"/>
              <a:t>James Monroe</a:t>
            </a:r>
          </a:p>
          <a:p>
            <a:r>
              <a:rPr lang="en-US" dirty="0"/>
              <a:t>John Tyler</a:t>
            </a:r>
          </a:p>
          <a:p>
            <a:r>
              <a:rPr lang="en-US" b="1" dirty="0"/>
              <a:t>2.  </a:t>
            </a:r>
            <a:r>
              <a:rPr lang="en-US" b="1" dirty="0">
                <a:hlinkClick r:id="rId6" tooltip="Harvard University"/>
              </a:rPr>
              <a:t>Harvard University</a:t>
            </a:r>
            <a:endParaRPr lang="en-US" dirty="0"/>
          </a:p>
          <a:p>
            <a:r>
              <a:rPr lang="en-US" dirty="0"/>
              <a:t>John Adams</a:t>
            </a:r>
          </a:p>
          <a:p>
            <a:r>
              <a:rPr lang="en-US" dirty="0"/>
              <a:t>John Quincy Adams</a:t>
            </a:r>
          </a:p>
          <a:p>
            <a:r>
              <a:rPr lang="en-US" dirty="0"/>
              <a:t>Theodore Roosevelt</a:t>
            </a:r>
          </a:p>
          <a:p>
            <a:r>
              <a:rPr lang="en-US" dirty="0"/>
              <a:t>Franklin D. Roosevelt</a:t>
            </a:r>
          </a:p>
          <a:p>
            <a:r>
              <a:rPr lang="en-US" dirty="0"/>
              <a:t>John F. Kennedy</a:t>
            </a:r>
          </a:p>
          <a:p>
            <a:r>
              <a:rPr lang="en-US" b="1" dirty="0"/>
              <a:t>3. </a:t>
            </a:r>
            <a:r>
              <a:rPr lang="en-US" b="1" dirty="0">
                <a:hlinkClick r:id="rId7" tooltip="Princeton University"/>
              </a:rPr>
              <a:t>Princeton University</a:t>
            </a:r>
            <a:r>
              <a:rPr lang="en-US" b="1" dirty="0"/>
              <a:t> </a:t>
            </a:r>
            <a:endParaRPr lang="en-US" dirty="0"/>
          </a:p>
          <a:p>
            <a:r>
              <a:rPr lang="en-US" dirty="0"/>
              <a:t>John F. Kennedy (transferred to Harvard)</a:t>
            </a:r>
          </a:p>
          <a:p>
            <a:r>
              <a:rPr lang="en-US" dirty="0"/>
              <a:t>James Madison</a:t>
            </a:r>
          </a:p>
          <a:p>
            <a:r>
              <a:rPr lang="en-US" dirty="0"/>
              <a:t>Woodrow Wilson</a:t>
            </a:r>
          </a:p>
          <a:p>
            <a:r>
              <a:rPr lang="en-US" b="1" dirty="0"/>
              <a:t>4. </a:t>
            </a:r>
            <a:r>
              <a:rPr lang="en-US" b="1" dirty="0">
                <a:hlinkClick r:id="rId8" tooltip="Yale University"/>
              </a:rPr>
              <a:t>Yale University</a:t>
            </a:r>
            <a:endParaRPr lang="en-US" dirty="0"/>
          </a:p>
          <a:p>
            <a:r>
              <a:rPr lang="en-US" dirty="0"/>
              <a:t>Williams Howard Taft</a:t>
            </a:r>
          </a:p>
          <a:p>
            <a:r>
              <a:rPr lang="en-US" dirty="0"/>
              <a:t>George H.W. Bush</a:t>
            </a:r>
          </a:p>
          <a:p>
            <a:r>
              <a:rPr lang="en-US" dirty="0"/>
              <a:t>George Bush</a:t>
            </a:r>
          </a:p>
          <a:p>
            <a:r>
              <a:rPr lang="en-US" b="1" dirty="0"/>
              <a:t>5. </a:t>
            </a:r>
            <a:r>
              <a:rPr lang="en-US" b="1" dirty="0">
                <a:hlinkClick r:id="rId9" tooltip="United States Military Academy"/>
              </a:rPr>
              <a:t>United State Military Academy</a:t>
            </a:r>
            <a:endParaRPr lang="en-US" dirty="0"/>
          </a:p>
          <a:p>
            <a:r>
              <a:rPr lang="en-US" dirty="0"/>
              <a:t>Ulysses S. Grant</a:t>
            </a:r>
          </a:p>
          <a:p>
            <a:r>
              <a:rPr lang="en-US" dirty="0"/>
              <a:t>Dwight D. Eisenhower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031D722-5BE2-4495-9AF5-708A0B615C8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9900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536"/>
    </mc:Choice>
    <mc:Fallback>
      <p:transition spd="slow" advTm="49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304800"/>
            <a:ext cx="8458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Davis + Moore (Ch. 2)</a:t>
            </a:r>
          </a:p>
          <a:p>
            <a:endParaRPr lang="en-US" sz="2400" dirty="0"/>
          </a:p>
          <a:p>
            <a:r>
              <a:rPr lang="en-US" sz="2400" dirty="0"/>
              <a:t>STRATIFICATION IS NECESSARY – It motivates people to take certain jobs.</a:t>
            </a:r>
          </a:p>
          <a:p>
            <a:endParaRPr lang="en-US" sz="2400" dirty="0"/>
          </a:p>
          <a:p>
            <a:r>
              <a:rPr lang="en-US" sz="2400" dirty="0"/>
              <a:t>Training -&gt; Rewards of positions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200400"/>
            <a:ext cx="5334000" cy="30025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1943100"/>
            <a:ext cx="2819400" cy="42291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C26AE0A-5608-41F9-B461-EF1AAFFF27E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1181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764"/>
    </mc:Choice>
    <mc:Fallback>
      <p:transition spd="slow" advTm="30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304801"/>
            <a:ext cx="853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Highest Ranking Positions:  greatest societal rewards, highest degree of training or talent.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233743"/>
            <a:ext cx="9144000" cy="239051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D4A5A43-2DA0-43D7-9CDE-EDCF80F99DF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1848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04"/>
    </mc:Choice>
    <mc:Fallback>
      <p:transition spd="slow" advTm="15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457200"/>
            <a:ext cx="868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Ch. 3 – Fischer, et. al.</a:t>
            </a:r>
          </a:p>
          <a:p>
            <a:endParaRPr lang="en-US" sz="2400" dirty="0"/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Why do some people succeed?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Why are societies more/less stratified?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8800" y="2362201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Who gets ahead/falls behind = a  function of social environment.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3193197"/>
            <a:ext cx="5105400" cy="338658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BC5BCA5-3890-487A-944D-462BD62974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135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650"/>
    </mc:Choice>
    <mc:Fallback>
      <p:transition spd="slow" advTm="21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2600" y="152400"/>
            <a:ext cx="861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Policies shape the structure of rewards</a:t>
            </a:r>
          </a:p>
          <a:p>
            <a:endParaRPr lang="en-US" sz="2800" dirty="0"/>
          </a:p>
          <a:p>
            <a:r>
              <a:rPr lang="en-US" sz="2800" dirty="0"/>
              <a:t>Welfare policy</a:t>
            </a:r>
          </a:p>
          <a:p>
            <a:endParaRPr lang="en-US" sz="2800" dirty="0"/>
          </a:p>
          <a:p>
            <a:r>
              <a:rPr lang="en-US" sz="2800" dirty="0"/>
              <a:t>Education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990600"/>
            <a:ext cx="4800600" cy="4800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743200"/>
            <a:ext cx="2857500" cy="28575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E7EF127-0636-42C4-8EF6-DC1F99028B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188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926"/>
    </mc:Choice>
    <mc:Fallback>
      <p:transition spd="slow" advTm="68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4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4|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1.9|5.6|6.7|3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446</Words>
  <Application>Microsoft Office PowerPoint</Application>
  <PresentationFormat>Widescreen</PresentationFormat>
  <Paragraphs>79</Paragraphs>
  <Slides>17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Book Antiqua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Bridgewater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Wakin, Michele</dc:creator>
  <cp:lastModifiedBy>Michele</cp:lastModifiedBy>
  <cp:revision>5</cp:revision>
  <dcterms:created xsi:type="dcterms:W3CDTF">2018-01-15T19:38:14Z</dcterms:created>
  <dcterms:modified xsi:type="dcterms:W3CDTF">2021-07-08T16:28:00Z</dcterms:modified>
</cp:coreProperties>
</file>