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756"/>
    <p:restoredTop sz="94684"/>
  </p:normalViewPr>
  <p:slideViewPr>
    <p:cSldViewPr snapToGrid="0" snapToObjects="1">
      <p:cViewPr varScale="1">
        <p:scale>
          <a:sx n="106" d="100"/>
          <a:sy n="106" d="100"/>
        </p:scale>
        <p:origin x="552" y="176"/>
      </p:cViewPr>
      <p:guideLst/>
    </p:cSldViewPr>
  </p:slideViewPr>
  <p:notesTextViewPr>
    <p:cViewPr>
      <p:scale>
        <a:sx n="1" d="1"/>
        <a:sy n="1" d="1"/>
      </p:scale>
      <p:origin x="0" y="-4248"/>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E8FAF4-1F37-1E49-85CC-C383A7292222}" type="datetimeFigureOut">
              <a:rPr lang="en-US" smtClean="0"/>
              <a:t>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930FD-A8CF-364D-9449-43797905AEEE}" type="slidenum">
              <a:rPr lang="en-US" smtClean="0"/>
              <a:t>‹#›</a:t>
            </a:fld>
            <a:endParaRPr lang="en-US"/>
          </a:p>
        </p:txBody>
      </p:sp>
    </p:spTree>
    <p:extLst>
      <p:ext uri="{BB962C8B-B14F-4D97-AF65-F5344CB8AC3E}">
        <p14:creationId xmlns:p14="http://schemas.microsoft.com/office/powerpoint/2010/main" val="2312704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Crude oil is a non-renewable energy resource traded on the global market and used for transportation, heating, electricity and the production of many household goods and services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Crude oil is extracted from the Earth’s crust and is the result of dead animals and plants that when combined with heat, pressure and millions of years convert to oil and gas</a:t>
            </a:r>
          </a:p>
          <a:p>
            <a:pPr lvl="0"/>
            <a:r>
              <a:rPr lang="en-US" sz="1200" kern="1200" dirty="0">
                <a:solidFill>
                  <a:schemeClr val="tx1"/>
                </a:solidFill>
                <a:effectLst/>
                <a:latin typeface="+mn-lt"/>
                <a:ea typeface="+mn-ea"/>
                <a:cs typeface="+mn-cs"/>
              </a:rPr>
              <a:t>The oil and gas industry use geology in order to locate rock formations that are associated with oil or natural gas deposits. Once located, wells are developed in order determine if hydrocarbons are found in sufficient quantitates. These hydrocarbons are then extracted and separated and sent to an oil refinery for processing</a:t>
            </a:r>
          </a:p>
          <a:p>
            <a:pPr lvl="0"/>
            <a:r>
              <a:rPr lang="en-US" sz="1200" kern="1200" dirty="0">
                <a:solidFill>
                  <a:schemeClr val="tx1"/>
                </a:solidFill>
                <a:effectLst/>
                <a:latin typeface="+mn-lt"/>
                <a:ea typeface="+mn-ea"/>
                <a:cs typeface="+mn-cs"/>
              </a:rPr>
              <a:t>From there they begin the distillation process where crude oil is heated and separated into fractions which corresponds with a particular petroleum product. After which the refinery begins to crack and reform to molecules in order to produce more economically beneficial products such as gasoline and jet fuel </a:t>
            </a:r>
          </a:p>
          <a:p>
            <a:pPr lvl="0"/>
            <a:r>
              <a:rPr lang="en-US" sz="1200" kern="1200" dirty="0">
                <a:solidFill>
                  <a:schemeClr val="tx1"/>
                </a:solidFill>
                <a:effectLst/>
                <a:latin typeface="+mn-lt"/>
                <a:ea typeface="+mn-ea"/>
                <a:cs typeface="+mn-cs"/>
              </a:rPr>
              <a:t>The high fixed costs of the production of crude oil include any regulatory health and safety compliance costs, equipment costs and land costs. </a:t>
            </a:r>
          </a:p>
          <a:p>
            <a:pPr lvl="0"/>
            <a:r>
              <a:rPr lang="en-US" sz="1200" kern="1200" dirty="0">
                <a:solidFill>
                  <a:schemeClr val="tx1"/>
                </a:solidFill>
                <a:effectLst/>
                <a:latin typeface="+mn-lt"/>
                <a:ea typeface="+mn-ea"/>
                <a:cs typeface="+mn-cs"/>
              </a:rPr>
              <a:t>The high variable costs of crude oil production include hourly worker wages, and costs for emergency management in the case of spills or accidents. </a:t>
            </a:r>
          </a:p>
          <a:p>
            <a:pPr lvl="0"/>
            <a:r>
              <a:rPr lang="en-US" sz="1200" kern="1200" dirty="0">
                <a:solidFill>
                  <a:schemeClr val="tx1"/>
                </a:solidFill>
                <a:effectLst/>
                <a:latin typeface="+mn-lt"/>
                <a:ea typeface="+mn-ea"/>
                <a:cs typeface="+mn-cs"/>
              </a:rPr>
              <a:t>T</a:t>
            </a:r>
            <a:r>
              <a:rPr lang="en-US" sz="1200" b="1" kern="1200" dirty="0">
                <a:solidFill>
                  <a:schemeClr val="tx1"/>
                </a:solidFill>
                <a:effectLst/>
                <a:latin typeface="+mn-lt"/>
                <a:ea typeface="+mn-ea"/>
                <a:cs typeface="+mn-cs"/>
              </a:rPr>
              <a:t>he agents of the market include household consumers, hedge funds, stock traders, oil firms, oil refineries, world-wide governments, geologists, oil companies and oil workers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a:t>
            </a:r>
            <a:r>
              <a:rPr lang="en-US" sz="1200" b="1" kern="1200" dirty="0">
                <a:solidFill>
                  <a:schemeClr val="tx1"/>
                </a:solidFill>
                <a:effectLst/>
                <a:latin typeface="+mn-lt"/>
                <a:ea typeface="+mn-ea"/>
                <a:cs typeface="+mn-cs"/>
              </a:rPr>
              <a:t>he top five oil consuming countries are the United States, China, Japan, Russia and Germany</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a:t>
            </a:r>
            <a:r>
              <a:rPr lang="en-US" sz="1200" b="1" kern="1200" dirty="0">
                <a:solidFill>
                  <a:schemeClr val="tx1"/>
                </a:solidFill>
                <a:effectLst/>
                <a:latin typeface="+mn-lt"/>
                <a:ea typeface="+mn-ea"/>
                <a:cs typeface="+mn-cs"/>
              </a:rPr>
              <a:t>he top five oil producing countries are Saudi Arabia, Russia, the United States, Iran and China</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major sellers of refined oil are Saudi </a:t>
            </a:r>
            <a:r>
              <a:rPr lang="en-US" sz="1200" kern="1200" dirty="0" err="1">
                <a:solidFill>
                  <a:schemeClr val="tx1"/>
                </a:solidFill>
                <a:effectLst/>
                <a:latin typeface="+mn-lt"/>
                <a:ea typeface="+mn-ea"/>
                <a:cs typeface="+mn-cs"/>
              </a:rPr>
              <a:t>Armaco</a:t>
            </a:r>
            <a:r>
              <a:rPr lang="en-US" sz="1200" kern="1200" dirty="0">
                <a:solidFill>
                  <a:schemeClr val="tx1"/>
                </a:solidFill>
                <a:effectLst/>
                <a:latin typeface="+mn-lt"/>
                <a:ea typeface="+mn-ea"/>
                <a:cs typeface="+mn-cs"/>
              </a:rPr>
              <a:t>, Sinopec, China National Petroleum Corporation, Petro China, and ExxonMobil. In total the total revenue of these sellers are more than 1.9 trillion dollars</a:t>
            </a:r>
          </a:p>
          <a:p>
            <a:pPr lvl="0"/>
            <a:r>
              <a:rPr lang="en-US" sz="1200" b="1" kern="1200" dirty="0">
                <a:solidFill>
                  <a:schemeClr val="tx1"/>
                </a:solidFill>
                <a:effectLst/>
                <a:latin typeface="+mn-lt"/>
                <a:ea typeface="+mn-ea"/>
                <a:cs typeface="+mn-cs"/>
              </a:rPr>
              <a:t>Alternative energy resources include solar, wind, coal, geothermal and nuclear</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The alternative energy resources have high development costs, inconsistency and low output thus the oil market is relatively inelastic</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The consumption of crude oil is not subject to the laws of decreasing marginal utility as we see no increase or decrease in utility from the first barrel and/or gallon to the last barrel/gallon we consume</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primary negative externalities of the oil industry are pollution and oil spills. These two externalities are left to society to manage and the oil industries have lower production costs as they are rarely held accountable for the damage to the environment</a:t>
            </a:r>
          </a:p>
          <a:p>
            <a:pPr lvl="0"/>
            <a:r>
              <a:rPr lang="en-US" sz="1200" kern="1200" dirty="0">
                <a:solidFill>
                  <a:schemeClr val="tx1"/>
                </a:solidFill>
                <a:effectLst/>
                <a:latin typeface="+mn-lt"/>
                <a:ea typeface="+mn-ea"/>
                <a:cs typeface="+mn-cs"/>
              </a:rPr>
              <a:t>Although individuals and businesses may not be directly purchasing crude oil, almost everyone is impacted by the oil market. An increase in the cost of a barrel of oil creates increased production costs, thus increasing the price of gasoline, heating, electricity, and other household products</a:t>
            </a:r>
          </a:p>
          <a:p>
            <a:pPr lvl="0"/>
            <a:r>
              <a:rPr lang="en-US" sz="1200" kern="1200" dirty="0">
                <a:solidFill>
                  <a:schemeClr val="tx1"/>
                </a:solidFill>
                <a:effectLst/>
                <a:latin typeface="+mn-lt"/>
                <a:ea typeface="+mn-ea"/>
                <a:cs typeface="+mn-cs"/>
              </a:rPr>
              <a:t>The inputs of the crude oil production are land, labor, capital and entrepreneurship</a:t>
            </a:r>
          </a:p>
          <a:p>
            <a:pPr lvl="0"/>
            <a:r>
              <a:rPr lang="en-US" sz="1200" kern="1200" dirty="0">
                <a:solidFill>
                  <a:schemeClr val="tx1"/>
                </a:solidFill>
                <a:effectLst/>
                <a:latin typeface="+mn-lt"/>
                <a:ea typeface="+mn-ea"/>
                <a:cs typeface="+mn-cs"/>
              </a:rPr>
              <a:t>In the oil market, land is utilized for the purpose of drilling, extracting and refining crude oil removed from the Earth’s crust</a:t>
            </a:r>
          </a:p>
          <a:p>
            <a:pPr lvl="0"/>
            <a:r>
              <a:rPr lang="en-US" sz="1200" kern="1200" dirty="0">
                <a:solidFill>
                  <a:schemeClr val="tx1"/>
                </a:solidFill>
                <a:effectLst/>
                <a:latin typeface="+mn-lt"/>
                <a:ea typeface="+mn-ea"/>
                <a:cs typeface="+mn-cs"/>
              </a:rPr>
              <a:t>Labor is required for the manual drilling and extraction of crude oil, as well as during the refining process</a:t>
            </a:r>
          </a:p>
          <a:p>
            <a:pPr lvl="0"/>
            <a:r>
              <a:rPr lang="en-US" sz="1200" kern="1200" dirty="0">
                <a:solidFill>
                  <a:schemeClr val="tx1"/>
                </a:solidFill>
                <a:effectLst/>
                <a:latin typeface="+mn-lt"/>
                <a:ea typeface="+mn-ea"/>
                <a:cs typeface="+mn-cs"/>
              </a:rPr>
              <a:t>In the crude oil market, capital would include distillation units, drilling equipment, well sites and refineries</a:t>
            </a:r>
          </a:p>
          <a:p>
            <a:pPr lvl="0"/>
            <a:r>
              <a:rPr lang="en-US" sz="1200" kern="1200" dirty="0">
                <a:solidFill>
                  <a:schemeClr val="tx1"/>
                </a:solidFill>
                <a:effectLst/>
                <a:latin typeface="+mn-lt"/>
                <a:ea typeface="+mn-ea"/>
                <a:cs typeface="+mn-cs"/>
              </a:rPr>
              <a:t>The oil companies and governments are the entrepreneurial enterprises within the crude oil market. </a:t>
            </a:r>
          </a:p>
          <a:p>
            <a:pPr lvl="0"/>
            <a:r>
              <a:rPr lang="en-US" sz="1200" kern="1200" dirty="0">
                <a:solidFill>
                  <a:schemeClr val="tx1"/>
                </a:solidFill>
                <a:effectLst/>
                <a:latin typeface="+mn-lt"/>
                <a:ea typeface="+mn-ea"/>
                <a:cs typeface="+mn-cs"/>
              </a:rPr>
              <a:t>In the past several decades the speculation around the crude oil market believed supply of crude oil was a major constraint on the market.  However, BP has recently determined that this is no longer a major concern. As BP states, “The world is no longer at risk of running out of oil or gas, with existing technology capable of unlocking so much that global reserves would almost double by 2050 despite booming consumption” (Reuters, 2015). Without this previous constraint on the oil market, the major constraints consist of political, geological, price, supply and demand, and cost risks</a:t>
            </a:r>
          </a:p>
          <a:p>
            <a:pPr lvl="0"/>
            <a:r>
              <a:rPr lang="en-US" sz="1200" kern="1200" dirty="0">
                <a:solidFill>
                  <a:schemeClr val="tx1"/>
                </a:solidFill>
                <a:effectLst/>
                <a:latin typeface="+mn-lt"/>
                <a:ea typeface="+mn-ea"/>
                <a:cs typeface="+mn-cs"/>
              </a:rPr>
              <a:t>Regulation in the oil market is subject to the local, state, and federal policies of the country where the oil is extracted. For example, in the United States the Environmental Protection Agency regulates the drilling and production operations to provide environmental and safety from hazardous working conditions (</a:t>
            </a:r>
            <a:r>
              <a:rPr lang="en-US" sz="1200" kern="1200" dirty="0" err="1">
                <a:solidFill>
                  <a:schemeClr val="tx1"/>
                </a:solidFill>
                <a:effectLst/>
                <a:latin typeface="+mn-lt"/>
                <a:ea typeface="+mn-ea"/>
                <a:cs typeface="+mn-cs"/>
              </a:rPr>
              <a:t>OilCareers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n.d.</a:t>
            </a:r>
            <a:r>
              <a:rPr lang="en-US" sz="1200" kern="1200" dirty="0">
                <a:solidFill>
                  <a:schemeClr val="tx1"/>
                </a:solidFill>
                <a:effectLst/>
                <a:latin typeface="+mn-lt"/>
                <a:ea typeface="+mn-ea"/>
                <a:cs typeface="+mn-cs"/>
              </a:rPr>
              <a:t>). From an economic perspective, these regulations create higher fixed costs and salaries for oil companies because they need to invest in employees who are knowledgeable in order to ensure compliance.  </a:t>
            </a:r>
          </a:p>
          <a:p>
            <a:pPr lvl="0"/>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85930FD-A8CF-364D-9449-43797905AEEE}" type="slidenum">
              <a:rPr lang="en-US" smtClean="0"/>
              <a:t>1</a:t>
            </a:fld>
            <a:endParaRPr lang="en-US"/>
          </a:p>
        </p:txBody>
      </p:sp>
    </p:spTree>
    <p:extLst>
      <p:ext uri="{BB962C8B-B14F-4D97-AF65-F5344CB8AC3E}">
        <p14:creationId xmlns:p14="http://schemas.microsoft.com/office/powerpoint/2010/main" val="3600068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ED18-0E2E-FB49-BE48-3AC8CD3D42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B5003E-6353-6F4D-BB66-D66DF24A9A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58E99A-93AF-B240-AF3D-01714B6D1F92}"/>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5" name="Footer Placeholder 4">
            <a:extLst>
              <a:ext uri="{FF2B5EF4-FFF2-40B4-BE49-F238E27FC236}">
                <a16:creationId xmlns:a16="http://schemas.microsoft.com/office/drawing/2014/main" id="{AA776E7F-A943-CF4D-85C8-C13BDB5029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1142FA-A8A3-CF48-B09D-1C327B372BB4}"/>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53348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70407-EA4B-EC4C-8C9C-2C8165A250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465933-9983-7544-8871-71C10287162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FF4CB8-D284-FE4C-AFB7-3603BECA8D4C}"/>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5" name="Footer Placeholder 4">
            <a:extLst>
              <a:ext uri="{FF2B5EF4-FFF2-40B4-BE49-F238E27FC236}">
                <a16:creationId xmlns:a16="http://schemas.microsoft.com/office/drawing/2014/main" id="{4E122A6E-5986-5D42-9819-1CC49FF6C2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8175F5-AD62-B84F-8699-0E0E48ACFC55}"/>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331878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4C71E-1B72-EF46-8139-172CCD88C4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539A2F-A17C-0A4C-A0DC-D66AEB6F64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D98956F-50BD-5846-B3DC-E90CE9109029}"/>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5" name="Footer Placeholder 4">
            <a:extLst>
              <a:ext uri="{FF2B5EF4-FFF2-40B4-BE49-F238E27FC236}">
                <a16:creationId xmlns:a16="http://schemas.microsoft.com/office/drawing/2014/main" id="{7A5669F3-77A7-5A42-AEBF-7E7BB5B911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5500F8-D94D-5542-8A9A-ED0848A6FE30}"/>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425044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D0A02-67CA-754A-B153-031EDFEFEF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DD795B-C563-214D-88DF-E2AA2681578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E76EA0-B49D-254D-BF4A-0394B9B7AAF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709DCB-89A6-ED42-A449-6BB63B2B67EA}"/>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6" name="Footer Placeholder 5">
            <a:extLst>
              <a:ext uri="{FF2B5EF4-FFF2-40B4-BE49-F238E27FC236}">
                <a16:creationId xmlns:a16="http://schemas.microsoft.com/office/drawing/2014/main" id="{091BDFD0-06DE-CF47-BF8D-2263761A33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59B7B7-7285-5F4D-B64C-1586021E0462}"/>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1784094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F4B06-0BC8-6A4B-9B16-C541BABC03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47B82F-EB9C-8448-B14A-AF3BF74CD5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7CDC012-4A14-304E-98BA-A73AC56250A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314DD3-9002-BD47-8F19-3D629ED8B7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7E1E948-2A33-234E-B135-ED40E241BD1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98D8A5-92D8-5249-ACBB-11C2D4F3F1EB}"/>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8" name="Footer Placeholder 7">
            <a:extLst>
              <a:ext uri="{FF2B5EF4-FFF2-40B4-BE49-F238E27FC236}">
                <a16:creationId xmlns:a16="http://schemas.microsoft.com/office/drawing/2014/main" id="{B4D7DC0A-396E-BC4C-B83E-695A04E797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20F347-6E35-D74F-976B-465C464980D5}"/>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23224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20EC-82EB-CB48-8EED-C21BCDD1E5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83A7F0-82B4-574A-9E15-C1F050800B15}"/>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4" name="Footer Placeholder 3">
            <a:extLst>
              <a:ext uri="{FF2B5EF4-FFF2-40B4-BE49-F238E27FC236}">
                <a16:creationId xmlns:a16="http://schemas.microsoft.com/office/drawing/2014/main" id="{2C69D275-EC33-1641-BD89-90C1C92824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B9BC47-186F-6D44-83FA-5165352751AB}"/>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425814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63C444-CAF0-4F48-88A5-4AE008F5822A}"/>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3" name="Footer Placeholder 2">
            <a:extLst>
              <a:ext uri="{FF2B5EF4-FFF2-40B4-BE49-F238E27FC236}">
                <a16:creationId xmlns:a16="http://schemas.microsoft.com/office/drawing/2014/main" id="{4A607E85-A986-AF49-A320-B0F2841B86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1A4143-94C6-E341-AEE6-25D89B5A5FF1}"/>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2891760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2B05E-C850-C54D-91A7-3F2AE0FC37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AC5DCF-179B-3F43-A49E-0ECF0AF955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B04F4D-2A78-944E-8751-CFAF280BEA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711AFC0-73DA-A14D-9051-1EF7FF1BEFFC}"/>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6" name="Footer Placeholder 5">
            <a:extLst>
              <a:ext uri="{FF2B5EF4-FFF2-40B4-BE49-F238E27FC236}">
                <a16:creationId xmlns:a16="http://schemas.microsoft.com/office/drawing/2014/main" id="{6800E104-77E2-5847-81B5-4FECDF9FA8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E7C483-9887-8143-BA53-A3DD613402A1}"/>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1343302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7282-1FED-164B-BFFA-8AD7139352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AC89C3-19A5-DA41-BA9C-328EDADA55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CD1DDB-5C63-FA43-AFE6-6F4D210916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06AD2B1-5ABA-1E4E-8688-33E92D1F463C}"/>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6" name="Footer Placeholder 5">
            <a:extLst>
              <a:ext uri="{FF2B5EF4-FFF2-40B4-BE49-F238E27FC236}">
                <a16:creationId xmlns:a16="http://schemas.microsoft.com/office/drawing/2014/main" id="{09AF61DD-9EED-F647-B5ED-BB49C33FC9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344F57-6814-C04B-8F84-964789502F22}"/>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231553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D9D2B-F7E6-714C-9F50-6CD87A076F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11FEBC-03EB-7746-A414-5E41FD06D6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406EF5-3A21-E740-9C7E-A06C2B3516E0}"/>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5" name="Footer Placeholder 4">
            <a:extLst>
              <a:ext uri="{FF2B5EF4-FFF2-40B4-BE49-F238E27FC236}">
                <a16:creationId xmlns:a16="http://schemas.microsoft.com/office/drawing/2014/main" id="{8AA3A45D-24EF-CD49-B253-FF40ED4F17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46E01-7ED1-3C4D-AC7D-30807B92353F}"/>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1051494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1600D8-5CD9-F146-96C9-AAD33FF5E5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B21D87-5045-CB49-81BB-0EC12818308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00E3B1-AA28-4E49-96F6-B6F0D65ABBC6}"/>
              </a:ext>
            </a:extLst>
          </p:cNvPr>
          <p:cNvSpPr>
            <a:spLocks noGrp="1"/>
          </p:cNvSpPr>
          <p:nvPr>
            <p:ph type="dt" sz="half" idx="10"/>
          </p:nvPr>
        </p:nvSpPr>
        <p:spPr/>
        <p:txBody>
          <a:bodyPr/>
          <a:lstStyle/>
          <a:p>
            <a:fld id="{0F25437E-F610-0D43-A748-98B0CC060B0F}" type="datetimeFigureOut">
              <a:rPr lang="en-US" smtClean="0"/>
              <a:t>6/20/18</a:t>
            </a:fld>
            <a:endParaRPr lang="en-US"/>
          </a:p>
        </p:txBody>
      </p:sp>
      <p:sp>
        <p:nvSpPr>
          <p:cNvPr id="5" name="Footer Placeholder 4">
            <a:extLst>
              <a:ext uri="{FF2B5EF4-FFF2-40B4-BE49-F238E27FC236}">
                <a16:creationId xmlns:a16="http://schemas.microsoft.com/office/drawing/2014/main" id="{44DAA7A8-4205-9548-9042-FD3D6899A8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5AD59-C3BD-E948-8D4F-A0E2DD3C3BD6}"/>
              </a:ext>
            </a:extLst>
          </p:cNvPr>
          <p:cNvSpPr>
            <a:spLocks noGrp="1"/>
          </p:cNvSpPr>
          <p:nvPr>
            <p:ph type="sldNum" sz="quarter" idx="12"/>
          </p:nvPr>
        </p:nvSpPr>
        <p:spPr/>
        <p:txBody>
          <a:bodyPr/>
          <a:lstStyle/>
          <a:p>
            <a:fld id="{BCBA4C3C-6098-A64B-9864-20E0E56E61DA}" type="slidenum">
              <a:rPr lang="en-US" smtClean="0"/>
              <a:t>‹#›</a:t>
            </a:fld>
            <a:endParaRPr lang="en-US"/>
          </a:p>
        </p:txBody>
      </p:sp>
    </p:spTree>
    <p:extLst>
      <p:ext uri="{BB962C8B-B14F-4D97-AF65-F5344CB8AC3E}">
        <p14:creationId xmlns:p14="http://schemas.microsoft.com/office/powerpoint/2010/main" val="399065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5C8F77-EAF4-604A-B037-802766AF3C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D993F2-028E-7440-BFAA-C3AADC474F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A7A53D-1567-D745-9242-E93FF8879D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25437E-F610-0D43-A748-98B0CC060B0F}" type="datetimeFigureOut">
              <a:rPr lang="en-US" smtClean="0"/>
              <a:t>6/20/18</a:t>
            </a:fld>
            <a:endParaRPr lang="en-US"/>
          </a:p>
        </p:txBody>
      </p:sp>
      <p:sp>
        <p:nvSpPr>
          <p:cNvPr id="5" name="Footer Placeholder 4">
            <a:extLst>
              <a:ext uri="{FF2B5EF4-FFF2-40B4-BE49-F238E27FC236}">
                <a16:creationId xmlns:a16="http://schemas.microsoft.com/office/drawing/2014/main" id="{F4A59031-AFEA-F54D-BBDF-13FED783A9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9DFC59-96F4-404A-9033-C240285489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BA4C3C-6098-A64B-9864-20E0E56E61DA}" type="slidenum">
              <a:rPr lang="en-US" smtClean="0"/>
              <a:t>‹#›</a:t>
            </a:fld>
            <a:endParaRPr lang="en-US"/>
          </a:p>
        </p:txBody>
      </p:sp>
    </p:spTree>
    <p:extLst>
      <p:ext uri="{BB962C8B-B14F-4D97-AF65-F5344CB8AC3E}">
        <p14:creationId xmlns:p14="http://schemas.microsoft.com/office/powerpoint/2010/main" val="2869506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tiff"/><Relationship Id="rId13" Type="http://schemas.openxmlformats.org/officeDocument/2006/relationships/image" Target="../media/image9.tiff"/><Relationship Id="rId18" Type="http://schemas.openxmlformats.org/officeDocument/2006/relationships/image" Target="../media/image14.tiff"/><Relationship Id="rId3" Type="http://schemas.openxmlformats.org/officeDocument/2006/relationships/slideLayout" Target="../slideLayouts/slideLayout1.xml"/><Relationship Id="rId7" Type="http://schemas.openxmlformats.org/officeDocument/2006/relationships/image" Target="../media/image3.tiff"/><Relationship Id="rId12" Type="http://schemas.openxmlformats.org/officeDocument/2006/relationships/image" Target="../media/image8.tiff"/><Relationship Id="rId17" Type="http://schemas.openxmlformats.org/officeDocument/2006/relationships/image" Target="../media/image13.tiff"/><Relationship Id="rId2" Type="http://schemas.openxmlformats.org/officeDocument/2006/relationships/audio" Target="../media/media1.m4a"/><Relationship Id="rId16" Type="http://schemas.openxmlformats.org/officeDocument/2006/relationships/image" Target="../media/image12.tiff"/><Relationship Id="rId20" Type="http://schemas.openxmlformats.org/officeDocument/2006/relationships/image" Target="../media/image16.png"/><Relationship Id="rId1" Type="http://schemas.microsoft.com/office/2007/relationships/media" Target="../media/media1.m4a"/><Relationship Id="rId6" Type="http://schemas.openxmlformats.org/officeDocument/2006/relationships/image" Target="../media/image2.tiff"/><Relationship Id="rId11" Type="http://schemas.openxmlformats.org/officeDocument/2006/relationships/image" Target="../media/image7.tiff"/><Relationship Id="rId5" Type="http://schemas.openxmlformats.org/officeDocument/2006/relationships/image" Target="../media/image1.png"/><Relationship Id="rId15" Type="http://schemas.openxmlformats.org/officeDocument/2006/relationships/image" Target="../media/image11.tiff"/><Relationship Id="rId10" Type="http://schemas.openxmlformats.org/officeDocument/2006/relationships/image" Target="../media/image6.tiff"/><Relationship Id="rId19" Type="http://schemas.openxmlformats.org/officeDocument/2006/relationships/image" Target="../media/image15.tiff"/><Relationship Id="rId4" Type="http://schemas.openxmlformats.org/officeDocument/2006/relationships/notesSlide" Target="../notesSlides/notesSlide1.xml"/><Relationship Id="rId9" Type="http://schemas.openxmlformats.org/officeDocument/2006/relationships/image" Target="../media/image5.tiff"/><Relationship Id="rId14" Type="http://schemas.openxmlformats.org/officeDocument/2006/relationships/image" Target="../media/image10.tif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tile tx="0" ty="0" sx="100000" sy="100000" flip="none" algn="tl"/>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E2E76BE-CCE3-5040-B835-560E79491226}"/>
              </a:ext>
            </a:extLst>
          </p:cNvPr>
          <p:cNvSpPr>
            <a:spLocks noGrp="1"/>
          </p:cNvSpPr>
          <p:nvPr>
            <p:ph type="subTitle" idx="1"/>
          </p:nvPr>
        </p:nvSpPr>
        <p:spPr>
          <a:xfrm>
            <a:off x="5557837" y="5943600"/>
            <a:ext cx="6634163" cy="914400"/>
          </a:xfrm>
          <a:solidFill>
            <a:schemeClr val="tx1">
              <a:alpha val="38000"/>
            </a:schemeClr>
          </a:solidFill>
        </p:spPr>
        <p:txBody>
          <a:bodyPr/>
          <a:lstStyle/>
          <a:p>
            <a:r>
              <a:rPr lang="en-US" dirty="0">
                <a:solidFill>
                  <a:schemeClr val="bg1"/>
                </a:solidFill>
              </a:rPr>
              <a:t>My Market Assignment – Crude Oil</a:t>
            </a:r>
          </a:p>
          <a:p>
            <a:r>
              <a:rPr lang="en-US" dirty="0">
                <a:solidFill>
                  <a:schemeClr val="bg1"/>
                </a:solidFill>
              </a:rPr>
              <a:t>Austin Herl – Champlain College – ECON-205-40B</a:t>
            </a:r>
          </a:p>
        </p:txBody>
      </p:sp>
      <p:sp>
        <p:nvSpPr>
          <p:cNvPr id="4" name="TextBox 3">
            <a:extLst>
              <a:ext uri="{FF2B5EF4-FFF2-40B4-BE49-F238E27FC236}">
                <a16:creationId xmlns:a16="http://schemas.microsoft.com/office/drawing/2014/main" id="{12D843B0-9571-C041-98EE-576A1ED68BF6}"/>
              </a:ext>
            </a:extLst>
          </p:cNvPr>
          <p:cNvSpPr txBox="1"/>
          <p:nvPr/>
        </p:nvSpPr>
        <p:spPr>
          <a:xfrm>
            <a:off x="3557588" y="357188"/>
            <a:ext cx="8472487" cy="923330"/>
          </a:xfrm>
          <a:prstGeom prst="rect">
            <a:avLst/>
          </a:prstGeom>
          <a:noFill/>
        </p:spPr>
        <p:txBody>
          <a:bodyPr wrap="square" rtlCol="0">
            <a:spAutoFit/>
          </a:bodyPr>
          <a:lstStyle/>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endParaRPr lang="en-US" b="1" dirty="0"/>
          </a:p>
        </p:txBody>
      </p:sp>
      <p:pic>
        <p:nvPicPr>
          <p:cNvPr id="2" name="Picture 1">
            <a:extLst>
              <a:ext uri="{FF2B5EF4-FFF2-40B4-BE49-F238E27FC236}">
                <a16:creationId xmlns:a16="http://schemas.microsoft.com/office/drawing/2014/main" id="{4BBB3233-C3B7-CD4A-A784-49BDAA60A117}"/>
              </a:ext>
            </a:extLst>
          </p:cNvPr>
          <p:cNvPicPr>
            <a:picLocks noChangeAspect="1"/>
          </p:cNvPicPr>
          <p:nvPr/>
        </p:nvPicPr>
        <p:blipFill>
          <a:blip r:embed="rId6"/>
          <a:stretch>
            <a:fillRect/>
          </a:stretch>
        </p:blipFill>
        <p:spPr>
          <a:xfrm>
            <a:off x="21667" y="-18910"/>
            <a:ext cx="4725911" cy="2919830"/>
          </a:xfrm>
          <a:prstGeom prst="rect">
            <a:avLst/>
          </a:prstGeom>
        </p:spPr>
      </p:pic>
      <p:pic>
        <p:nvPicPr>
          <p:cNvPr id="8" name="Picture 7">
            <a:extLst>
              <a:ext uri="{FF2B5EF4-FFF2-40B4-BE49-F238E27FC236}">
                <a16:creationId xmlns:a16="http://schemas.microsoft.com/office/drawing/2014/main" id="{7C93E10B-F0E9-824C-BCF5-D94B32BDFD53}"/>
              </a:ext>
            </a:extLst>
          </p:cNvPr>
          <p:cNvPicPr>
            <a:picLocks noChangeAspect="1"/>
          </p:cNvPicPr>
          <p:nvPr/>
        </p:nvPicPr>
        <p:blipFill>
          <a:blip r:embed="rId7"/>
          <a:stretch>
            <a:fillRect/>
          </a:stretch>
        </p:blipFill>
        <p:spPr>
          <a:xfrm>
            <a:off x="1875050" y="3691888"/>
            <a:ext cx="931846" cy="1463043"/>
          </a:xfrm>
          <a:prstGeom prst="rect">
            <a:avLst/>
          </a:prstGeom>
        </p:spPr>
      </p:pic>
      <p:sp>
        <p:nvSpPr>
          <p:cNvPr id="11" name="TextBox 10">
            <a:extLst>
              <a:ext uri="{FF2B5EF4-FFF2-40B4-BE49-F238E27FC236}">
                <a16:creationId xmlns:a16="http://schemas.microsoft.com/office/drawing/2014/main" id="{32E78B42-B937-9440-BF51-7BB5E9997618}"/>
              </a:ext>
            </a:extLst>
          </p:cNvPr>
          <p:cNvSpPr txBox="1"/>
          <p:nvPr/>
        </p:nvSpPr>
        <p:spPr>
          <a:xfrm>
            <a:off x="0" y="3710797"/>
            <a:ext cx="1897264" cy="1384995"/>
          </a:xfrm>
          <a:prstGeom prst="rect">
            <a:avLst/>
          </a:prstGeom>
          <a:solidFill>
            <a:schemeClr val="bg1">
              <a:alpha val="45000"/>
            </a:schemeClr>
          </a:solidFill>
        </p:spPr>
        <p:txBody>
          <a:bodyPr wrap="square" rtlCol="0">
            <a:spAutoFit/>
          </a:bodyPr>
          <a:lstStyle/>
          <a:p>
            <a:r>
              <a:rPr lang="en-US" sz="1400" b="1" dirty="0"/>
              <a:t>Products of Crude Oil</a:t>
            </a:r>
          </a:p>
          <a:p>
            <a:r>
              <a:rPr lang="en-US" sz="1400" b="1" dirty="0"/>
              <a:t>Gasoline, Heat, Electricity, Plastic, Kerosene, Jet Fuel, Asphalt, Clothing and Furniture</a:t>
            </a:r>
          </a:p>
        </p:txBody>
      </p:sp>
      <p:pic>
        <p:nvPicPr>
          <p:cNvPr id="14" name="Picture 13">
            <a:extLst>
              <a:ext uri="{FF2B5EF4-FFF2-40B4-BE49-F238E27FC236}">
                <a16:creationId xmlns:a16="http://schemas.microsoft.com/office/drawing/2014/main" id="{BD39B4D6-F386-3047-A68D-839470C36E74}"/>
              </a:ext>
            </a:extLst>
          </p:cNvPr>
          <p:cNvPicPr>
            <a:picLocks noChangeAspect="1"/>
          </p:cNvPicPr>
          <p:nvPr/>
        </p:nvPicPr>
        <p:blipFill rotWithShape="1">
          <a:blip r:embed="rId8"/>
          <a:srcRect l="2166" r="2833" b="6859"/>
          <a:stretch/>
        </p:blipFill>
        <p:spPr>
          <a:xfrm>
            <a:off x="4747578" y="-1"/>
            <a:ext cx="3605345" cy="3691889"/>
          </a:xfrm>
          <a:prstGeom prst="rect">
            <a:avLst/>
          </a:prstGeom>
        </p:spPr>
      </p:pic>
      <p:pic>
        <p:nvPicPr>
          <p:cNvPr id="15" name="Picture 14">
            <a:extLst>
              <a:ext uri="{FF2B5EF4-FFF2-40B4-BE49-F238E27FC236}">
                <a16:creationId xmlns:a16="http://schemas.microsoft.com/office/drawing/2014/main" id="{5154DC78-8D0A-9844-9142-8E7B60764E81}"/>
              </a:ext>
            </a:extLst>
          </p:cNvPr>
          <p:cNvPicPr>
            <a:picLocks noChangeAspect="1"/>
          </p:cNvPicPr>
          <p:nvPr/>
        </p:nvPicPr>
        <p:blipFill>
          <a:blip r:embed="rId9"/>
          <a:stretch>
            <a:fillRect/>
          </a:stretch>
        </p:blipFill>
        <p:spPr>
          <a:xfrm>
            <a:off x="-16481" y="5011530"/>
            <a:ext cx="1852498" cy="1917700"/>
          </a:xfrm>
          <a:prstGeom prst="rect">
            <a:avLst/>
          </a:prstGeom>
        </p:spPr>
      </p:pic>
      <p:pic>
        <p:nvPicPr>
          <p:cNvPr id="16" name="Picture 15">
            <a:extLst>
              <a:ext uri="{FF2B5EF4-FFF2-40B4-BE49-F238E27FC236}">
                <a16:creationId xmlns:a16="http://schemas.microsoft.com/office/drawing/2014/main" id="{75DE406A-AF68-4141-A7DA-75047054684A}"/>
              </a:ext>
            </a:extLst>
          </p:cNvPr>
          <p:cNvPicPr>
            <a:picLocks noChangeAspect="1"/>
          </p:cNvPicPr>
          <p:nvPr/>
        </p:nvPicPr>
        <p:blipFill>
          <a:blip r:embed="rId10"/>
          <a:stretch>
            <a:fillRect/>
          </a:stretch>
        </p:blipFill>
        <p:spPr>
          <a:xfrm>
            <a:off x="1836017" y="5063898"/>
            <a:ext cx="1980411" cy="1731377"/>
          </a:xfrm>
          <a:prstGeom prst="rect">
            <a:avLst/>
          </a:prstGeom>
        </p:spPr>
      </p:pic>
      <p:sp>
        <p:nvSpPr>
          <p:cNvPr id="17" name="TextBox 16">
            <a:extLst>
              <a:ext uri="{FF2B5EF4-FFF2-40B4-BE49-F238E27FC236}">
                <a16:creationId xmlns:a16="http://schemas.microsoft.com/office/drawing/2014/main" id="{E8615E9D-C92E-B54F-9044-F12F6F20CA30}"/>
              </a:ext>
            </a:extLst>
          </p:cNvPr>
          <p:cNvSpPr txBox="1"/>
          <p:nvPr/>
        </p:nvSpPr>
        <p:spPr>
          <a:xfrm>
            <a:off x="1591574" y="6579656"/>
            <a:ext cx="2341595" cy="369332"/>
          </a:xfrm>
          <a:prstGeom prst="rect">
            <a:avLst/>
          </a:prstGeom>
          <a:solidFill>
            <a:schemeClr val="bg1"/>
          </a:solidFill>
        </p:spPr>
        <p:txBody>
          <a:bodyPr wrap="square" rtlCol="0">
            <a:spAutoFit/>
          </a:bodyPr>
          <a:lstStyle/>
          <a:p>
            <a:r>
              <a:rPr lang="en-US" b="1" dirty="0"/>
              <a:t>Negative Externalities</a:t>
            </a:r>
          </a:p>
        </p:txBody>
      </p:sp>
      <p:sp>
        <p:nvSpPr>
          <p:cNvPr id="21" name="TextBox 20">
            <a:extLst>
              <a:ext uri="{FF2B5EF4-FFF2-40B4-BE49-F238E27FC236}">
                <a16:creationId xmlns:a16="http://schemas.microsoft.com/office/drawing/2014/main" id="{DE0C355B-CF97-E64C-B11D-C88C864E6631}"/>
              </a:ext>
            </a:extLst>
          </p:cNvPr>
          <p:cNvSpPr txBox="1"/>
          <p:nvPr/>
        </p:nvSpPr>
        <p:spPr>
          <a:xfrm>
            <a:off x="2806896" y="3672514"/>
            <a:ext cx="3755032" cy="1477328"/>
          </a:xfrm>
          <a:prstGeom prst="rect">
            <a:avLst/>
          </a:prstGeom>
          <a:solidFill>
            <a:schemeClr val="bg1">
              <a:alpha val="45000"/>
            </a:schemeClr>
          </a:solidFill>
        </p:spPr>
        <p:txBody>
          <a:bodyPr wrap="square" rtlCol="0">
            <a:spAutoFit/>
          </a:bodyPr>
          <a:lstStyle/>
          <a:p>
            <a:r>
              <a:rPr lang="en-US" b="1" dirty="0"/>
              <a:t>Consumers in the oil market are not impacted by the law of diminishing marginal utility and receive an equal amount of utility regardless of the amount of crude oil consumed</a:t>
            </a:r>
          </a:p>
        </p:txBody>
      </p:sp>
      <p:sp>
        <p:nvSpPr>
          <p:cNvPr id="22" name="TextBox 21">
            <a:extLst>
              <a:ext uri="{FF2B5EF4-FFF2-40B4-BE49-F238E27FC236}">
                <a16:creationId xmlns:a16="http://schemas.microsoft.com/office/drawing/2014/main" id="{6FD22CF8-279D-604B-8C2B-4F8EECF9D2AC}"/>
              </a:ext>
            </a:extLst>
          </p:cNvPr>
          <p:cNvSpPr txBox="1"/>
          <p:nvPr/>
        </p:nvSpPr>
        <p:spPr>
          <a:xfrm>
            <a:off x="-16481" y="1959663"/>
            <a:ext cx="4764060" cy="1754326"/>
          </a:xfrm>
          <a:prstGeom prst="rect">
            <a:avLst/>
          </a:prstGeom>
          <a:solidFill>
            <a:srgbClr val="00B0F0"/>
          </a:solidFill>
        </p:spPr>
        <p:txBody>
          <a:bodyPr wrap="square" rtlCol="0">
            <a:spAutoFit/>
          </a:bodyPr>
          <a:lstStyle/>
          <a:p>
            <a:r>
              <a:rPr lang="en-US" b="1" dirty="0"/>
              <a:t>Member Countries:</a:t>
            </a:r>
          </a:p>
          <a:p>
            <a:r>
              <a:rPr lang="en-US" b="1" dirty="0"/>
              <a:t>Iran	</a:t>
            </a:r>
            <a:r>
              <a:rPr lang="en-US" b="1" dirty="0" err="1"/>
              <a:t>Saudia</a:t>
            </a:r>
            <a:r>
              <a:rPr lang="en-US" b="1" dirty="0"/>
              <a:t> Arabia	Venezuela</a:t>
            </a:r>
          </a:p>
          <a:p>
            <a:r>
              <a:rPr lang="en-US" b="1" dirty="0"/>
              <a:t>Iraq	Qatar		Indonesia</a:t>
            </a:r>
          </a:p>
          <a:p>
            <a:r>
              <a:rPr lang="en-US" b="1" dirty="0"/>
              <a:t>Kuwait	Libya		UAE</a:t>
            </a:r>
          </a:p>
          <a:p>
            <a:r>
              <a:rPr lang="en-US" b="1" dirty="0"/>
              <a:t>Algeria	Nigeria		Ecuador</a:t>
            </a:r>
          </a:p>
          <a:p>
            <a:r>
              <a:rPr lang="en-US" b="1" dirty="0"/>
              <a:t>Gabon	</a:t>
            </a:r>
            <a:r>
              <a:rPr lang="en-US" b="1" dirty="0" err="1"/>
              <a:t>Angolia</a:t>
            </a:r>
            <a:r>
              <a:rPr lang="en-US" b="1" dirty="0"/>
              <a:t>		Equatorial </a:t>
            </a:r>
            <a:r>
              <a:rPr lang="en-US" b="1" dirty="0" err="1"/>
              <a:t>Guninea</a:t>
            </a:r>
            <a:endParaRPr lang="en-US" b="1" dirty="0"/>
          </a:p>
        </p:txBody>
      </p:sp>
      <p:sp>
        <p:nvSpPr>
          <p:cNvPr id="23" name="TextBox 22">
            <a:extLst>
              <a:ext uri="{FF2B5EF4-FFF2-40B4-BE49-F238E27FC236}">
                <a16:creationId xmlns:a16="http://schemas.microsoft.com/office/drawing/2014/main" id="{FC4EB09D-9EE5-FE4C-A141-255CBF200ED3}"/>
              </a:ext>
            </a:extLst>
          </p:cNvPr>
          <p:cNvSpPr txBox="1"/>
          <p:nvPr/>
        </p:nvSpPr>
        <p:spPr>
          <a:xfrm>
            <a:off x="5252535" y="3333609"/>
            <a:ext cx="3100388" cy="377188"/>
          </a:xfrm>
          <a:prstGeom prst="rect">
            <a:avLst/>
          </a:prstGeom>
          <a:noFill/>
        </p:spPr>
        <p:txBody>
          <a:bodyPr wrap="square" rtlCol="0">
            <a:spAutoFit/>
          </a:bodyPr>
          <a:lstStyle/>
          <a:p>
            <a:r>
              <a:rPr lang="en-US" b="1" dirty="0"/>
              <a:t>Alternative Energy Resources</a:t>
            </a:r>
          </a:p>
        </p:txBody>
      </p:sp>
      <p:sp>
        <p:nvSpPr>
          <p:cNvPr id="24" name="TextBox 23">
            <a:extLst>
              <a:ext uri="{FF2B5EF4-FFF2-40B4-BE49-F238E27FC236}">
                <a16:creationId xmlns:a16="http://schemas.microsoft.com/office/drawing/2014/main" id="{87353FAA-944F-F342-9988-4198F098799D}"/>
              </a:ext>
            </a:extLst>
          </p:cNvPr>
          <p:cNvSpPr txBox="1"/>
          <p:nvPr/>
        </p:nvSpPr>
        <p:spPr>
          <a:xfrm>
            <a:off x="8352923" y="2472185"/>
            <a:ext cx="3839077" cy="1200329"/>
          </a:xfrm>
          <a:prstGeom prst="rect">
            <a:avLst/>
          </a:prstGeom>
          <a:solidFill>
            <a:schemeClr val="bg1">
              <a:alpha val="53000"/>
            </a:schemeClr>
          </a:solidFill>
        </p:spPr>
        <p:txBody>
          <a:bodyPr wrap="square" rtlCol="0">
            <a:spAutoFit/>
          </a:bodyPr>
          <a:lstStyle/>
          <a:p>
            <a:r>
              <a:rPr lang="en-US" b="1" dirty="0"/>
              <a:t>The largest suppliers of gasoline and natural gas worldwide is Royal Dutch Shell, Exxon Mobil, BP, Sinopec Group and China National Petroleum </a:t>
            </a:r>
          </a:p>
        </p:txBody>
      </p:sp>
      <p:pic>
        <p:nvPicPr>
          <p:cNvPr id="25" name="Picture 24">
            <a:extLst>
              <a:ext uri="{FF2B5EF4-FFF2-40B4-BE49-F238E27FC236}">
                <a16:creationId xmlns:a16="http://schemas.microsoft.com/office/drawing/2014/main" id="{1B215276-3688-A14C-B934-D5C574D35388}"/>
              </a:ext>
            </a:extLst>
          </p:cNvPr>
          <p:cNvPicPr>
            <a:picLocks noChangeAspect="1"/>
          </p:cNvPicPr>
          <p:nvPr/>
        </p:nvPicPr>
        <p:blipFill>
          <a:blip r:embed="rId11"/>
          <a:stretch>
            <a:fillRect/>
          </a:stretch>
        </p:blipFill>
        <p:spPr>
          <a:xfrm>
            <a:off x="8352923" y="-44425"/>
            <a:ext cx="1381854" cy="1280518"/>
          </a:xfrm>
          <a:prstGeom prst="rect">
            <a:avLst/>
          </a:prstGeom>
        </p:spPr>
      </p:pic>
      <p:pic>
        <p:nvPicPr>
          <p:cNvPr id="27" name="Picture 26">
            <a:extLst>
              <a:ext uri="{FF2B5EF4-FFF2-40B4-BE49-F238E27FC236}">
                <a16:creationId xmlns:a16="http://schemas.microsoft.com/office/drawing/2014/main" id="{84305096-5119-7A4A-9D8B-9306CD9E1443}"/>
              </a:ext>
            </a:extLst>
          </p:cNvPr>
          <p:cNvPicPr>
            <a:picLocks noChangeAspect="1"/>
          </p:cNvPicPr>
          <p:nvPr/>
        </p:nvPicPr>
        <p:blipFill>
          <a:blip r:embed="rId12"/>
          <a:stretch>
            <a:fillRect/>
          </a:stretch>
        </p:blipFill>
        <p:spPr>
          <a:xfrm>
            <a:off x="10272461" y="-22213"/>
            <a:ext cx="1416545" cy="1236093"/>
          </a:xfrm>
          <a:prstGeom prst="rect">
            <a:avLst/>
          </a:prstGeom>
        </p:spPr>
      </p:pic>
      <p:pic>
        <p:nvPicPr>
          <p:cNvPr id="28" name="Picture 27">
            <a:extLst>
              <a:ext uri="{FF2B5EF4-FFF2-40B4-BE49-F238E27FC236}">
                <a16:creationId xmlns:a16="http://schemas.microsoft.com/office/drawing/2014/main" id="{6AE0F23F-5215-6143-B45B-0DAF6B26E50D}"/>
              </a:ext>
            </a:extLst>
          </p:cNvPr>
          <p:cNvPicPr>
            <a:picLocks noChangeAspect="1"/>
          </p:cNvPicPr>
          <p:nvPr/>
        </p:nvPicPr>
        <p:blipFill>
          <a:blip r:embed="rId13"/>
          <a:stretch>
            <a:fillRect/>
          </a:stretch>
        </p:blipFill>
        <p:spPr>
          <a:xfrm>
            <a:off x="8874918" y="919178"/>
            <a:ext cx="1168004" cy="1557338"/>
          </a:xfrm>
          <a:prstGeom prst="rect">
            <a:avLst/>
          </a:prstGeom>
        </p:spPr>
      </p:pic>
      <p:pic>
        <p:nvPicPr>
          <p:cNvPr id="29" name="Picture 28">
            <a:extLst>
              <a:ext uri="{FF2B5EF4-FFF2-40B4-BE49-F238E27FC236}">
                <a16:creationId xmlns:a16="http://schemas.microsoft.com/office/drawing/2014/main" id="{AC54539E-8354-4F4C-AEDD-5F17D4032914}"/>
              </a:ext>
            </a:extLst>
          </p:cNvPr>
          <p:cNvPicPr>
            <a:picLocks noChangeAspect="1"/>
          </p:cNvPicPr>
          <p:nvPr/>
        </p:nvPicPr>
        <p:blipFill>
          <a:blip r:embed="rId14"/>
          <a:stretch>
            <a:fillRect/>
          </a:stretch>
        </p:blipFill>
        <p:spPr>
          <a:xfrm>
            <a:off x="10230840" y="1441952"/>
            <a:ext cx="1773242" cy="738851"/>
          </a:xfrm>
          <a:prstGeom prst="rect">
            <a:avLst/>
          </a:prstGeom>
        </p:spPr>
      </p:pic>
      <p:sp>
        <p:nvSpPr>
          <p:cNvPr id="30" name="TextBox 29">
            <a:extLst>
              <a:ext uri="{FF2B5EF4-FFF2-40B4-BE49-F238E27FC236}">
                <a16:creationId xmlns:a16="http://schemas.microsoft.com/office/drawing/2014/main" id="{3946DCFC-E38E-7C48-BBC0-99A6C1F6B3E0}"/>
              </a:ext>
            </a:extLst>
          </p:cNvPr>
          <p:cNvSpPr txBox="1"/>
          <p:nvPr/>
        </p:nvSpPr>
        <p:spPr>
          <a:xfrm>
            <a:off x="8210777" y="5041323"/>
            <a:ext cx="3971925" cy="923330"/>
          </a:xfrm>
          <a:prstGeom prst="rect">
            <a:avLst/>
          </a:prstGeom>
          <a:solidFill>
            <a:schemeClr val="bg1">
              <a:alpha val="49000"/>
            </a:schemeClr>
          </a:solidFill>
        </p:spPr>
        <p:txBody>
          <a:bodyPr wrap="square" rtlCol="0">
            <a:spAutoFit/>
          </a:bodyPr>
          <a:lstStyle/>
          <a:p>
            <a:r>
              <a:rPr lang="en-US" b="1" dirty="0"/>
              <a:t>The average American household consumes between 1.5 to 2.5 gallons of gasoline per day</a:t>
            </a:r>
          </a:p>
        </p:txBody>
      </p:sp>
      <p:pic>
        <p:nvPicPr>
          <p:cNvPr id="31" name="Picture 30">
            <a:extLst>
              <a:ext uri="{FF2B5EF4-FFF2-40B4-BE49-F238E27FC236}">
                <a16:creationId xmlns:a16="http://schemas.microsoft.com/office/drawing/2014/main" id="{1B560B0E-6403-F14A-91DB-BE7714ADAC67}"/>
              </a:ext>
            </a:extLst>
          </p:cNvPr>
          <p:cNvPicPr>
            <a:picLocks noChangeAspect="1"/>
          </p:cNvPicPr>
          <p:nvPr/>
        </p:nvPicPr>
        <p:blipFill>
          <a:blip r:embed="rId15"/>
          <a:stretch>
            <a:fillRect/>
          </a:stretch>
        </p:blipFill>
        <p:spPr>
          <a:xfrm>
            <a:off x="9542913" y="3690627"/>
            <a:ext cx="2607992" cy="1373271"/>
          </a:xfrm>
          <a:prstGeom prst="rect">
            <a:avLst/>
          </a:prstGeom>
        </p:spPr>
      </p:pic>
      <p:sp>
        <p:nvSpPr>
          <p:cNvPr id="32" name="TextBox 31">
            <a:extLst>
              <a:ext uri="{FF2B5EF4-FFF2-40B4-BE49-F238E27FC236}">
                <a16:creationId xmlns:a16="http://schemas.microsoft.com/office/drawing/2014/main" id="{60ABB548-8FEB-F64C-98BE-3E408CF79C62}"/>
              </a:ext>
            </a:extLst>
          </p:cNvPr>
          <p:cNvSpPr txBox="1"/>
          <p:nvPr/>
        </p:nvSpPr>
        <p:spPr>
          <a:xfrm>
            <a:off x="6550250" y="3750587"/>
            <a:ext cx="2960866" cy="1200329"/>
          </a:xfrm>
          <a:prstGeom prst="rect">
            <a:avLst/>
          </a:prstGeom>
          <a:solidFill>
            <a:schemeClr val="bg1">
              <a:alpha val="35000"/>
            </a:schemeClr>
          </a:solidFill>
        </p:spPr>
        <p:txBody>
          <a:bodyPr wrap="square" rtlCol="0">
            <a:spAutoFit/>
          </a:bodyPr>
          <a:lstStyle/>
          <a:p>
            <a:r>
              <a:rPr lang="en-US" b="1" dirty="0"/>
              <a:t>The major constraints consist of political, geological, price, supply and demand, and cost risks </a:t>
            </a:r>
          </a:p>
        </p:txBody>
      </p:sp>
      <p:sp>
        <p:nvSpPr>
          <p:cNvPr id="33" name="TextBox 32">
            <a:extLst>
              <a:ext uri="{FF2B5EF4-FFF2-40B4-BE49-F238E27FC236}">
                <a16:creationId xmlns:a16="http://schemas.microsoft.com/office/drawing/2014/main" id="{24959BE2-5B7A-1347-BC76-4815C0491755}"/>
              </a:ext>
            </a:extLst>
          </p:cNvPr>
          <p:cNvSpPr txBox="1"/>
          <p:nvPr/>
        </p:nvSpPr>
        <p:spPr>
          <a:xfrm>
            <a:off x="3933169" y="5091954"/>
            <a:ext cx="4268310" cy="923330"/>
          </a:xfrm>
          <a:prstGeom prst="rect">
            <a:avLst/>
          </a:prstGeom>
          <a:solidFill>
            <a:schemeClr val="bg1">
              <a:alpha val="41000"/>
            </a:schemeClr>
          </a:solidFill>
        </p:spPr>
        <p:txBody>
          <a:bodyPr wrap="square" rtlCol="0">
            <a:spAutoFit/>
          </a:bodyPr>
          <a:lstStyle/>
          <a:p>
            <a:r>
              <a:rPr lang="en-US" b="1" dirty="0"/>
              <a:t>Regulation in the oil market is subject to the local, state, and federal policies of the country where the oil is extracted. </a:t>
            </a:r>
          </a:p>
        </p:txBody>
      </p:sp>
      <p:pic>
        <p:nvPicPr>
          <p:cNvPr id="35" name="Picture 34">
            <a:extLst>
              <a:ext uri="{FF2B5EF4-FFF2-40B4-BE49-F238E27FC236}">
                <a16:creationId xmlns:a16="http://schemas.microsoft.com/office/drawing/2014/main" id="{A940E15F-843D-9844-94B7-BC7DC613F4FE}"/>
              </a:ext>
            </a:extLst>
          </p:cNvPr>
          <p:cNvPicPr>
            <a:picLocks noChangeAspect="1"/>
          </p:cNvPicPr>
          <p:nvPr/>
        </p:nvPicPr>
        <p:blipFill>
          <a:blip r:embed="rId16"/>
          <a:stretch>
            <a:fillRect/>
          </a:stretch>
        </p:blipFill>
        <p:spPr>
          <a:xfrm>
            <a:off x="3933170" y="6019122"/>
            <a:ext cx="768576" cy="267378"/>
          </a:xfrm>
          <a:prstGeom prst="rect">
            <a:avLst/>
          </a:prstGeom>
        </p:spPr>
      </p:pic>
      <p:pic>
        <p:nvPicPr>
          <p:cNvPr id="36" name="Picture 35">
            <a:extLst>
              <a:ext uri="{FF2B5EF4-FFF2-40B4-BE49-F238E27FC236}">
                <a16:creationId xmlns:a16="http://schemas.microsoft.com/office/drawing/2014/main" id="{AE9FF5DE-4A1A-6C4E-A39E-23BDF5D8A06F}"/>
              </a:ext>
            </a:extLst>
          </p:cNvPr>
          <p:cNvPicPr>
            <a:picLocks noChangeAspect="1"/>
          </p:cNvPicPr>
          <p:nvPr/>
        </p:nvPicPr>
        <p:blipFill>
          <a:blip r:embed="rId17"/>
          <a:stretch>
            <a:fillRect/>
          </a:stretch>
        </p:blipFill>
        <p:spPr>
          <a:xfrm>
            <a:off x="4698270" y="5985075"/>
            <a:ext cx="873425" cy="436713"/>
          </a:xfrm>
          <a:prstGeom prst="rect">
            <a:avLst/>
          </a:prstGeom>
        </p:spPr>
      </p:pic>
      <p:pic>
        <p:nvPicPr>
          <p:cNvPr id="38" name="Picture 37">
            <a:extLst>
              <a:ext uri="{FF2B5EF4-FFF2-40B4-BE49-F238E27FC236}">
                <a16:creationId xmlns:a16="http://schemas.microsoft.com/office/drawing/2014/main" id="{3AC9EDFF-B018-D445-A352-67F27D078FAB}"/>
              </a:ext>
            </a:extLst>
          </p:cNvPr>
          <p:cNvPicPr>
            <a:picLocks noChangeAspect="1"/>
          </p:cNvPicPr>
          <p:nvPr/>
        </p:nvPicPr>
        <p:blipFill>
          <a:blip r:embed="rId18"/>
          <a:stretch>
            <a:fillRect/>
          </a:stretch>
        </p:blipFill>
        <p:spPr>
          <a:xfrm>
            <a:off x="3947456" y="6275405"/>
            <a:ext cx="611315" cy="582595"/>
          </a:xfrm>
          <a:prstGeom prst="rect">
            <a:avLst/>
          </a:prstGeom>
        </p:spPr>
      </p:pic>
      <p:pic>
        <p:nvPicPr>
          <p:cNvPr id="39" name="Picture 38">
            <a:extLst>
              <a:ext uri="{FF2B5EF4-FFF2-40B4-BE49-F238E27FC236}">
                <a16:creationId xmlns:a16="http://schemas.microsoft.com/office/drawing/2014/main" id="{BE081CD3-D5A5-284A-B117-1A796FA4F427}"/>
              </a:ext>
            </a:extLst>
          </p:cNvPr>
          <p:cNvPicPr>
            <a:picLocks noChangeAspect="1"/>
          </p:cNvPicPr>
          <p:nvPr/>
        </p:nvPicPr>
        <p:blipFill rotWithShape="1">
          <a:blip r:embed="rId19"/>
          <a:srcRect t="13784" b="18992"/>
          <a:stretch/>
        </p:blipFill>
        <p:spPr>
          <a:xfrm>
            <a:off x="4558278" y="6411611"/>
            <a:ext cx="1047750" cy="529040"/>
          </a:xfrm>
          <a:prstGeom prst="rect">
            <a:avLst/>
          </a:prstGeom>
        </p:spPr>
      </p:pic>
      <p:pic>
        <p:nvPicPr>
          <p:cNvPr id="5" name="Audio 4">
            <a:hlinkClick r:id="" action="ppaction://media"/>
            <a:extLst>
              <a:ext uri="{FF2B5EF4-FFF2-40B4-BE49-F238E27FC236}">
                <a16:creationId xmlns:a16="http://schemas.microsoft.com/office/drawing/2014/main" id="{E5C5F106-C2AF-1249-A6E7-7C471D8E16FE}"/>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12707056"/>
      </p:ext>
    </p:extLst>
  </p:cSld>
  <p:clrMapOvr>
    <a:masterClrMapping/>
  </p:clrMapOvr>
  <mc:AlternateContent xmlns:mc="http://schemas.openxmlformats.org/markup-compatibility/2006">
    <mc:Choice xmlns:p14="http://schemas.microsoft.com/office/powerpoint/2010/main" Requires="p14">
      <p:transition spd="slow" p14:dur="2000" advTm="357890"/>
    </mc:Choice>
    <mc:Fallback>
      <p:transition spd="slow" advTm="3578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TotalTime>
  <Words>941</Words>
  <Application>Microsoft Macintosh PowerPoint</Application>
  <PresentationFormat>Widescreen</PresentationFormat>
  <Paragraphs>42</Paragraphs>
  <Slides>1</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Austin Herl</dc:creator>
  <cp:lastModifiedBy>Austin Herl</cp:lastModifiedBy>
  <cp:revision>13</cp:revision>
  <dcterms:created xsi:type="dcterms:W3CDTF">2018-06-18T21:50:30Z</dcterms:created>
  <dcterms:modified xsi:type="dcterms:W3CDTF">2018-06-20T22:38:30Z</dcterms:modified>
</cp:coreProperties>
</file>