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66" r:id="rId3"/>
    <p:sldId id="257" r:id="rId4"/>
    <p:sldId id="258" r:id="rId5"/>
    <p:sldId id="259" r:id="rId6"/>
    <p:sldId id="260" r:id="rId7"/>
    <p:sldId id="261"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28E72-B443-4366-9C53-20C45AAECD11}" type="datetimeFigureOut">
              <a:rPr lang="en-KE" smtClean="0"/>
              <a:t>20/04/2021</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CC098-DCA5-44ED-BC3F-24DDA18C5832}" type="slidenum">
              <a:rPr lang="en-KE" smtClean="0"/>
              <a:t>‹#›</a:t>
            </a:fld>
            <a:endParaRPr lang="en-KE"/>
          </a:p>
        </p:txBody>
      </p:sp>
    </p:spTree>
    <p:extLst>
      <p:ext uri="{BB962C8B-B14F-4D97-AF65-F5344CB8AC3E}">
        <p14:creationId xmlns:p14="http://schemas.microsoft.com/office/powerpoint/2010/main" val="88679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Biodiversity sustains human livelihoods  by offering solutions to climate change, health and cultural and economic values.</a:t>
            </a:r>
            <a:endParaRPr lang="en-KE" dirty="0"/>
          </a:p>
        </p:txBody>
      </p:sp>
      <p:sp>
        <p:nvSpPr>
          <p:cNvPr id="4" name="Slide Number Placeholder 3"/>
          <p:cNvSpPr>
            <a:spLocks noGrp="1"/>
          </p:cNvSpPr>
          <p:nvPr>
            <p:ph type="sldNum" sz="quarter" idx="5"/>
          </p:nvPr>
        </p:nvSpPr>
        <p:spPr/>
        <p:txBody>
          <a:bodyPr/>
          <a:lstStyle/>
          <a:p>
            <a:fld id="{792CC098-DCA5-44ED-BC3F-24DDA18C5832}" type="slidenum">
              <a:rPr lang="en-KE" smtClean="0"/>
              <a:t>2</a:t>
            </a:fld>
            <a:endParaRPr lang="en-KE"/>
          </a:p>
        </p:txBody>
      </p:sp>
    </p:spTree>
    <p:extLst>
      <p:ext uri="{BB962C8B-B14F-4D97-AF65-F5344CB8AC3E}">
        <p14:creationId xmlns:p14="http://schemas.microsoft.com/office/powerpoint/2010/main" val="349228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792CC098-DCA5-44ED-BC3F-24DDA18C5832}" type="slidenum">
              <a:rPr lang="en-KE" smtClean="0"/>
              <a:t>3</a:t>
            </a:fld>
            <a:endParaRPr lang="en-KE"/>
          </a:p>
        </p:txBody>
      </p:sp>
    </p:spTree>
    <p:extLst>
      <p:ext uri="{BB962C8B-B14F-4D97-AF65-F5344CB8AC3E}">
        <p14:creationId xmlns:p14="http://schemas.microsoft.com/office/powerpoint/2010/main" val="83458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Poor quality of air leads to long term and medium term effects  effects such as heart diseases, lung cancer  and other respiratory diseases. Protected air quality ensures that cases of acidic rain are reduced due to acidification of ecosystem. Poor quality air leads to loss of biodiversity like decline in number of species and biological communities in a given area.</a:t>
            </a:r>
            <a:endParaRPr lang="en-KE" dirty="0"/>
          </a:p>
        </p:txBody>
      </p:sp>
      <p:sp>
        <p:nvSpPr>
          <p:cNvPr id="4" name="Slide Number Placeholder 3"/>
          <p:cNvSpPr>
            <a:spLocks noGrp="1"/>
          </p:cNvSpPr>
          <p:nvPr>
            <p:ph type="sldNum" sz="quarter" idx="5"/>
          </p:nvPr>
        </p:nvSpPr>
        <p:spPr/>
        <p:txBody>
          <a:bodyPr/>
          <a:lstStyle/>
          <a:p>
            <a:fld id="{792CC098-DCA5-44ED-BC3F-24DDA18C5832}" type="slidenum">
              <a:rPr lang="en-KE" smtClean="0"/>
              <a:t>4</a:t>
            </a:fld>
            <a:endParaRPr lang="en-KE"/>
          </a:p>
        </p:txBody>
      </p:sp>
    </p:spTree>
    <p:extLst>
      <p:ext uri="{BB962C8B-B14F-4D97-AF65-F5344CB8AC3E}">
        <p14:creationId xmlns:p14="http://schemas.microsoft.com/office/powerpoint/2010/main" val="133561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Water quality is a very significant topic to discuss when it comes to overall health. Poor quality water has direct impact on aquatic life. Excessive nutrients and other contaminants from water pollution affect organisms living in water. If quality of water is maintained economy will be improved because all industries depend on clean water. Cost to taxpayers will be reduced because a lot of resources from the taxpayers have been used in improving the quality of water. Potable water will be available if the quality of water is maintained.</a:t>
            </a:r>
            <a:endParaRPr lang="en-KE" dirty="0"/>
          </a:p>
        </p:txBody>
      </p:sp>
      <p:sp>
        <p:nvSpPr>
          <p:cNvPr id="4" name="Slide Number Placeholder 3"/>
          <p:cNvSpPr>
            <a:spLocks noGrp="1"/>
          </p:cNvSpPr>
          <p:nvPr>
            <p:ph type="sldNum" sz="quarter" idx="5"/>
          </p:nvPr>
        </p:nvSpPr>
        <p:spPr/>
        <p:txBody>
          <a:bodyPr/>
          <a:lstStyle/>
          <a:p>
            <a:fld id="{792CC098-DCA5-44ED-BC3F-24DDA18C5832}" type="slidenum">
              <a:rPr lang="en-KE" smtClean="0"/>
              <a:t>5</a:t>
            </a:fld>
            <a:endParaRPr lang="en-KE"/>
          </a:p>
        </p:txBody>
      </p:sp>
    </p:spTree>
    <p:extLst>
      <p:ext uri="{BB962C8B-B14F-4D97-AF65-F5344CB8AC3E}">
        <p14:creationId xmlns:p14="http://schemas.microsoft.com/office/powerpoint/2010/main" val="347391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Soil is the source of all resources so the quality of the soil should be maintained. Soil free from pollution ensures that productivity of crops is greatly increased due to increased soil fertility. When certain substances such as heavy metals are in the soil they may be toxic to human beings</a:t>
            </a:r>
            <a:r>
              <a:rPr lang="en-GB" b="0" i="0" dirty="0">
                <a:solidFill>
                  <a:srgbClr val="000000"/>
                </a:solidFill>
                <a:effectLst/>
                <a:latin typeface="Open Sans"/>
              </a:rPr>
              <a:t>(Raven &amp; </a:t>
            </a:r>
            <a:r>
              <a:rPr lang="en-GB" b="0" i="0" dirty="0" err="1">
                <a:solidFill>
                  <a:srgbClr val="000000"/>
                </a:solidFill>
                <a:effectLst/>
                <a:latin typeface="Open Sans"/>
              </a:rPr>
              <a:t>Wackernagel</a:t>
            </a:r>
            <a:r>
              <a:rPr lang="en-GB" b="0" i="0" dirty="0">
                <a:solidFill>
                  <a:srgbClr val="000000"/>
                </a:solidFill>
                <a:effectLst/>
                <a:latin typeface="Open Sans"/>
              </a:rPr>
              <a:t>, 2020)</a:t>
            </a:r>
            <a:r>
              <a:rPr lang="en-GB" dirty="0"/>
              <a:t>.</a:t>
            </a:r>
            <a:endParaRPr lang="en-KE" dirty="0"/>
          </a:p>
        </p:txBody>
      </p:sp>
      <p:sp>
        <p:nvSpPr>
          <p:cNvPr id="4" name="Slide Number Placeholder 3"/>
          <p:cNvSpPr>
            <a:spLocks noGrp="1"/>
          </p:cNvSpPr>
          <p:nvPr>
            <p:ph type="sldNum" sz="quarter" idx="5"/>
          </p:nvPr>
        </p:nvSpPr>
        <p:spPr/>
        <p:txBody>
          <a:bodyPr/>
          <a:lstStyle/>
          <a:p>
            <a:fld id="{792CC098-DCA5-44ED-BC3F-24DDA18C5832}" type="slidenum">
              <a:rPr lang="en-KE" smtClean="0"/>
              <a:t>6</a:t>
            </a:fld>
            <a:endParaRPr lang="en-KE"/>
          </a:p>
        </p:txBody>
      </p:sp>
    </p:spTree>
    <p:extLst>
      <p:ext uri="{BB962C8B-B14F-4D97-AF65-F5344CB8AC3E}">
        <p14:creationId xmlns:p14="http://schemas.microsoft.com/office/powerpoint/2010/main" val="125750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Biodiversity improves the productivity in ecosystem, a large number of species ensures sustainability of all life forms</a:t>
            </a:r>
            <a:r>
              <a:rPr lang="en-GB" b="0" i="0" dirty="0">
                <a:solidFill>
                  <a:srgbClr val="000000"/>
                </a:solidFill>
                <a:effectLst/>
                <a:latin typeface="Open Sans"/>
              </a:rPr>
              <a:t>(</a:t>
            </a:r>
            <a:r>
              <a:rPr lang="en-GB" b="0" i="0" dirty="0" err="1">
                <a:solidFill>
                  <a:srgbClr val="000000"/>
                </a:solidFill>
                <a:effectLst/>
                <a:latin typeface="Open Sans"/>
              </a:rPr>
              <a:t>Ete</a:t>
            </a:r>
            <a:r>
              <a:rPr lang="en-GB" b="0" i="0" dirty="0">
                <a:solidFill>
                  <a:srgbClr val="000000"/>
                </a:solidFill>
                <a:effectLst/>
                <a:latin typeface="Open Sans"/>
              </a:rPr>
              <a:t>, 2012)</a:t>
            </a:r>
            <a:r>
              <a:rPr lang="en-GB" dirty="0"/>
              <a:t>.</a:t>
            </a:r>
          </a:p>
          <a:p>
            <a:r>
              <a:rPr lang="en-GB" dirty="0"/>
              <a:t>A healthy biodiversity provides natural services for everyone.  This ensures that water resources are highly protected and the nutrients storage is recycled.</a:t>
            </a:r>
            <a:endParaRPr lang="en-KE" dirty="0"/>
          </a:p>
        </p:txBody>
      </p:sp>
      <p:sp>
        <p:nvSpPr>
          <p:cNvPr id="4" name="Slide Number Placeholder 3"/>
          <p:cNvSpPr>
            <a:spLocks noGrp="1"/>
          </p:cNvSpPr>
          <p:nvPr>
            <p:ph type="sldNum" sz="quarter" idx="5"/>
          </p:nvPr>
        </p:nvSpPr>
        <p:spPr/>
        <p:txBody>
          <a:bodyPr/>
          <a:lstStyle/>
          <a:p>
            <a:fld id="{792CC098-DCA5-44ED-BC3F-24DDA18C5832}" type="slidenum">
              <a:rPr lang="en-KE" smtClean="0"/>
              <a:t>7</a:t>
            </a:fld>
            <a:endParaRPr lang="en-KE"/>
          </a:p>
        </p:txBody>
      </p:sp>
    </p:spTree>
    <p:extLst>
      <p:ext uri="{BB962C8B-B14F-4D97-AF65-F5344CB8AC3E}">
        <p14:creationId xmlns:p14="http://schemas.microsoft.com/office/powerpoint/2010/main" val="402190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Biodiversity provides many essential services to life on earth. Proper management of natural resources improves health in a community. Biodiversity supports human needs such as increased food production. Biodiversity loss can have a direct impact on ecosystem and human health. </a:t>
            </a:r>
          </a:p>
          <a:p>
            <a:r>
              <a:rPr lang="en-GB" dirty="0"/>
              <a:t>Traditional medicine continue to play a key role in health care which relies on plants</a:t>
            </a:r>
            <a:r>
              <a:rPr lang="en-GB" b="0" i="0" dirty="0">
                <a:solidFill>
                  <a:srgbClr val="000000"/>
                </a:solidFill>
                <a:effectLst/>
                <a:latin typeface="Open Sans"/>
              </a:rPr>
              <a:t>(Wood et al., 2014)</a:t>
            </a:r>
            <a:endParaRPr lang="en-GB" dirty="0"/>
          </a:p>
          <a:p>
            <a:r>
              <a:rPr lang="en-GB" dirty="0"/>
              <a:t>Biodiversity provides a functioning ecosystem that supplies clean water, clean air and other ecosystem services</a:t>
            </a:r>
          </a:p>
          <a:p>
            <a:r>
              <a:rPr lang="en-GB" dirty="0"/>
              <a:t>Biodiversity provides unique recreation facilities to humans such as fishing and hiking</a:t>
            </a:r>
          </a:p>
          <a:p>
            <a:endParaRPr lang="en-KE" dirty="0"/>
          </a:p>
        </p:txBody>
      </p:sp>
      <p:sp>
        <p:nvSpPr>
          <p:cNvPr id="4" name="Slide Number Placeholder 3"/>
          <p:cNvSpPr>
            <a:spLocks noGrp="1"/>
          </p:cNvSpPr>
          <p:nvPr>
            <p:ph type="sldNum" sz="quarter" idx="5"/>
          </p:nvPr>
        </p:nvSpPr>
        <p:spPr/>
        <p:txBody>
          <a:bodyPr/>
          <a:lstStyle/>
          <a:p>
            <a:fld id="{792CC098-DCA5-44ED-BC3F-24DDA18C5832}" type="slidenum">
              <a:rPr lang="en-KE" smtClean="0"/>
              <a:t>8</a:t>
            </a:fld>
            <a:endParaRPr lang="en-KE"/>
          </a:p>
        </p:txBody>
      </p:sp>
    </p:spTree>
    <p:extLst>
      <p:ext uri="{BB962C8B-B14F-4D97-AF65-F5344CB8AC3E}">
        <p14:creationId xmlns:p14="http://schemas.microsoft.com/office/powerpoint/2010/main" val="232076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B9AA8B-15BD-4936-934A-B74D6EC13A6C}" type="datetimeFigureOut">
              <a:rPr lang="en-KE" smtClean="0"/>
              <a:t>20/04/2021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EF5BD5D3-02D4-4EE2-8011-F77652963BFD}" type="slidenum">
              <a:rPr lang="en-KE" smtClean="0"/>
              <a:t>‹#›</a:t>
            </a:fld>
            <a:endParaRPr lang="en-KE"/>
          </a:p>
        </p:txBody>
      </p:sp>
    </p:spTree>
    <p:extLst>
      <p:ext uri="{BB962C8B-B14F-4D97-AF65-F5344CB8AC3E}">
        <p14:creationId xmlns:p14="http://schemas.microsoft.com/office/powerpoint/2010/main" val="233483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9AA8B-15BD-4936-934A-B74D6EC13A6C}" type="datetimeFigureOut">
              <a:rPr lang="en-KE" smtClean="0"/>
              <a:t>20/04/2021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EF5BD5D3-02D4-4EE2-8011-F77652963BFD}" type="slidenum">
              <a:rPr lang="en-KE" smtClean="0"/>
              <a:t>‹#›</a:t>
            </a:fld>
            <a:endParaRPr lang="en-KE"/>
          </a:p>
        </p:txBody>
      </p:sp>
    </p:spTree>
    <p:extLst>
      <p:ext uri="{BB962C8B-B14F-4D97-AF65-F5344CB8AC3E}">
        <p14:creationId xmlns:p14="http://schemas.microsoft.com/office/powerpoint/2010/main" val="90690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9AA8B-15BD-4936-934A-B74D6EC13A6C}" type="datetimeFigureOut">
              <a:rPr lang="en-KE" smtClean="0"/>
              <a:t>20/04/2021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EF5BD5D3-02D4-4EE2-8011-F77652963BFD}" type="slidenum">
              <a:rPr lang="en-KE" smtClean="0"/>
              <a:t>‹#›</a:t>
            </a:fld>
            <a:endParaRPr lang="en-KE"/>
          </a:p>
        </p:txBody>
      </p:sp>
    </p:spTree>
    <p:extLst>
      <p:ext uri="{BB962C8B-B14F-4D97-AF65-F5344CB8AC3E}">
        <p14:creationId xmlns:p14="http://schemas.microsoft.com/office/powerpoint/2010/main" val="426073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9AA8B-15BD-4936-934A-B74D6EC13A6C}" type="datetimeFigureOut">
              <a:rPr lang="en-KE" smtClean="0"/>
              <a:t>20/04/2021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EF5BD5D3-02D4-4EE2-8011-F77652963BFD}" type="slidenum">
              <a:rPr lang="en-KE" smtClean="0"/>
              <a:t>‹#›</a:t>
            </a:fld>
            <a:endParaRPr lang="en-KE"/>
          </a:p>
        </p:txBody>
      </p:sp>
    </p:spTree>
    <p:extLst>
      <p:ext uri="{BB962C8B-B14F-4D97-AF65-F5344CB8AC3E}">
        <p14:creationId xmlns:p14="http://schemas.microsoft.com/office/powerpoint/2010/main" val="295508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B9AA8B-15BD-4936-934A-B74D6EC13A6C}" type="datetimeFigureOut">
              <a:rPr lang="en-KE" smtClean="0"/>
              <a:t>20/04/2021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EF5BD5D3-02D4-4EE2-8011-F77652963BFD}" type="slidenum">
              <a:rPr lang="en-KE" smtClean="0"/>
              <a:t>‹#›</a:t>
            </a:fld>
            <a:endParaRPr lang="en-KE"/>
          </a:p>
        </p:txBody>
      </p:sp>
    </p:spTree>
    <p:extLst>
      <p:ext uri="{BB962C8B-B14F-4D97-AF65-F5344CB8AC3E}">
        <p14:creationId xmlns:p14="http://schemas.microsoft.com/office/powerpoint/2010/main" val="40980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B9AA8B-15BD-4936-934A-B74D6EC13A6C}" type="datetimeFigureOut">
              <a:rPr lang="en-KE" smtClean="0"/>
              <a:t>20/04/2021</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EF5BD5D3-02D4-4EE2-8011-F77652963BFD}" type="slidenum">
              <a:rPr lang="en-KE" smtClean="0"/>
              <a:t>‹#›</a:t>
            </a:fld>
            <a:endParaRPr lang="en-KE"/>
          </a:p>
        </p:txBody>
      </p:sp>
    </p:spTree>
    <p:extLst>
      <p:ext uri="{BB962C8B-B14F-4D97-AF65-F5344CB8AC3E}">
        <p14:creationId xmlns:p14="http://schemas.microsoft.com/office/powerpoint/2010/main" val="306267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B9AA8B-15BD-4936-934A-B74D6EC13A6C}" type="datetimeFigureOut">
              <a:rPr lang="en-KE" smtClean="0"/>
              <a:t>20/04/2021</a:t>
            </a:fld>
            <a:endParaRPr lang="en-KE"/>
          </a:p>
        </p:txBody>
      </p:sp>
      <p:sp>
        <p:nvSpPr>
          <p:cNvPr id="8" name="Footer Placeholder 7"/>
          <p:cNvSpPr>
            <a:spLocks noGrp="1"/>
          </p:cNvSpPr>
          <p:nvPr>
            <p:ph type="ftr" sz="quarter" idx="11"/>
          </p:nvPr>
        </p:nvSpPr>
        <p:spPr/>
        <p:txBody>
          <a:bodyPr/>
          <a:lstStyle/>
          <a:p>
            <a:endParaRPr lang="en-KE"/>
          </a:p>
        </p:txBody>
      </p:sp>
      <p:sp>
        <p:nvSpPr>
          <p:cNvPr id="9" name="Slide Number Placeholder 8"/>
          <p:cNvSpPr>
            <a:spLocks noGrp="1"/>
          </p:cNvSpPr>
          <p:nvPr>
            <p:ph type="sldNum" sz="quarter" idx="12"/>
          </p:nvPr>
        </p:nvSpPr>
        <p:spPr/>
        <p:txBody>
          <a:bodyPr/>
          <a:lstStyle/>
          <a:p>
            <a:fld id="{EF5BD5D3-02D4-4EE2-8011-F77652963BFD}" type="slidenum">
              <a:rPr lang="en-KE" smtClean="0"/>
              <a:t>‹#›</a:t>
            </a:fld>
            <a:endParaRPr lang="en-KE"/>
          </a:p>
        </p:txBody>
      </p:sp>
    </p:spTree>
    <p:extLst>
      <p:ext uri="{BB962C8B-B14F-4D97-AF65-F5344CB8AC3E}">
        <p14:creationId xmlns:p14="http://schemas.microsoft.com/office/powerpoint/2010/main" val="393107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B9AA8B-15BD-4936-934A-B74D6EC13A6C}" type="datetimeFigureOut">
              <a:rPr lang="en-KE" smtClean="0"/>
              <a:t>20/04/2021</a:t>
            </a:fld>
            <a:endParaRPr lang="en-KE"/>
          </a:p>
        </p:txBody>
      </p:sp>
      <p:sp>
        <p:nvSpPr>
          <p:cNvPr id="4" name="Footer Placeholder 3"/>
          <p:cNvSpPr>
            <a:spLocks noGrp="1"/>
          </p:cNvSpPr>
          <p:nvPr>
            <p:ph type="ftr" sz="quarter" idx="11"/>
          </p:nvPr>
        </p:nvSpPr>
        <p:spPr/>
        <p:txBody>
          <a:bodyPr/>
          <a:lstStyle/>
          <a:p>
            <a:endParaRPr lang="en-KE"/>
          </a:p>
        </p:txBody>
      </p:sp>
      <p:sp>
        <p:nvSpPr>
          <p:cNvPr id="5" name="Slide Number Placeholder 4"/>
          <p:cNvSpPr>
            <a:spLocks noGrp="1"/>
          </p:cNvSpPr>
          <p:nvPr>
            <p:ph type="sldNum" sz="quarter" idx="12"/>
          </p:nvPr>
        </p:nvSpPr>
        <p:spPr/>
        <p:txBody>
          <a:bodyPr/>
          <a:lstStyle/>
          <a:p>
            <a:fld id="{EF5BD5D3-02D4-4EE2-8011-F77652963BFD}" type="slidenum">
              <a:rPr lang="en-KE" smtClean="0"/>
              <a:t>‹#›</a:t>
            </a:fld>
            <a:endParaRPr lang="en-KE"/>
          </a:p>
        </p:txBody>
      </p:sp>
    </p:spTree>
    <p:extLst>
      <p:ext uri="{BB962C8B-B14F-4D97-AF65-F5344CB8AC3E}">
        <p14:creationId xmlns:p14="http://schemas.microsoft.com/office/powerpoint/2010/main" val="281983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9AA8B-15BD-4936-934A-B74D6EC13A6C}" type="datetimeFigureOut">
              <a:rPr lang="en-KE" smtClean="0"/>
              <a:t>20/04/2021</a:t>
            </a:fld>
            <a:endParaRPr lang="en-KE"/>
          </a:p>
        </p:txBody>
      </p:sp>
      <p:sp>
        <p:nvSpPr>
          <p:cNvPr id="3" name="Footer Placeholder 2"/>
          <p:cNvSpPr>
            <a:spLocks noGrp="1"/>
          </p:cNvSpPr>
          <p:nvPr>
            <p:ph type="ftr" sz="quarter" idx="11"/>
          </p:nvPr>
        </p:nvSpPr>
        <p:spPr/>
        <p:txBody>
          <a:bodyPr/>
          <a:lstStyle/>
          <a:p>
            <a:endParaRPr lang="en-KE"/>
          </a:p>
        </p:txBody>
      </p:sp>
      <p:sp>
        <p:nvSpPr>
          <p:cNvPr id="4" name="Slide Number Placeholder 3"/>
          <p:cNvSpPr>
            <a:spLocks noGrp="1"/>
          </p:cNvSpPr>
          <p:nvPr>
            <p:ph type="sldNum" sz="quarter" idx="12"/>
          </p:nvPr>
        </p:nvSpPr>
        <p:spPr/>
        <p:txBody>
          <a:bodyPr/>
          <a:lstStyle/>
          <a:p>
            <a:fld id="{EF5BD5D3-02D4-4EE2-8011-F77652963BFD}" type="slidenum">
              <a:rPr lang="en-KE" smtClean="0"/>
              <a:t>‹#›</a:t>
            </a:fld>
            <a:endParaRPr lang="en-KE"/>
          </a:p>
        </p:txBody>
      </p:sp>
    </p:spTree>
    <p:extLst>
      <p:ext uri="{BB962C8B-B14F-4D97-AF65-F5344CB8AC3E}">
        <p14:creationId xmlns:p14="http://schemas.microsoft.com/office/powerpoint/2010/main" val="254041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9AA8B-15BD-4936-934A-B74D6EC13A6C}" type="datetimeFigureOut">
              <a:rPr lang="en-KE" smtClean="0"/>
              <a:t>20/04/2021</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EF5BD5D3-02D4-4EE2-8011-F77652963BFD}" type="slidenum">
              <a:rPr lang="en-KE" smtClean="0"/>
              <a:t>‹#›</a:t>
            </a:fld>
            <a:endParaRPr lang="en-KE"/>
          </a:p>
        </p:txBody>
      </p:sp>
    </p:spTree>
    <p:extLst>
      <p:ext uri="{BB962C8B-B14F-4D97-AF65-F5344CB8AC3E}">
        <p14:creationId xmlns:p14="http://schemas.microsoft.com/office/powerpoint/2010/main" val="372587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9AA8B-15BD-4936-934A-B74D6EC13A6C}" type="datetimeFigureOut">
              <a:rPr lang="en-KE" smtClean="0"/>
              <a:t>20/04/2021</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EF5BD5D3-02D4-4EE2-8011-F77652963BFD}" type="slidenum">
              <a:rPr lang="en-KE" smtClean="0"/>
              <a:t>‹#›</a:t>
            </a:fld>
            <a:endParaRPr lang="en-KE"/>
          </a:p>
        </p:txBody>
      </p:sp>
    </p:spTree>
    <p:extLst>
      <p:ext uri="{BB962C8B-B14F-4D97-AF65-F5344CB8AC3E}">
        <p14:creationId xmlns:p14="http://schemas.microsoft.com/office/powerpoint/2010/main" val="4185751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9AA8B-15BD-4936-934A-B74D6EC13A6C}" type="datetimeFigureOut">
              <a:rPr lang="en-KE" smtClean="0"/>
              <a:t>20/04/2021</a:t>
            </a:fld>
            <a:endParaRPr lang="en-K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BD5D3-02D4-4EE2-8011-F77652963BFD}" type="slidenum">
              <a:rPr lang="en-KE" smtClean="0"/>
              <a:t>‹#›</a:t>
            </a:fld>
            <a:endParaRPr lang="en-KE"/>
          </a:p>
        </p:txBody>
      </p:sp>
    </p:spTree>
    <p:extLst>
      <p:ext uri="{BB962C8B-B14F-4D97-AF65-F5344CB8AC3E}">
        <p14:creationId xmlns:p14="http://schemas.microsoft.com/office/powerpoint/2010/main" val="8473250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j.pld.2020.06.002" TargetMode="External"/><Relationship Id="rId2" Type="http://schemas.openxmlformats.org/officeDocument/2006/relationships/hyperlink" Target="http://ete.cet.edu/gcc/?/biodiversity_importan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68C57-3ED3-4B33-AA6E-CA1D9420AB27}"/>
              </a:ext>
            </a:extLst>
          </p:cNvPr>
          <p:cNvSpPr>
            <a:spLocks noGrp="1"/>
          </p:cNvSpPr>
          <p:nvPr>
            <p:ph type="ctrTitle"/>
          </p:nvPr>
        </p:nvSpPr>
        <p:spPr>
          <a:xfrm>
            <a:off x="7574692" y="185351"/>
            <a:ext cx="4238367" cy="3324612"/>
          </a:xfrm>
        </p:spPr>
        <p:txBody>
          <a:bodyPr>
            <a:normAutofit/>
          </a:bodyPr>
          <a:lstStyle/>
          <a:p>
            <a:r>
              <a:rPr lang="en-GB" sz="4000" dirty="0">
                <a:solidFill>
                  <a:srgbClr val="FF0000"/>
                </a:solidFill>
              </a:rPr>
              <a:t>Importance of protecting quality of air, water, soil in order to maintain bio-diversity</a:t>
            </a:r>
            <a:endParaRPr lang="en-KE" sz="4000" dirty="0">
              <a:solidFill>
                <a:srgbClr val="FF0000"/>
              </a:solidFill>
            </a:endParaRPr>
          </a:p>
        </p:txBody>
      </p:sp>
      <p:sp>
        <p:nvSpPr>
          <p:cNvPr id="3" name="Subtitle 2">
            <a:extLst>
              <a:ext uri="{FF2B5EF4-FFF2-40B4-BE49-F238E27FC236}">
                <a16:creationId xmlns:a16="http://schemas.microsoft.com/office/drawing/2014/main" id="{7BCCBC3F-0FB3-4939-8C3A-779C5E661C4D}"/>
              </a:ext>
            </a:extLst>
          </p:cNvPr>
          <p:cNvSpPr>
            <a:spLocks noGrp="1"/>
          </p:cNvSpPr>
          <p:nvPr>
            <p:ph type="subTitle" idx="1"/>
          </p:nvPr>
        </p:nvSpPr>
        <p:spPr>
          <a:xfrm>
            <a:off x="7574692" y="4170449"/>
            <a:ext cx="4238366" cy="1655762"/>
          </a:xfrm>
        </p:spPr>
        <p:txBody>
          <a:bodyPr/>
          <a:lstStyle/>
          <a:p>
            <a:r>
              <a:rPr lang="en-US" sz="2400" dirty="0">
                <a:solidFill>
                  <a:schemeClr val="tx1"/>
                </a:solidFill>
                <a:latin typeface="Times New Roman" panose="02020603050405020304" pitchFamily="18" charset="0"/>
                <a:cs typeface="Times New Roman" panose="02020603050405020304" pitchFamily="18" charset="0"/>
              </a:rPr>
              <a:t>Student’s Name</a:t>
            </a:r>
          </a:p>
          <a:p>
            <a:r>
              <a:rPr lang="en-US" sz="2400" dirty="0">
                <a:solidFill>
                  <a:schemeClr val="tx1"/>
                </a:solidFill>
                <a:latin typeface="Times New Roman" panose="02020603050405020304" pitchFamily="18" charset="0"/>
                <a:cs typeface="Times New Roman" panose="02020603050405020304" pitchFamily="18" charset="0"/>
              </a:rPr>
              <a:t>Professor’s Name</a:t>
            </a:r>
          </a:p>
          <a:p>
            <a:r>
              <a:rPr lang="en-US" sz="2400" dirty="0">
                <a:solidFill>
                  <a:schemeClr val="tx1"/>
                </a:solidFill>
                <a:latin typeface="Times New Roman" panose="02020603050405020304" pitchFamily="18" charset="0"/>
                <a:cs typeface="Times New Roman" panose="02020603050405020304" pitchFamily="18" charset="0"/>
              </a:rPr>
              <a:t>Date:</a:t>
            </a:r>
          </a:p>
          <a:p>
            <a:endParaRPr lang="en-KE" dirty="0"/>
          </a:p>
        </p:txBody>
      </p:sp>
      <p:pic>
        <p:nvPicPr>
          <p:cNvPr id="5" name="Picture 4">
            <a:extLst>
              <a:ext uri="{FF2B5EF4-FFF2-40B4-BE49-F238E27FC236}">
                <a16:creationId xmlns:a16="http://schemas.microsoft.com/office/drawing/2014/main" id="{8DE5F17E-D2F7-4B6A-8B86-FE3A9CAD4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451124" cy="6857999"/>
          </a:xfrm>
          <a:prstGeom prst="rect">
            <a:avLst/>
          </a:prstGeom>
        </p:spPr>
      </p:pic>
    </p:spTree>
    <p:extLst>
      <p:ext uri="{BB962C8B-B14F-4D97-AF65-F5344CB8AC3E}">
        <p14:creationId xmlns:p14="http://schemas.microsoft.com/office/powerpoint/2010/main" val="38626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5B6E-3822-4C2E-8858-53916869848C}"/>
              </a:ext>
            </a:extLst>
          </p:cNvPr>
          <p:cNvSpPr>
            <a:spLocks noGrp="1"/>
          </p:cNvSpPr>
          <p:nvPr>
            <p:ph type="title"/>
          </p:nvPr>
        </p:nvSpPr>
        <p:spPr/>
        <p:txBody>
          <a:bodyPr/>
          <a:lstStyle/>
          <a:p>
            <a:r>
              <a:rPr lang="en-GB" dirty="0"/>
              <a:t>References</a:t>
            </a:r>
            <a:endParaRPr lang="en-KE" dirty="0"/>
          </a:p>
        </p:txBody>
      </p:sp>
      <p:sp>
        <p:nvSpPr>
          <p:cNvPr id="3" name="Content Placeholder 2">
            <a:extLst>
              <a:ext uri="{FF2B5EF4-FFF2-40B4-BE49-F238E27FC236}">
                <a16:creationId xmlns:a16="http://schemas.microsoft.com/office/drawing/2014/main" id="{C2E93971-491F-47B7-B893-D1ABF569A48A}"/>
              </a:ext>
            </a:extLst>
          </p:cNvPr>
          <p:cNvSpPr>
            <a:spLocks noGrp="1"/>
          </p:cNvSpPr>
          <p:nvPr>
            <p:ph idx="1"/>
          </p:nvPr>
        </p:nvSpPr>
        <p:spPr/>
        <p:txBody>
          <a:bodyPr>
            <a:normAutofit/>
          </a:bodyPr>
          <a:lstStyle/>
          <a:p>
            <a:pPr marL="0" indent="-457200">
              <a:buNone/>
            </a:pPr>
            <a:r>
              <a:rPr lang="en-GB" sz="2400" b="0" i="0" dirty="0" err="1">
                <a:solidFill>
                  <a:srgbClr val="000000"/>
                </a:solidFill>
                <a:effectLst/>
                <a:latin typeface="Open Sans"/>
              </a:rPr>
              <a:t>Ete</a:t>
            </a:r>
            <a:r>
              <a:rPr lang="en-GB" sz="2400" b="0" i="0" dirty="0">
                <a:solidFill>
                  <a:srgbClr val="000000"/>
                </a:solidFill>
                <a:effectLst/>
                <a:latin typeface="Open Sans"/>
              </a:rPr>
              <a:t>. (2012). </a:t>
            </a:r>
            <a:r>
              <a:rPr lang="en-GB" sz="2400" b="0" i="1" dirty="0">
                <a:solidFill>
                  <a:srgbClr val="000000"/>
                </a:solidFill>
                <a:effectLst/>
                <a:latin typeface="Open Sans"/>
              </a:rPr>
              <a:t>The Importance of Biodiversity</a:t>
            </a:r>
            <a:r>
              <a:rPr lang="en-GB" sz="2400" b="0" i="0" dirty="0">
                <a:solidFill>
                  <a:srgbClr val="000000"/>
                </a:solidFill>
                <a:effectLst/>
                <a:latin typeface="Open Sans"/>
              </a:rPr>
              <a:t>. Ete.cet.edu. Retrieved 20 April 2021, from </a:t>
            </a:r>
            <a:r>
              <a:rPr lang="en-GB" sz="2400" b="0" i="0" dirty="0">
                <a:solidFill>
                  <a:srgbClr val="000000"/>
                </a:solidFill>
                <a:effectLst/>
                <a:latin typeface="Open Sans"/>
                <a:hlinkClick r:id="rId2"/>
              </a:rPr>
              <a:t>http://ete.cet.edu/gcc/?/biodiversity_importance/</a:t>
            </a:r>
            <a:r>
              <a:rPr lang="en-GB" sz="2400" b="0" i="0" dirty="0">
                <a:solidFill>
                  <a:srgbClr val="000000"/>
                </a:solidFill>
                <a:effectLst/>
                <a:latin typeface="Open Sans"/>
              </a:rPr>
              <a:t>.</a:t>
            </a:r>
          </a:p>
          <a:p>
            <a:pPr marL="0" indent="-457200">
              <a:buNone/>
            </a:pPr>
            <a:r>
              <a:rPr lang="en-GB" sz="2400" b="0" i="0" dirty="0">
                <a:solidFill>
                  <a:srgbClr val="000000"/>
                </a:solidFill>
                <a:effectLst/>
                <a:latin typeface="Open Sans"/>
              </a:rPr>
              <a:t>Raven, P., &amp; </a:t>
            </a:r>
            <a:r>
              <a:rPr lang="en-GB" sz="2400" b="0" i="0" dirty="0" err="1">
                <a:solidFill>
                  <a:srgbClr val="000000"/>
                </a:solidFill>
                <a:effectLst/>
                <a:latin typeface="Open Sans"/>
              </a:rPr>
              <a:t>Wackernagel</a:t>
            </a:r>
            <a:r>
              <a:rPr lang="en-GB" sz="2400" b="0" i="0" dirty="0">
                <a:solidFill>
                  <a:srgbClr val="000000"/>
                </a:solidFill>
                <a:effectLst/>
                <a:latin typeface="Open Sans"/>
              </a:rPr>
              <a:t>, M. (2020). Maintaining biodiversity will define our long-term success. </a:t>
            </a:r>
            <a:r>
              <a:rPr lang="en-GB" sz="2400" b="0" i="1" dirty="0">
                <a:solidFill>
                  <a:srgbClr val="000000"/>
                </a:solidFill>
                <a:effectLst/>
                <a:latin typeface="Open Sans"/>
              </a:rPr>
              <a:t>Plant Diversity</a:t>
            </a:r>
            <a:r>
              <a:rPr lang="en-GB" sz="2400" b="0" i="0" dirty="0">
                <a:solidFill>
                  <a:srgbClr val="000000"/>
                </a:solidFill>
                <a:effectLst/>
                <a:latin typeface="Open Sans"/>
              </a:rPr>
              <a:t>, </a:t>
            </a:r>
            <a:r>
              <a:rPr lang="en-GB" sz="2400" b="0" i="1" dirty="0">
                <a:solidFill>
                  <a:srgbClr val="000000"/>
                </a:solidFill>
                <a:effectLst/>
                <a:latin typeface="Open Sans"/>
              </a:rPr>
              <a:t>42</a:t>
            </a:r>
            <a:r>
              <a:rPr lang="en-GB" sz="2400" b="0" i="0" dirty="0">
                <a:solidFill>
                  <a:srgbClr val="000000"/>
                </a:solidFill>
                <a:effectLst/>
                <a:latin typeface="Open Sans"/>
              </a:rPr>
              <a:t>(4), 211-220. </a:t>
            </a:r>
            <a:r>
              <a:rPr lang="en-GB" sz="2400" b="0" i="0" dirty="0">
                <a:solidFill>
                  <a:srgbClr val="000000"/>
                </a:solidFill>
                <a:effectLst/>
                <a:latin typeface="Open Sans"/>
                <a:hlinkClick r:id="rId3"/>
              </a:rPr>
              <a:t>https://doi.org/10.1016/j.pld.2020.06.002</a:t>
            </a:r>
            <a:endParaRPr lang="en-GB" sz="2400" dirty="0">
              <a:solidFill>
                <a:srgbClr val="000000"/>
              </a:solidFill>
              <a:latin typeface="Open Sans"/>
            </a:endParaRPr>
          </a:p>
          <a:p>
            <a:pPr marL="0" indent="-457200">
              <a:buNone/>
            </a:pPr>
            <a:r>
              <a:rPr lang="en-GB" sz="2400" b="0" i="0" dirty="0">
                <a:solidFill>
                  <a:srgbClr val="000000"/>
                </a:solidFill>
                <a:effectLst/>
                <a:latin typeface="Open Sans"/>
              </a:rPr>
              <a:t>Wood, C., Lafferty, K., </a:t>
            </a:r>
            <a:r>
              <a:rPr lang="en-GB" sz="2400" b="0" i="0" dirty="0" err="1">
                <a:solidFill>
                  <a:srgbClr val="000000"/>
                </a:solidFill>
                <a:effectLst/>
                <a:latin typeface="Open Sans"/>
              </a:rPr>
              <a:t>DeLeo</a:t>
            </a:r>
            <a:r>
              <a:rPr lang="en-GB" sz="2400" b="0" i="0" dirty="0">
                <a:solidFill>
                  <a:srgbClr val="000000"/>
                </a:solidFill>
                <a:effectLst/>
                <a:latin typeface="Open Sans"/>
              </a:rPr>
              <a:t>, G., Young, H., Hudson, P., &amp; </a:t>
            </a:r>
            <a:r>
              <a:rPr lang="en-GB" sz="2400" b="0" i="0" dirty="0" err="1">
                <a:solidFill>
                  <a:srgbClr val="000000"/>
                </a:solidFill>
                <a:effectLst/>
                <a:latin typeface="Open Sans"/>
              </a:rPr>
              <a:t>Kuris</a:t>
            </a:r>
            <a:r>
              <a:rPr lang="en-GB" sz="2400" b="0" i="0" dirty="0">
                <a:solidFill>
                  <a:srgbClr val="000000"/>
                </a:solidFill>
                <a:effectLst/>
                <a:latin typeface="Open Sans"/>
              </a:rPr>
              <a:t>, A. (2014). Does biodiversity protect humans against infectious disease?. </a:t>
            </a:r>
            <a:r>
              <a:rPr lang="en-GB" sz="2400" b="0" i="1" dirty="0">
                <a:solidFill>
                  <a:srgbClr val="000000"/>
                </a:solidFill>
                <a:effectLst/>
                <a:latin typeface="Open Sans"/>
              </a:rPr>
              <a:t>Ecology</a:t>
            </a:r>
            <a:r>
              <a:rPr lang="en-GB" sz="2400" b="0" i="0" dirty="0">
                <a:solidFill>
                  <a:srgbClr val="000000"/>
                </a:solidFill>
                <a:effectLst/>
                <a:latin typeface="Open Sans"/>
              </a:rPr>
              <a:t>, </a:t>
            </a:r>
            <a:r>
              <a:rPr lang="en-GB" sz="2400" b="0" i="1" dirty="0">
                <a:solidFill>
                  <a:srgbClr val="000000"/>
                </a:solidFill>
                <a:effectLst/>
                <a:latin typeface="Open Sans"/>
              </a:rPr>
              <a:t>95</a:t>
            </a:r>
            <a:r>
              <a:rPr lang="en-GB" sz="2400" b="0" i="0" dirty="0">
                <a:solidFill>
                  <a:srgbClr val="000000"/>
                </a:solidFill>
                <a:effectLst/>
                <a:latin typeface="Open Sans"/>
              </a:rPr>
              <a:t>(4), 817-832. https://doi.org/10.1890/13-1041.1</a:t>
            </a:r>
            <a:endParaRPr lang="en-KE" sz="2400" dirty="0"/>
          </a:p>
        </p:txBody>
      </p:sp>
    </p:spTree>
    <p:extLst>
      <p:ext uri="{BB962C8B-B14F-4D97-AF65-F5344CB8AC3E}">
        <p14:creationId xmlns:p14="http://schemas.microsoft.com/office/powerpoint/2010/main" val="240003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6836F7-E435-45EC-82A7-9E0B4D710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44" y="0"/>
            <a:ext cx="8306874" cy="6671256"/>
          </a:xfrm>
          <a:prstGeom prst="rect">
            <a:avLst/>
          </a:prstGeom>
        </p:spPr>
      </p:pic>
    </p:spTree>
    <p:extLst>
      <p:ext uri="{BB962C8B-B14F-4D97-AF65-F5344CB8AC3E}">
        <p14:creationId xmlns:p14="http://schemas.microsoft.com/office/powerpoint/2010/main" val="402131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4A7C-3D75-4970-B742-57870B4335FD}"/>
              </a:ext>
            </a:extLst>
          </p:cNvPr>
          <p:cNvSpPr>
            <a:spLocks noGrp="1"/>
          </p:cNvSpPr>
          <p:nvPr>
            <p:ph type="ctrTitle"/>
          </p:nvPr>
        </p:nvSpPr>
        <p:spPr>
          <a:xfrm>
            <a:off x="8501448" y="247135"/>
            <a:ext cx="3175687" cy="803189"/>
          </a:xfrm>
        </p:spPr>
        <p:txBody>
          <a:bodyPr>
            <a:normAutofit/>
          </a:bodyPr>
          <a:lstStyle/>
          <a:p>
            <a:r>
              <a:rPr lang="en-GB" sz="2800" dirty="0"/>
              <a:t>Agenda</a:t>
            </a:r>
            <a:endParaRPr lang="en-KE" sz="2800" dirty="0"/>
          </a:p>
        </p:txBody>
      </p:sp>
      <p:sp>
        <p:nvSpPr>
          <p:cNvPr id="3" name="Subtitle 2">
            <a:extLst>
              <a:ext uri="{FF2B5EF4-FFF2-40B4-BE49-F238E27FC236}">
                <a16:creationId xmlns:a16="http://schemas.microsoft.com/office/drawing/2014/main" id="{A219D8BF-158D-46FE-9F71-93889B9EECCA}"/>
              </a:ext>
            </a:extLst>
          </p:cNvPr>
          <p:cNvSpPr>
            <a:spLocks noGrp="1"/>
          </p:cNvSpPr>
          <p:nvPr>
            <p:ph type="subTitle" idx="1"/>
          </p:nvPr>
        </p:nvSpPr>
        <p:spPr>
          <a:xfrm>
            <a:off x="7945395" y="1210963"/>
            <a:ext cx="3731739" cy="5263978"/>
          </a:xfrm>
        </p:spPr>
        <p:txBody>
          <a:bodyPr/>
          <a:lstStyle/>
          <a:p>
            <a:pPr marL="342900" indent="-342900" algn="l">
              <a:buFont typeface="Wingdings" panose="05000000000000000000" pitchFamily="2" charset="2"/>
              <a:buChar char="ü"/>
            </a:pPr>
            <a:r>
              <a:rPr lang="en-GB" dirty="0"/>
              <a:t>Importance of Protecting quality of air</a:t>
            </a:r>
          </a:p>
          <a:p>
            <a:pPr marL="342900" indent="-342900" algn="l">
              <a:buFont typeface="Wingdings" panose="05000000000000000000" pitchFamily="2" charset="2"/>
              <a:buChar char="ü"/>
            </a:pPr>
            <a:r>
              <a:rPr lang="en-GB" dirty="0"/>
              <a:t>Importance of protecting quality of water</a:t>
            </a:r>
          </a:p>
          <a:p>
            <a:pPr marL="342900" indent="-342900" algn="l">
              <a:buFont typeface="Wingdings" panose="05000000000000000000" pitchFamily="2" charset="2"/>
              <a:buChar char="ü"/>
            </a:pPr>
            <a:r>
              <a:rPr lang="en-GB" dirty="0"/>
              <a:t>Importance of protecting quality of soil</a:t>
            </a:r>
          </a:p>
          <a:p>
            <a:pPr marL="342900" indent="-342900" algn="l">
              <a:buFont typeface="Wingdings" panose="05000000000000000000" pitchFamily="2" charset="2"/>
              <a:buChar char="ü"/>
            </a:pPr>
            <a:r>
              <a:rPr lang="en-GB" sz="2400" dirty="0"/>
              <a:t>Importance of maintaining biodiversity</a:t>
            </a:r>
          </a:p>
          <a:p>
            <a:pPr marL="342900" indent="-342900" algn="l">
              <a:buFont typeface="Wingdings" panose="05000000000000000000" pitchFamily="2" charset="2"/>
              <a:buChar char="ü"/>
            </a:pPr>
            <a:r>
              <a:rPr lang="en-GB" dirty="0"/>
              <a:t>Biodiversity protecting human and environment health</a:t>
            </a:r>
          </a:p>
          <a:p>
            <a:pPr marL="342900" indent="-342900" algn="l">
              <a:buFont typeface="Wingdings" panose="05000000000000000000" pitchFamily="2" charset="2"/>
              <a:buChar char="ü"/>
            </a:pPr>
            <a:endParaRPr lang="en-KE" dirty="0"/>
          </a:p>
        </p:txBody>
      </p:sp>
      <p:pic>
        <p:nvPicPr>
          <p:cNvPr id="5" name="Picture 4">
            <a:extLst>
              <a:ext uri="{FF2B5EF4-FFF2-40B4-BE49-F238E27FC236}">
                <a16:creationId xmlns:a16="http://schemas.microsoft.com/office/drawing/2014/main" id="{BF720AFC-217A-438C-B287-66FAF6611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05700" cy="6858000"/>
          </a:xfrm>
          <a:prstGeom prst="rect">
            <a:avLst/>
          </a:prstGeom>
        </p:spPr>
      </p:pic>
    </p:spTree>
    <p:extLst>
      <p:ext uri="{BB962C8B-B14F-4D97-AF65-F5344CB8AC3E}">
        <p14:creationId xmlns:p14="http://schemas.microsoft.com/office/powerpoint/2010/main" val="4064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9F2-C645-4E39-8362-35DB269E24A4}"/>
              </a:ext>
            </a:extLst>
          </p:cNvPr>
          <p:cNvSpPr>
            <a:spLocks noGrp="1"/>
          </p:cNvSpPr>
          <p:nvPr>
            <p:ph type="ctrTitle"/>
          </p:nvPr>
        </p:nvSpPr>
        <p:spPr>
          <a:xfrm>
            <a:off x="7735330" y="679623"/>
            <a:ext cx="2932670" cy="1186248"/>
          </a:xfrm>
        </p:spPr>
        <p:txBody>
          <a:bodyPr>
            <a:normAutofit fontScale="90000"/>
          </a:bodyPr>
          <a:lstStyle/>
          <a:p>
            <a:r>
              <a:rPr lang="en-GB" sz="2800" dirty="0"/>
              <a:t>Importance of protecting quality of air</a:t>
            </a:r>
            <a:endParaRPr lang="en-KE" sz="2800" dirty="0"/>
          </a:p>
        </p:txBody>
      </p:sp>
      <p:sp>
        <p:nvSpPr>
          <p:cNvPr id="3" name="Subtitle 2">
            <a:extLst>
              <a:ext uri="{FF2B5EF4-FFF2-40B4-BE49-F238E27FC236}">
                <a16:creationId xmlns:a16="http://schemas.microsoft.com/office/drawing/2014/main" id="{4A2F304E-A241-4A62-A555-AD36CC3126AF}"/>
              </a:ext>
            </a:extLst>
          </p:cNvPr>
          <p:cNvSpPr>
            <a:spLocks noGrp="1"/>
          </p:cNvSpPr>
          <p:nvPr>
            <p:ph type="subTitle" idx="1"/>
          </p:nvPr>
        </p:nvSpPr>
        <p:spPr>
          <a:xfrm>
            <a:off x="6512010" y="1865871"/>
            <a:ext cx="5436973" cy="4571999"/>
          </a:xfrm>
        </p:spPr>
        <p:txBody>
          <a:bodyPr/>
          <a:lstStyle/>
          <a:p>
            <a:pPr marL="342900" indent="-342900" algn="l">
              <a:buFont typeface="Wingdings" panose="05000000000000000000" pitchFamily="2" charset="2"/>
              <a:buChar char="q"/>
            </a:pPr>
            <a:r>
              <a:rPr lang="en-GB" dirty="0"/>
              <a:t>Reduced air affects health</a:t>
            </a:r>
          </a:p>
          <a:p>
            <a:pPr marL="342900" indent="-342900" algn="l">
              <a:buFont typeface="Wingdings" panose="05000000000000000000" pitchFamily="2" charset="2"/>
              <a:buChar char="q"/>
            </a:pPr>
            <a:r>
              <a:rPr lang="en-GB" dirty="0"/>
              <a:t>Protecting acidification of ecosystem</a:t>
            </a:r>
          </a:p>
          <a:p>
            <a:pPr marL="342900" indent="-342900" algn="l">
              <a:buFont typeface="Wingdings" panose="05000000000000000000" pitchFamily="2" charset="2"/>
              <a:buChar char="q"/>
            </a:pPr>
            <a:r>
              <a:rPr lang="en-GB" dirty="0"/>
              <a:t>Avoiding loss of biodiversity</a:t>
            </a:r>
          </a:p>
          <a:p>
            <a:pPr marL="342900" indent="-342900" algn="l">
              <a:buFont typeface="Wingdings" panose="05000000000000000000" pitchFamily="2" charset="2"/>
              <a:buChar char="q"/>
            </a:pPr>
            <a:r>
              <a:rPr lang="en-GB" dirty="0"/>
              <a:t>Reducing global warming</a:t>
            </a:r>
          </a:p>
          <a:p>
            <a:pPr marL="342900" indent="-342900" algn="l">
              <a:buFont typeface="Wingdings" panose="05000000000000000000" pitchFamily="2" charset="2"/>
              <a:buChar char="q"/>
            </a:pPr>
            <a:r>
              <a:rPr lang="en-GB" dirty="0"/>
              <a:t>Climate change</a:t>
            </a:r>
            <a:endParaRPr lang="en-KE" dirty="0"/>
          </a:p>
        </p:txBody>
      </p:sp>
      <p:pic>
        <p:nvPicPr>
          <p:cNvPr id="7" name="Picture 6">
            <a:extLst>
              <a:ext uri="{FF2B5EF4-FFF2-40B4-BE49-F238E27FC236}">
                <a16:creationId xmlns:a16="http://schemas.microsoft.com/office/drawing/2014/main" id="{0E2B9AB8-FAE1-433C-AB5E-A58AEC8DE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98336" cy="6858000"/>
          </a:xfrm>
          <a:prstGeom prst="rect">
            <a:avLst/>
          </a:prstGeom>
        </p:spPr>
      </p:pic>
      <p:pic>
        <p:nvPicPr>
          <p:cNvPr id="11" name="Picture 10">
            <a:extLst>
              <a:ext uri="{FF2B5EF4-FFF2-40B4-BE49-F238E27FC236}">
                <a16:creationId xmlns:a16="http://schemas.microsoft.com/office/drawing/2014/main" id="{0530639F-5DA1-4B0F-9BFD-9863C402D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806" y="4078578"/>
            <a:ext cx="4559479" cy="2564707"/>
          </a:xfrm>
          <a:prstGeom prst="rect">
            <a:avLst/>
          </a:prstGeom>
        </p:spPr>
      </p:pic>
    </p:spTree>
    <p:extLst>
      <p:ext uri="{BB962C8B-B14F-4D97-AF65-F5344CB8AC3E}">
        <p14:creationId xmlns:p14="http://schemas.microsoft.com/office/powerpoint/2010/main" val="309229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FBEC-3158-4A86-BCAB-EF340570514F}"/>
              </a:ext>
            </a:extLst>
          </p:cNvPr>
          <p:cNvSpPr>
            <a:spLocks noGrp="1"/>
          </p:cNvSpPr>
          <p:nvPr>
            <p:ph type="ctrTitle"/>
          </p:nvPr>
        </p:nvSpPr>
        <p:spPr>
          <a:xfrm>
            <a:off x="450760" y="772733"/>
            <a:ext cx="4434625" cy="746975"/>
          </a:xfrm>
        </p:spPr>
        <p:txBody>
          <a:bodyPr>
            <a:noAutofit/>
          </a:bodyPr>
          <a:lstStyle/>
          <a:p>
            <a:r>
              <a:rPr lang="en-GB" sz="2800" dirty="0"/>
              <a:t>Importance of maintaining quality of water</a:t>
            </a:r>
            <a:endParaRPr lang="en-KE" sz="2800" dirty="0"/>
          </a:p>
        </p:txBody>
      </p:sp>
      <p:sp>
        <p:nvSpPr>
          <p:cNvPr id="3" name="Subtitle 2">
            <a:extLst>
              <a:ext uri="{FF2B5EF4-FFF2-40B4-BE49-F238E27FC236}">
                <a16:creationId xmlns:a16="http://schemas.microsoft.com/office/drawing/2014/main" id="{98FD7980-3061-4299-953E-ABE70DD04882}"/>
              </a:ext>
            </a:extLst>
          </p:cNvPr>
          <p:cNvSpPr>
            <a:spLocks noGrp="1"/>
          </p:cNvSpPr>
          <p:nvPr>
            <p:ph type="subTitle" idx="1"/>
          </p:nvPr>
        </p:nvSpPr>
        <p:spPr>
          <a:xfrm>
            <a:off x="510861" y="1854557"/>
            <a:ext cx="4434625" cy="4784501"/>
          </a:xfrm>
        </p:spPr>
        <p:txBody>
          <a:bodyPr/>
          <a:lstStyle/>
          <a:p>
            <a:pPr marL="342900" indent="-342900" algn="l">
              <a:buFont typeface="Arial" panose="020B0604020202020204" pitchFamily="34" charset="0"/>
              <a:buChar char="•"/>
            </a:pPr>
            <a:r>
              <a:rPr lang="en-GB" dirty="0"/>
              <a:t>Biodiversity</a:t>
            </a:r>
          </a:p>
          <a:p>
            <a:pPr marL="342900" indent="-342900" algn="l">
              <a:buFont typeface="Arial" panose="020B0604020202020204" pitchFamily="34" charset="0"/>
              <a:buChar char="•"/>
            </a:pPr>
            <a:r>
              <a:rPr lang="en-GB" dirty="0"/>
              <a:t>Positive impact on health</a:t>
            </a:r>
          </a:p>
          <a:p>
            <a:pPr marL="342900" indent="-342900" algn="l">
              <a:buFont typeface="Arial" panose="020B0604020202020204" pitchFamily="34" charset="0"/>
              <a:buChar char="•"/>
            </a:pPr>
            <a:r>
              <a:rPr lang="en-GB" dirty="0"/>
              <a:t>Improved economy</a:t>
            </a:r>
          </a:p>
          <a:p>
            <a:pPr marL="342900" indent="-342900" algn="l">
              <a:buFont typeface="Arial" panose="020B0604020202020204" pitchFamily="34" charset="0"/>
              <a:buChar char="•"/>
            </a:pPr>
            <a:r>
              <a:rPr lang="en-GB" dirty="0"/>
              <a:t>Cost to taxpayers</a:t>
            </a:r>
          </a:p>
          <a:p>
            <a:pPr marL="342900" indent="-342900" algn="l">
              <a:buFont typeface="Arial" panose="020B0604020202020204" pitchFamily="34" charset="0"/>
              <a:buChar char="•"/>
            </a:pPr>
            <a:r>
              <a:rPr lang="en-GB" dirty="0"/>
              <a:t>Potable water</a:t>
            </a:r>
            <a:endParaRPr lang="en-KE" dirty="0"/>
          </a:p>
        </p:txBody>
      </p:sp>
      <p:pic>
        <p:nvPicPr>
          <p:cNvPr id="5" name="Picture 4">
            <a:extLst>
              <a:ext uri="{FF2B5EF4-FFF2-40B4-BE49-F238E27FC236}">
                <a16:creationId xmlns:a16="http://schemas.microsoft.com/office/drawing/2014/main" id="{B57FD3AE-6879-404F-80E4-8E041EEEA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6002"/>
            <a:ext cx="4962657" cy="2571998"/>
          </a:xfrm>
          <a:prstGeom prst="rect">
            <a:avLst/>
          </a:prstGeom>
        </p:spPr>
      </p:pic>
      <p:pic>
        <p:nvPicPr>
          <p:cNvPr id="7" name="Picture 6">
            <a:extLst>
              <a:ext uri="{FF2B5EF4-FFF2-40B4-BE49-F238E27FC236}">
                <a16:creationId xmlns:a16="http://schemas.microsoft.com/office/drawing/2014/main" id="{97AE712C-3587-401C-B5B8-A6D158CDD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5588" y="0"/>
            <a:ext cx="7186412" cy="6858000"/>
          </a:xfrm>
          <a:prstGeom prst="rect">
            <a:avLst/>
          </a:prstGeom>
        </p:spPr>
      </p:pic>
    </p:spTree>
    <p:extLst>
      <p:ext uri="{BB962C8B-B14F-4D97-AF65-F5344CB8AC3E}">
        <p14:creationId xmlns:p14="http://schemas.microsoft.com/office/powerpoint/2010/main" val="121759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2010-8762-4AA5-8525-FEC36B8DBECA}"/>
              </a:ext>
            </a:extLst>
          </p:cNvPr>
          <p:cNvSpPr>
            <a:spLocks noGrp="1"/>
          </p:cNvSpPr>
          <p:nvPr>
            <p:ph type="ctrTitle"/>
          </p:nvPr>
        </p:nvSpPr>
        <p:spPr>
          <a:xfrm>
            <a:off x="5087006" y="643944"/>
            <a:ext cx="5580993" cy="1056067"/>
          </a:xfrm>
        </p:spPr>
        <p:txBody>
          <a:bodyPr>
            <a:normAutofit fontScale="90000"/>
          </a:bodyPr>
          <a:lstStyle/>
          <a:p>
            <a:r>
              <a:rPr lang="en-GB" sz="2700" dirty="0"/>
              <a:t>Importance of protecting quality of soil</a:t>
            </a:r>
            <a:br>
              <a:rPr lang="en-GB" dirty="0"/>
            </a:br>
            <a:endParaRPr lang="en-KE" dirty="0"/>
          </a:p>
        </p:txBody>
      </p:sp>
      <p:sp>
        <p:nvSpPr>
          <p:cNvPr id="3" name="Subtitle 2">
            <a:extLst>
              <a:ext uri="{FF2B5EF4-FFF2-40B4-BE49-F238E27FC236}">
                <a16:creationId xmlns:a16="http://schemas.microsoft.com/office/drawing/2014/main" id="{F4429A5A-4C70-4957-BD3F-0C437E2F6001}"/>
              </a:ext>
            </a:extLst>
          </p:cNvPr>
          <p:cNvSpPr>
            <a:spLocks noGrp="1"/>
          </p:cNvSpPr>
          <p:nvPr>
            <p:ph type="subTitle" idx="1"/>
          </p:nvPr>
        </p:nvSpPr>
        <p:spPr>
          <a:xfrm>
            <a:off x="5202620" y="1700011"/>
            <a:ext cx="5580993" cy="1728989"/>
          </a:xfrm>
        </p:spPr>
        <p:txBody>
          <a:bodyPr>
            <a:normAutofit lnSpcReduction="10000"/>
          </a:bodyPr>
          <a:lstStyle/>
          <a:p>
            <a:pPr marL="342900" indent="-342900" algn="l">
              <a:buFont typeface="Arial" panose="020B0604020202020204" pitchFamily="34" charset="0"/>
              <a:buChar char="•"/>
            </a:pPr>
            <a:r>
              <a:rPr lang="en-GB" dirty="0"/>
              <a:t>Maximum efficiency  in crop productivity</a:t>
            </a:r>
          </a:p>
          <a:p>
            <a:pPr marL="342900" indent="-342900" algn="l">
              <a:buFont typeface="Arial" panose="020B0604020202020204" pitchFamily="34" charset="0"/>
              <a:buChar char="•"/>
            </a:pPr>
            <a:r>
              <a:rPr lang="en-GB" dirty="0"/>
              <a:t>Quality green house gases</a:t>
            </a:r>
          </a:p>
          <a:p>
            <a:pPr marL="342900" indent="-342900" algn="l">
              <a:buFont typeface="Arial" panose="020B0604020202020204" pitchFamily="34" charset="0"/>
              <a:buChar char="•"/>
            </a:pPr>
            <a:r>
              <a:rPr lang="en-GB" dirty="0"/>
              <a:t>Reduced effects on human health</a:t>
            </a:r>
          </a:p>
          <a:p>
            <a:pPr marL="342900" indent="-342900" algn="l">
              <a:buFont typeface="Arial" panose="020B0604020202020204" pitchFamily="34" charset="0"/>
              <a:buChar char="•"/>
            </a:pPr>
            <a:r>
              <a:rPr lang="en-GB" dirty="0"/>
              <a:t>Increased  soil fertility</a:t>
            </a:r>
          </a:p>
          <a:p>
            <a:pPr marL="342900" indent="-342900" algn="l">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E19CEC8C-EC33-4522-8EAA-4E5E8C5EC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12192000" cy="3306650"/>
          </a:xfrm>
          <a:prstGeom prst="rect">
            <a:avLst/>
          </a:prstGeom>
        </p:spPr>
      </p:pic>
      <p:pic>
        <p:nvPicPr>
          <p:cNvPr id="7" name="Picture 6">
            <a:extLst>
              <a:ext uri="{FF2B5EF4-FFF2-40B4-BE49-F238E27FC236}">
                <a16:creationId xmlns:a16="http://schemas.microsoft.com/office/drawing/2014/main" id="{D3B7DA1E-3109-4B00-BEA7-9A46AA5011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 y="3220"/>
            <a:ext cx="4970407" cy="3425780"/>
          </a:xfrm>
          <a:prstGeom prst="rect">
            <a:avLst/>
          </a:prstGeom>
        </p:spPr>
      </p:pic>
    </p:spTree>
    <p:extLst>
      <p:ext uri="{BB962C8B-B14F-4D97-AF65-F5344CB8AC3E}">
        <p14:creationId xmlns:p14="http://schemas.microsoft.com/office/powerpoint/2010/main" val="343118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E106-5B2E-4B64-8FDF-1A0ED0D3B00A}"/>
              </a:ext>
            </a:extLst>
          </p:cNvPr>
          <p:cNvSpPr>
            <a:spLocks noGrp="1"/>
          </p:cNvSpPr>
          <p:nvPr>
            <p:ph type="ctrTitle"/>
          </p:nvPr>
        </p:nvSpPr>
        <p:spPr>
          <a:xfrm>
            <a:off x="6842234" y="862885"/>
            <a:ext cx="4156324" cy="1596536"/>
          </a:xfrm>
        </p:spPr>
        <p:txBody>
          <a:bodyPr>
            <a:normAutofit/>
          </a:bodyPr>
          <a:lstStyle/>
          <a:p>
            <a:r>
              <a:rPr lang="en-GB" sz="3200" dirty="0"/>
              <a:t>Importance of maintaining biodiversity</a:t>
            </a:r>
            <a:endParaRPr lang="en-KE" sz="3200" dirty="0"/>
          </a:p>
        </p:txBody>
      </p:sp>
      <p:sp>
        <p:nvSpPr>
          <p:cNvPr id="3" name="Subtitle 2">
            <a:extLst>
              <a:ext uri="{FF2B5EF4-FFF2-40B4-BE49-F238E27FC236}">
                <a16:creationId xmlns:a16="http://schemas.microsoft.com/office/drawing/2014/main" id="{FD7F667E-8AA1-458A-8B64-05B02B435B78}"/>
              </a:ext>
            </a:extLst>
          </p:cNvPr>
          <p:cNvSpPr>
            <a:spLocks noGrp="1"/>
          </p:cNvSpPr>
          <p:nvPr>
            <p:ph type="subTitle" idx="1"/>
          </p:nvPr>
        </p:nvSpPr>
        <p:spPr>
          <a:xfrm>
            <a:off x="6842234" y="2614411"/>
            <a:ext cx="4156324" cy="3747752"/>
          </a:xfrm>
        </p:spPr>
        <p:txBody>
          <a:bodyPr/>
          <a:lstStyle/>
          <a:p>
            <a:pPr marL="342900" indent="-342900" algn="l">
              <a:buFont typeface="Arial" panose="020B0604020202020204" pitchFamily="34" charset="0"/>
              <a:buChar char="•"/>
            </a:pPr>
            <a:r>
              <a:rPr lang="en-GB" dirty="0"/>
              <a:t>Boosts ecosystem productivity</a:t>
            </a:r>
          </a:p>
          <a:p>
            <a:pPr marL="342900" indent="-342900" algn="l">
              <a:buFont typeface="Arial" panose="020B0604020202020204" pitchFamily="34" charset="0"/>
              <a:buChar char="•"/>
            </a:pPr>
            <a:r>
              <a:rPr lang="en-GB" dirty="0"/>
              <a:t>Offers natural services</a:t>
            </a:r>
          </a:p>
          <a:p>
            <a:pPr marL="342900" indent="-342900" algn="l">
              <a:buFont typeface="Arial" panose="020B0604020202020204" pitchFamily="34" charset="0"/>
              <a:buChar char="•"/>
            </a:pPr>
            <a:r>
              <a:rPr lang="en-GB" dirty="0"/>
              <a:t>Species depend upon each other</a:t>
            </a:r>
          </a:p>
          <a:p>
            <a:pPr marL="342900" indent="-342900" algn="l">
              <a:buFont typeface="Arial" panose="020B0604020202020204" pitchFamily="34" charset="0"/>
              <a:buChar char="•"/>
            </a:pPr>
            <a:r>
              <a:rPr lang="en-GB" dirty="0"/>
              <a:t>Interdependent marine systems</a:t>
            </a:r>
          </a:p>
          <a:p>
            <a:pPr marL="342900" indent="-342900" algn="l">
              <a:buFont typeface="Arial" panose="020B0604020202020204" pitchFamily="34" charset="0"/>
              <a:buChar char="•"/>
            </a:pPr>
            <a:r>
              <a:rPr lang="en-GB" dirty="0"/>
              <a:t>Interdependence  vs Human intervention</a:t>
            </a:r>
          </a:p>
          <a:p>
            <a:pPr marL="342900" indent="-342900" algn="l">
              <a:buFont typeface="Arial" panose="020B0604020202020204" pitchFamily="34" charset="0"/>
              <a:buChar char="•"/>
            </a:pPr>
            <a:endParaRPr lang="en-KE" dirty="0"/>
          </a:p>
        </p:txBody>
      </p:sp>
      <p:pic>
        <p:nvPicPr>
          <p:cNvPr id="5" name="Picture 4">
            <a:extLst>
              <a:ext uri="{FF2B5EF4-FFF2-40B4-BE49-F238E27FC236}">
                <a16:creationId xmlns:a16="http://schemas.microsoft.com/office/drawing/2014/main" id="{1E785A79-E7E6-4EE7-BA5D-181533726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842234" cy="6858000"/>
          </a:xfrm>
          <a:prstGeom prst="rect">
            <a:avLst/>
          </a:prstGeom>
        </p:spPr>
      </p:pic>
    </p:spTree>
    <p:extLst>
      <p:ext uri="{BB962C8B-B14F-4D97-AF65-F5344CB8AC3E}">
        <p14:creationId xmlns:p14="http://schemas.microsoft.com/office/powerpoint/2010/main" val="369375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0DA7-3CC5-4048-8D28-C37EB71C99DD}"/>
              </a:ext>
            </a:extLst>
          </p:cNvPr>
          <p:cNvSpPr>
            <a:spLocks noGrp="1"/>
          </p:cNvSpPr>
          <p:nvPr>
            <p:ph type="ctrTitle"/>
          </p:nvPr>
        </p:nvSpPr>
        <p:spPr>
          <a:xfrm>
            <a:off x="6463861" y="1122363"/>
            <a:ext cx="5391805" cy="1569322"/>
          </a:xfrm>
        </p:spPr>
        <p:txBody>
          <a:bodyPr>
            <a:normAutofit fontScale="90000"/>
          </a:bodyPr>
          <a:lstStyle/>
          <a:p>
            <a:r>
              <a:rPr lang="en-GB" sz="3100" dirty="0"/>
              <a:t>Biodiversity protecting human health and environment</a:t>
            </a:r>
            <a:br>
              <a:rPr lang="en-GB" dirty="0"/>
            </a:br>
            <a:endParaRPr lang="en-KE" dirty="0"/>
          </a:p>
        </p:txBody>
      </p:sp>
      <p:sp>
        <p:nvSpPr>
          <p:cNvPr id="3" name="Subtitle 2">
            <a:extLst>
              <a:ext uri="{FF2B5EF4-FFF2-40B4-BE49-F238E27FC236}">
                <a16:creationId xmlns:a16="http://schemas.microsoft.com/office/drawing/2014/main" id="{98F72E8F-138B-420E-81A9-2B33273F1E4D}"/>
              </a:ext>
            </a:extLst>
          </p:cNvPr>
          <p:cNvSpPr>
            <a:spLocks noGrp="1"/>
          </p:cNvSpPr>
          <p:nvPr>
            <p:ph type="subTitle" idx="1"/>
          </p:nvPr>
        </p:nvSpPr>
        <p:spPr>
          <a:xfrm>
            <a:off x="6463862" y="2691685"/>
            <a:ext cx="5391806" cy="3297951"/>
          </a:xfrm>
        </p:spPr>
        <p:txBody>
          <a:bodyPr/>
          <a:lstStyle/>
          <a:p>
            <a:pPr marL="342900" indent="-342900" algn="l">
              <a:buFont typeface="Arial" panose="020B0604020202020204" pitchFamily="34" charset="0"/>
              <a:buChar char="•"/>
            </a:pPr>
            <a:r>
              <a:rPr lang="en-GB" dirty="0"/>
              <a:t>Sustainable food production</a:t>
            </a:r>
          </a:p>
          <a:p>
            <a:pPr marL="342900" indent="-342900" algn="l">
              <a:buFont typeface="Arial" panose="020B0604020202020204" pitchFamily="34" charset="0"/>
              <a:buChar char="•"/>
            </a:pPr>
            <a:r>
              <a:rPr lang="en-GB" dirty="0"/>
              <a:t>Ecosystem and genetic diversity</a:t>
            </a:r>
          </a:p>
          <a:p>
            <a:pPr marL="342900" indent="-342900" algn="l">
              <a:buFont typeface="Arial" panose="020B0604020202020204" pitchFamily="34" charset="0"/>
              <a:buChar char="•"/>
            </a:pPr>
            <a:r>
              <a:rPr lang="en-GB" dirty="0"/>
              <a:t>Availability of traditional medicines</a:t>
            </a:r>
          </a:p>
          <a:p>
            <a:pPr marL="342900" indent="-342900" algn="l">
              <a:buFont typeface="Arial" panose="020B0604020202020204" pitchFamily="34" charset="0"/>
              <a:buChar char="•"/>
            </a:pPr>
            <a:r>
              <a:rPr lang="en-GB" dirty="0"/>
              <a:t>Ecological life support</a:t>
            </a:r>
          </a:p>
          <a:p>
            <a:pPr marL="342900" indent="-342900" algn="l">
              <a:buFont typeface="Arial" panose="020B0604020202020204" pitchFamily="34" charset="0"/>
              <a:buChar char="•"/>
            </a:pPr>
            <a:r>
              <a:rPr lang="en-GB" dirty="0"/>
              <a:t>Recreation</a:t>
            </a:r>
          </a:p>
          <a:p>
            <a:pPr marL="342900" indent="-342900" algn="l">
              <a:buFont typeface="Arial" panose="020B0604020202020204" pitchFamily="34" charset="0"/>
              <a:buChar char="•"/>
            </a:pPr>
            <a:endParaRPr lang="en-KE" dirty="0"/>
          </a:p>
        </p:txBody>
      </p:sp>
      <p:pic>
        <p:nvPicPr>
          <p:cNvPr id="5" name="Picture 4">
            <a:extLst>
              <a:ext uri="{FF2B5EF4-FFF2-40B4-BE49-F238E27FC236}">
                <a16:creationId xmlns:a16="http://schemas.microsoft.com/office/drawing/2014/main" id="{4285D5E4-4AE5-499A-A310-9C04B570E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63859" cy="6857999"/>
          </a:xfrm>
          <a:prstGeom prst="rect">
            <a:avLst/>
          </a:prstGeom>
        </p:spPr>
      </p:pic>
    </p:spTree>
    <p:extLst>
      <p:ext uri="{BB962C8B-B14F-4D97-AF65-F5344CB8AC3E}">
        <p14:creationId xmlns:p14="http://schemas.microsoft.com/office/powerpoint/2010/main" val="31117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EFCC-02D5-4268-A028-0BBF5D401267}"/>
              </a:ext>
            </a:extLst>
          </p:cNvPr>
          <p:cNvSpPr>
            <a:spLocks noGrp="1"/>
          </p:cNvSpPr>
          <p:nvPr>
            <p:ph type="ctrTitle"/>
          </p:nvPr>
        </p:nvSpPr>
        <p:spPr>
          <a:xfrm>
            <a:off x="1524000" y="1122363"/>
            <a:ext cx="9144000" cy="1147871"/>
          </a:xfrm>
        </p:spPr>
        <p:txBody>
          <a:bodyPr/>
          <a:lstStyle/>
          <a:p>
            <a:r>
              <a:rPr lang="en-GB" dirty="0"/>
              <a:t>Conclusion</a:t>
            </a:r>
            <a:endParaRPr lang="en-KE" dirty="0"/>
          </a:p>
        </p:txBody>
      </p:sp>
      <p:sp>
        <p:nvSpPr>
          <p:cNvPr id="3" name="Subtitle 2">
            <a:extLst>
              <a:ext uri="{FF2B5EF4-FFF2-40B4-BE49-F238E27FC236}">
                <a16:creationId xmlns:a16="http://schemas.microsoft.com/office/drawing/2014/main" id="{583B05C5-DD0B-4FB4-B8D2-4B8FA92D1EDC}"/>
              </a:ext>
            </a:extLst>
          </p:cNvPr>
          <p:cNvSpPr>
            <a:spLocks noGrp="1"/>
          </p:cNvSpPr>
          <p:nvPr>
            <p:ph type="subTitle" idx="1"/>
          </p:nvPr>
        </p:nvSpPr>
        <p:spPr>
          <a:xfrm>
            <a:off x="1524000" y="2585545"/>
            <a:ext cx="9144000" cy="3436883"/>
          </a:xfrm>
        </p:spPr>
        <p:txBody>
          <a:bodyPr/>
          <a:lstStyle/>
          <a:p>
            <a:pPr marL="342900" indent="-342900" algn="l">
              <a:buFont typeface="Arial" panose="020B0604020202020204" pitchFamily="34" charset="0"/>
              <a:buChar char="•"/>
            </a:pPr>
            <a:r>
              <a:rPr lang="en-GB" dirty="0"/>
              <a:t>Biodiversity is the important indicator of a healthy ecosystem</a:t>
            </a:r>
          </a:p>
          <a:p>
            <a:pPr marL="342900" indent="-342900" algn="l">
              <a:buFont typeface="Arial" panose="020B0604020202020204" pitchFamily="34" charset="0"/>
              <a:buChar char="•"/>
            </a:pPr>
            <a:r>
              <a:rPr lang="en-GB" dirty="0"/>
              <a:t>Even though the ecosystem is affected by pollution the species may find a way to adapt</a:t>
            </a:r>
          </a:p>
          <a:p>
            <a:pPr marL="342900" indent="-342900" algn="l">
              <a:buFont typeface="Arial" panose="020B0604020202020204" pitchFamily="34" charset="0"/>
              <a:buChar char="•"/>
            </a:pPr>
            <a:r>
              <a:rPr lang="en-GB" dirty="0"/>
              <a:t>Biodiversity provides clean water, clean air to breathe and many ecosystem services</a:t>
            </a:r>
            <a:endParaRPr lang="en-KE" dirty="0"/>
          </a:p>
        </p:txBody>
      </p:sp>
    </p:spTree>
    <p:extLst>
      <p:ext uri="{BB962C8B-B14F-4D97-AF65-F5344CB8AC3E}">
        <p14:creationId xmlns:p14="http://schemas.microsoft.com/office/powerpoint/2010/main" val="12655315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TotalTime>
  <Words>709</Words>
  <Application>Microsoft Office PowerPoint</Application>
  <PresentationFormat>Widescreen</PresentationFormat>
  <Paragraphs>64</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Open Sans</vt:lpstr>
      <vt:lpstr>Times New Roman</vt:lpstr>
      <vt:lpstr>Wingdings</vt:lpstr>
      <vt:lpstr>Office Theme</vt:lpstr>
      <vt:lpstr>Importance of protecting quality of air, water, soil in order to maintain bio-diversity</vt:lpstr>
      <vt:lpstr>PowerPoint Presentation</vt:lpstr>
      <vt:lpstr>Agenda</vt:lpstr>
      <vt:lpstr>Importance of protecting quality of air</vt:lpstr>
      <vt:lpstr>Importance of maintaining quality of water</vt:lpstr>
      <vt:lpstr>Importance of protecting quality of soil </vt:lpstr>
      <vt:lpstr>Importance of maintaining biodiversity</vt:lpstr>
      <vt:lpstr>Biodiversity protecting human health and environment </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protecting quality of air, water, soil in order to maintain bio-diversity</dc:title>
  <dc:creator>Sigeo</dc:creator>
  <cp:lastModifiedBy>Sigeo</cp:lastModifiedBy>
  <cp:revision>22</cp:revision>
  <dcterms:created xsi:type="dcterms:W3CDTF">2021-04-20T11:18:23Z</dcterms:created>
  <dcterms:modified xsi:type="dcterms:W3CDTF">2021-04-20T15:25:42Z</dcterms:modified>
</cp:coreProperties>
</file>