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9"/>
  </p:notesMasterIdLst>
  <p:handoutMasterIdLst>
    <p:handoutMasterId r:id="rId50"/>
  </p:handoutMasterIdLst>
  <p:sldIdLst>
    <p:sldId id="353" r:id="rId3"/>
    <p:sldId id="352" r:id="rId4"/>
    <p:sldId id="451" r:id="rId5"/>
    <p:sldId id="452" r:id="rId6"/>
    <p:sldId id="450" r:id="rId7"/>
    <p:sldId id="453" r:id="rId8"/>
    <p:sldId id="454" r:id="rId9"/>
    <p:sldId id="455" r:id="rId10"/>
    <p:sldId id="456" r:id="rId11"/>
    <p:sldId id="457" r:id="rId12"/>
    <p:sldId id="458" r:id="rId13"/>
    <p:sldId id="459" r:id="rId14"/>
    <p:sldId id="460" r:id="rId15"/>
    <p:sldId id="461" r:id="rId16"/>
    <p:sldId id="462" r:id="rId17"/>
    <p:sldId id="463" r:id="rId18"/>
    <p:sldId id="464" r:id="rId19"/>
    <p:sldId id="465" r:id="rId20"/>
    <p:sldId id="466" r:id="rId21"/>
    <p:sldId id="467" r:id="rId22"/>
    <p:sldId id="468" r:id="rId23"/>
    <p:sldId id="469" r:id="rId24"/>
    <p:sldId id="470" r:id="rId25"/>
    <p:sldId id="471" r:id="rId26"/>
    <p:sldId id="472" r:id="rId27"/>
    <p:sldId id="473" r:id="rId28"/>
    <p:sldId id="474" r:id="rId29"/>
    <p:sldId id="475" r:id="rId30"/>
    <p:sldId id="476" r:id="rId31"/>
    <p:sldId id="477" r:id="rId32"/>
    <p:sldId id="478" r:id="rId33"/>
    <p:sldId id="479" r:id="rId34"/>
    <p:sldId id="480" r:id="rId35"/>
    <p:sldId id="481" r:id="rId36"/>
    <p:sldId id="482" r:id="rId37"/>
    <p:sldId id="483" r:id="rId38"/>
    <p:sldId id="493" r:id="rId39"/>
    <p:sldId id="486" r:id="rId40"/>
    <p:sldId id="484" r:id="rId41"/>
    <p:sldId id="485" r:id="rId42"/>
    <p:sldId id="488" r:id="rId43"/>
    <p:sldId id="490" r:id="rId44"/>
    <p:sldId id="491" r:id="rId45"/>
    <p:sldId id="492" r:id="rId46"/>
    <p:sldId id="494" r:id="rId47"/>
    <p:sldId id="351" r:id="rId4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60" userDrawn="1">
          <p15:clr>
            <a:srgbClr val="A4A3A4"/>
          </p15:clr>
        </p15:guide>
        <p15:guide id="3" orient="horz" pos="4224" userDrawn="1">
          <p15:clr>
            <a:srgbClr val="A4A3A4"/>
          </p15:clr>
        </p15:guide>
        <p15:guide id="4" pos="5592" userDrawn="1">
          <p15:clr>
            <a:srgbClr val="A4A3A4"/>
          </p15:clr>
        </p15:guide>
        <p15:guide id="6" pos="2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Sivapriya, Prabhakaran" initials="SP" lastIdx="4" clrIdx="6">
    <p:extLst>
      <p:ext uri="{19B8F6BF-5375-455C-9EA6-DF929625EA0E}">
        <p15:presenceInfo xmlns:p15="http://schemas.microsoft.com/office/powerpoint/2012/main" userId="Sivapriya, Prabhakar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21" autoAdjust="0"/>
    <p:restoredTop sz="96395" autoAdjust="0"/>
  </p:normalViewPr>
  <p:slideViewPr>
    <p:cSldViewPr snapToGrid="0" snapToObjects="1">
      <p:cViewPr varScale="1">
        <p:scale>
          <a:sx n="107" d="100"/>
          <a:sy n="107" d="100"/>
        </p:scale>
        <p:origin x="228" y="114"/>
      </p:cViewPr>
      <p:guideLst>
        <p:guide orient="horz" pos="960"/>
        <p:guide orient="horz" pos="4224"/>
        <p:guide pos="5592"/>
        <p:guide pos="2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5" d="100"/>
          <a:sy n="85" d="100"/>
        </p:scale>
        <p:origin x="305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5/15/2019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15646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46</a:t>
            </a:fld>
            <a:endParaRPr lang="en-US" dirty="0"/>
          </a:p>
        </p:txBody>
      </p:sp>
    </p:spTree>
    <p:extLst>
      <p:ext uri="{BB962C8B-B14F-4D97-AF65-F5344CB8AC3E}">
        <p14:creationId xmlns:p14="http://schemas.microsoft.com/office/powerpoint/2010/main" val="1372981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lIns="0" tIns="0" rIns="0" bIns="0"/>
          <a:lstStyle>
            <a:lvl1pPr>
              <a:defRPr sz="3600">
                <a:solidFill>
                  <a:schemeClr val="tx2"/>
                </a:solidFill>
                <a:latin typeface="+mj-lt"/>
              </a:defRPr>
            </a:lvl1pPr>
          </a:lstStyle>
          <a:p>
            <a:r>
              <a:rPr lang="en-US" dirty="0"/>
              <a:t>Click to edit Master title style</a:t>
            </a:r>
          </a:p>
        </p:txBody>
      </p:sp>
      <p:sp>
        <p:nvSpPr>
          <p:cNvPr id="3" name="Content Placeholder 2"/>
          <p:cNvSpPr>
            <a:spLocks noGrp="1"/>
          </p:cNvSpPr>
          <p:nvPr>
            <p:ph idx="1"/>
          </p:nvPr>
        </p:nvSpPr>
        <p:spPr>
          <a:xfrm>
            <a:off x="457200" y="1557470"/>
            <a:ext cx="8229600" cy="4525963"/>
          </a:xfrm>
        </p:spPr>
        <p:txBody>
          <a:bodyPr lIns="0" tIns="0" rIns="0"/>
          <a:lstStyle>
            <a:lvl1pPr marL="255600" indent="-255600">
              <a:buClr>
                <a:srgbClr val="007FA3"/>
              </a:buClr>
              <a:buSzPct val="100000"/>
              <a:buFont typeface="Arial" panose="020B0604020202020204" pitchFamily="34" charset="0"/>
              <a:buChar char="•"/>
              <a:defRPr sz="2400">
                <a:latin typeface="+mn-lt"/>
              </a:defRPr>
            </a:lvl1pPr>
            <a:lvl2pPr marL="741600" indent="-284400">
              <a:buClr>
                <a:srgbClr val="007FA3"/>
              </a:buClr>
              <a:defRPr sz="2400">
                <a:latin typeface="+mn-lt"/>
              </a:defRPr>
            </a:lvl2pPr>
            <a:lvl3pPr indent="-230400">
              <a:buClr>
                <a:srgbClr val="007FA3"/>
              </a:buClr>
              <a:defRPr sz="2400">
                <a:latin typeface="+mn-lt"/>
              </a:defRPr>
            </a:lvl3pPr>
            <a:lvl4pPr indent="-230400">
              <a:buClr>
                <a:srgbClr val="007FA3"/>
              </a:buClr>
              <a:defRPr sz="2400">
                <a:latin typeface="+mn-lt"/>
              </a:defRPr>
            </a:lvl4pPr>
            <a:lvl5pPr indent="-230400">
              <a:buClr>
                <a:srgbClr val="007FA3"/>
              </a:buClr>
              <a:defRPr sz="2400">
                <a:latin typeface="+mn-lt"/>
              </a:defRPr>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5/15/2019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567289351"/>
      </p:ext>
    </p:extLst>
  </p:cSld>
  <p:clrMapOvr>
    <a:masterClrMapping/>
  </p:clrMapOvr>
  <p:extLst mod="1">
    <p:ext uri="{DCECCB84-F9BA-43D5-87BE-67443E8EF086}">
      <p15:sldGuideLst xmlns:p15="http://schemas.microsoft.com/office/powerpoint/2012/main">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On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6"/>
            <a:ext cx="8229600" cy="44342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Tree>
    <p:extLst>
      <p:ext uri="{BB962C8B-B14F-4D97-AF65-F5344CB8AC3E}">
        <p14:creationId xmlns:p14="http://schemas.microsoft.com/office/powerpoint/2010/main" val="3678147491"/>
      </p:ext>
    </p:extLst>
  </p:cSld>
  <p:clrMapOvr>
    <a:masterClrMapping/>
  </p:clrMapOvr>
  <p:extLst mod="1">
    <p:ext uri="{DCECCB84-F9BA-43D5-87BE-67443E8EF086}">
      <p15:sldGuideLst xmlns:p15="http://schemas.microsoft.com/office/powerpoint/2012/main">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link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Text Placeholder 2"/>
          <p:cNvSpPr>
            <a:spLocks noGrp="1"/>
          </p:cNvSpPr>
          <p:nvPr>
            <p:ph type="body" sz="quarter" idx="14"/>
          </p:nvPr>
        </p:nvSpPr>
        <p:spPr>
          <a:xfrm>
            <a:off x="457200" y="1555750"/>
            <a:ext cx="8229600" cy="4435475"/>
          </a:xfrm>
        </p:spPr>
        <p:txBody>
          <a:bodyPr/>
          <a:lstStyle>
            <a:lvl1pPr>
              <a:defRPr sz="2400">
                <a:latin typeface="+mn-lt"/>
              </a:defRPr>
            </a:lvl1pPr>
            <a:lvl2pPr>
              <a:defRPr sz="2400">
                <a:latin typeface="+mn-lt"/>
              </a:defRPr>
            </a:lvl2pPr>
            <a:lvl3pPr>
              <a:defRPr sz="2400">
                <a:latin typeface="+mn-lt"/>
              </a:defRPr>
            </a:lvl3pPr>
            <a:lvl4pPr>
              <a:defRPr sz="2400">
                <a:latin typeface="+mn-lt"/>
              </a:defRPr>
            </a:lvl4pPr>
            <a:lvl5pPr>
              <a:defRPr sz="2400">
                <a:latin typeface="+mn-lt"/>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spTree>
    <p:extLst>
      <p:ext uri="{BB962C8B-B14F-4D97-AF65-F5344CB8AC3E}">
        <p14:creationId xmlns:p14="http://schemas.microsoft.com/office/powerpoint/2010/main" val="3193146823"/>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1836354"/>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3632200"/>
            <a:ext cx="8229600" cy="17938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48656664"/>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126378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3063790"/>
            <a:ext cx="8229600" cy="118347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4490938"/>
            <a:ext cx="8229600" cy="1260575"/>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266143735"/>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89505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760292"/>
            <a:ext cx="8229600" cy="1076770"/>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4016772"/>
            <a:ext cx="8229600" cy="1016701"/>
          </a:xfrm>
        </p:spPr>
        <p:txBody>
          <a:bodyPr lIns="0" tIns="0" rIns="0" bIns="0"/>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5155500"/>
            <a:ext cx="8232775" cy="9119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762941656"/>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ive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70830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451377"/>
            <a:ext cx="8229600" cy="735437"/>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3486685"/>
            <a:ext cx="8229600" cy="716830"/>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4503386"/>
            <a:ext cx="8232775" cy="716828"/>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5494338"/>
            <a:ext cx="8229600" cy="5556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15060848"/>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ix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59517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273743"/>
            <a:ext cx="8229600" cy="554915"/>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950895"/>
            <a:ext cx="8229600" cy="535791"/>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639492"/>
            <a:ext cx="8232775" cy="677152"/>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4469451"/>
            <a:ext cx="8229600" cy="598206"/>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5221288"/>
            <a:ext cx="8232775" cy="641350"/>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44271391"/>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even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407853"/>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116988"/>
            <a:ext cx="8229600" cy="41256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734849"/>
            <a:ext cx="8229600" cy="433357"/>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365732"/>
            <a:ext cx="8232775" cy="465069"/>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3938594"/>
            <a:ext cx="8229600" cy="443837"/>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4569758"/>
            <a:ext cx="8232775" cy="464206"/>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9"/>
          </p:nvPr>
        </p:nvSpPr>
        <p:spPr>
          <a:xfrm>
            <a:off x="457200" y="5221288"/>
            <a:ext cx="8229600" cy="551633"/>
          </a:xfrm>
        </p:spPr>
        <p:txBody>
          <a:bodyPr lIns="0" tIns="0" rIns="0" bIns="0"/>
          <a:lstStyle>
            <a:lvl1pPr marR="0" indent="-2628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2377977732"/>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Eight Content">
    <p:spTree>
      <p:nvGrpSpPr>
        <p:cNvPr id="1" name="Shape 30"/>
        <p:cNvGrpSpPr/>
        <p:nvPr/>
      </p:nvGrpSpPr>
      <p:grpSpPr>
        <a:xfrm>
          <a:off x="0" y="0"/>
          <a:ext cx="0" cy="0"/>
          <a:chOff x="0" y="0"/>
          <a:chExt cx="0" cy="0"/>
        </a:xfrm>
      </p:grpSpPr>
      <p:sp>
        <p:nvSpPr>
          <p:cNvPr id="31" name="Title"/>
          <p:cNvSpPr txBox="1">
            <a:spLocks noGrp="1"/>
          </p:cNvSpPr>
          <p:nvPr>
            <p:ph type="title"/>
          </p:nvPr>
        </p:nvSpPr>
        <p:spPr>
          <a:xfrm>
            <a:off x="457200" y="215371"/>
            <a:ext cx="8229600" cy="1097279"/>
          </a:xfrm>
          <a:prstGeom prst="rect">
            <a:avLst/>
          </a:prstGeom>
          <a:noFill/>
          <a:ln>
            <a:noFill/>
          </a:ln>
        </p:spPr>
        <p:txBody>
          <a:bodyPr lIns="0" tIns="0" rIns="0" bIns="0"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8"/>
            <a:ext cx="8229600" cy="407853"/>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 </a:t>
            </a:r>
          </a:p>
          <a:p>
            <a:pPr lvl="2"/>
            <a:r>
              <a:rPr lang="en-US" dirty="0"/>
              <a:t> </a:t>
            </a:r>
          </a:p>
          <a:p>
            <a:pPr lvl="3"/>
            <a:r>
              <a:rPr lang="en-US" dirty="0"/>
              <a:t> </a:t>
            </a:r>
          </a:p>
          <a:p>
            <a:pPr lvl="3"/>
            <a:endParaRPr lang="en-US" dirty="0"/>
          </a:p>
          <a:p>
            <a:pPr lvl="4"/>
            <a:endParaRPr lang="en-US" dirty="0"/>
          </a:p>
        </p:txBody>
      </p:sp>
      <p:sp>
        <p:nvSpPr>
          <p:cNvPr id="3" name="Content Placeholder 2"/>
          <p:cNvSpPr>
            <a:spLocks noGrp="1"/>
          </p:cNvSpPr>
          <p:nvPr>
            <p:ph sz="quarter" idx="14"/>
          </p:nvPr>
        </p:nvSpPr>
        <p:spPr>
          <a:xfrm>
            <a:off x="457200" y="2116988"/>
            <a:ext cx="8229600" cy="412568"/>
          </a:xfrm>
        </p:spPr>
        <p:txBody>
          <a:bodyPr lIns="0" tIns="0" rIns="0" bIns="0"/>
          <a:lstStyle>
            <a:lvl1pPr indent="-255600">
              <a:defRPr sz="2400">
                <a:latin typeface="+mn-lt"/>
              </a:defRPr>
            </a:lvl1pPr>
            <a:lvl2pPr indent="-230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5"/>
          </p:nvPr>
        </p:nvSpPr>
        <p:spPr>
          <a:xfrm>
            <a:off x="457200" y="2734849"/>
            <a:ext cx="8229600" cy="433357"/>
          </a:xfrm>
        </p:spPr>
        <p:txBody>
          <a:bodyPr lIns="0" tIns="0" rIns="0" bIns="0"/>
          <a:lstStyle>
            <a:lvl1pPr indent="-255600">
              <a:defRPr sz="2400">
                <a:latin typeface="+mn-lt"/>
              </a:defRPr>
            </a:lvl1pPr>
            <a:lvl2pPr indent="-2556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Content Placeholder 5"/>
          <p:cNvSpPr>
            <a:spLocks noGrp="1"/>
          </p:cNvSpPr>
          <p:nvPr>
            <p:ph sz="quarter" idx="16"/>
          </p:nvPr>
        </p:nvSpPr>
        <p:spPr>
          <a:xfrm>
            <a:off x="457200" y="3365732"/>
            <a:ext cx="8232775" cy="38553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7"/>
          </p:nvPr>
        </p:nvSpPr>
        <p:spPr>
          <a:xfrm>
            <a:off x="457200" y="3938595"/>
            <a:ext cx="8229600" cy="378050"/>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8"/>
          </p:nvPr>
        </p:nvSpPr>
        <p:spPr>
          <a:xfrm>
            <a:off x="457200" y="4503969"/>
            <a:ext cx="8232775" cy="384225"/>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9"/>
          </p:nvPr>
        </p:nvSpPr>
        <p:spPr>
          <a:xfrm>
            <a:off x="457200" y="5069348"/>
            <a:ext cx="8229600" cy="451321"/>
          </a:xfrm>
        </p:spPr>
        <p:txBody>
          <a:bodyPr lIns="0" tIns="0" rIns="0" bIns="0"/>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57200" y="5614988"/>
            <a:ext cx="8232775" cy="44450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622864151"/>
      </p:ext>
    </p:extLst>
  </p:cSld>
  <p:clrMapOvr>
    <a:masterClrMapping/>
  </p:clrMapOvr>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0" tIns="0" rIns="0" bIns="0" anchor="ctr" anchorCtr="0">
            <a:noAutofit/>
          </a:bodyPr>
          <a:lstStyle/>
          <a:p>
            <a:pPr marL="0" marR="0" lvl="0" indent="0" algn="ctr" rtl="0">
              <a:spcBef>
                <a:spcPts val="0"/>
              </a:spcBef>
              <a:buNone/>
            </a:pPr>
            <a:endParaRPr sz="1800" b="0" i="0" u="none" strike="noStrike" cap="none" dirty="0">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0" tIns="0" rIns="0" bIns="0"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0" tIns="0" rIns="0" bIns="0"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1"/>
            <a:ext cx="3657600" cy="602738"/>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3" name="Content Placeholder 2"/>
          <p:cNvSpPr>
            <a:spLocks noGrp="1"/>
          </p:cNvSpPr>
          <p:nvPr>
            <p:ph sz="quarter" idx="14"/>
          </p:nvPr>
        </p:nvSpPr>
        <p:spPr>
          <a:xfrm>
            <a:off x="5029200" y="4640263"/>
            <a:ext cx="3675063" cy="1050925"/>
          </a:xfrm>
        </p:spPr>
        <p:txBody>
          <a:bodyPr/>
          <a:lstStyle>
            <a:lvl1pPr marL="101600" indent="0">
              <a:buNone/>
              <a:defRPr/>
            </a:lvl1pPr>
          </a:lstStyle>
          <a:p>
            <a:pPr lvl="0"/>
            <a:endParaRPr lang="en-US" dirty="0"/>
          </a:p>
        </p:txBody>
      </p:sp>
    </p:spTree>
    <p:extLst>
      <p:ext uri="{BB962C8B-B14F-4D97-AF65-F5344CB8AC3E}">
        <p14:creationId xmlns:p14="http://schemas.microsoft.com/office/powerpoint/2010/main" val="3068857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US" dirty="0"/>
          </a:p>
        </p:txBody>
      </p:sp>
      <p:sp>
        <p:nvSpPr>
          <p:cNvPr id="3" name="Date Placeholder 2"/>
          <p:cNvSpPr>
            <a:spLocks noGrp="1"/>
          </p:cNvSpPr>
          <p:nvPr>
            <p:ph type="dt" idx="1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41176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9" name="Content Placeholder 7"/>
          <p:cNvSpPr txBox="1">
            <a:spLocks/>
          </p:cNvSpPr>
          <p:nvPr userDrawn="1"/>
        </p:nvSpPr>
        <p:spPr>
          <a:xfrm>
            <a:off x="2696547" y="6477924"/>
            <a:ext cx="5990253" cy="380075"/>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algn="r"/>
            <a:r>
              <a:rPr lang="en-US" altLang="en-US" sz="1200" dirty="0">
                <a:latin typeface="Verdana"/>
                <a:ea typeface="Verdana" panose="020B0604030504040204" pitchFamily="34" charset="0"/>
                <a:cs typeface="Verdana" panose="020B0604030504040204" pitchFamily="34" charset="0"/>
              </a:rPr>
              <a:t>Copyright © 2020 Pearson Education, Inc. All Rights Reserved</a:t>
            </a:r>
          </a:p>
        </p:txBody>
      </p:sp>
    </p:spTree>
  </p:cSld>
  <p:clrMap bg1="lt1" tx1="dk1" bg2="dk2" tx2="lt2" accent1="accent1" accent2="accent2" accent3="accent3" accent4="accent4" accent5="accent5" accent6="accent6" hlink="hlink" folHlink="folHlink"/>
  <p:sldLayoutIdLst>
    <p:sldLayoutId id="2147483673" r:id="rId1"/>
    <p:sldLayoutId id="2147483694" r:id="rId2"/>
    <p:sldLayoutId id="2147483702" r:id="rId3"/>
    <p:sldLayoutId id="2147483695" r:id="rId4"/>
    <p:sldLayoutId id="2147483696" r:id="rId5"/>
    <p:sldLayoutId id="2147483697" r:id="rId6"/>
    <p:sldLayoutId id="2147483698" r:id="rId7"/>
    <p:sldLayoutId id="2147483699" r:id="rId8"/>
    <p:sldLayoutId id="2147483700" r:id="rId9"/>
    <p:sldLayoutId id="2147483701" r:id="rId10"/>
    <p:sldLayoutId id="2147483666" r:id="rId11"/>
    <p:sldLayoutId id="2147483665" r:id="rId12"/>
    <p:sldLayoutId id="2147483651" r:id="rId13"/>
    <p:sldLayoutId id="2147483654" r:id="rId14"/>
    <p:sldLayoutId id="2147483655" r:id="rId15"/>
    <p:sldLayoutId id="214748365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ass.usda.gov/Publications/Ag_Statistics/2017/Chapter01.pdf"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82994-491D-4D72-90A7-430689F387CA}"/>
              </a:ext>
            </a:extLst>
          </p:cNvPr>
          <p:cNvSpPr>
            <a:spLocks noGrp="1"/>
          </p:cNvSpPr>
          <p:nvPr>
            <p:ph type="title"/>
          </p:nvPr>
        </p:nvSpPr>
        <p:spPr>
          <a:xfrm>
            <a:off x="457200" y="215371"/>
            <a:ext cx="8229600" cy="829934"/>
          </a:xfrm>
        </p:spPr>
        <p:txBody>
          <a:bodyPr anchor="b"/>
          <a:lstStyle/>
          <a:p>
            <a:pPr>
              <a:lnSpc>
                <a:spcPts val="4600"/>
              </a:lnSpc>
              <a:spcBef>
                <a:spcPct val="0"/>
              </a:spcBef>
              <a:spcAft>
                <a:spcPct val="0"/>
              </a:spcAft>
              <a:buClr>
                <a:schemeClr val="tx2"/>
              </a:buClr>
            </a:pPr>
            <a:r>
              <a:rPr lang="en-US" altLang="en-US" sz="3200" dirty="0"/>
              <a:t>Nutrition &amp; You</a:t>
            </a:r>
            <a:endParaRPr lang="en-US" altLang="en-US" sz="3400" dirty="0">
              <a:solidFill>
                <a:schemeClr val="tx2"/>
              </a:solidFill>
            </a:endParaRPr>
          </a:p>
        </p:txBody>
      </p:sp>
      <p:sp>
        <p:nvSpPr>
          <p:cNvPr id="3" name="Text Placeholder 2">
            <a:extLst>
              <a:ext uri="{FF2B5EF4-FFF2-40B4-BE49-F238E27FC236}">
                <a16:creationId xmlns:a16="http://schemas.microsoft.com/office/drawing/2014/main" id="{E2092904-73CA-4C00-8DCC-18E94F795E0B}"/>
              </a:ext>
            </a:extLst>
          </p:cNvPr>
          <p:cNvSpPr>
            <a:spLocks noGrp="1"/>
          </p:cNvSpPr>
          <p:nvPr>
            <p:ph type="body" idx="1"/>
          </p:nvPr>
        </p:nvSpPr>
        <p:spPr>
          <a:xfrm>
            <a:off x="457200" y="1111585"/>
            <a:ext cx="8229600" cy="453543"/>
          </a:xfrm>
        </p:spPr>
        <p:txBody>
          <a:bodyPr anchor="ctr"/>
          <a:lstStyle/>
          <a:p>
            <a:r>
              <a:rPr lang="en-US" dirty="0"/>
              <a:t>Fifth Edition</a:t>
            </a:r>
            <a:endParaRPr lang="en-US" sz="2000" dirty="0">
              <a:solidFill>
                <a:srgbClr val="007FA3"/>
              </a:solidFill>
              <a:latin typeface="+mn-lt"/>
            </a:endParaRPr>
          </a:p>
        </p:txBody>
      </p:sp>
      <p:sp>
        <p:nvSpPr>
          <p:cNvPr id="4" name="Text Placeholder 3">
            <a:extLst>
              <a:ext uri="{FF2B5EF4-FFF2-40B4-BE49-F238E27FC236}">
                <a16:creationId xmlns:a16="http://schemas.microsoft.com/office/drawing/2014/main" id="{EA87E256-A566-4CB4-B641-73EBACC55A95}"/>
              </a:ext>
            </a:extLst>
          </p:cNvPr>
          <p:cNvSpPr>
            <a:spLocks noGrp="1"/>
          </p:cNvSpPr>
          <p:nvPr>
            <p:ph type="body" idx="2"/>
          </p:nvPr>
        </p:nvSpPr>
        <p:spPr>
          <a:xfrm>
            <a:off x="5029200" y="2251494"/>
            <a:ext cx="3657600" cy="587831"/>
          </a:xfrm>
        </p:spPr>
        <p:txBody>
          <a:bodyPr/>
          <a:lstStyle/>
          <a:p>
            <a:pPr algn="ctr">
              <a:spcBef>
                <a:spcPts val="1500"/>
              </a:spcBef>
            </a:pPr>
            <a:r>
              <a:rPr lang="en-US" b="1" dirty="0">
                <a:solidFill>
                  <a:schemeClr val="tx1"/>
                </a:solidFill>
                <a:latin typeface="Arial (body)"/>
              </a:rPr>
              <a:t>Chapter 12 Lecture</a:t>
            </a:r>
          </a:p>
        </p:txBody>
      </p:sp>
      <p:sp>
        <p:nvSpPr>
          <p:cNvPr id="6" name="Text Placeholder 5">
            <a:extLst>
              <a:ext uri="{FF2B5EF4-FFF2-40B4-BE49-F238E27FC236}">
                <a16:creationId xmlns:a16="http://schemas.microsoft.com/office/drawing/2014/main" id="{D3C8E927-6A88-4110-B036-45D6D3C38241}"/>
              </a:ext>
            </a:extLst>
          </p:cNvPr>
          <p:cNvSpPr>
            <a:spLocks noGrp="1"/>
          </p:cNvSpPr>
          <p:nvPr>
            <p:ph type="body" idx="3"/>
          </p:nvPr>
        </p:nvSpPr>
        <p:spPr>
          <a:xfrm>
            <a:off x="4933950" y="2972193"/>
            <a:ext cx="3848100" cy="1211596"/>
          </a:xfrm>
        </p:spPr>
        <p:txBody>
          <a:bodyPr/>
          <a:lstStyle/>
          <a:p>
            <a:pPr algn="ctr"/>
            <a:r>
              <a:rPr lang="en-US" dirty="0"/>
              <a:t>Consumerism and Sustainability: From Farm to Table</a:t>
            </a:r>
            <a:endParaRPr lang="en-US" dirty="0">
              <a:latin typeface="+mn-lt"/>
            </a:endParaRPr>
          </a:p>
        </p:txBody>
      </p:sp>
      <p:pic>
        <p:nvPicPr>
          <p:cNvPr id="9" name="Picture 8" descr="Front Cover: Nutrition &amp; You Fifth Edition by Blake."/>
          <p:cNvPicPr>
            <a:picLocks noChangeAspect="1"/>
          </p:cNvPicPr>
          <p:nvPr/>
        </p:nvPicPr>
        <p:blipFill>
          <a:blip r:embed="rId3"/>
          <a:stretch>
            <a:fillRect/>
          </a:stretch>
        </p:blipFill>
        <p:spPr>
          <a:xfrm>
            <a:off x="584051" y="1801995"/>
            <a:ext cx="3570561" cy="4549206"/>
          </a:xfrm>
          <a:prstGeom prst="rect">
            <a:avLst/>
          </a:prstGeom>
          <a:ln w="9525">
            <a:solidFill>
              <a:schemeClr val="tx1"/>
            </a:solidFill>
          </a:ln>
        </p:spPr>
      </p:pic>
      <p:sp>
        <p:nvSpPr>
          <p:cNvPr id="8" name="Content Placeholder 7"/>
          <p:cNvSpPr>
            <a:spLocks noGrp="1"/>
          </p:cNvSpPr>
          <p:nvPr>
            <p:ph sz="quarter" idx="14"/>
          </p:nvPr>
        </p:nvSpPr>
        <p:spPr>
          <a:xfrm>
            <a:off x="2696547" y="6477924"/>
            <a:ext cx="5990253" cy="380075"/>
          </a:xfrm>
        </p:spPr>
        <p:txBody>
          <a:bodyPr anchor="ctr"/>
          <a:lstStyle/>
          <a:p>
            <a:pPr marL="0" algn="r"/>
            <a:r>
              <a:rPr lang="en-US" altLang="en-US" sz="1200" dirty="0">
                <a:latin typeface="Verdana"/>
                <a:ea typeface="Verdana" panose="020B0604030504040204" pitchFamily="34" charset="0"/>
                <a:cs typeface="Verdana" panose="020B0604030504040204" pitchFamily="34" charset="0"/>
              </a:rPr>
              <a:t>Copyright © 2020 Pearson Education, Inc. All Rights Reserved</a:t>
            </a:r>
          </a:p>
        </p:txBody>
      </p:sp>
      <p:sp>
        <p:nvSpPr>
          <p:cNvPr id="10" name="TextBox 9"/>
          <p:cNvSpPr txBox="1"/>
          <p:nvPr/>
        </p:nvSpPr>
        <p:spPr>
          <a:xfrm>
            <a:off x="5593067" y="4564004"/>
            <a:ext cx="2529865" cy="830997"/>
          </a:xfrm>
          <a:prstGeom prst="rect">
            <a:avLst/>
          </a:prstGeom>
          <a:noFill/>
        </p:spPr>
        <p:txBody>
          <a:bodyPr wrap="square" rtlCol="0">
            <a:spAutoFit/>
          </a:bodyPr>
          <a:lstStyle/>
          <a:p>
            <a:pPr lvl="2"/>
            <a:r>
              <a:rPr lang="en-US" sz="1200" dirty="0">
                <a:solidFill>
                  <a:schemeClr val="bg1"/>
                </a:solidFill>
                <a:latin typeface="+mn-lt"/>
              </a:rPr>
              <a:t>Slides in this presentation contain hyperlinks. JAWS users should be able to get a list of links by using INSERT+F7</a:t>
            </a:r>
          </a:p>
        </p:txBody>
      </p:sp>
    </p:spTree>
    <p:extLst>
      <p:ext uri="{BB962C8B-B14F-4D97-AF65-F5344CB8AC3E}">
        <p14:creationId xmlns:p14="http://schemas.microsoft.com/office/powerpoint/2010/main" val="261145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IN" dirty="0"/>
              <a:t>Objectives for Chapter 12</a:t>
            </a:r>
          </a:p>
        </p:txBody>
      </p:sp>
      <p:sp>
        <p:nvSpPr>
          <p:cNvPr id="21" name="Content Placeholder 20"/>
          <p:cNvSpPr>
            <a:spLocks noGrp="1"/>
          </p:cNvSpPr>
          <p:nvPr>
            <p:ph sz="quarter" idx="13"/>
          </p:nvPr>
        </p:nvSpPr>
        <p:spPr>
          <a:xfrm>
            <a:off x="457200" y="1556326"/>
            <a:ext cx="8148918" cy="4701039"/>
          </a:xfrm>
        </p:spPr>
        <p:txBody>
          <a:bodyPr/>
          <a:lstStyle/>
          <a:p>
            <a:pPr marL="432" indent="0">
              <a:spcBef>
                <a:spcPts val="1200"/>
              </a:spcBef>
              <a:buNone/>
            </a:pPr>
            <a:r>
              <a:rPr lang="en-US" sz="2000" b="1" dirty="0" smtClean="0">
                <a:solidFill>
                  <a:schemeClr val="tx2"/>
                </a:solidFill>
              </a:rPr>
              <a:t>12.1</a:t>
            </a:r>
            <a:r>
              <a:rPr lang="en-US" sz="2000" dirty="0" smtClean="0"/>
              <a:t> Describe </a:t>
            </a:r>
            <a:r>
              <a:rPr lang="en-US" sz="2000" dirty="0"/>
              <a:t>how food advertising and marketing affect your food choices.</a:t>
            </a:r>
          </a:p>
          <a:p>
            <a:pPr marL="432" indent="0">
              <a:spcBef>
                <a:spcPts val="1200"/>
              </a:spcBef>
              <a:buNone/>
            </a:pPr>
            <a:r>
              <a:rPr lang="en-US" sz="2000" b="1" dirty="0" smtClean="0">
                <a:solidFill>
                  <a:schemeClr val="tx2"/>
                </a:solidFill>
              </a:rPr>
              <a:t>12.2</a:t>
            </a:r>
            <a:r>
              <a:rPr lang="en-US" sz="2000" dirty="0" smtClean="0"/>
              <a:t> Recognize </a:t>
            </a:r>
            <a:r>
              <a:rPr lang="en-US" sz="2000" dirty="0"/>
              <a:t>where your food comes from.</a:t>
            </a:r>
          </a:p>
          <a:p>
            <a:pPr marL="432" indent="0">
              <a:spcBef>
                <a:spcPts val="1200"/>
              </a:spcBef>
              <a:buNone/>
            </a:pPr>
            <a:r>
              <a:rPr lang="en-US" sz="2000" b="1" dirty="0" smtClean="0">
                <a:solidFill>
                  <a:schemeClr val="tx2"/>
                </a:solidFill>
              </a:rPr>
              <a:t>12.3</a:t>
            </a:r>
            <a:r>
              <a:rPr lang="en-US" sz="2000" dirty="0" smtClean="0"/>
              <a:t> Describe </a:t>
            </a:r>
            <a:r>
              <a:rPr lang="en-US" sz="2000" dirty="0"/>
              <a:t>what factors contribute to a sustainable food system.</a:t>
            </a:r>
          </a:p>
          <a:p>
            <a:pPr marL="432" indent="0">
              <a:spcBef>
                <a:spcPts val="1200"/>
              </a:spcBef>
              <a:buNone/>
            </a:pPr>
            <a:r>
              <a:rPr lang="en-US" sz="2000" b="1" dirty="0" smtClean="0">
                <a:solidFill>
                  <a:schemeClr val="tx2"/>
                </a:solidFill>
              </a:rPr>
              <a:t>12.4</a:t>
            </a:r>
            <a:r>
              <a:rPr lang="en-US" sz="2000" dirty="0" smtClean="0"/>
              <a:t> Describe </a:t>
            </a:r>
            <a:r>
              <a:rPr lang="en-US" sz="2000" dirty="0"/>
              <a:t>the benefits and risks of using hormones, antibiotics, and pesticides in food production.</a:t>
            </a:r>
          </a:p>
          <a:p>
            <a:pPr marL="432" indent="0">
              <a:spcBef>
                <a:spcPts val="1200"/>
              </a:spcBef>
              <a:buNone/>
            </a:pPr>
            <a:r>
              <a:rPr lang="en-US" sz="2000" b="1" dirty="0" smtClean="0">
                <a:solidFill>
                  <a:schemeClr val="tx2"/>
                </a:solidFill>
              </a:rPr>
              <a:t>12.5</a:t>
            </a:r>
            <a:r>
              <a:rPr lang="en-US" sz="2000" dirty="0" smtClean="0"/>
              <a:t> Describe </a:t>
            </a:r>
            <a:r>
              <a:rPr lang="en-US" sz="2000" dirty="0"/>
              <a:t>the benefits and risks of using biotechnology, including genetic engineering, in agriculture.</a:t>
            </a:r>
          </a:p>
          <a:p>
            <a:pPr marL="432" indent="0">
              <a:spcBef>
                <a:spcPts val="1200"/>
              </a:spcBef>
              <a:buNone/>
            </a:pPr>
            <a:r>
              <a:rPr lang="en-US" sz="2000" b="1" dirty="0" smtClean="0">
                <a:solidFill>
                  <a:schemeClr val="tx2"/>
                </a:solidFill>
              </a:rPr>
              <a:t>12.6</a:t>
            </a:r>
            <a:r>
              <a:rPr lang="en-US" sz="2000" dirty="0" smtClean="0"/>
              <a:t> Explain </a:t>
            </a:r>
            <a:r>
              <a:rPr lang="en-US" sz="2000" dirty="0"/>
              <a:t>how food policy affects the foods that are available to you to buy and consume.</a:t>
            </a:r>
          </a:p>
          <a:p>
            <a:pPr marL="432" indent="0">
              <a:spcBef>
                <a:spcPts val="1200"/>
              </a:spcBef>
              <a:buNone/>
            </a:pPr>
            <a:r>
              <a:rPr lang="en-US" sz="2000" b="1" dirty="0" smtClean="0">
                <a:solidFill>
                  <a:schemeClr val="tx2"/>
                </a:solidFill>
              </a:rPr>
              <a:t>12.7</a:t>
            </a:r>
            <a:r>
              <a:rPr lang="en-US" sz="2000" dirty="0" smtClean="0"/>
              <a:t> Recognize </a:t>
            </a:r>
            <a:r>
              <a:rPr lang="en-US" sz="2000" dirty="0"/>
              <a:t>how label terms can help you know how food was produced.</a:t>
            </a:r>
          </a:p>
        </p:txBody>
      </p:sp>
    </p:spTree>
    <p:extLst>
      <p:ext uri="{BB962C8B-B14F-4D97-AF65-F5344CB8AC3E}">
        <p14:creationId xmlns:p14="http://schemas.microsoft.com/office/powerpoint/2010/main" val="302543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US" sz="3400" dirty="0"/>
              <a:t>How Do Advertising and Marketing Influence Your Food Choices?</a:t>
            </a:r>
            <a:endParaRPr lang="en-IN" sz="3400" dirty="0"/>
          </a:p>
        </p:txBody>
      </p:sp>
      <p:sp>
        <p:nvSpPr>
          <p:cNvPr id="21" name="Content Placeholder 20"/>
          <p:cNvSpPr>
            <a:spLocks noGrp="1"/>
          </p:cNvSpPr>
          <p:nvPr>
            <p:ph sz="quarter" idx="13"/>
          </p:nvPr>
        </p:nvSpPr>
        <p:spPr>
          <a:xfrm>
            <a:off x="457200" y="1556326"/>
            <a:ext cx="8229600" cy="4756792"/>
          </a:xfrm>
        </p:spPr>
        <p:txBody>
          <a:bodyPr/>
          <a:lstStyle/>
          <a:p>
            <a:r>
              <a:rPr lang="en-US" sz="2000" dirty="0"/>
              <a:t>As </a:t>
            </a:r>
            <a:r>
              <a:rPr lang="en-US" sz="2000" b="1" dirty="0"/>
              <a:t>food consumers</a:t>
            </a:r>
            <a:r>
              <a:rPr lang="en-US" sz="2000" dirty="0"/>
              <a:t>, we have influence over </a:t>
            </a:r>
            <a:r>
              <a:rPr lang="en-US" sz="2000" b="1" dirty="0"/>
              <a:t>food industry</a:t>
            </a:r>
            <a:r>
              <a:rPr lang="en-US" sz="2000" dirty="0"/>
              <a:t>, but advertising and marketing control many of our choices</a:t>
            </a:r>
          </a:p>
          <a:p>
            <a:r>
              <a:rPr lang="en-US" sz="2000" dirty="0"/>
              <a:t>Food companies spend close to $10 billion annually to promote their products</a:t>
            </a:r>
          </a:p>
          <a:p>
            <a:pPr lvl="1"/>
            <a:r>
              <a:rPr lang="en-US" sz="2000" dirty="0"/>
              <a:t>Much promotion for nutritionally dubious products</a:t>
            </a:r>
          </a:p>
          <a:p>
            <a:pPr lvl="1"/>
            <a:r>
              <a:rPr lang="en-US" sz="2000" dirty="0"/>
              <a:t>Advertising for fruits, vegetables almost nonexistent</a:t>
            </a:r>
          </a:p>
          <a:p>
            <a:pPr lvl="2"/>
            <a:r>
              <a:rPr lang="en-US" sz="2000" dirty="0"/>
              <a:t>Yale Rudd Center for Food Policy and Obesity Fast Food Facts in 2012</a:t>
            </a:r>
          </a:p>
          <a:p>
            <a:pPr lvl="3"/>
            <a:r>
              <a:rPr lang="en-US" sz="2000" dirty="0"/>
              <a:t>McDonald’s spent 3x as much advertising on products as did others advertising fruit, vegetables, bottled water, or milk</a:t>
            </a:r>
          </a:p>
          <a:p>
            <a:r>
              <a:rPr lang="en-US" sz="2000" dirty="0"/>
              <a:t>College-aged and young adults are increasingly targets of advertisers</a:t>
            </a:r>
          </a:p>
        </p:txBody>
      </p:sp>
    </p:spTree>
    <p:extLst>
      <p:ext uri="{BB962C8B-B14F-4D97-AF65-F5344CB8AC3E}">
        <p14:creationId xmlns:p14="http://schemas.microsoft.com/office/powerpoint/2010/main" val="1425591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(1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Much of your food comes from small, family-run American farms</a:t>
            </a:r>
          </a:p>
          <a:p>
            <a:pPr lvl="1"/>
            <a:r>
              <a:rPr lang="en-US" dirty="0"/>
              <a:t>To be a farm in the United States, must produce and sell at least $1,000 of agricultural products/year</a:t>
            </a:r>
          </a:p>
          <a:p>
            <a:pPr lvl="1"/>
            <a:r>
              <a:rPr lang="en-US" dirty="0"/>
              <a:t>Just over 2 million farms, most in Midwest, Great Plains, California</a:t>
            </a:r>
          </a:p>
          <a:p>
            <a:pPr lvl="2"/>
            <a:r>
              <a:rPr lang="en-US" dirty="0"/>
              <a:t>80,000 fewer farms in 2012 than in 2007, continues to decline</a:t>
            </a:r>
          </a:p>
          <a:p>
            <a:pPr lvl="1"/>
            <a:r>
              <a:rPr lang="en-US" dirty="0"/>
              <a:t>Fewer than 960,000 American farmers (1% of population) produce food for population of 300+ million</a:t>
            </a:r>
          </a:p>
        </p:txBody>
      </p:sp>
    </p:spTree>
    <p:extLst>
      <p:ext uri="{BB962C8B-B14F-4D97-AF65-F5344CB8AC3E}">
        <p14:creationId xmlns:p14="http://schemas.microsoft.com/office/powerpoint/2010/main" val="3911854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12.1 From Farm to Consumer</a:t>
            </a:r>
          </a:p>
        </p:txBody>
      </p:sp>
      <p:pic>
        <p:nvPicPr>
          <p:cNvPr id="5" name="Picture 4" descr="The stages are as follows. Stage 1, farm. Trees, bushes, plants, and animals produce the raw materials that eventually end up on your plate. Stage 2, food processor. Food processors clean and sort the raw food products. The food is then either ready for shipping (in the case of whole foods like fruits, vegetables, and grains), or processed with heat, salt, or sugar, or combined with other ingredients to convert it into a packaged food. Stage 3, distributor. Once processed, foods are transported via truck, ship, or train from the plant to a retail outlet, where consumers can buy them. Stage 4, seller. While people buy food from several sources, including family farms, restaurants, farmers’ markets, and convenience stores, most food shopping takes place at the grocery store. Stage 5, consumer. You, the consumer, are the final step in the process.">
            <a:extLst>
              <a:ext uri="{FF2B5EF4-FFF2-40B4-BE49-F238E27FC236}">
                <a16:creationId xmlns:a16="http://schemas.microsoft.com/office/drawing/2014/main" id="{67CD3F78-43D3-44E7-B6E1-55A8D2FA3D52}"/>
              </a:ext>
            </a:extLst>
          </p:cNvPr>
          <p:cNvPicPr>
            <a:picLocks noChangeAspect="1"/>
          </p:cNvPicPr>
          <p:nvPr/>
        </p:nvPicPr>
        <p:blipFill>
          <a:blip r:embed="rId2"/>
          <a:stretch>
            <a:fillRect/>
          </a:stretch>
        </p:blipFill>
        <p:spPr>
          <a:xfrm>
            <a:off x="3473761" y="1673604"/>
            <a:ext cx="2196478" cy="4687602"/>
          </a:xfrm>
          <a:prstGeom prst="rect">
            <a:avLst/>
          </a:prstGeom>
        </p:spPr>
      </p:pic>
    </p:spTree>
    <p:extLst>
      <p:ext uri="{BB962C8B-B14F-4D97-AF65-F5344CB8AC3E}">
        <p14:creationId xmlns:p14="http://schemas.microsoft.com/office/powerpoint/2010/main" val="62699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12.2 The Location and Number of Farms in the United States, 2012</a:t>
            </a:r>
          </a:p>
        </p:txBody>
      </p:sp>
      <p:pic>
        <p:nvPicPr>
          <p:cNvPr id="4" name="Picture 3" descr="A map of the United States has dots representing farms. Most farms are located in the eastern United States.">
            <a:extLst>
              <a:ext uri="{FF2B5EF4-FFF2-40B4-BE49-F238E27FC236}">
                <a16:creationId xmlns:a16="http://schemas.microsoft.com/office/drawing/2014/main" id="{A1BBA857-68D5-48E4-8946-F7F09E93C17F}"/>
              </a:ext>
            </a:extLst>
          </p:cNvPr>
          <p:cNvPicPr>
            <a:picLocks noChangeAspect="1"/>
          </p:cNvPicPr>
          <p:nvPr/>
        </p:nvPicPr>
        <p:blipFill>
          <a:blip r:embed="rId2"/>
          <a:stretch>
            <a:fillRect/>
          </a:stretch>
        </p:blipFill>
        <p:spPr>
          <a:xfrm>
            <a:off x="1365712" y="1721137"/>
            <a:ext cx="6412577" cy="4328489"/>
          </a:xfrm>
          <a:prstGeom prst="rect">
            <a:avLst/>
          </a:prstGeom>
        </p:spPr>
      </p:pic>
    </p:spTree>
    <p:extLst>
      <p:ext uri="{BB962C8B-B14F-4D97-AF65-F5344CB8AC3E}">
        <p14:creationId xmlns:p14="http://schemas.microsoft.com/office/powerpoint/2010/main" val="400792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Table 12.1 Types of Farms in the United States</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406750452"/>
              </p:ext>
            </p:extLst>
          </p:nvPr>
        </p:nvGraphicFramePr>
        <p:xfrm>
          <a:off x="855023" y="1927100"/>
          <a:ext cx="7433953" cy="3591560"/>
        </p:xfrm>
        <a:graphic>
          <a:graphicData uri="http://schemas.openxmlformats.org/drawingml/2006/table">
            <a:tbl>
              <a:tblPr firstRow="1" bandRow="1">
                <a:tableStyleId>{2D5ABB26-0587-4C30-8999-92F81FD0307C}</a:tableStyleId>
              </a:tblPr>
              <a:tblGrid>
                <a:gridCol w="2659142">
                  <a:extLst>
                    <a:ext uri="{9D8B030D-6E8A-4147-A177-3AD203B41FA5}">
                      <a16:colId xmlns:a16="http://schemas.microsoft.com/office/drawing/2014/main" val="924206358"/>
                    </a:ext>
                  </a:extLst>
                </a:gridCol>
                <a:gridCol w="2263840">
                  <a:extLst>
                    <a:ext uri="{9D8B030D-6E8A-4147-A177-3AD203B41FA5}">
                      <a16:colId xmlns:a16="http://schemas.microsoft.com/office/drawing/2014/main" val="2533078044"/>
                    </a:ext>
                  </a:extLst>
                </a:gridCol>
                <a:gridCol w="2510971">
                  <a:extLst>
                    <a:ext uri="{9D8B030D-6E8A-4147-A177-3AD203B41FA5}">
                      <a16:colId xmlns:a16="http://schemas.microsoft.com/office/drawing/2014/main" val="4013818853"/>
                    </a:ext>
                  </a:extLst>
                </a:gridCol>
              </a:tblGrid>
              <a:tr h="370840">
                <a:tc>
                  <a:txBody>
                    <a:bodyPr/>
                    <a:lstStyle/>
                    <a:p>
                      <a:r>
                        <a:rPr lang="en-US" sz="1600" b="1" i="0" u="none" strike="noStrike" cap="none" baseline="0" dirty="0">
                          <a:solidFill>
                            <a:schemeClr val="tx1"/>
                          </a:solidFill>
                          <a:latin typeface="+mn-lt"/>
                          <a:ea typeface="+mn-ea"/>
                          <a:cs typeface="+mn-cs"/>
                          <a:sym typeface="Arial"/>
                        </a:rPr>
                        <a:t>Farm Type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Number of Farms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Percent of Total Farms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600" b="1" i="0" u="none" strike="noStrike" cap="none" baseline="0" dirty="0">
                          <a:solidFill>
                            <a:schemeClr val="tx1"/>
                          </a:solidFill>
                          <a:latin typeface="+mn-lt"/>
                          <a:ea typeface="+mn-ea"/>
                          <a:cs typeface="+mn-cs"/>
                          <a:sym typeface="Arial"/>
                        </a:rPr>
                        <a:t>Small Family Farms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smtClean="0">
                          <a:solidFill>
                            <a:schemeClr val="bg1"/>
                          </a:solidFill>
                          <a:latin typeface="+mn-lt"/>
                          <a:ea typeface="+mn-ea"/>
                          <a:cs typeface="+mn-cs"/>
                          <a:sym typeface="Arial"/>
                        </a:rPr>
                        <a:t>Small Family Farms</a:t>
                      </a:r>
                      <a:endParaRPr lang="en-U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cap="none" baseline="0" dirty="0" smtClean="0">
                          <a:solidFill>
                            <a:schemeClr val="bg1"/>
                          </a:solidFill>
                          <a:latin typeface="+mn-lt"/>
                          <a:ea typeface="+mn-ea"/>
                          <a:cs typeface="+mn-cs"/>
                          <a:sym typeface="Arial"/>
                        </a:rPr>
                        <a:t>Small Family Farms</a:t>
                      </a:r>
                      <a:endParaRPr lang="en-U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r>
                        <a:rPr lang="en-US" sz="1600" b="0" i="0" u="none" strike="noStrike" cap="none" baseline="0" dirty="0">
                          <a:solidFill>
                            <a:schemeClr val="tx1"/>
                          </a:solidFill>
                          <a:latin typeface="+mn-lt"/>
                          <a:ea typeface="+mn-ea"/>
                          <a:cs typeface="+mn-cs"/>
                          <a:sym typeface="Arial"/>
                        </a:rPr>
                        <a:t>(annual sales less than $250,000)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1,925,799</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87.3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r>
                        <a:rPr lang="en-US" sz="1600" b="1" i="0" u="none" strike="noStrike" cap="none" baseline="0" dirty="0">
                          <a:solidFill>
                            <a:schemeClr val="tx1"/>
                          </a:solidFill>
                          <a:latin typeface="+mn-lt"/>
                          <a:ea typeface="+mn-ea"/>
                          <a:cs typeface="+mn-cs"/>
                          <a:sym typeface="Arial"/>
                        </a:rPr>
                        <a:t>Large Farms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smtClean="0">
                          <a:solidFill>
                            <a:schemeClr val="bg1"/>
                          </a:solidFill>
                          <a:latin typeface="+mn-lt"/>
                          <a:ea typeface="+mn-ea"/>
                          <a:cs typeface="+mn-cs"/>
                          <a:sym typeface="Arial"/>
                        </a:rPr>
                        <a:t>Large Farms</a:t>
                      </a:r>
                      <a:endParaRPr lang="en-U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smtClean="0">
                          <a:solidFill>
                            <a:schemeClr val="bg1"/>
                          </a:solidFill>
                          <a:latin typeface="+mn-lt"/>
                          <a:ea typeface="+mn-ea"/>
                          <a:cs typeface="+mn-cs"/>
                          <a:sym typeface="Arial"/>
                        </a:rPr>
                        <a:t>Large Farms</a:t>
                      </a:r>
                      <a:endParaRPr lang="en-US" sz="16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370840">
                <a:tc>
                  <a:txBody>
                    <a:bodyPr/>
                    <a:lstStyle/>
                    <a:p>
                      <a:r>
                        <a:rPr lang="en-US" sz="1600" b="0" i="0" u="none" strike="noStrike" cap="none" baseline="0" dirty="0">
                          <a:solidFill>
                            <a:schemeClr val="tx1"/>
                          </a:solidFill>
                          <a:latin typeface="+mn-lt"/>
                          <a:ea typeface="+mn-ea"/>
                          <a:cs typeface="+mn-cs"/>
                          <a:sym typeface="Arial"/>
                        </a:rPr>
                        <a:t>(annual sales greater than $250,000)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3038" indent="0" algn="ctr"/>
                      <a:r>
                        <a:rPr lang="en-US" sz="1600" b="0" i="0" u="none" strike="noStrike" cap="none" baseline="0" dirty="0">
                          <a:solidFill>
                            <a:schemeClr val="tx1"/>
                          </a:solidFill>
                          <a:latin typeface="+mn-lt"/>
                          <a:ea typeface="+mn-ea"/>
                          <a:cs typeface="+mn-cs"/>
                          <a:sym typeface="Arial"/>
                        </a:rPr>
                        <a:t>278,993</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12.7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370840">
                <a:tc>
                  <a:txBody>
                    <a:bodyPr/>
                    <a:lstStyle/>
                    <a:p>
                      <a:r>
                        <a:rPr lang="en-US" sz="1600" b="0" i="0" u="none" strike="noStrike" cap="none" baseline="0" dirty="0">
                          <a:solidFill>
                            <a:schemeClr val="tx1"/>
                          </a:solidFill>
                          <a:latin typeface="+mn-lt"/>
                          <a:ea typeface="+mn-ea"/>
                          <a:cs typeface="+mn-cs"/>
                          <a:sym typeface="Arial"/>
                        </a:rPr>
                        <a:t>Nonfamily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3363" indent="0" algn="ctr"/>
                      <a:r>
                        <a:rPr lang="en-US" sz="1600" b="0" i="0" u="none" strike="noStrike" cap="none" baseline="0" dirty="0">
                          <a:solidFill>
                            <a:schemeClr val="tx1"/>
                          </a:solidFill>
                          <a:latin typeface="+mn-lt"/>
                          <a:ea typeface="+mn-ea"/>
                          <a:cs typeface="+mn-cs"/>
                          <a:sym typeface="Arial"/>
                        </a:rPr>
                        <a:t>91,177</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4.1</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5952422"/>
                  </a:ext>
                </a:extLst>
              </a:tr>
              <a:tr h="370840">
                <a:tc>
                  <a:txBody>
                    <a:bodyPr/>
                    <a:lstStyle/>
                    <a:p>
                      <a:r>
                        <a:rPr lang="en-US" sz="1600" b="0" i="0" u="none" strike="noStrike" cap="none" baseline="0" dirty="0">
                          <a:solidFill>
                            <a:schemeClr val="tx1"/>
                          </a:solidFill>
                          <a:latin typeface="+mn-lt"/>
                          <a:ea typeface="+mn-ea"/>
                          <a:cs typeface="+mn-cs"/>
                          <a:sym typeface="Arial"/>
                        </a:rPr>
                        <a:t>Family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12713" indent="0" algn="ctr"/>
                      <a:r>
                        <a:rPr lang="en-US" sz="1600" b="0" i="0" u="none" strike="noStrike" cap="none" baseline="0" dirty="0">
                          <a:solidFill>
                            <a:schemeClr val="tx1"/>
                          </a:solidFill>
                          <a:latin typeface="+mn-lt"/>
                          <a:ea typeface="+mn-ea"/>
                          <a:cs typeface="+mn-cs"/>
                          <a:sym typeface="Arial"/>
                        </a:rPr>
                        <a:t>187, 816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8.6</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1885034"/>
                  </a:ext>
                </a:extLst>
              </a:tr>
              <a:tr h="370840">
                <a:tc>
                  <a:txBody>
                    <a:bodyPr/>
                    <a:lstStyle/>
                    <a:p>
                      <a:r>
                        <a:rPr lang="en-US" sz="1600" b="1" i="0" u="none" strike="noStrike" cap="none" baseline="0" dirty="0">
                          <a:solidFill>
                            <a:schemeClr val="tx1"/>
                          </a:solidFill>
                          <a:latin typeface="+mn-lt"/>
                          <a:ea typeface="+mn-ea"/>
                          <a:cs typeface="+mn-cs"/>
                          <a:sym typeface="Arial"/>
                        </a:rPr>
                        <a:t>Total Farms in the United States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2,204,792</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u="none" strike="noStrike" cap="none" baseline="0" dirty="0">
                          <a:solidFill>
                            <a:schemeClr val="tx1"/>
                          </a:solidFill>
                          <a:latin typeface="+mn-lt"/>
                          <a:ea typeface="+mn-ea"/>
                          <a:cs typeface="+mn-cs"/>
                          <a:sym typeface="Arial"/>
                        </a:rPr>
                        <a:t>100</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563464"/>
                  </a:ext>
                </a:extLst>
              </a:tr>
            </a:tbl>
          </a:graphicData>
        </a:graphic>
      </p:graphicFrame>
    </p:spTree>
    <p:extLst>
      <p:ext uri="{BB962C8B-B14F-4D97-AF65-F5344CB8AC3E}">
        <p14:creationId xmlns:p14="http://schemas.microsoft.com/office/powerpoint/2010/main" val="3412006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(2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Challenges of farming</a:t>
            </a:r>
          </a:p>
          <a:p>
            <a:pPr lvl="1"/>
            <a:r>
              <a:rPr lang="en-US" dirty="0"/>
              <a:t>High costs</a:t>
            </a:r>
          </a:p>
          <a:p>
            <a:pPr lvl="1"/>
            <a:r>
              <a:rPr lang="en-US" dirty="0"/>
              <a:t>Demand for low food prices</a:t>
            </a:r>
          </a:p>
          <a:p>
            <a:pPr lvl="1"/>
            <a:r>
              <a:rPr lang="en-US" dirty="0"/>
              <a:t>Competition</a:t>
            </a:r>
          </a:p>
          <a:p>
            <a:pPr lvl="1"/>
            <a:r>
              <a:rPr lang="en-US" dirty="0"/>
              <a:t>Dependence on nature's cooperation</a:t>
            </a:r>
          </a:p>
          <a:p>
            <a:r>
              <a:rPr lang="en-US" dirty="0"/>
              <a:t>Technology, government support aid farmers</a:t>
            </a:r>
          </a:p>
          <a:p>
            <a:pPr lvl="1"/>
            <a:r>
              <a:rPr lang="en-US" dirty="0"/>
              <a:t>Computers, Internet allow for </a:t>
            </a:r>
            <a:r>
              <a:rPr lang="en-US" b="1" dirty="0"/>
              <a:t>precision agriculture</a:t>
            </a:r>
          </a:p>
          <a:p>
            <a:pPr lvl="1"/>
            <a:r>
              <a:rPr lang="en-US" dirty="0"/>
              <a:t>Government subsidies for commodity crops (e.g. corn, soybean, and wheat)</a:t>
            </a:r>
          </a:p>
        </p:txBody>
      </p:sp>
    </p:spTree>
    <p:extLst>
      <p:ext uri="{BB962C8B-B14F-4D97-AF65-F5344CB8AC3E}">
        <p14:creationId xmlns:p14="http://schemas.microsoft.com/office/powerpoint/2010/main" val="386073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(3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The role of agribusiness</a:t>
            </a:r>
          </a:p>
          <a:p>
            <a:pPr lvl="1"/>
            <a:r>
              <a:rPr lang="en-US" b="1" dirty="0"/>
              <a:t>Agribusiness</a:t>
            </a:r>
            <a:r>
              <a:rPr lang="en-US" dirty="0"/>
              <a:t>: blending of agricultural and business entities that affect how food, clothes, home goods are developed, processed, distributed, and purchased</a:t>
            </a:r>
          </a:p>
          <a:p>
            <a:pPr lvl="2"/>
            <a:r>
              <a:rPr lang="en-US" dirty="0"/>
              <a:t>Food portion includes food production, agricultural chemicals, finance and trade, management, environmental considerations, land development</a:t>
            </a:r>
          </a:p>
          <a:p>
            <a:pPr lvl="1"/>
            <a:r>
              <a:rPr lang="en-US" dirty="0"/>
              <a:t>Agriculture sector employs about 11 percent of U.S. population ~21 million Americans</a:t>
            </a:r>
          </a:p>
          <a:p>
            <a:pPr lvl="2"/>
            <a:r>
              <a:rPr lang="en-US" dirty="0"/>
              <a:t>Food processing companies comprise large share</a:t>
            </a:r>
          </a:p>
        </p:txBody>
      </p:sp>
    </p:spTree>
    <p:extLst>
      <p:ext uri="{BB962C8B-B14F-4D97-AF65-F5344CB8AC3E}">
        <p14:creationId xmlns:p14="http://schemas.microsoft.com/office/powerpoint/2010/main" val="3416742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2800" dirty="0"/>
              <a:t>Figure 12.3 The Location and Number of Food- and Beverage-Processing Facilities, 2007</a:t>
            </a:r>
          </a:p>
        </p:txBody>
      </p:sp>
      <p:pic>
        <p:nvPicPr>
          <p:cNvPr id="5" name="Picture 4" descr="Most facilities, including primary commodity processing, animal production, and other agribusiness, are located in the eastern United States, concentrated near Iowa, Minnesota, and Wisconsin.">
            <a:extLst>
              <a:ext uri="{FF2B5EF4-FFF2-40B4-BE49-F238E27FC236}">
                <a16:creationId xmlns:a16="http://schemas.microsoft.com/office/drawing/2014/main" id="{462ECC6F-B1A2-46EA-83DA-29E89509BC4D}"/>
              </a:ext>
            </a:extLst>
          </p:cNvPr>
          <p:cNvPicPr>
            <a:picLocks noChangeAspect="1"/>
          </p:cNvPicPr>
          <p:nvPr/>
        </p:nvPicPr>
        <p:blipFill>
          <a:blip r:embed="rId2"/>
          <a:stretch>
            <a:fillRect/>
          </a:stretch>
        </p:blipFill>
        <p:spPr>
          <a:xfrm>
            <a:off x="1508508" y="1881742"/>
            <a:ext cx="6126984" cy="4424558"/>
          </a:xfrm>
          <a:prstGeom prst="rect">
            <a:avLst/>
          </a:prstGeom>
        </p:spPr>
      </p:pic>
    </p:spTree>
    <p:extLst>
      <p:ext uri="{BB962C8B-B14F-4D97-AF65-F5344CB8AC3E}">
        <p14:creationId xmlns:p14="http://schemas.microsoft.com/office/powerpoint/2010/main" val="2551595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(4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sz="2000" dirty="0"/>
              <a:t>Crops grown for food</a:t>
            </a:r>
          </a:p>
          <a:p>
            <a:pPr lvl="1"/>
            <a:r>
              <a:rPr lang="en-US" sz="2000" dirty="0"/>
              <a:t>Top three food crops in United States: corn, soybeans, wheat</a:t>
            </a:r>
          </a:p>
          <a:p>
            <a:pPr lvl="2"/>
            <a:r>
              <a:rPr lang="en-US" sz="2000" dirty="0"/>
              <a:t>World's largest corn producer: 10 billion bushels from &gt;400,000 farms in </a:t>
            </a:r>
            <a:r>
              <a:rPr lang="en-US" sz="2000" b="1" dirty="0"/>
              <a:t>Corn Belt</a:t>
            </a:r>
          </a:p>
          <a:p>
            <a:pPr lvl="3"/>
            <a:r>
              <a:rPr lang="en-US" sz="2000" dirty="0"/>
              <a:t>Most of the corn in the U.S. ends up as feed for livestock, poultry, and fish</a:t>
            </a:r>
          </a:p>
          <a:p>
            <a:pPr lvl="2"/>
            <a:r>
              <a:rPr lang="en-US" sz="2000" dirty="0"/>
              <a:t>50 percent of world's soybeans from &gt;290,000 U.S. farms</a:t>
            </a:r>
          </a:p>
          <a:p>
            <a:pPr lvl="3"/>
            <a:r>
              <a:rPr lang="en-US" sz="2000" dirty="0"/>
              <a:t>70% of soybeans used to feed livestock</a:t>
            </a:r>
          </a:p>
          <a:p>
            <a:pPr lvl="2"/>
            <a:r>
              <a:rPr lang="en-US" sz="2000" dirty="0"/>
              <a:t>13 percent of world's wheat from &gt;160,000 farms in Great Plains</a:t>
            </a:r>
          </a:p>
          <a:p>
            <a:pPr lvl="3"/>
            <a:r>
              <a:rPr lang="en-US" sz="2000" dirty="0"/>
              <a:t>70% used for food, 22% used for animal feed, rest used to replenish crops</a:t>
            </a:r>
          </a:p>
          <a:p>
            <a:pPr lvl="1"/>
            <a:r>
              <a:rPr lang="en-US" sz="2000" dirty="0"/>
              <a:t>Most staple crops used for animal feed, not humans</a:t>
            </a:r>
          </a:p>
        </p:txBody>
      </p:sp>
    </p:spTree>
    <p:extLst>
      <p:ext uri="{BB962C8B-B14F-4D97-AF65-F5344CB8AC3E}">
        <p14:creationId xmlns:p14="http://schemas.microsoft.com/office/powerpoint/2010/main" val="1049768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lstStyle/>
          <a:p>
            <a:r>
              <a:rPr lang="en-US" sz="3400" dirty="0"/>
              <a:t>Table 12.2 Major Agricultural Crops Produced in the United States, 2016</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1339825465"/>
              </p:ext>
            </p:extLst>
          </p:nvPr>
        </p:nvGraphicFramePr>
        <p:xfrm>
          <a:off x="1436913" y="1804039"/>
          <a:ext cx="5735783" cy="2966720"/>
        </p:xfrm>
        <a:graphic>
          <a:graphicData uri="http://schemas.openxmlformats.org/drawingml/2006/table">
            <a:tbl>
              <a:tblPr firstRow="1" bandRow="1">
                <a:tableStyleId>{2D5ABB26-0587-4C30-8999-92F81FD0307C}</a:tableStyleId>
              </a:tblPr>
              <a:tblGrid>
                <a:gridCol w="2032000">
                  <a:extLst>
                    <a:ext uri="{9D8B030D-6E8A-4147-A177-3AD203B41FA5}">
                      <a16:colId xmlns:a16="http://schemas.microsoft.com/office/drawing/2014/main" val="2533078044"/>
                    </a:ext>
                  </a:extLst>
                </a:gridCol>
                <a:gridCol w="3703783">
                  <a:extLst>
                    <a:ext uri="{9D8B030D-6E8A-4147-A177-3AD203B41FA5}">
                      <a16:colId xmlns:a16="http://schemas.microsoft.com/office/drawing/2014/main" val="4013818853"/>
                    </a:ext>
                  </a:extLst>
                </a:gridCol>
              </a:tblGrid>
              <a:tr h="370840">
                <a:tc>
                  <a:txBody>
                    <a:bodyPr/>
                    <a:lstStyle/>
                    <a:p>
                      <a:pPr algn="l"/>
                      <a:r>
                        <a:rPr lang="en-US" sz="1400" b="1" i="0" u="none" strike="noStrike" cap="none" baseline="0" dirty="0">
                          <a:solidFill>
                            <a:schemeClr val="tx1"/>
                          </a:solidFill>
                          <a:latin typeface="+mn-lt"/>
                          <a:ea typeface="+mn-ea"/>
                          <a:cs typeface="+mn-cs"/>
                          <a:sym typeface="Arial"/>
                        </a:rPr>
                        <a:t>Crop</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Harvested Area (millions of acres 2016)</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pPr algn="l"/>
                      <a:r>
                        <a:rPr lang="en-US" sz="1400" b="0" i="0" u="none" strike="noStrike" cap="none" baseline="0" dirty="0">
                          <a:solidFill>
                            <a:schemeClr val="tx1"/>
                          </a:solidFill>
                          <a:latin typeface="+mn-lt"/>
                          <a:ea typeface="+mn-ea"/>
                          <a:cs typeface="+mn-cs"/>
                          <a:sym typeface="Arial"/>
                        </a:rPr>
                        <a:t>Corn for grain</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86.7</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pPr algn="l"/>
                      <a:r>
                        <a:rPr lang="en-US" sz="1400" b="0" i="0" u="none" strike="noStrike" cap="none" baseline="0" dirty="0">
                          <a:solidFill>
                            <a:schemeClr val="tx1"/>
                          </a:solidFill>
                          <a:latin typeface="+mn-lt"/>
                          <a:ea typeface="+mn-ea"/>
                          <a:cs typeface="+mn-cs"/>
                          <a:sym typeface="Arial"/>
                        </a:rPr>
                        <a:t>Soybeans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i="0" u="none" strike="noStrike" cap="none" baseline="0" dirty="0">
                          <a:solidFill>
                            <a:schemeClr val="tx1"/>
                          </a:solidFill>
                          <a:latin typeface="+mn-lt"/>
                          <a:ea typeface="+mn-ea"/>
                          <a:cs typeface="+mn-cs"/>
                          <a:sym typeface="Arial"/>
                        </a:rPr>
                        <a:t>82.7</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Hay</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53.5</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370840">
                <a:tc>
                  <a:txBody>
                    <a:bodyPr/>
                    <a:lstStyle/>
                    <a:p>
                      <a:pPr algn="l"/>
                      <a:r>
                        <a:rPr lang="en-US" sz="1400" b="0" i="0" u="none" strike="noStrike" cap="none" baseline="0" dirty="0">
                          <a:solidFill>
                            <a:schemeClr val="tx1"/>
                          </a:solidFill>
                          <a:latin typeface="+mn-lt"/>
                          <a:ea typeface="+mn-ea"/>
                          <a:cs typeface="+mn-cs"/>
                          <a:sym typeface="Arial"/>
                        </a:rPr>
                        <a:t>Wheat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i="0" u="none" strike="noStrike" cap="none" baseline="0" dirty="0">
                          <a:solidFill>
                            <a:schemeClr val="tx1"/>
                          </a:solidFill>
                          <a:latin typeface="+mn-lt"/>
                          <a:ea typeface="+mn-ea"/>
                          <a:cs typeface="+mn-cs"/>
                          <a:sym typeface="Arial"/>
                        </a:rPr>
                        <a:t>43.8</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370840">
                <a:tc>
                  <a:txBody>
                    <a:bodyPr/>
                    <a:lstStyle/>
                    <a:p>
                      <a:pPr algn="l"/>
                      <a:r>
                        <a:rPr lang="en-US" sz="1400" b="0" i="0" u="none" strike="noStrike" cap="none" baseline="0" dirty="0">
                          <a:solidFill>
                            <a:schemeClr val="tx1"/>
                          </a:solidFill>
                          <a:latin typeface="+mn-lt"/>
                          <a:ea typeface="+mn-ea"/>
                          <a:cs typeface="+mn-cs"/>
                          <a:sym typeface="Arial"/>
                        </a:rPr>
                        <a:t>Cotton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i="0" u="none" strike="noStrike" cap="none" baseline="0" dirty="0">
                          <a:solidFill>
                            <a:schemeClr val="tx1"/>
                          </a:solidFill>
                          <a:latin typeface="+mn-lt"/>
                          <a:ea typeface="+mn-ea"/>
                          <a:cs typeface="+mn-cs"/>
                          <a:sym typeface="Arial"/>
                        </a:rPr>
                        <a:t>9.5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5952422"/>
                  </a:ext>
                </a:extLst>
              </a:tr>
              <a:tr h="370840">
                <a:tc>
                  <a:txBody>
                    <a:bodyPr/>
                    <a:lstStyle/>
                    <a:p>
                      <a:pPr algn="l"/>
                      <a:r>
                        <a:rPr lang="en-US" sz="1400" b="0" i="0" u="none" strike="noStrike" cap="none" baseline="0" dirty="0">
                          <a:solidFill>
                            <a:schemeClr val="tx1"/>
                          </a:solidFill>
                          <a:latin typeface="+mn-lt"/>
                          <a:ea typeface="+mn-ea"/>
                          <a:cs typeface="+mn-cs"/>
                          <a:sym typeface="Arial"/>
                        </a:rPr>
                        <a:t>Sorghum for grain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i="0" u="none" strike="noStrike" cap="none" baseline="0" dirty="0">
                          <a:solidFill>
                            <a:schemeClr val="tx1"/>
                          </a:solidFill>
                          <a:latin typeface="+mn-lt"/>
                          <a:ea typeface="+mn-ea"/>
                          <a:cs typeface="+mn-cs"/>
                          <a:sym typeface="Arial"/>
                        </a:rPr>
                        <a:t>6.1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1885034"/>
                  </a:ext>
                </a:extLst>
              </a:tr>
              <a:tr h="370840">
                <a:tc>
                  <a:txBody>
                    <a:bodyPr/>
                    <a:lstStyle/>
                    <a:p>
                      <a:pPr algn="l"/>
                      <a:r>
                        <a:rPr lang="en-US" sz="1400" b="0" i="0" u="none" strike="noStrike" cap="none" baseline="0" dirty="0">
                          <a:solidFill>
                            <a:schemeClr val="tx1"/>
                          </a:solidFill>
                          <a:latin typeface="+mn-lt"/>
                          <a:ea typeface="+mn-ea"/>
                          <a:cs typeface="+mn-cs"/>
                          <a:sym typeface="Arial"/>
                        </a:rPr>
                        <a:t>Vegetables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0" i="0" u="none" strike="noStrike" cap="none" baseline="0" dirty="0">
                          <a:solidFill>
                            <a:schemeClr val="tx1"/>
                          </a:solidFill>
                          <a:latin typeface="+mn-lt"/>
                          <a:ea typeface="+mn-ea"/>
                          <a:cs typeface="+mn-cs"/>
                          <a:sym typeface="Arial"/>
                        </a:rPr>
                        <a:t>1.5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563464"/>
                  </a:ext>
                </a:extLst>
              </a:tr>
            </a:tbl>
          </a:graphicData>
        </a:graphic>
      </p:graphicFrame>
      <p:sp>
        <p:nvSpPr>
          <p:cNvPr id="4" name="Text Placeholder 3"/>
          <p:cNvSpPr>
            <a:spLocks noGrp="1"/>
          </p:cNvSpPr>
          <p:nvPr>
            <p:ph type="body" sz="quarter" idx="14"/>
          </p:nvPr>
        </p:nvSpPr>
        <p:spPr>
          <a:xfrm>
            <a:off x="457200" y="5163671"/>
            <a:ext cx="8229600" cy="827554"/>
          </a:xfrm>
        </p:spPr>
        <p:txBody>
          <a:bodyPr lIns="0" tIns="0" rIns="0" bIns="0"/>
          <a:lstStyle/>
          <a:p>
            <a:pPr marL="0" indent="0">
              <a:buNone/>
            </a:pPr>
            <a:r>
              <a:rPr lang="fr-FR" sz="1800" b="1" dirty="0"/>
              <a:t>Source:</a:t>
            </a:r>
            <a:r>
              <a:rPr lang="fr-FR" sz="1800" dirty="0"/>
              <a:t> </a:t>
            </a:r>
            <a:r>
              <a:rPr lang="fr-FR" sz="1800" dirty="0">
                <a:hlinkClick r:id="rId2" tooltip="https://www.nass.usda.gov/Publications/Ag_Statistics/2017/Chapter01.pdf"/>
              </a:rPr>
              <a:t>https://www.nass.usda.gov/Publications/</a:t>
            </a:r>
            <a:r>
              <a:rPr lang="en-US" sz="1800" dirty="0" smtClean="0">
                <a:hlinkClick r:id="rId2" tooltip="https://www.nass.usda.gov/Publications/Ag_Statistics/2017/Chapter01.pdf"/>
              </a:rPr>
              <a:t>Ag_Statistics/2017/Chapter01.pdf</a:t>
            </a:r>
            <a:endParaRPr lang="en-IN" sz="1800" dirty="0"/>
          </a:p>
        </p:txBody>
      </p:sp>
    </p:spTree>
    <p:extLst>
      <p:ext uri="{BB962C8B-B14F-4D97-AF65-F5344CB8AC3E}">
        <p14:creationId xmlns:p14="http://schemas.microsoft.com/office/powerpoint/2010/main" val="4085040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12.4 Major U.S. Centers of Cattle, Corn, Wheat, and Soybean Products</a:t>
            </a:r>
          </a:p>
        </p:txBody>
      </p:sp>
      <p:pic>
        <p:nvPicPr>
          <p:cNvPr id="4" name="Picture 3" descr="Cattle and calve production is based in the central United States. Corn production is based in the northern central United States. Wheat production is based in the central and northern United States. Soybean production is based in the northern central United States.">
            <a:extLst>
              <a:ext uri="{FF2B5EF4-FFF2-40B4-BE49-F238E27FC236}">
                <a16:creationId xmlns:a16="http://schemas.microsoft.com/office/drawing/2014/main" id="{9FB6FD14-E189-4E30-947D-965362A8008C}"/>
              </a:ext>
            </a:extLst>
          </p:cNvPr>
          <p:cNvPicPr>
            <a:picLocks noChangeAspect="1"/>
          </p:cNvPicPr>
          <p:nvPr/>
        </p:nvPicPr>
        <p:blipFill>
          <a:blip r:embed="rId2"/>
          <a:stretch>
            <a:fillRect/>
          </a:stretch>
        </p:blipFill>
        <p:spPr>
          <a:xfrm>
            <a:off x="1301265" y="1758366"/>
            <a:ext cx="6541470" cy="4457545"/>
          </a:xfrm>
          <a:prstGeom prst="rect">
            <a:avLst/>
          </a:prstGeom>
        </p:spPr>
      </p:pic>
    </p:spTree>
    <p:extLst>
      <p:ext uri="{BB962C8B-B14F-4D97-AF65-F5344CB8AC3E}">
        <p14:creationId xmlns:p14="http://schemas.microsoft.com/office/powerpoint/2010/main" val="275958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(5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Animals raised for food on </a:t>
            </a:r>
            <a:r>
              <a:rPr lang="en-US" b="1" dirty="0"/>
              <a:t>feedlots</a:t>
            </a:r>
          </a:p>
          <a:p>
            <a:pPr lvl="1"/>
            <a:r>
              <a:rPr lang="en-US" dirty="0"/>
              <a:t>Dominant food animals in United States: cows, pigs, chickens</a:t>
            </a:r>
          </a:p>
          <a:p>
            <a:r>
              <a:rPr lang="en-US" dirty="0"/>
              <a:t>Exporting foods: the good and bad news</a:t>
            </a:r>
          </a:p>
          <a:p>
            <a:pPr lvl="1"/>
            <a:r>
              <a:rPr lang="en-US" dirty="0"/>
              <a:t>U.S. farmers help feed world</a:t>
            </a:r>
          </a:p>
          <a:p>
            <a:pPr lvl="2"/>
            <a:r>
              <a:rPr lang="en-US" dirty="0"/>
              <a:t>Estimated 30 percent of farm income from foreign trade</a:t>
            </a:r>
          </a:p>
          <a:p>
            <a:pPr lvl="1"/>
            <a:r>
              <a:rPr lang="en-US" dirty="0"/>
              <a:t>Also exporting unhealthy eating habits</a:t>
            </a:r>
          </a:p>
          <a:p>
            <a:pPr lvl="2"/>
            <a:r>
              <a:rPr lang="en-US" dirty="0"/>
              <a:t>Shift to high-calorie, high-fat, processed food diet</a:t>
            </a:r>
          </a:p>
          <a:p>
            <a:pPr lvl="2"/>
            <a:r>
              <a:rPr lang="en-US" b="1" dirty="0"/>
              <a:t>Globesity </a:t>
            </a:r>
            <a:r>
              <a:rPr lang="en-US" dirty="0"/>
              <a:t>(growing incidence of obesity worldwide) becoming a global </a:t>
            </a:r>
            <a:r>
              <a:rPr lang="en-US" dirty="0" smtClean="0"/>
              <a:t>threat</a:t>
            </a:r>
            <a:endParaRPr lang="en-US" dirty="0"/>
          </a:p>
        </p:txBody>
      </p:sp>
    </p:spTree>
    <p:extLst>
      <p:ext uri="{BB962C8B-B14F-4D97-AF65-F5344CB8AC3E}">
        <p14:creationId xmlns:p14="http://schemas.microsoft.com/office/powerpoint/2010/main" val="2084794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(6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Food production outside the United States</a:t>
            </a:r>
          </a:p>
          <a:p>
            <a:pPr lvl="1"/>
            <a:r>
              <a:rPr lang="en-US" dirty="0"/>
              <a:t>U.S. exports more agricultural products than it imports</a:t>
            </a:r>
          </a:p>
          <a:p>
            <a:pPr lvl="2"/>
            <a:r>
              <a:rPr lang="en-US" dirty="0"/>
              <a:t>Most coffee, cocoa, and spices in the U.S. is imported from other countries</a:t>
            </a:r>
          </a:p>
          <a:p>
            <a:pPr lvl="2"/>
            <a:r>
              <a:rPr lang="en-US" dirty="0"/>
              <a:t>Most coffee comes from Colombia and Brazil</a:t>
            </a:r>
          </a:p>
        </p:txBody>
      </p:sp>
    </p:spTree>
    <p:extLst>
      <p:ext uri="{BB962C8B-B14F-4D97-AF65-F5344CB8AC3E}">
        <p14:creationId xmlns:p14="http://schemas.microsoft.com/office/powerpoint/2010/main" val="351596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511143" cy="1097279"/>
          </a:xfrm>
        </p:spPr>
        <p:txBody>
          <a:bodyPr/>
          <a:lstStyle/>
          <a:p>
            <a:r>
              <a:rPr lang="en-US" sz="3400" dirty="0"/>
              <a:t>Where Does Your Food Come From? </a:t>
            </a:r>
            <a:r>
              <a:rPr lang="en-US" sz="2000" b="0" dirty="0"/>
              <a:t>(7 of 7)</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Importing foods: the good and bad news</a:t>
            </a:r>
          </a:p>
          <a:p>
            <a:pPr lvl="1"/>
            <a:r>
              <a:rPr lang="en-US" dirty="0"/>
              <a:t>Two primary reasons for U.S. food imports</a:t>
            </a:r>
          </a:p>
          <a:p>
            <a:pPr lvl="2"/>
            <a:r>
              <a:rPr lang="en-US" dirty="0"/>
              <a:t>Demand for variety of products year round</a:t>
            </a:r>
          </a:p>
          <a:p>
            <a:pPr lvl="2"/>
            <a:r>
              <a:rPr lang="en-US" dirty="0"/>
              <a:t>Demand for cheap food</a:t>
            </a:r>
          </a:p>
          <a:p>
            <a:pPr lvl="1"/>
            <a:r>
              <a:rPr lang="en-US" dirty="0"/>
              <a:t>Problems:</a:t>
            </a:r>
          </a:p>
          <a:p>
            <a:pPr lvl="2"/>
            <a:r>
              <a:rPr lang="en-US" dirty="0"/>
              <a:t>Environmental costs of long-distance shipping</a:t>
            </a:r>
          </a:p>
          <a:p>
            <a:pPr lvl="2"/>
            <a:r>
              <a:rPr lang="en-US" dirty="0"/>
              <a:t>Potential for food contamination overseas</a:t>
            </a:r>
          </a:p>
          <a:p>
            <a:pPr lvl="3"/>
            <a:r>
              <a:rPr lang="en-US" dirty="0"/>
              <a:t>Because of the tremendous volume of imports, the F</a:t>
            </a:r>
            <a:r>
              <a:rPr lang="en-US" sz="100" dirty="0"/>
              <a:t> </a:t>
            </a:r>
            <a:r>
              <a:rPr lang="en-US" dirty="0"/>
              <a:t>D</a:t>
            </a:r>
            <a:r>
              <a:rPr lang="en-US" sz="100" dirty="0"/>
              <a:t> </a:t>
            </a:r>
            <a:r>
              <a:rPr lang="en-US" dirty="0"/>
              <a:t>A only inspects less than 2 percent of all food products brought into the United States</a:t>
            </a:r>
          </a:p>
        </p:txBody>
      </p:sp>
    </p:spTree>
    <p:extLst>
      <p:ext uri="{BB962C8B-B14F-4D97-AF65-F5344CB8AC3E}">
        <p14:creationId xmlns:p14="http://schemas.microsoft.com/office/powerpoint/2010/main" val="3825681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308629"/>
          </a:xfrm>
        </p:spPr>
        <p:txBody>
          <a:bodyPr/>
          <a:lstStyle/>
          <a:p>
            <a:r>
              <a:rPr lang="en-US" sz="2800" dirty="0"/>
              <a:t>Figure 12.5 Percent of Selected Foods and Beverages Consumed in the United States That Are Imported, by Volume</a:t>
            </a:r>
          </a:p>
        </p:txBody>
      </p:sp>
      <p:pic>
        <p:nvPicPr>
          <p:cNvPr id="5" name="Picture 4" descr="The data in the bar chart are as follows. Coffee, cocoa, and spaces, 100 percent. Fish and shellfish, 95 percent. Fresh fruits, 51 percent. Fruit juices, 49 percent. Wine, 30 percent. Sugar, 28 percent. Vegetable oils, 26 percent. Fresh vegetables, 22 percent. Processed vegetables, 20 percent.">
            <a:extLst>
              <a:ext uri="{FF2B5EF4-FFF2-40B4-BE49-F238E27FC236}">
                <a16:creationId xmlns:a16="http://schemas.microsoft.com/office/drawing/2014/main" id="{FF3E99C2-269F-4B09-B2DF-124A08B66A66}"/>
              </a:ext>
            </a:extLst>
          </p:cNvPr>
          <p:cNvPicPr>
            <a:picLocks noChangeAspect="1"/>
          </p:cNvPicPr>
          <p:nvPr/>
        </p:nvPicPr>
        <p:blipFill>
          <a:blip r:embed="rId2"/>
          <a:stretch>
            <a:fillRect/>
          </a:stretch>
        </p:blipFill>
        <p:spPr>
          <a:xfrm>
            <a:off x="3156790" y="1625482"/>
            <a:ext cx="2830419" cy="4723319"/>
          </a:xfrm>
          <a:prstGeom prst="rect">
            <a:avLst/>
          </a:prstGeom>
        </p:spPr>
      </p:pic>
    </p:spTree>
    <p:extLst>
      <p:ext uri="{BB962C8B-B14F-4D97-AF65-F5344CB8AC3E}">
        <p14:creationId xmlns:p14="http://schemas.microsoft.com/office/powerpoint/2010/main" val="2086754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333013" cy="1097279"/>
          </a:xfrm>
        </p:spPr>
        <p:txBody>
          <a:bodyPr/>
          <a:lstStyle/>
          <a:p>
            <a:r>
              <a:rPr lang="en-US" sz="3400" dirty="0"/>
              <a:t>What Is a Sustainable Food System? </a:t>
            </a:r>
            <a:r>
              <a:rPr lang="en-US" sz="2000" b="0" dirty="0"/>
              <a:t>(1 of 3)</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dirty="0"/>
              <a:t>A </a:t>
            </a:r>
            <a:r>
              <a:rPr lang="en-US" b="1" dirty="0"/>
              <a:t>sustainable food system </a:t>
            </a:r>
            <a:r>
              <a:rPr lang="en-US" dirty="0"/>
              <a:t>is one that addresses concerns regarding the health of individuals, the community, and the environment in a way that intends to provide healthy food for the world's population for generations to come</a:t>
            </a:r>
          </a:p>
          <a:p>
            <a:r>
              <a:rPr lang="en-US" dirty="0"/>
              <a:t>A sustainable food system must:</a:t>
            </a:r>
          </a:p>
          <a:p>
            <a:pPr lvl="1"/>
            <a:r>
              <a:rPr lang="en-US" dirty="0"/>
              <a:t>Be environmentally friendly</a:t>
            </a:r>
          </a:p>
          <a:p>
            <a:pPr lvl="1"/>
            <a:r>
              <a:rPr lang="en-US" dirty="0"/>
              <a:t>Economically viable</a:t>
            </a:r>
          </a:p>
          <a:p>
            <a:pPr lvl="1"/>
            <a:r>
              <a:rPr lang="en-US" dirty="0"/>
              <a:t>Socially equitable</a:t>
            </a:r>
          </a:p>
          <a:p>
            <a:r>
              <a:rPr lang="en-US" dirty="0"/>
              <a:t>Many food systems degrade environment, reduce biodiversity, pollute air and water</a:t>
            </a:r>
          </a:p>
        </p:txBody>
      </p:sp>
    </p:spTree>
    <p:extLst>
      <p:ext uri="{BB962C8B-B14F-4D97-AF65-F5344CB8AC3E}">
        <p14:creationId xmlns:p14="http://schemas.microsoft.com/office/powerpoint/2010/main" val="4705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12.6 Sustainable Food Systems Model</a:t>
            </a:r>
          </a:p>
        </p:txBody>
      </p:sp>
      <p:pic>
        <p:nvPicPr>
          <p:cNvPr id="5" name="Picture 4" descr="Environmental stewardship. Conserves, protects, and renews natural resources (soil, water, air, energy, biodiversity). Supports vibrant ecosystems. Promotes a low-carbon footprint. Mitigates climate change. Nutrition and health. Assures dietary diversity. Assures safety of food and water supplies. Assures optimal access to food and water in order to meet nutritional requirements. Social, cultural, and ethical capital. Promotes cultural diversity. Empowers social responsibility and community engagement. Advances ethical, humane, and fair treatment of individuals and animals. Economic vitality. Builds community wealth. Is economically viable and sustainable.">
            <a:extLst>
              <a:ext uri="{FF2B5EF4-FFF2-40B4-BE49-F238E27FC236}">
                <a16:creationId xmlns:a16="http://schemas.microsoft.com/office/drawing/2014/main" id="{F938468B-0386-4FA0-A0D9-AFF6718DFA98}"/>
              </a:ext>
            </a:extLst>
          </p:cNvPr>
          <p:cNvPicPr>
            <a:picLocks noChangeAspect="1"/>
          </p:cNvPicPr>
          <p:nvPr/>
        </p:nvPicPr>
        <p:blipFill>
          <a:blip r:embed="rId2"/>
          <a:stretch>
            <a:fillRect/>
          </a:stretch>
        </p:blipFill>
        <p:spPr>
          <a:xfrm>
            <a:off x="2125320" y="1732473"/>
            <a:ext cx="4893359" cy="4485579"/>
          </a:xfrm>
          <a:prstGeom prst="rect">
            <a:avLst/>
          </a:prstGeom>
        </p:spPr>
      </p:pic>
    </p:spTree>
    <p:extLst>
      <p:ext uri="{BB962C8B-B14F-4D97-AF65-F5344CB8AC3E}">
        <p14:creationId xmlns:p14="http://schemas.microsoft.com/office/powerpoint/2010/main" val="1366300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333013" cy="1097279"/>
          </a:xfrm>
        </p:spPr>
        <p:txBody>
          <a:bodyPr/>
          <a:lstStyle/>
          <a:p>
            <a:r>
              <a:rPr lang="en-US" sz="3400" dirty="0"/>
              <a:t>What Is a Sustainable Food System? </a:t>
            </a:r>
            <a:r>
              <a:rPr lang="en-US" sz="2000" b="0" dirty="0"/>
              <a:t>(2 of 3)</a:t>
            </a:r>
            <a:endParaRPr lang="en-IN" sz="2000" b="0" dirty="0"/>
          </a:p>
        </p:txBody>
      </p:sp>
      <p:sp>
        <p:nvSpPr>
          <p:cNvPr id="21" name="Content Placeholder 20"/>
          <p:cNvSpPr>
            <a:spLocks noGrp="1"/>
          </p:cNvSpPr>
          <p:nvPr>
            <p:ph sz="quarter" idx="13"/>
          </p:nvPr>
        </p:nvSpPr>
        <p:spPr>
          <a:xfrm>
            <a:off x="457200" y="1556326"/>
            <a:ext cx="8229600" cy="4899892"/>
          </a:xfrm>
        </p:spPr>
        <p:txBody>
          <a:bodyPr/>
          <a:lstStyle/>
          <a:p>
            <a:r>
              <a:rPr lang="en-US" sz="2200" dirty="0"/>
              <a:t>Concerns about:</a:t>
            </a:r>
          </a:p>
          <a:p>
            <a:pPr lvl="1"/>
            <a:r>
              <a:rPr lang="en-US" sz="2200" dirty="0"/>
              <a:t>Soil use: improper use degrades topsoil, endangers food soil web</a:t>
            </a:r>
          </a:p>
          <a:p>
            <a:pPr lvl="1"/>
            <a:r>
              <a:rPr lang="en-US" sz="2200" dirty="0"/>
              <a:t>Energy use: fossil fuels harm environment</a:t>
            </a:r>
          </a:p>
          <a:p>
            <a:pPr lvl="2"/>
            <a:r>
              <a:rPr lang="en-US" sz="2200" dirty="0"/>
              <a:t>Using alternatives aids sustainability</a:t>
            </a:r>
          </a:p>
          <a:p>
            <a:pPr lvl="1"/>
            <a:r>
              <a:rPr lang="en-US" sz="2200" dirty="0"/>
              <a:t>Water use: growing consumption</a:t>
            </a:r>
          </a:p>
          <a:p>
            <a:pPr lvl="2"/>
            <a:r>
              <a:rPr lang="en-US" sz="2200" dirty="0"/>
              <a:t>Conservation is necessary</a:t>
            </a:r>
          </a:p>
          <a:p>
            <a:pPr lvl="1"/>
            <a:r>
              <a:rPr lang="en-US" sz="2200" dirty="0"/>
              <a:t>Reducing food waste is part of sustainability</a:t>
            </a:r>
          </a:p>
          <a:p>
            <a:pPr lvl="2"/>
            <a:r>
              <a:rPr lang="en-US" sz="2200" dirty="0"/>
              <a:t>30-40% of all food produced is wasted</a:t>
            </a:r>
          </a:p>
          <a:p>
            <a:r>
              <a:rPr lang="en-US" sz="2200" dirty="0"/>
              <a:t>Being a more sustainable food consumer</a:t>
            </a:r>
          </a:p>
          <a:p>
            <a:pPr lvl="1"/>
            <a:r>
              <a:rPr lang="en-US" sz="2200" dirty="0"/>
              <a:t>Adopting "greener" habits can help</a:t>
            </a:r>
          </a:p>
          <a:p>
            <a:pPr lvl="2"/>
            <a:r>
              <a:rPr lang="en-US" sz="2200" dirty="0"/>
              <a:t>Examples: eating less meat</a:t>
            </a:r>
          </a:p>
        </p:txBody>
      </p:sp>
    </p:spTree>
    <p:extLst>
      <p:ext uri="{BB962C8B-B14F-4D97-AF65-F5344CB8AC3E}">
        <p14:creationId xmlns:p14="http://schemas.microsoft.com/office/powerpoint/2010/main" val="2046572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12.7 How Far Did Your Food Travel?</a:t>
            </a:r>
          </a:p>
        </p:txBody>
      </p:sp>
      <p:pic>
        <p:nvPicPr>
          <p:cNvPr id="4" name="Picture 3" descr="A bar chart provides the average distance in miles foods travel, as follows. Pumpkins, 233. Squash, 781. Sweet corn, 813. Apples, 1,555. Asparagus, 1,671. Broccoli, 2,095. Grapes, 2,143.">
            <a:extLst>
              <a:ext uri="{FF2B5EF4-FFF2-40B4-BE49-F238E27FC236}">
                <a16:creationId xmlns:a16="http://schemas.microsoft.com/office/drawing/2014/main" id="{0A691626-EAB5-4AE4-B52C-469BD0D3D1F3}"/>
              </a:ext>
            </a:extLst>
          </p:cNvPr>
          <p:cNvPicPr>
            <a:picLocks noChangeAspect="1"/>
          </p:cNvPicPr>
          <p:nvPr/>
        </p:nvPicPr>
        <p:blipFill>
          <a:blip r:embed="rId2"/>
          <a:stretch>
            <a:fillRect/>
          </a:stretch>
        </p:blipFill>
        <p:spPr>
          <a:xfrm>
            <a:off x="2429288" y="1656104"/>
            <a:ext cx="4285423" cy="4567075"/>
          </a:xfrm>
          <a:prstGeom prst="rect">
            <a:avLst/>
          </a:prstGeom>
        </p:spPr>
      </p:pic>
    </p:spTree>
    <p:extLst>
      <p:ext uri="{BB962C8B-B14F-4D97-AF65-F5344CB8AC3E}">
        <p14:creationId xmlns:p14="http://schemas.microsoft.com/office/powerpoint/2010/main" val="3628015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7333013" cy="1097279"/>
          </a:xfrm>
        </p:spPr>
        <p:txBody>
          <a:bodyPr/>
          <a:lstStyle/>
          <a:p>
            <a:r>
              <a:rPr lang="en-US" sz="3400" dirty="0"/>
              <a:t>What Is a Sustainable Food System? </a:t>
            </a:r>
            <a:r>
              <a:rPr lang="en-US" sz="2000" b="0" dirty="0"/>
              <a:t>(3 of 3)</a:t>
            </a:r>
            <a:endParaRPr lang="en-IN" sz="2000" b="0" dirty="0"/>
          </a:p>
        </p:txBody>
      </p:sp>
      <p:sp>
        <p:nvSpPr>
          <p:cNvPr id="21" name="Content Placeholder 20"/>
          <p:cNvSpPr>
            <a:spLocks noGrp="1"/>
          </p:cNvSpPr>
          <p:nvPr>
            <p:ph sz="quarter" idx="13"/>
          </p:nvPr>
        </p:nvSpPr>
        <p:spPr>
          <a:xfrm>
            <a:off x="457200" y="1556326"/>
            <a:ext cx="8229600" cy="4756792"/>
          </a:xfrm>
        </p:spPr>
        <p:txBody>
          <a:bodyPr/>
          <a:lstStyle/>
          <a:p>
            <a:r>
              <a:rPr lang="en-US" sz="2200" dirty="0"/>
              <a:t>The most sustainable foods are locally grown and plant-based</a:t>
            </a:r>
          </a:p>
          <a:p>
            <a:pPr lvl="1"/>
            <a:r>
              <a:rPr lang="en-US" sz="2200" dirty="0"/>
              <a:t>Plant based diets are also more health promoting</a:t>
            </a:r>
          </a:p>
          <a:p>
            <a:r>
              <a:rPr lang="en-US" sz="2200" dirty="0"/>
              <a:t>Small farms often provide foods to people living in their communities through:</a:t>
            </a:r>
          </a:p>
          <a:p>
            <a:pPr lvl="1"/>
            <a:r>
              <a:rPr lang="en-US" sz="2200" dirty="0"/>
              <a:t>Community-supported agriculture (C</a:t>
            </a:r>
            <a:r>
              <a:rPr lang="en-US" sz="100" dirty="0"/>
              <a:t> </a:t>
            </a:r>
            <a:r>
              <a:rPr lang="en-US" sz="2200" dirty="0"/>
              <a:t>S</a:t>
            </a:r>
            <a:r>
              <a:rPr lang="en-US" sz="100" dirty="0"/>
              <a:t> </a:t>
            </a:r>
            <a:r>
              <a:rPr lang="en-US" sz="2200" dirty="0"/>
              <a:t>A)</a:t>
            </a:r>
          </a:p>
          <a:p>
            <a:pPr lvl="1"/>
            <a:r>
              <a:rPr lang="en-US" sz="2200" dirty="0"/>
              <a:t>Farmers' markets</a:t>
            </a:r>
          </a:p>
          <a:p>
            <a:pPr lvl="1"/>
            <a:r>
              <a:rPr lang="en-US" sz="2200" dirty="0"/>
              <a:t>Contracts through local grocery stores</a:t>
            </a:r>
          </a:p>
          <a:p>
            <a:r>
              <a:rPr lang="en-US" sz="2200" dirty="0"/>
              <a:t>Buying food from local farms doesn't guarantee that foods were grown in a sustainable way, nor does being from a distant farm mean that those farmers didn't practice sustainable agriculture.</a:t>
            </a:r>
          </a:p>
        </p:txBody>
      </p:sp>
    </p:spTree>
    <p:extLst>
      <p:ext uri="{BB962C8B-B14F-4D97-AF65-F5344CB8AC3E}">
        <p14:creationId xmlns:p14="http://schemas.microsoft.com/office/powerpoint/2010/main" val="1350348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dirty="0"/>
              <a:t>Table 12.3 Food Miles in a Meal</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2138909458"/>
              </p:ext>
            </p:extLst>
          </p:nvPr>
        </p:nvGraphicFramePr>
        <p:xfrm>
          <a:off x="419100" y="1927100"/>
          <a:ext cx="8451768" cy="3139440"/>
        </p:xfrm>
        <a:graphic>
          <a:graphicData uri="http://schemas.openxmlformats.org/drawingml/2006/table">
            <a:tbl>
              <a:tblPr firstRow="1" bandRow="1">
                <a:tableStyleId>{2D5ABB26-0587-4C30-8999-92F81FD0307C}</a:tableStyleId>
              </a:tblPr>
              <a:tblGrid>
                <a:gridCol w="1258785">
                  <a:extLst>
                    <a:ext uri="{9D8B030D-6E8A-4147-A177-3AD203B41FA5}">
                      <a16:colId xmlns:a16="http://schemas.microsoft.com/office/drawing/2014/main" val="924206358"/>
                    </a:ext>
                  </a:extLst>
                </a:gridCol>
                <a:gridCol w="1555667">
                  <a:extLst>
                    <a:ext uri="{9D8B030D-6E8A-4147-A177-3AD203B41FA5}">
                      <a16:colId xmlns:a16="http://schemas.microsoft.com/office/drawing/2014/main" val="2533078044"/>
                    </a:ext>
                  </a:extLst>
                </a:gridCol>
                <a:gridCol w="1575954">
                  <a:extLst>
                    <a:ext uri="{9D8B030D-6E8A-4147-A177-3AD203B41FA5}">
                      <a16:colId xmlns:a16="http://schemas.microsoft.com/office/drawing/2014/main" val="4013818853"/>
                    </a:ext>
                  </a:extLst>
                </a:gridCol>
                <a:gridCol w="1544944">
                  <a:extLst>
                    <a:ext uri="{9D8B030D-6E8A-4147-A177-3AD203B41FA5}">
                      <a16:colId xmlns:a16="http://schemas.microsoft.com/office/drawing/2014/main" val="3397898033"/>
                    </a:ext>
                  </a:extLst>
                </a:gridCol>
                <a:gridCol w="2516418">
                  <a:extLst>
                    <a:ext uri="{9D8B030D-6E8A-4147-A177-3AD203B41FA5}">
                      <a16:colId xmlns:a16="http://schemas.microsoft.com/office/drawing/2014/main" val="2851740213"/>
                    </a:ext>
                  </a:extLst>
                </a:gridCol>
              </a:tblGrid>
              <a:tr h="370840">
                <a:tc>
                  <a:txBody>
                    <a:bodyPr/>
                    <a:lstStyle/>
                    <a:p>
                      <a:r>
                        <a:rPr lang="en-US" sz="1600" b="1" i="0" u="none" strike="noStrike" cap="none" baseline="0" dirty="0">
                          <a:solidFill>
                            <a:schemeClr val="tx1"/>
                          </a:solidFill>
                          <a:latin typeface="+mn-lt"/>
                          <a:ea typeface="+mn-ea"/>
                          <a:cs typeface="+mn-cs"/>
                          <a:sym typeface="Arial"/>
                        </a:rPr>
                        <a:t>Food Item</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Local Source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Distance Traveled from Local Source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Conventional </a:t>
                      </a:r>
                    </a:p>
                    <a:p>
                      <a:r>
                        <a:rPr lang="en-US" sz="1600" b="1" i="0" u="none" strike="noStrike" cap="none" baseline="0" dirty="0">
                          <a:solidFill>
                            <a:schemeClr val="tx1"/>
                          </a:solidFill>
                          <a:latin typeface="+mn-lt"/>
                          <a:ea typeface="+mn-ea"/>
                          <a:cs typeface="+mn-cs"/>
                          <a:sym typeface="Arial"/>
                        </a:rPr>
                        <a:t>Source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i="0" u="none" strike="noStrike" cap="none" baseline="0" dirty="0">
                          <a:solidFill>
                            <a:schemeClr val="tx1"/>
                          </a:solidFill>
                          <a:latin typeface="+mn-lt"/>
                          <a:ea typeface="+mn-ea"/>
                          <a:cs typeface="+mn-cs"/>
                          <a:sym typeface="Arial"/>
                        </a:rPr>
                        <a:t>Distance Traveled through Conventional Channels</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pPr algn="l"/>
                      <a:r>
                        <a:rPr lang="en-US" sz="1600" b="0" i="0" u="none" strike="noStrike" cap="none" baseline="0" dirty="0">
                          <a:solidFill>
                            <a:schemeClr val="tx1"/>
                          </a:solidFill>
                          <a:latin typeface="+mn-lt"/>
                          <a:ea typeface="+mn-ea"/>
                          <a:cs typeface="+mn-cs"/>
                          <a:sym typeface="Arial"/>
                        </a:rPr>
                        <a:t>Chuck roast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Local grass-fed beef farm</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75 miles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Colorado</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675 miles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pPr algn="l"/>
                      <a:r>
                        <a:rPr lang="en-US" sz="1600" b="0" i="0" u="none" strike="noStrike" cap="none" baseline="0" dirty="0">
                          <a:solidFill>
                            <a:schemeClr val="tx1"/>
                          </a:solidFill>
                          <a:latin typeface="+mn-lt"/>
                          <a:ea typeface="+mn-ea"/>
                          <a:cs typeface="+mn-cs"/>
                          <a:sym typeface="Arial"/>
                        </a:rPr>
                        <a:t>Potatoes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Farmers’ market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10–15 miles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Idaho</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1,300 miles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pPr algn="l"/>
                      <a:r>
                        <a:rPr lang="en-US" sz="1600" b="0" i="0" u="none" strike="noStrike" cap="none" baseline="0" dirty="0">
                          <a:solidFill>
                            <a:schemeClr val="tx1"/>
                          </a:solidFill>
                          <a:latin typeface="+mn-lt"/>
                          <a:ea typeface="+mn-ea"/>
                          <a:cs typeface="+mn-cs"/>
                          <a:sym typeface="Arial"/>
                        </a:rPr>
                        <a:t>Carrots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Backyard garden</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40 feet</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California</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cap="none" baseline="0" dirty="0">
                          <a:solidFill>
                            <a:schemeClr val="tx1"/>
                          </a:solidFill>
                          <a:latin typeface="+mn-lt"/>
                          <a:ea typeface="+mn-ea"/>
                          <a:cs typeface="+mn-cs"/>
                          <a:sym typeface="Arial"/>
                        </a:rPr>
                        <a:t>1,700 miles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285405">
                <a:tc>
                  <a:txBody>
                    <a:bodyPr/>
                    <a:lstStyle/>
                    <a:p>
                      <a:pPr algn="l"/>
                      <a:r>
                        <a:rPr lang="en-US" sz="1600" b="0" i="0" u="none" strike="noStrike" cap="none" baseline="0" dirty="0">
                          <a:solidFill>
                            <a:schemeClr val="tx1"/>
                          </a:solidFill>
                          <a:latin typeface="+mn-lt"/>
                          <a:ea typeface="+mn-ea"/>
                          <a:cs typeface="+mn-cs"/>
                          <a:sym typeface="Arial"/>
                        </a:rPr>
                        <a:t>Green beans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Backyard garden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40 feet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California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b="0" i="0" u="none" strike="noStrike" cap="none" baseline="0" dirty="0">
                          <a:solidFill>
                            <a:schemeClr val="tx1"/>
                          </a:solidFill>
                          <a:latin typeface="+mn-lt"/>
                          <a:ea typeface="+mn-ea"/>
                          <a:cs typeface="+mn-cs"/>
                          <a:sym typeface="Arial"/>
                        </a:rPr>
                        <a:t>1,700 miles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bl>
          </a:graphicData>
        </a:graphic>
      </p:graphicFrame>
    </p:spTree>
    <p:extLst>
      <p:ext uri="{BB962C8B-B14F-4D97-AF65-F5344CB8AC3E}">
        <p14:creationId xmlns:p14="http://schemas.microsoft.com/office/powerpoint/2010/main" val="91337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579922" cy="1097279"/>
          </a:xfrm>
        </p:spPr>
        <p:txBody>
          <a:bodyPr/>
          <a:lstStyle/>
          <a:p>
            <a:r>
              <a:rPr lang="en-US" sz="3400" dirty="0"/>
              <a:t>Table 12.4 Concerns and Regulations for G</a:t>
            </a:r>
            <a:r>
              <a:rPr lang="en-US" sz="100" dirty="0"/>
              <a:t> </a:t>
            </a:r>
            <a:r>
              <a:rPr lang="en-US" sz="3400" dirty="0"/>
              <a:t>E </a:t>
            </a:r>
            <a:r>
              <a:rPr lang="en-US" sz="3400" dirty="0" smtClean="0"/>
              <a:t>Foods</a:t>
            </a:r>
            <a:endParaRPr lang="en-US" sz="2000" b="0" dirty="0"/>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4286433936"/>
              </p:ext>
            </p:extLst>
          </p:nvPr>
        </p:nvGraphicFramePr>
        <p:xfrm>
          <a:off x="419100" y="1524000"/>
          <a:ext cx="8451768" cy="4759960"/>
        </p:xfrm>
        <a:graphic>
          <a:graphicData uri="http://schemas.openxmlformats.org/drawingml/2006/table">
            <a:tbl>
              <a:tblPr firstRow="1" bandRow="1">
                <a:tableStyleId>{2D5ABB26-0587-4C30-8999-92F81FD0307C}</a:tableStyleId>
              </a:tblPr>
              <a:tblGrid>
                <a:gridCol w="1258785">
                  <a:extLst>
                    <a:ext uri="{9D8B030D-6E8A-4147-A177-3AD203B41FA5}">
                      <a16:colId xmlns:a16="http://schemas.microsoft.com/office/drawing/2014/main" val="924206358"/>
                    </a:ext>
                  </a:extLst>
                </a:gridCol>
                <a:gridCol w="7192983">
                  <a:extLst>
                    <a:ext uri="{9D8B030D-6E8A-4147-A177-3AD203B41FA5}">
                      <a16:colId xmlns:a16="http://schemas.microsoft.com/office/drawing/2014/main" val="2533078044"/>
                    </a:ext>
                  </a:extLst>
                </a:gridCol>
              </a:tblGrid>
              <a:tr h="370840">
                <a:tc>
                  <a:txBody>
                    <a:bodyPr/>
                    <a:lstStyle/>
                    <a:p>
                      <a:r>
                        <a:rPr lang="en-US" sz="1400" b="1" i="0" u="none" strike="noStrike" cap="none" baseline="0" dirty="0">
                          <a:solidFill>
                            <a:schemeClr val="tx1"/>
                          </a:solidFill>
                          <a:latin typeface="+mn-lt"/>
                          <a:ea typeface="+mn-ea"/>
                          <a:cs typeface="+mn-cs"/>
                          <a:sym typeface="Arial"/>
                        </a:rPr>
                        <a:t>Concern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F</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D</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A Regulation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400" b="0" i="0" u="none" strike="noStrike" cap="none" baseline="0" dirty="0">
                          <a:solidFill>
                            <a:schemeClr val="tx1"/>
                          </a:solidFill>
                          <a:latin typeface="+mn-lt"/>
                          <a:ea typeface="+mn-ea"/>
                          <a:cs typeface="+mn-cs"/>
                          <a:sym typeface="Arial"/>
                        </a:rPr>
                        <a:t>Undesirable genetic modification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Genes used in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must not have prior evidence of encoding any harmful substances. The genes must also be stably inserted into the plant in order to avoid any rearranging of genetic information that would produce an undesirable substance.</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r>
                        <a:rPr lang="en-US" sz="1400" b="0" i="0" u="none" strike="noStrike" cap="none" baseline="0" dirty="0">
                          <a:solidFill>
                            <a:schemeClr val="tx1"/>
                          </a:solidFill>
                          <a:latin typeface="+mn-lt"/>
                          <a:ea typeface="+mn-ea"/>
                          <a:cs typeface="+mn-cs"/>
                          <a:sym typeface="Arial"/>
                        </a:rPr>
                        <a:t>Introduction of allergens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must be monitored for food allergens. Protein encoded from common allergen food sources (such as milk, eggs, fish, tree nuts, and legumes) should be presumed to be allergens and should be labeled as such on the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r>
                        <a:rPr lang="en-US" sz="1400" b="0" i="0" u="none" strike="noStrike" cap="none" baseline="0" dirty="0">
                          <a:solidFill>
                            <a:schemeClr val="tx1"/>
                          </a:solidFill>
                          <a:latin typeface="+mn-lt"/>
                          <a:ea typeface="+mn-ea"/>
                          <a:cs typeface="+mn-cs"/>
                          <a:sym typeface="Arial"/>
                        </a:rPr>
                        <a:t>Excessive level of toxins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should not contain natural toxins at levels that are higher than those found naturally in plants.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285405">
                <a:tc>
                  <a:txBody>
                    <a:bodyPr/>
                    <a:lstStyle/>
                    <a:p>
                      <a:r>
                        <a:rPr lang="en-US" sz="1400" b="0" i="0" u="none" strike="noStrike" cap="none" baseline="0" dirty="0">
                          <a:solidFill>
                            <a:schemeClr val="tx1"/>
                          </a:solidFill>
                          <a:latin typeface="+mn-lt"/>
                          <a:ea typeface="+mn-ea"/>
                          <a:cs typeface="+mn-cs"/>
                          <a:sym typeface="Arial"/>
                        </a:rPr>
                        <a:t>Changes in nutrients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All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should be monitored to assess unintentional changes in the nutrient levels in the plants and their ability to be utilized in the human body as compared with their conventional counterparts.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285405">
                <a:tc>
                  <a:txBody>
                    <a:bodyPr/>
                    <a:lstStyle/>
                    <a:p>
                      <a:r>
                        <a:rPr lang="en-US" sz="1400" b="0" i="0" u="none" strike="noStrike" cap="none" baseline="0" dirty="0">
                          <a:solidFill>
                            <a:schemeClr val="tx1"/>
                          </a:solidFill>
                          <a:latin typeface="+mn-lt"/>
                          <a:ea typeface="+mn-ea"/>
                          <a:cs typeface="+mn-cs"/>
                          <a:sym typeface="Arial"/>
                        </a:rPr>
                        <a:t>Creation of new substances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If the genes that are introduced into plants encode substances that are different in structure and function than those normally found in foods, these substances must be approved by the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as would any other food additive. However, if these substances are “substantially equivalent” to substances that already exist in foods, they are generally recognized as safe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R</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 and do not require premarket approval from the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8662294"/>
                  </a:ext>
                </a:extLst>
              </a:tr>
              <a:tr h="285405">
                <a:tc>
                  <a:txBody>
                    <a:bodyPr/>
                    <a:lstStyle/>
                    <a:p>
                      <a:r>
                        <a:rPr lang="en-US" sz="1400" b="0" i="0" u="none" strike="noStrike" cap="none" baseline="0" dirty="0">
                          <a:solidFill>
                            <a:schemeClr val="tx1"/>
                          </a:solidFill>
                          <a:latin typeface="+mn-lt"/>
                          <a:ea typeface="+mn-ea"/>
                          <a:cs typeface="+mn-cs"/>
                          <a:sym typeface="Arial"/>
                        </a:rPr>
                        <a:t>Unsafe animal feeds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animal feeds must meet the same strict safety standards that are in place for food that is grown for humans.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537321"/>
                  </a:ext>
                </a:extLst>
              </a:tr>
            </a:tbl>
          </a:graphicData>
        </a:graphic>
      </p:graphicFrame>
    </p:spTree>
    <p:extLst>
      <p:ext uri="{BB962C8B-B14F-4D97-AF65-F5344CB8AC3E}">
        <p14:creationId xmlns:p14="http://schemas.microsoft.com/office/powerpoint/2010/main" val="4205371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2800" dirty="0"/>
              <a:t>Nutrition in the Real World: You as a Sustainable Farmer: Growing Vegetables in a Container</a:t>
            </a:r>
            <a:endParaRPr lang="en-IN" sz="2800" b="0" dirty="0"/>
          </a:p>
        </p:txBody>
      </p:sp>
      <p:sp>
        <p:nvSpPr>
          <p:cNvPr id="21" name="Content Placeholder 20"/>
          <p:cNvSpPr>
            <a:spLocks noGrp="1"/>
          </p:cNvSpPr>
          <p:nvPr>
            <p:ph sz="quarter" idx="13"/>
          </p:nvPr>
        </p:nvSpPr>
        <p:spPr>
          <a:xfrm>
            <a:off x="457200" y="1524000"/>
            <a:ext cx="8229600" cy="4789117"/>
          </a:xfrm>
        </p:spPr>
        <p:txBody>
          <a:bodyPr/>
          <a:lstStyle/>
          <a:p>
            <a:r>
              <a:rPr lang="en-US" dirty="0"/>
              <a:t>Almost anyone can be a home gardener</a:t>
            </a:r>
          </a:p>
          <a:p>
            <a:pPr lvl="1"/>
            <a:r>
              <a:rPr lang="en-US" dirty="0"/>
              <a:t>Requirements:</a:t>
            </a:r>
          </a:p>
          <a:p>
            <a:pPr lvl="2"/>
            <a:r>
              <a:rPr lang="en-US" dirty="0"/>
              <a:t>Container: ceramic pot, planter box, or other</a:t>
            </a:r>
          </a:p>
          <a:p>
            <a:pPr lvl="2"/>
            <a:r>
              <a:rPr lang="en-US" dirty="0"/>
              <a:t>Potting mixture: soil mix</a:t>
            </a:r>
          </a:p>
          <a:p>
            <a:pPr lvl="2"/>
            <a:r>
              <a:rPr lang="en-US" dirty="0"/>
              <a:t>Plant: various vegetables</a:t>
            </a:r>
          </a:p>
          <a:p>
            <a:pPr lvl="2"/>
            <a:r>
              <a:rPr lang="en-US" dirty="0"/>
              <a:t>Fertilizing: enrich soil with powdered fertilizer</a:t>
            </a:r>
          </a:p>
          <a:p>
            <a:pPr lvl="2"/>
            <a:r>
              <a:rPr lang="en-US" dirty="0"/>
              <a:t>Watering: avoid under- or overwatering</a:t>
            </a:r>
          </a:p>
          <a:p>
            <a:pPr lvl="2"/>
            <a:r>
              <a:rPr lang="en-US" dirty="0"/>
              <a:t>Harvesting: timing depends on plant type</a:t>
            </a:r>
          </a:p>
        </p:txBody>
      </p:sp>
    </p:spTree>
    <p:extLst>
      <p:ext uri="{BB962C8B-B14F-4D97-AF65-F5344CB8AC3E}">
        <p14:creationId xmlns:p14="http://schemas.microsoft.com/office/powerpoint/2010/main" val="1067270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Misc Table 12.1 Vegetables: From Plant to Plate</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1300405869"/>
              </p:ext>
            </p:extLst>
          </p:nvPr>
        </p:nvGraphicFramePr>
        <p:xfrm>
          <a:off x="419100" y="2259609"/>
          <a:ext cx="8451768" cy="2545080"/>
        </p:xfrm>
        <a:graphic>
          <a:graphicData uri="http://schemas.openxmlformats.org/drawingml/2006/table">
            <a:tbl>
              <a:tblPr firstRow="1" bandRow="1">
                <a:tableStyleId>{2D5ABB26-0587-4C30-8999-92F81FD0307C}</a:tableStyleId>
              </a:tblPr>
              <a:tblGrid>
                <a:gridCol w="1258785">
                  <a:extLst>
                    <a:ext uri="{9D8B030D-6E8A-4147-A177-3AD203B41FA5}">
                      <a16:colId xmlns:a16="http://schemas.microsoft.com/office/drawing/2014/main" val="924206358"/>
                    </a:ext>
                  </a:extLst>
                </a:gridCol>
                <a:gridCol w="1555667">
                  <a:extLst>
                    <a:ext uri="{9D8B030D-6E8A-4147-A177-3AD203B41FA5}">
                      <a16:colId xmlns:a16="http://schemas.microsoft.com/office/drawing/2014/main" val="2533078044"/>
                    </a:ext>
                  </a:extLst>
                </a:gridCol>
                <a:gridCol w="1575954">
                  <a:extLst>
                    <a:ext uri="{9D8B030D-6E8A-4147-A177-3AD203B41FA5}">
                      <a16:colId xmlns:a16="http://schemas.microsoft.com/office/drawing/2014/main" val="4013818853"/>
                    </a:ext>
                  </a:extLst>
                </a:gridCol>
                <a:gridCol w="1544944">
                  <a:extLst>
                    <a:ext uri="{9D8B030D-6E8A-4147-A177-3AD203B41FA5}">
                      <a16:colId xmlns:a16="http://schemas.microsoft.com/office/drawing/2014/main" val="3397898033"/>
                    </a:ext>
                  </a:extLst>
                </a:gridCol>
                <a:gridCol w="2516418">
                  <a:extLst>
                    <a:ext uri="{9D8B030D-6E8A-4147-A177-3AD203B41FA5}">
                      <a16:colId xmlns:a16="http://schemas.microsoft.com/office/drawing/2014/main" val="2851740213"/>
                    </a:ext>
                  </a:extLst>
                </a:gridCol>
              </a:tblGrid>
              <a:tr h="370840">
                <a:tc>
                  <a:txBody>
                    <a:bodyPr/>
                    <a:lstStyle/>
                    <a:p>
                      <a:r>
                        <a:rPr lang="en-US" sz="1400" b="1" i="0" u="none" strike="noStrike" cap="none" baseline="0" dirty="0">
                          <a:solidFill>
                            <a:schemeClr val="tx1"/>
                          </a:solidFill>
                          <a:latin typeface="+mn-lt"/>
                          <a:ea typeface="+mn-ea"/>
                          <a:cs typeface="+mn-cs"/>
                          <a:sym typeface="Arial"/>
                        </a:rPr>
                        <a:t>Vegetable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Minimum</a:t>
                      </a:r>
                    </a:p>
                    <a:p>
                      <a:r>
                        <a:rPr lang="en-US" sz="1400" b="1" i="0" u="none" strike="noStrike" cap="none" baseline="0" dirty="0">
                          <a:solidFill>
                            <a:schemeClr val="tx1"/>
                          </a:solidFill>
                          <a:latin typeface="+mn-lt"/>
                          <a:ea typeface="+mn-ea"/>
                          <a:cs typeface="+mn-cs"/>
                          <a:sym typeface="Arial"/>
                        </a:rPr>
                        <a:t>Container Size</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Number of</a:t>
                      </a:r>
                    </a:p>
                    <a:p>
                      <a:r>
                        <a:rPr lang="en-US" sz="1400" b="1" i="0" u="none" strike="noStrike" cap="none" baseline="0" dirty="0">
                          <a:solidFill>
                            <a:schemeClr val="tx1"/>
                          </a:solidFill>
                          <a:latin typeface="+mn-lt"/>
                          <a:ea typeface="+mn-ea"/>
                          <a:cs typeface="+mn-cs"/>
                          <a:sym typeface="Arial"/>
                        </a:rPr>
                        <a:t>Plants</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Amount of</a:t>
                      </a:r>
                    </a:p>
                    <a:p>
                      <a:r>
                        <a:rPr lang="en-US" sz="1400" b="1" i="0" u="none" strike="noStrike" cap="none" baseline="0" dirty="0">
                          <a:solidFill>
                            <a:schemeClr val="tx1"/>
                          </a:solidFill>
                          <a:latin typeface="+mn-lt"/>
                          <a:ea typeface="+mn-ea"/>
                          <a:cs typeface="+mn-cs"/>
                          <a:sym typeface="Arial"/>
                        </a:rPr>
                        <a:t>Sunlight</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Approximate Number</a:t>
                      </a:r>
                    </a:p>
                    <a:p>
                      <a:r>
                        <a:rPr lang="en-US" sz="1400" b="1" i="0" u="none" strike="noStrike" cap="none" baseline="0" dirty="0">
                          <a:solidFill>
                            <a:schemeClr val="tx1"/>
                          </a:solidFill>
                          <a:latin typeface="+mn-lt"/>
                          <a:ea typeface="+mn-ea"/>
                          <a:cs typeface="+mn-cs"/>
                          <a:sym typeface="Arial"/>
                        </a:rPr>
                        <a:t>of Days to Harvest</a:t>
                      </a:r>
                      <a:endParaRPr lang="en-US" sz="16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400" b="0" i="0" u="none" strike="noStrike" cap="none" baseline="0" dirty="0">
                          <a:solidFill>
                            <a:schemeClr val="tx1"/>
                          </a:solidFill>
                          <a:latin typeface="+mn-lt"/>
                          <a:ea typeface="+mn-ea"/>
                          <a:cs typeface="+mn-cs"/>
                          <a:sym typeface="Arial"/>
                        </a:rPr>
                        <a:t>Cabbage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1 gallon</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1 plant</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Partial shade</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48–53</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r>
                        <a:rPr lang="en-US" sz="1400" b="0" i="0" u="none" strike="noStrike" cap="none" baseline="0" dirty="0">
                          <a:solidFill>
                            <a:schemeClr val="tx1"/>
                          </a:solidFill>
                          <a:latin typeface="+mn-lt"/>
                          <a:ea typeface="+mn-ea"/>
                          <a:cs typeface="+mn-cs"/>
                          <a:sym typeface="Arial"/>
                        </a:rPr>
                        <a:t>Cucumbers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1 gallon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2 plants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Full sun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46–66</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r>
                        <a:rPr lang="en-US" sz="1400" b="0" i="0" u="none" strike="noStrike" cap="none" baseline="0" dirty="0">
                          <a:solidFill>
                            <a:schemeClr val="tx1"/>
                          </a:solidFill>
                          <a:latin typeface="+mn-lt"/>
                          <a:ea typeface="+mn-ea"/>
                          <a:cs typeface="+mn-cs"/>
                          <a:sym typeface="Arial"/>
                        </a:rPr>
                        <a:t>Green beans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1 gallon</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2–3 plants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Full sun</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a:solidFill>
                            <a:schemeClr val="tx1"/>
                          </a:solidFill>
                          <a:latin typeface="+mn-lt"/>
                          <a:ea typeface="+mn-ea"/>
                          <a:cs typeface="+mn-cs"/>
                          <a:sym typeface="Arial"/>
                        </a:rPr>
                        <a:t>37–58</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285405">
                <a:tc>
                  <a:txBody>
                    <a:bodyPr/>
                    <a:lstStyle/>
                    <a:p>
                      <a:r>
                        <a:rPr lang="en-US" sz="1400" b="0" i="0" u="none" strike="noStrike" cap="none" baseline="0" dirty="0">
                          <a:solidFill>
                            <a:schemeClr val="tx1"/>
                          </a:solidFill>
                          <a:latin typeface="+mn-lt"/>
                          <a:ea typeface="+mn-ea"/>
                          <a:cs typeface="+mn-cs"/>
                          <a:sym typeface="Arial"/>
                        </a:rPr>
                        <a:t>Lettuce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1 gallon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4–6 plants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Partial shade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41–56</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285405">
                <a:tc>
                  <a:txBody>
                    <a:bodyPr/>
                    <a:lstStyle/>
                    <a:p>
                      <a:r>
                        <a:rPr lang="en-US" sz="1400" b="0" i="0" u="none" strike="noStrike" cap="none" baseline="0" dirty="0">
                          <a:solidFill>
                            <a:schemeClr val="tx1"/>
                          </a:solidFill>
                          <a:latin typeface="+mn-lt"/>
                          <a:ea typeface="+mn-ea"/>
                          <a:cs typeface="+mn-cs"/>
                          <a:sym typeface="Arial"/>
                        </a:rPr>
                        <a:t>Peppers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2 gallon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2 plants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Full sun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82–112</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3019870"/>
                  </a:ext>
                </a:extLst>
              </a:tr>
              <a:tr h="285405">
                <a:tc>
                  <a:txBody>
                    <a:bodyPr/>
                    <a:lstStyle/>
                    <a:p>
                      <a:r>
                        <a:rPr lang="en-US" sz="1400" b="0" i="0" u="none" strike="noStrike" cap="none" baseline="0" dirty="0">
                          <a:solidFill>
                            <a:schemeClr val="tx1"/>
                          </a:solidFill>
                          <a:latin typeface="+mn-lt"/>
                          <a:ea typeface="+mn-ea"/>
                          <a:cs typeface="+mn-cs"/>
                          <a:sym typeface="Arial"/>
                        </a:rPr>
                        <a:t>Tomatoes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3 gallon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1 plant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Full sun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0" i="0" u="none" strike="noStrike" cap="none" baseline="0" dirty="0">
                          <a:solidFill>
                            <a:schemeClr val="tx1"/>
                          </a:solidFill>
                          <a:latin typeface="+mn-lt"/>
                          <a:ea typeface="+mn-ea"/>
                          <a:cs typeface="+mn-cs"/>
                          <a:sym typeface="Arial"/>
                        </a:rPr>
                        <a:t>84–124</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2515698"/>
                  </a:ext>
                </a:extLst>
              </a:tr>
            </a:tbl>
          </a:graphicData>
        </a:graphic>
      </p:graphicFrame>
    </p:spTree>
    <p:extLst>
      <p:ext uri="{BB962C8B-B14F-4D97-AF65-F5344CB8AC3E}">
        <p14:creationId xmlns:p14="http://schemas.microsoft.com/office/powerpoint/2010/main" val="675309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 We Balance the World Population's Demand for Food with Sustainability? </a:t>
            </a:r>
            <a:r>
              <a:rPr lang="en-US" sz="2000" b="0" dirty="0"/>
              <a:t>(1 of 4)</a:t>
            </a:r>
            <a:endParaRPr lang="en-IN" sz="2000" b="0" dirty="0"/>
          </a:p>
        </p:txBody>
      </p:sp>
      <p:sp>
        <p:nvSpPr>
          <p:cNvPr id="21" name="Content Placeholder 20"/>
          <p:cNvSpPr>
            <a:spLocks noGrp="1"/>
          </p:cNvSpPr>
          <p:nvPr>
            <p:ph sz="quarter" idx="13"/>
          </p:nvPr>
        </p:nvSpPr>
        <p:spPr>
          <a:xfrm>
            <a:off x="457200" y="1524000"/>
            <a:ext cx="8229600" cy="4789117"/>
          </a:xfrm>
        </p:spPr>
        <p:txBody>
          <a:bodyPr/>
          <a:lstStyle/>
          <a:p>
            <a:r>
              <a:rPr lang="en-US" dirty="0"/>
              <a:t>Costs and Benefits of Using Hormones</a:t>
            </a:r>
          </a:p>
          <a:p>
            <a:pPr lvl="1"/>
            <a:r>
              <a:rPr lang="en-US" dirty="0"/>
              <a:t>Chemical compounds improve farm yields but also cause concern</a:t>
            </a:r>
          </a:p>
          <a:p>
            <a:pPr lvl="1"/>
            <a:r>
              <a:rPr lang="en-US" dirty="0"/>
              <a:t>Hormones</a:t>
            </a:r>
          </a:p>
          <a:p>
            <a:pPr lvl="2"/>
            <a:r>
              <a:rPr lang="en-US" dirty="0"/>
              <a:t>In cows, bovine </a:t>
            </a:r>
            <a:r>
              <a:rPr lang="en-US" b="1" dirty="0"/>
              <a:t>growth hormone </a:t>
            </a:r>
            <a:r>
              <a:rPr lang="en-US" dirty="0"/>
              <a:t>and its synthetic version, </a:t>
            </a:r>
            <a:r>
              <a:rPr lang="en-US" b="1" dirty="0"/>
              <a:t>recombinant bovine somatotropin (r</a:t>
            </a:r>
            <a:r>
              <a:rPr lang="en-US" sz="100" b="1" dirty="0"/>
              <a:t> </a:t>
            </a:r>
            <a:r>
              <a:rPr lang="en-US" b="1" dirty="0"/>
              <a:t>b</a:t>
            </a:r>
            <a:r>
              <a:rPr lang="en-US" sz="100" b="1" dirty="0"/>
              <a:t> </a:t>
            </a:r>
            <a:r>
              <a:rPr lang="en-US" b="1" dirty="0"/>
              <a:t>S</a:t>
            </a:r>
            <a:r>
              <a:rPr lang="en-US" sz="100" b="1" dirty="0"/>
              <a:t> </a:t>
            </a:r>
            <a:r>
              <a:rPr lang="en-US" b="1" dirty="0"/>
              <a:t>T), </a:t>
            </a:r>
            <a:r>
              <a:rPr lang="en-US" dirty="0"/>
              <a:t>stimulate milk production</a:t>
            </a:r>
          </a:p>
          <a:p>
            <a:pPr lvl="2"/>
            <a:r>
              <a:rPr lang="en-US" dirty="0"/>
              <a:t>F</a:t>
            </a:r>
            <a:r>
              <a:rPr lang="en-US" sz="100" dirty="0"/>
              <a:t> </a:t>
            </a:r>
            <a:r>
              <a:rPr lang="en-US" dirty="0"/>
              <a:t>D</a:t>
            </a:r>
            <a:r>
              <a:rPr lang="en-US" sz="100" dirty="0"/>
              <a:t> </a:t>
            </a:r>
            <a:r>
              <a:rPr lang="en-US" dirty="0"/>
              <a:t>A has found no negative effects, but some consumer groups question safety</a:t>
            </a:r>
          </a:p>
        </p:txBody>
      </p:sp>
    </p:spTree>
    <p:extLst>
      <p:ext uri="{BB962C8B-B14F-4D97-AF65-F5344CB8AC3E}">
        <p14:creationId xmlns:p14="http://schemas.microsoft.com/office/powerpoint/2010/main" val="3844705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12.8 Milk Label Containing Information about the Use of r</a:t>
            </a:r>
            <a:r>
              <a:rPr lang="en-US" sz="100" dirty="0"/>
              <a:t> </a:t>
            </a:r>
            <a:r>
              <a:rPr lang="en-US" sz="3400" dirty="0"/>
              <a:t>B</a:t>
            </a:r>
            <a:r>
              <a:rPr lang="en-US" sz="100" dirty="0"/>
              <a:t> </a:t>
            </a:r>
            <a:r>
              <a:rPr lang="en-US" sz="3400" dirty="0"/>
              <a:t>G</a:t>
            </a:r>
            <a:r>
              <a:rPr lang="en-US" sz="100" dirty="0"/>
              <a:t> </a:t>
            </a:r>
            <a:r>
              <a:rPr lang="en-US" sz="3400" dirty="0"/>
              <a:t>H</a:t>
            </a:r>
          </a:p>
        </p:txBody>
      </p:sp>
      <p:pic>
        <p:nvPicPr>
          <p:cNvPr id="5" name="Picture 4" descr="A PREMIUM milk product with label NO ARTIFICIAL GROWTH HORMONE.">
            <a:extLst>
              <a:ext uri="{FF2B5EF4-FFF2-40B4-BE49-F238E27FC236}">
                <a16:creationId xmlns:a16="http://schemas.microsoft.com/office/drawing/2014/main" id="{2FDAAA35-5EB5-499E-8EB5-E5113802AEE7}"/>
              </a:ext>
            </a:extLst>
          </p:cNvPr>
          <p:cNvPicPr>
            <a:picLocks noChangeAspect="1"/>
          </p:cNvPicPr>
          <p:nvPr/>
        </p:nvPicPr>
        <p:blipFill>
          <a:blip r:embed="rId2"/>
          <a:stretch>
            <a:fillRect/>
          </a:stretch>
        </p:blipFill>
        <p:spPr>
          <a:xfrm>
            <a:off x="1045083" y="1533287"/>
            <a:ext cx="7053835" cy="4574915"/>
          </a:xfrm>
          <a:prstGeom prst="rect">
            <a:avLst/>
          </a:prstGeom>
        </p:spPr>
      </p:pic>
    </p:spTree>
    <p:extLst>
      <p:ext uri="{BB962C8B-B14F-4D97-AF65-F5344CB8AC3E}">
        <p14:creationId xmlns:p14="http://schemas.microsoft.com/office/powerpoint/2010/main" val="418783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 We Balance the World Population's Demand for Food with Sustainability? </a:t>
            </a:r>
            <a:r>
              <a:rPr lang="en-US" sz="2000" b="0" dirty="0"/>
              <a:t>(2 of 4)</a:t>
            </a:r>
            <a:endParaRPr lang="en-IN" sz="2000" b="0" dirty="0"/>
          </a:p>
        </p:txBody>
      </p:sp>
      <p:sp>
        <p:nvSpPr>
          <p:cNvPr id="21" name="Content Placeholder 20"/>
          <p:cNvSpPr>
            <a:spLocks noGrp="1"/>
          </p:cNvSpPr>
          <p:nvPr>
            <p:ph sz="quarter" idx="13"/>
          </p:nvPr>
        </p:nvSpPr>
        <p:spPr>
          <a:xfrm>
            <a:off x="457200" y="1524000"/>
            <a:ext cx="8550322" cy="4789117"/>
          </a:xfrm>
        </p:spPr>
        <p:txBody>
          <a:bodyPr/>
          <a:lstStyle/>
          <a:p>
            <a:r>
              <a:rPr lang="en-US" dirty="0"/>
              <a:t>Costs and Benefits of Using Antibiotics</a:t>
            </a:r>
          </a:p>
          <a:p>
            <a:pPr lvl="1"/>
            <a:r>
              <a:rPr lang="en-US" dirty="0"/>
              <a:t>Whether injected or given via feed, </a:t>
            </a:r>
            <a:r>
              <a:rPr lang="en-US" b="1" dirty="0"/>
              <a:t>antibiotics</a:t>
            </a:r>
            <a:r>
              <a:rPr lang="en-US" dirty="0"/>
              <a:t> are used for three purposes:</a:t>
            </a:r>
          </a:p>
          <a:p>
            <a:pPr lvl="2"/>
            <a:r>
              <a:rPr lang="en-US" dirty="0"/>
              <a:t>To treat animals that are sick</a:t>
            </a:r>
          </a:p>
          <a:p>
            <a:pPr lvl="2"/>
            <a:r>
              <a:rPr lang="en-US" dirty="0"/>
              <a:t>To preventatively treat animals that may be at risk of being sick</a:t>
            </a:r>
          </a:p>
          <a:p>
            <a:pPr lvl="2"/>
            <a:r>
              <a:rPr lang="en-US" dirty="0"/>
              <a:t>To promote growth</a:t>
            </a:r>
          </a:p>
          <a:p>
            <a:pPr lvl="1"/>
            <a:r>
              <a:rPr lang="en-US" dirty="0"/>
              <a:t>Risks include growth of antibiotic-resistant bacteria, posing threat to humans when consumed</a:t>
            </a:r>
          </a:p>
          <a:p>
            <a:pPr lvl="2"/>
            <a:r>
              <a:rPr lang="en-US" dirty="0"/>
              <a:t>Government agencies try to prevent overuse</a:t>
            </a:r>
          </a:p>
        </p:txBody>
      </p:sp>
    </p:spTree>
    <p:extLst>
      <p:ext uri="{BB962C8B-B14F-4D97-AF65-F5344CB8AC3E}">
        <p14:creationId xmlns:p14="http://schemas.microsoft.com/office/powerpoint/2010/main" val="558867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 We Balance the World Population's Demand for Food with Sustainability? </a:t>
            </a:r>
            <a:r>
              <a:rPr lang="en-US" sz="2000" b="0" dirty="0"/>
              <a:t>(3 of 4)</a:t>
            </a:r>
            <a:endParaRPr lang="en-IN" sz="2000" b="0" dirty="0"/>
          </a:p>
        </p:txBody>
      </p:sp>
      <p:sp>
        <p:nvSpPr>
          <p:cNvPr id="21" name="Content Placeholder 20"/>
          <p:cNvSpPr>
            <a:spLocks noGrp="1"/>
          </p:cNvSpPr>
          <p:nvPr>
            <p:ph sz="quarter" idx="13"/>
          </p:nvPr>
        </p:nvSpPr>
        <p:spPr>
          <a:xfrm>
            <a:off x="457200" y="1524000"/>
            <a:ext cx="8330540" cy="4789117"/>
          </a:xfrm>
        </p:spPr>
        <p:txBody>
          <a:bodyPr/>
          <a:lstStyle/>
          <a:p>
            <a:r>
              <a:rPr lang="en-US" dirty="0"/>
              <a:t>Costs and Benefits of Using Pesticides</a:t>
            </a:r>
          </a:p>
          <a:p>
            <a:pPr lvl="1"/>
            <a:r>
              <a:rPr lang="en-US" dirty="0"/>
              <a:t>Control pests that threaten food supply</a:t>
            </a:r>
          </a:p>
          <a:p>
            <a:r>
              <a:rPr lang="en-US" dirty="0"/>
              <a:t>Types of </a:t>
            </a:r>
            <a:r>
              <a:rPr lang="en-US" b="1" dirty="0"/>
              <a:t>pesticides</a:t>
            </a:r>
          </a:p>
          <a:p>
            <a:pPr lvl="1"/>
            <a:r>
              <a:rPr lang="en-US" b="1" dirty="0"/>
              <a:t>Herbicides</a:t>
            </a:r>
            <a:r>
              <a:rPr lang="en-US" dirty="0"/>
              <a:t>: kill weeds</a:t>
            </a:r>
          </a:p>
          <a:p>
            <a:pPr lvl="1"/>
            <a:r>
              <a:rPr lang="en-US" b="1" dirty="0"/>
              <a:t>Antimicrobials</a:t>
            </a:r>
            <a:r>
              <a:rPr lang="en-US" dirty="0"/>
              <a:t>: kill microorganisms (bacteria, viruses)</a:t>
            </a:r>
          </a:p>
          <a:p>
            <a:pPr lvl="1"/>
            <a:r>
              <a:rPr lang="en-US" b="1" dirty="0"/>
              <a:t>Fungicides</a:t>
            </a:r>
            <a:r>
              <a:rPr lang="en-US" dirty="0"/>
              <a:t>: kill fungi (mold)</a:t>
            </a:r>
          </a:p>
          <a:p>
            <a:pPr lvl="1"/>
            <a:r>
              <a:rPr lang="en-US" b="1" dirty="0"/>
              <a:t>Biopesticides</a:t>
            </a:r>
            <a:r>
              <a:rPr lang="en-US" dirty="0"/>
              <a:t>: derived from natural materials; include sex pheromones</a:t>
            </a:r>
          </a:p>
          <a:p>
            <a:pPr lvl="1"/>
            <a:r>
              <a:rPr lang="en-US" b="1" dirty="0"/>
              <a:t>Organophosphates</a:t>
            </a:r>
            <a:r>
              <a:rPr lang="en-US" dirty="0"/>
              <a:t>: affect nervous system of pests</a:t>
            </a:r>
          </a:p>
        </p:txBody>
      </p:sp>
    </p:spTree>
    <p:extLst>
      <p:ext uri="{BB962C8B-B14F-4D97-AF65-F5344CB8AC3E}">
        <p14:creationId xmlns:p14="http://schemas.microsoft.com/office/powerpoint/2010/main" val="2330455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 We Balance the World Population's Demand for Food with Sustainability? </a:t>
            </a:r>
            <a:r>
              <a:rPr lang="en-US" sz="2000" b="0" dirty="0"/>
              <a:t>(4 of 4)</a:t>
            </a:r>
            <a:endParaRPr lang="en-IN" sz="2000" b="0" dirty="0"/>
          </a:p>
        </p:txBody>
      </p:sp>
      <p:sp>
        <p:nvSpPr>
          <p:cNvPr id="21" name="Content Placeholder 20"/>
          <p:cNvSpPr>
            <a:spLocks noGrp="1"/>
          </p:cNvSpPr>
          <p:nvPr>
            <p:ph sz="quarter" idx="13"/>
          </p:nvPr>
        </p:nvSpPr>
        <p:spPr>
          <a:xfrm>
            <a:off x="457199" y="1524000"/>
            <a:ext cx="8568047" cy="4789117"/>
          </a:xfrm>
        </p:spPr>
        <p:txBody>
          <a:bodyPr/>
          <a:lstStyle/>
          <a:p>
            <a:r>
              <a:rPr lang="en-US" dirty="0"/>
              <a:t>Risks and regulation of pesticides</a:t>
            </a:r>
          </a:p>
          <a:p>
            <a:pPr lvl="1"/>
            <a:r>
              <a:rPr lang="en-US" dirty="0"/>
              <a:t>When not used responsibly, can cause harm to animals, environment, humans</a:t>
            </a:r>
          </a:p>
          <a:p>
            <a:pPr lvl="1"/>
            <a:r>
              <a:rPr lang="en-US" dirty="0"/>
              <a:t>Use is heavily regulated in United States</a:t>
            </a:r>
          </a:p>
          <a:p>
            <a:pPr lvl="1"/>
            <a:r>
              <a:rPr lang="en-US" b="1" dirty="0"/>
              <a:t>Risk assessment </a:t>
            </a:r>
            <a:r>
              <a:rPr lang="en-US" dirty="0"/>
              <a:t>(by E</a:t>
            </a:r>
            <a:r>
              <a:rPr lang="en-US" sz="100" dirty="0"/>
              <a:t> </a:t>
            </a:r>
            <a:r>
              <a:rPr lang="en-US" dirty="0"/>
              <a:t>P</a:t>
            </a:r>
            <a:r>
              <a:rPr lang="en-US" sz="100" dirty="0"/>
              <a:t> </a:t>
            </a:r>
            <a:r>
              <a:rPr lang="en-US" dirty="0"/>
              <a:t>A) is process to determine potential human health risks posed by exposure</a:t>
            </a:r>
          </a:p>
          <a:p>
            <a:r>
              <a:rPr lang="en-US" dirty="0"/>
              <a:t>Alternatives to pesticides</a:t>
            </a:r>
          </a:p>
          <a:p>
            <a:pPr lvl="1"/>
            <a:r>
              <a:rPr lang="en-US" b="1" dirty="0"/>
              <a:t>Integrated pest management </a:t>
            </a:r>
            <a:r>
              <a:rPr lang="en-US" dirty="0"/>
              <a:t>uses methods to control pests but limit harmful impact on humans, environment</a:t>
            </a:r>
          </a:p>
          <a:p>
            <a:pPr lvl="2"/>
            <a:r>
              <a:rPr lang="en-US" dirty="0"/>
              <a:t>Examples: crop rotation, pest-resistant crops, biopesticides, natural predators</a:t>
            </a:r>
          </a:p>
        </p:txBody>
      </p:sp>
    </p:spTree>
    <p:extLst>
      <p:ext uri="{BB962C8B-B14F-4D97-AF65-F5344CB8AC3E}">
        <p14:creationId xmlns:p14="http://schemas.microsoft.com/office/powerpoint/2010/main" val="4103126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579922" cy="1097279"/>
          </a:xfrm>
        </p:spPr>
        <p:txBody>
          <a:bodyPr/>
          <a:lstStyle/>
          <a:p>
            <a:r>
              <a:rPr lang="en-US" sz="3400" dirty="0"/>
              <a:t>Figure 12.9 Reducing Pesticides in Food</a:t>
            </a:r>
          </a:p>
        </p:txBody>
      </p:sp>
      <p:pic>
        <p:nvPicPr>
          <p:cNvPr id="7" name="Picture 6" descr="The components are as follows.&#10;• Wash: Thoroughly wash and scrub all fresh fruits and vegetables with a vegetable brush with sturdy surfaces under running water to dislodge bacteria and some of the pesticide residue. Running water is more effective for this purpose than soaking the fruit and vegetables.&#10;• Peel and trim: Peeling fruits and vegetables and tossing the outer leaves of leafy vegetables helps reduce pesticides. Trimming the visible fat from meat and the fatty skin from poultry and fish helps reduce some of the pesticide residue that remains in the fatty tissue of the animal.&#10;• Eat a variety of foods: Eating a variety of foods reduces your chances of being overexposed to any particular pesticide.&#10;">
            <a:extLst>
              <a:ext uri="{FF2B5EF4-FFF2-40B4-BE49-F238E27FC236}">
                <a16:creationId xmlns:a16="http://schemas.microsoft.com/office/drawing/2014/main" id="{467C62E9-7839-4828-A23B-0781DD326780}"/>
              </a:ext>
            </a:extLst>
          </p:cNvPr>
          <p:cNvPicPr>
            <a:picLocks noChangeAspect="1"/>
          </p:cNvPicPr>
          <p:nvPr/>
        </p:nvPicPr>
        <p:blipFill>
          <a:blip r:embed="rId2"/>
          <a:stretch>
            <a:fillRect/>
          </a:stretch>
        </p:blipFill>
        <p:spPr>
          <a:xfrm>
            <a:off x="1221504" y="1677963"/>
            <a:ext cx="6700992" cy="4547104"/>
          </a:xfrm>
          <a:prstGeom prst="rect">
            <a:avLst/>
          </a:prstGeom>
        </p:spPr>
      </p:pic>
    </p:spTree>
    <p:extLst>
      <p:ext uri="{BB962C8B-B14F-4D97-AF65-F5344CB8AC3E}">
        <p14:creationId xmlns:p14="http://schemas.microsoft.com/office/powerpoint/2010/main" val="2749261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200" dirty="0"/>
              <a:t>What Are the Risks and Benefits of Using Biotechnology in Agriculture? </a:t>
            </a:r>
            <a:r>
              <a:rPr lang="en-US" sz="2000" b="0" dirty="0"/>
              <a:t>(1 of 3)</a:t>
            </a:r>
            <a:endParaRPr lang="en-IN" sz="2000" b="0" dirty="0"/>
          </a:p>
        </p:txBody>
      </p:sp>
      <p:sp>
        <p:nvSpPr>
          <p:cNvPr id="21" name="Content Placeholder 20"/>
          <p:cNvSpPr>
            <a:spLocks noGrp="1"/>
          </p:cNvSpPr>
          <p:nvPr>
            <p:ph sz="quarter" idx="13"/>
          </p:nvPr>
        </p:nvSpPr>
        <p:spPr>
          <a:xfrm>
            <a:off x="457199" y="1524000"/>
            <a:ext cx="8568047" cy="4789117"/>
          </a:xfrm>
        </p:spPr>
        <p:txBody>
          <a:bodyPr/>
          <a:lstStyle/>
          <a:p>
            <a:r>
              <a:rPr lang="en-US" dirty="0"/>
              <a:t>Humans have been manipulating genes of food products for generations.</a:t>
            </a:r>
          </a:p>
          <a:p>
            <a:pPr lvl="1"/>
            <a:r>
              <a:rPr lang="en-US" b="1" dirty="0"/>
              <a:t>Biotechnology</a:t>
            </a:r>
            <a:r>
              <a:rPr lang="en-US" dirty="0"/>
              <a:t>: the application of biological techniques to living cells, which alters their genetic makeup</a:t>
            </a:r>
          </a:p>
          <a:p>
            <a:pPr lvl="2"/>
            <a:r>
              <a:rPr lang="en-US" b="1" dirty="0"/>
              <a:t>Gene editing</a:t>
            </a:r>
          </a:p>
          <a:p>
            <a:pPr lvl="1"/>
            <a:r>
              <a:rPr lang="en-US" b="1" dirty="0"/>
              <a:t>Plant breeding</a:t>
            </a:r>
            <a:r>
              <a:rPr lang="en-US" dirty="0"/>
              <a:t>: a type of biotechnology in which two plants are crossbred to produce offspring with desired traits from both</a:t>
            </a:r>
          </a:p>
        </p:txBody>
      </p:sp>
    </p:spTree>
    <p:extLst>
      <p:ext uri="{BB962C8B-B14F-4D97-AF65-F5344CB8AC3E}">
        <p14:creationId xmlns:p14="http://schemas.microsoft.com/office/powerpoint/2010/main" val="2917869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200" dirty="0"/>
              <a:t>What Are the Risks and Benefits of Using Biotechnology in Agriculture? </a:t>
            </a:r>
            <a:r>
              <a:rPr lang="en-US" sz="2000" b="0" dirty="0"/>
              <a:t>(2 of 3)</a:t>
            </a:r>
            <a:endParaRPr lang="en-IN" sz="2000" b="0" dirty="0"/>
          </a:p>
        </p:txBody>
      </p:sp>
      <p:sp>
        <p:nvSpPr>
          <p:cNvPr id="21" name="Content Placeholder 20"/>
          <p:cNvSpPr>
            <a:spLocks noGrp="1"/>
          </p:cNvSpPr>
          <p:nvPr>
            <p:ph sz="quarter" idx="13"/>
          </p:nvPr>
        </p:nvSpPr>
        <p:spPr>
          <a:xfrm>
            <a:off x="457199" y="1524000"/>
            <a:ext cx="8116785" cy="4789117"/>
          </a:xfrm>
        </p:spPr>
        <p:txBody>
          <a:bodyPr/>
          <a:lstStyle/>
          <a:p>
            <a:r>
              <a:rPr lang="en-US" sz="2200" dirty="0" smtClean="0"/>
              <a:t>Genetic </a:t>
            </a:r>
            <a:r>
              <a:rPr lang="en-US" sz="2200" dirty="0"/>
              <a:t>engineering</a:t>
            </a:r>
          </a:p>
          <a:p>
            <a:pPr lvl="1"/>
            <a:r>
              <a:rPr lang="en-US" sz="2200" b="1" dirty="0"/>
              <a:t>Genetic engineering (G</a:t>
            </a:r>
            <a:r>
              <a:rPr lang="en-US" sz="100" b="1" dirty="0"/>
              <a:t> </a:t>
            </a:r>
            <a:r>
              <a:rPr lang="en-US" sz="2200" b="1" dirty="0"/>
              <a:t>E): </a:t>
            </a:r>
            <a:r>
              <a:rPr lang="en-US" sz="2200" dirty="0"/>
              <a:t>the biological technique that isolates and manipulates the genes of organisms to produce a targeted, modified product</a:t>
            </a:r>
          </a:p>
          <a:p>
            <a:pPr lvl="1"/>
            <a:r>
              <a:rPr lang="en-US" sz="2200" b="1" dirty="0"/>
              <a:t>Genetically modified organisms (G</a:t>
            </a:r>
            <a:r>
              <a:rPr lang="en-US" sz="100" b="1" dirty="0"/>
              <a:t> </a:t>
            </a:r>
            <a:r>
              <a:rPr lang="en-US" sz="2200" b="1" dirty="0"/>
              <a:t>M</a:t>
            </a:r>
            <a:r>
              <a:rPr lang="en-US" sz="100" b="1" dirty="0"/>
              <a:t> </a:t>
            </a:r>
            <a:r>
              <a:rPr lang="en-US" sz="2200" b="1" dirty="0"/>
              <a:t>Os): </a:t>
            </a:r>
            <a:r>
              <a:rPr lang="en-US" sz="2200" dirty="0"/>
              <a:t>organisms genetically engineered to contain both original and foreign genes</a:t>
            </a:r>
          </a:p>
          <a:p>
            <a:pPr lvl="1"/>
            <a:r>
              <a:rPr lang="en-US" sz="2200" dirty="0"/>
              <a:t>First G</a:t>
            </a:r>
            <a:r>
              <a:rPr lang="en-US" sz="100" dirty="0"/>
              <a:t> </a:t>
            </a:r>
            <a:r>
              <a:rPr lang="en-US" sz="2200" dirty="0"/>
              <a:t>M</a:t>
            </a:r>
            <a:r>
              <a:rPr lang="en-US" sz="100" dirty="0"/>
              <a:t> </a:t>
            </a:r>
            <a:r>
              <a:rPr lang="en-US" sz="2200" dirty="0"/>
              <a:t>O crops grown in early 1990s, designed to reduce pesticide, herbicide use</a:t>
            </a:r>
          </a:p>
          <a:p>
            <a:pPr lvl="2"/>
            <a:r>
              <a:rPr lang="en-US" sz="2200" dirty="0"/>
              <a:t>Later versions added nutrients, improved shelf life</a:t>
            </a:r>
          </a:p>
          <a:p>
            <a:pPr lvl="1"/>
            <a:r>
              <a:rPr lang="en-US" sz="2200" dirty="0"/>
              <a:t>Proponents believe G</a:t>
            </a:r>
            <a:r>
              <a:rPr lang="en-US" sz="100" dirty="0"/>
              <a:t> </a:t>
            </a:r>
            <a:r>
              <a:rPr lang="en-US" sz="2200" dirty="0"/>
              <a:t>M</a:t>
            </a:r>
            <a:r>
              <a:rPr lang="en-US" sz="100" dirty="0"/>
              <a:t> </a:t>
            </a:r>
            <a:r>
              <a:rPr lang="en-US" sz="2200" dirty="0"/>
              <a:t>Os are good for environment and food supply</a:t>
            </a:r>
          </a:p>
        </p:txBody>
      </p:sp>
    </p:spTree>
    <p:extLst>
      <p:ext uri="{BB962C8B-B14F-4D97-AF65-F5344CB8AC3E}">
        <p14:creationId xmlns:p14="http://schemas.microsoft.com/office/powerpoint/2010/main" val="1702258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Figure 12.10 Plant Breeding versus Genetic Engineering</a:t>
            </a:r>
          </a:p>
        </p:txBody>
      </p:sp>
      <p:pic>
        <p:nvPicPr>
          <p:cNvPr id="4" name="Picture 3" descr="The process of crossing two plants is imprecise and achieving the desired result could take years. A donor DNA strand with a desired gene is crossed with the recipient DNA, resulting in a strand with both a desired gene and undesired new DNA. Today, genetic engineering allows scientists to precisely manipulate the DNA from plants and impart desirable qualities from one plant to its offspring much more quickly. A donor DNA strand with a desired gene is crossed with recipient DNA, resulting in a strand with just the desired gene and no undesired DNA.">
            <a:extLst>
              <a:ext uri="{FF2B5EF4-FFF2-40B4-BE49-F238E27FC236}">
                <a16:creationId xmlns:a16="http://schemas.microsoft.com/office/drawing/2014/main" id="{767353C3-3F69-42D2-9814-EF638F702F95}"/>
              </a:ext>
            </a:extLst>
          </p:cNvPr>
          <p:cNvPicPr>
            <a:picLocks noChangeAspect="1"/>
          </p:cNvPicPr>
          <p:nvPr/>
        </p:nvPicPr>
        <p:blipFill>
          <a:blip r:embed="rId2"/>
          <a:stretch>
            <a:fillRect/>
          </a:stretch>
        </p:blipFill>
        <p:spPr>
          <a:xfrm>
            <a:off x="2445893" y="1625115"/>
            <a:ext cx="4252214" cy="4676553"/>
          </a:xfrm>
          <a:prstGeom prst="rect">
            <a:avLst/>
          </a:prstGeom>
        </p:spPr>
      </p:pic>
    </p:spTree>
    <p:extLst>
      <p:ext uri="{BB962C8B-B14F-4D97-AF65-F5344CB8AC3E}">
        <p14:creationId xmlns:p14="http://schemas.microsoft.com/office/powerpoint/2010/main" val="2097335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200" dirty="0"/>
              <a:t>What Are the Risks and Benefits of Using Biotechnology in Agriculture? </a:t>
            </a:r>
            <a:r>
              <a:rPr lang="en-US" sz="2000" b="0" dirty="0"/>
              <a:t>(3 of 3)</a:t>
            </a:r>
            <a:endParaRPr lang="en-IN" sz="2000" b="0" dirty="0"/>
          </a:p>
        </p:txBody>
      </p:sp>
      <p:sp>
        <p:nvSpPr>
          <p:cNvPr id="21" name="Content Placeholder 20"/>
          <p:cNvSpPr>
            <a:spLocks noGrp="1"/>
          </p:cNvSpPr>
          <p:nvPr>
            <p:ph sz="quarter" idx="13"/>
          </p:nvPr>
        </p:nvSpPr>
        <p:spPr>
          <a:xfrm>
            <a:off x="457199" y="1524000"/>
            <a:ext cx="8116785" cy="4789117"/>
          </a:xfrm>
        </p:spPr>
        <p:txBody>
          <a:bodyPr/>
          <a:lstStyle/>
          <a:p>
            <a:r>
              <a:rPr lang="en-US" dirty="0"/>
              <a:t>Concerns and regulations associated with G</a:t>
            </a:r>
            <a:r>
              <a:rPr lang="en-US" sz="100" dirty="0"/>
              <a:t> </a:t>
            </a:r>
            <a:r>
              <a:rPr lang="en-US" dirty="0"/>
              <a:t>E foods</a:t>
            </a:r>
          </a:p>
          <a:p>
            <a:pPr lvl="1"/>
            <a:r>
              <a:rPr lang="en-US" dirty="0"/>
              <a:t>Opponents fear creation of "frankenfoods," but industry is tightly regulated by F</a:t>
            </a:r>
            <a:r>
              <a:rPr lang="en-US" sz="100" dirty="0"/>
              <a:t> </a:t>
            </a:r>
            <a:r>
              <a:rPr lang="en-US" dirty="0"/>
              <a:t>D</a:t>
            </a:r>
            <a:r>
              <a:rPr lang="en-US" sz="100" dirty="0"/>
              <a:t> </a:t>
            </a:r>
            <a:r>
              <a:rPr lang="en-US" dirty="0"/>
              <a:t>A, U</a:t>
            </a:r>
            <a:r>
              <a:rPr lang="en-US" sz="100" dirty="0"/>
              <a:t> </a:t>
            </a:r>
            <a:r>
              <a:rPr lang="en-US" dirty="0"/>
              <a:t>S</a:t>
            </a:r>
            <a:r>
              <a:rPr lang="en-US" sz="100" dirty="0"/>
              <a:t> </a:t>
            </a:r>
            <a:r>
              <a:rPr lang="en-US" dirty="0"/>
              <a:t>D</a:t>
            </a:r>
            <a:r>
              <a:rPr lang="en-US" sz="100" dirty="0"/>
              <a:t> </a:t>
            </a:r>
            <a:r>
              <a:rPr lang="en-US" dirty="0"/>
              <a:t>A, E</a:t>
            </a:r>
            <a:r>
              <a:rPr lang="en-US" sz="100" dirty="0"/>
              <a:t> </a:t>
            </a:r>
            <a:r>
              <a:rPr lang="en-US" dirty="0"/>
              <a:t>P</a:t>
            </a:r>
            <a:r>
              <a:rPr lang="en-US" sz="100" dirty="0"/>
              <a:t> </a:t>
            </a:r>
            <a:r>
              <a:rPr lang="en-US" dirty="0"/>
              <a:t>A</a:t>
            </a:r>
          </a:p>
          <a:p>
            <a:pPr lvl="1"/>
            <a:r>
              <a:rPr lang="en-US" dirty="0"/>
              <a:t>Many unanswered questions, including:</a:t>
            </a:r>
          </a:p>
          <a:p>
            <a:pPr lvl="2"/>
            <a:r>
              <a:rPr lang="en-US" dirty="0"/>
              <a:t>Effects on natural environment, ecological balance</a:t>
            </a:r>
          </a:p>
          <a:p>
            <a:pPr lvl="2"/>
            <a:r>
              <a:rPr lang="en-US" dirty="0"/>
              <a:t>Production of plant toxins</a:t>
            </a:r>
          </a:p>
          <a:p>
            <a:pPr lvl="2"/>
            <a:r>
              <a:rPr lang="en-US" dirty="0"/>
              <a:t>Introduction of new allergens into food</a:t>
            </a:r>
          </a:p>
          <a:p>
            <a:pPr lvl="2"/>
            <a:r>
              <a:rPr lang="en-US" dirty="0"/>
              <a:t>Changes in nutrient content</a:t>
            </a:r>
          </a:p>
          <a:p>
            <a:pPr lvl="2"/>
            <a:r>
              <a:rPr lang="en-US" dirty="0"/>
              <a:t>Unsafe animal feed</a:t>
            </a:r>
          </a:p>
        </p:txBody>
      </p:sp>
    </p:spTree>
    <p:extLst>
      <p:ext uri="{BB962C8B-B14F-4D97-AF65-F5344CB8AC3E}">
        <p14:creationId xmlns:p14="http://schemas.microsoft.com/office/powerpoint/2010/main" val="380942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579922" cy="1097279"/>
          </a:xfrm>
        </p:spPr>
        <p:txBody>
          <a:bodyPr/>
          <a:lstStyle/>
          <a:p>
            <a:r>
              <a:rPr lang="en-US" sz="3400" dirty="0"/>
              <a:t>Table 12.4 Concerns and Regulations for G</a:t>
            </a:r>
            <a:r>
              <a:rPr lang="en-US" sz="100" dirty="0"/>
              <a:t> </a:t>
            </a:r>
            <a:r>
              <a:rPr lang="en-US" sz="3400" dirty="0"/>
              <a:t>E </a:t>
            </a:r>
            <a:r>
              <a:rPr lang="en-US" sz="3400" dirty="0" smtClean="0"/>
              <a:t>Foods </a:t>
            </a:r>
            <a:endParaRPr lang="en-US" sz="3400" dirty="0"/>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2396657303"/>
              </p:ext>
            </p:extLst>
          </p:nvPr>
        </p:nvGraphicFramePr>
        <p:xfrm>
          <a:off x="419100" y="1524000"/>
          <a:ext cx="8451768" cy="4759960"/>
        </p:xfrm>
        <a:graphic>
          <a:graphicData uri="http://schemas.openxmlformats.org/drawingml/2006/table">
            <a:tbl>
              <a:tblPr firstRow="1" bandRow="1">
                <a:tableStyleId>{2D5ABB26-0587-4C30-8999-92F81FD0307C}</a:tableStyleId>
              </a:tblPr>
              <a:tblGrid>
                <a:gridCol w="1258785">
                  <a:extLst>
                    <a:ext uri="{9D8B030D-6E8A-4147-A177-3AD203B41FA5}">
                      <a16:colId xmlns:a16="http://schemas.microsoft.com/office/drawing/2014/main" val="924206358"/>
                    </a:ext>
                  </a:extLst>
                </a:gridCol>
                <a:gridCol w="7192983">
                  <a:extLst>
                    <a:ext uri="{9D8B030D-6E8A-4147-A177-3AD203B41FA5}">
                      <a16:colId xmlns:a16="http://schemas.microsoft.com/office/drawing/2014/main" val="2533078044"/>
                    </a:ext>
                  </a:extLst>
                </a:gridCol>
              </a:tblGrid>
              <a:tr h="370840">
                <a:tc>
                  <a:txBody>
                    <a:bodyPr/>
                    <a:lstStyle/>
                    <a:p>
                      <a:r>
                        <a:rPr lang="en-US" sz="1400" b="1" i="0" u="none" strike="noStrike" cap="none" baseline="0" dirty="0">
                          <a:solidFill>
                            <a:schemeClr val="tx1"/>
                          </a:solidFill>
                          <a:latin typeface="+mn-lt"/>
                          <a:ea typeface="+mn-ea"/>
                          <a:cs typeface="+mn-cs"/>
                          <a:sym typeface="Arial"/>
                        </a:rPr>
                        <a:t>Concern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F</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D</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A Regulation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400" b="0" i="0" u="none" strike="noStrike" cap="none" baseline="0" dirty="0">
                          <a:solidFill>
                            <a:schemeClr val="tx1"/>
                          </a:solidFill>
                          <a:latin typeface="+mn-lt"/>
                          <a:ea typeface="+mn-ea"/>
                          <a:cs typeface="+mn-cs"/>
                          <a:sym typeface="Arial"/>
                        </a:rPr>
                        <a:t>Undesirable genetic modification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Genes used in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must not have prior evidence of encoding any harmful substances. The genes must also be stably inserted into the plant in order to avoid any rearranging of genetic information that would produce an undesirable substance.</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r>
                        <a:rPr lang="en-US" sz="1400" b="0" i="0" u="none" strike="noStrike" cap="none" baseline="0" dirty="0">
                          <a:solidFill>
                            <a:schemeClr val="tx1"/>
                          </a:solidFill>
                          <a:latin typeface="+mn-lt"/>
                          <a:ea typeface="+mn-ea"/>
                          <a:cs typeface="+mn-cs"/>
                          <a:sym typeface="Arial"/>
                        </a:rPr>
                        <a:t>Introduction of allergens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must be monitored for food allergens. Protein encoded from common allergen food sources (such as milk, eggs, fish, tree nuts, and legumes) should be presumed to be allergens and should be labeled as such on the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r>
                        <a:rPr lang="en-US" sz="1400" b="0" i="0" u="none" strike="noStrike" cap="none" baseline="0" dirty="0">
                          <a:solidFill>
                            <a:schemeClr val="tx1"/>
                          </a:solidFill>
                          <a:latin typeface="+mn-lt"/>
                          <a:ea typeface="+mn-ea"/>
                          <a:cs typeface="+mn-cs"/>
                          <a:sym typeface="Arial"/>
                        </a:rPr>
                        <a:t>Excessive level of toxins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should not contain natural toxins at levels that are higher than those found naturally in plants.</a:t>
                      </a:r>
                      <a:endParaRPr lang="en-US" sz="16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r h="285405">
                <a:tc>
                  <a:txBody>
                    <a:bodyPr/>
                    <a:lstStyle/>
                    <a:p>
                      <a:r>
                        <a:rPr lang="en-US" sz="1400" b="0" i="0" u="none" strike="noStrike" cap="none" baseline="0" dirty="0">
                          <a:solidFill>
                            <a:schemeClr val="tx1"/>
                          </a:solidFill>
                          <a:latin typeface="+mn-lt"/>
                          <a:ea typeface="+mn-ea"/>
                          <a:cs typeface="+mn-cs"/>
                          <a:sym typeface="Arial"/>
                        </a:rPr>
                        <a:t>Changes in nutrients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All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foods should be monitored to assess unintentional changes in the nutrient levels in the plants and their ability to be utilized in the human body as compared with their conventional counterparts.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285405">
                <a:tc>
                  <a:txBody>
                    <a:bodyPr/>
                    <a:lstStyle/>
                    <a:p>
                      <a:r>
                        <a:rPr lang="en-US" sz="1400" b="0" i="0" u="none" strike="noStrike" cap="none" baseline="0" dirty="0">
                          <a:solidFill>
                            <a:schemeClr val="tx1"/>
                          </a:solidFill>
                          <a:latin typeface="+mn-lt"/>
                          <a:ea typeface="+mn-ea"/>
                          <a:cs typeface="+mn-cs"/>
                          <a:sym typeface="Arial"/>
                        </a:rPr>
                        <a:t>Creation of new substances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If the genes that are introduced into plants encode substances that are different in structure and function than those normally found in foods, these substances must be approved by the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as would any other food additive. However, if these substances are “substantially equivalent” to substances that already exist in foods, they are generally recognized as safe (G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R</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 and do not require premarket approval from the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8662294"/>
                  </a:ext>
                </a:extLst>
              </a:tr>
              <a:tr h="285405">
                <a:tc>
                  <a:txBody>
                    <a:bodyPr/>
                    <a:lstStyle/>
                    <a:p>
                      <a:r>
                        <a:rPr lang="en-US" sz="1400" b="0" i="0" u="none" strike="noStrike" cap="none" baseline="0" dirty="0">
                          <a:solidFill>
                            <a:schemeClr val="tx1"/>
                          </a:solidFill>
                          <a:latin typeface="+mn-lt"/>
                          <a:ea typeface="+mn-ea"/>
                          <a:cs typeface="+mn-cs"/>
                          <a:sym typeface="Arial"/>
                        </a:rPr>
                        <a:t>Unsafe animal feeds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G</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E animal feeds must meet the same strict safety standards that are in place for food that is grown for humans.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537321"/>
                  </a:ext>
                </a:extLst>
              </a:tr>
            </a:tbl>
          </a:graphicData>
        </a:graphic>
      </p:graphicFrame>
    </p:spTree>
    <p:extLst>
      <p:ext uri="{BB962C8B-B14F-4D97-AF65-F5344CB8AC3E}">
        <p14:creationId xmlns:p14="http://schemas.microsoft.com/office/powerpoint/2010/main" val="1298243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Does Food Policy Affect the Foods Available to You to Buy and Consume? </a:t>
            </a:r>
            <a:r>
              <a:rPr lang="en-US" sz="2000" b="0" dirty="0"/>
              <a:t>(1 of 2)</a:t>
            </a:r>
            <a:endParaRPr lang="en-IN" sz="2000" b="0" dirty="0"/>
          </a:p>
        </p:txBody>
      </p:sp>
      <p:sp>
        <p:nvSpPr>
          <p:cNvPr id="21" name="Content Placeholder 20"/>
          <p:cNvSpPr>
            <a:spLocks noGrp="1"/>
          </p:cNvSpPr>
          <p:nvPr>
            <p:ph sz="quarter" idx="13"/>
          </p:nvPr>
        </p:nvSpPr>
        <p:spPr>
          <a:xfrm>
            <a:off x="457199" y="1524000"/>
            <a:ext cx="8271165" cy="4789117"/>
          </a:xfrm>
        </p:spPr>
        <p:txBody>
          <a:bodyPr/>
          <a:lstStyle/>
          <a:p>
            <a:r>
              <a:rPr lang="en-US" dirty="0"/>
              <a:t>Various government agencies regulate the food industry and set food and nutrition policy</a:t>
            </a:r>
          </a:p>
          <a:p>
            <a:r>
              <a:rPr lang="en-US" dirty="0"/>
              <a:t>Food policy can help encourage food producers to create healthier products</a:t>
            </a:r>
          </a:p>
          <a:p>
            <a:pPr lvl="1"/>
            <a:r>
              <a:rPr lang="en-US" dirty="0"/>
              <a:t>Example: </a:t>
            </a:r>
            <a:r>
              <a:rPr lang="en-US" b="1" dirty="0"/>
              <a:t>Dietary Guidelines for Americans </a:t>
            </a:r>
            <a:r>
              <a:rPr lang="en-US" dirty="0"/>
              <a:t>caused shift toward whole grains, improved diet</a:t>
            </a:r>
          </a:p>
          <a:p>
            <a:r>
              <a:rPr lang="en-US" dirty="0"/>
              <a:t>Food policy can lead to relabeling and reformulating without providing a healthier food product</a:t>
            </a:r>
          </a:p>
          <a:p>
            <a:pPr lvl="1"/>
            <a:r>
              <a:rPr lang="en-US" dirty="0"/>
              <a:t>Example: Food producers replaced </a:t>
            </a:r>
            <a:r>
              <a:rPr lang="en-US" b="1" dirty="0"/>
              <a:t>trans</a:t>
            </a:r>
            <a:r>
              <a:rPr lang="en-US" dirty="0"/>
              <a:t> fat with saturated fat, with no net positive effect</a:t>
            </a:r>
          </a:p>
        </p:txBody>
      </p:sp>
    </p:spTree>
    <p:extLst>
      <p:ext uri="{BB962C8B-B14F-4D97-AF65-F5344CB8AC3E}">
        <p14:creationId xmlns:p14="http://schemas.microsoft.com/office/powerpoint/2010/main" val="2964331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13668" cy="1097279"/>
          </a:xfrm>
        </p:spPr>
        <p:txBody>
          <a:bodyPr/>
          <a:lstStyle/>
          <a:p>
            <a:r>
              <a:rPr lang="en-US" sz="3400" dirty="0"/>
              <a:t>Table 12.5 Who Oversees the Food Supply? </a:t>
            </a:r>
            <a:r>
              <a:rPr lang="en-US" sz="2000" b="0" dirty="0"/>
              <a:t>(1 of 2)</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210833808"/>
              </p:ext>
            </p:extLst>
          </p:nvPr>
        </p:nvGraphicFramePr>
        <p:xfrm>
          <a:off x="419100" y="1524000"/>
          <a:ext cx="8439892" cy="3845560"/>
        </p:xfrm>
        <a:graphic>
          <a:graphicData uri="http://schemas.openxmlformats.org/drawingml/2006/table">
            <a:tbl>
              <a:tblPr firstRow="1" bandRow="1">
                <a:tableStyleId>{2D5ABB26-0587-4C30-8999-92F81FD0307C}</a:tableStyleId>
              </a:tblPr>
              <a:tblGrid>
                <a:gridCol w="2549731">
                  <a:extLst>
                    <a:ext uri="{9D8B030D-6E8A-4147-A177-3AD203B41FA5}">
                      <a16:colId xmlns:a16="http://schemas.microsoft.com/office/drawing/2014/main" val="924206358"/>
                    </a:ext>
                  </a:extLst>
                </a:gridCol>
                <a:gridCol w="5890161">
                  <a:extLst>
                    <a:ext uri="{9D8B030D-6E8A-4147-A177-3AD203B41FA5}">
                      <a16:colId xmlns:a16="http://schemas.microsoft.com/office/drawing/2014/main" val="2533078044"/>
                    </a:ext>
                  </a:extLst>
                </a:gridCol>
              </a:tblGrid>
              <a:tr h="370840">
                <a:tc>
                  <a:txBody>
                    <a:bodyPr/>
                    <a:lstStyle/>
                    <a:p>
                      <a:r>
                        <a:rPr lang="en-US" sz="1400" b="1" i="0" u="none" strike="noStrike" cap="none" baseline="0" dirty="0">
                          <a:solidFill>
                            <a:schemeClr val="tx1"/>
                          </a:solidFill>
                          <a:latin typeface="+mn-lt"/>
                          <a:ea typeface="+mn-ea"/>
                          <a:cs typeface="+mn-cs"/>
                          <a:sym typeface="Arial"/>
                        </a:rPr>
                        <a:t>Agency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Responsible for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400" b="0" i="0" u="none" strike="noStrike" cap="none" baseline="0" dirty="0">
                          <a:solidFill>
                            <a:schemeClr val="tx1"/>
                          </a:solidFill>
                          <a:latin typeface="+mn-lt"/>
                          <a:ea typeface="+mn-ea"/>
                          <a:cs typeface="+mn-cs"/>
                          <a:sym typeface="Arial"/>
                        </a:rPr>
                        <a:t>United States Department of Agriculture (U</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Monitoring agriculture and food production and ensuring safe and accurately labeled meat, poultry, and eggs. The U</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enforces tolerances for pesticide residues in meat, poultry, and eggs set forth by the E</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r h="370840">
                <a:tc>
                  <a:txBody>
                    <a:bodyPr/>
                    <a:lstStyle/>
                    <a:p>
                      <a:r>
                        <a:rPr lang="en-US" sz="1400" b="0" i="0" u="none" strike="noStrike" cap="none" baseline="0" dirty="0">
                          <a:solidFill>
                            <a:schemeClr val="tx1"/>
                          </a:solidFill>
                          <a:latin typeface="+mn-lt"/>
                          <a:ea typeface="+mn-ea"/>
                          <a:cs typeface="+mn-cs"/>
                          <a:sym typeface="Arial"/>
                        </a:rPr>
                        <a:t>Food and Drug Administration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Overseeing domestic and imported foods except for meat and poultry products. Ensuring that these foods are safe, sanitary, nutritious, wholesome, and honestly and adequately labeled. Overseeing food-processing plants and approval and surveillance of food-animal drugs, feed additives, and all food additives.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enforces tolerances for pesticide residues that are set by the E</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3954505"/>
                  </a:ext>
                </a:extLst>
              </a:tr>
              <a:tr h="370840">
                <a:tc>
                  <a:txBody>
                    <a:bodyPr/>
                    <a:lstStyle/>
                    <a:p>
                      <a:r>
                        <a:rPr lang="en-US" sz="1400" b="0" i="0" u="none" strike="noStrike" cap="none" baseline="0" dirty="0">
                          <a:solidFill>
                            <a:schemeClr val="tx1"/>
                          </a:solidFill>
                          <a:latin typeface="+mn-lt"/>
                          <a:ea typeface="+mn-ea"/>
                          <a:cs typeface="+mn-cs"/>
                          <a:sym typeface="Arial"/>
                        </a:rPr>
                        <a:t>Environmental Protection Agency (E</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Protecting you and the environment from harmful pesticides. E</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is responsible for the safe use of pesticides and fertilizers, as well as food-plant detergents and sanitizers on foods and in the environment. It establishes the safe tolerances for pesticide residues in or on food commodities and animal feed.</a:t>
                      </a:r>
                      <a:endParaRPr lang="en-US" sz="1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6583182"/>
                  </a:ext>
                </a:extLst>
              </a:tr>
            </a:tbl>
          </a:graphicData>
        </a:graphic>
      </p:graphicFrame>
    </p:spTree>
    <p:extLst>
      <p:ext uri="{BB962C8B-B14F-4D97-AF65-F5344CB8AC3E}">
        <p14:creationId xmlns:p14="http://schemas.microsoft.com/office/powerpoint/2010/main" val="2483975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13668" cy="1097279"/>
          </a:xfrm>
        </p:spPr>
        <p:txBody>
          <a:bodyPr/>
          <a:lstStyle/>
          <a:p>
            <a:r>
              <a:rPr lang="en-US" sz="3400" dirty="0"/>
              <a:t>Table 12.5 Who Oversees the Food Supply? </a:t>
            </a:r>
            <a:r>
              <a:rPr lang="en-US" sz="2000" b="0" dirty="0"/>
              <a:t>(2 of 2)</a:t>
            </a:r>
            <a:endParaRPr lang="en-US" sz="3400" dirty="0"/>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393301826"/>
              </p:ext>
            </p:extLst>
          </p:nvPr>
        </p:nvGraphicFramePr>
        <p:xfrm>
          <a:off x="419100" y="1524000"/>
          <a:ext cx="8439892" cy="2961640"/>
        </p:xfrm>
        <a:graphic>
          <a:graphicData uri="http://schemas.openxmlformats.org/drawingml/2006/table">
            <a:tbl>
              <a:tblPr firstRow="1" bandRow="1">
                <a:tableStyleId>{2D5ABB26-0587-4C30-8999-92F81FD0307C}</a:tableStyleId>
              </a:tblPr>
              <a:tblGrid>
                <a:gridCol w="2549731">
                  <a:extLst>
                    <a:ext uri="{9D8B030D-6E8A-4147-A177-3AD203B41FA5}">
                      <a16:colId xmlns:a16="http://schemas.microsoft.com/office/drawing/2014/main" val="924206358"/>
                    </a:ext>
                  </a:extLst>
                </a:gridCol>
                <a:gridCol w="5890161">
                  <a:extLst>
                    <a:ext uri="{9D8B030D-6E8A-4147-A177-3AD203B41FA5}">
                      <a16:colId xmlns:a16="http://schemas.microsoft.com/office/drawing/2014/main" val="2533078044"/>
                    </a:ext>
                  </a:extLst>
                </a:gridCol>
              </a:tblGrid>
              <a:tr h="370840">
                <a:tc>
                  <a:txBody>
                    <a:bodyPr/>
                    <a:lstStyle/>
                    <a:p>
                      <a:r>
                        <a:rPr lang="en-US" sz="1400" b="1" i="0" u="none" strike="noStrike" cap="none" baseline="0" dirty="0">
                          <a:solidFill>
                            <a:schemeClr val="tx1"/>
                          </a:solidFill>
                          <a:latin typeface="+mn-lt"/>
                          <a:ea typeface="+mn-ea"/>
                          <a:cs typeface="+mn-cs"/>
                          <a:sym typeface="Arial"/>
                        </a:rPr>
                        <a:t>Agency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Responsible for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285405">
                <a:tc>
                  <a:txBody>
                    <a:bodyPr/>
                    <a:lstStyle/>
                    <a:p>
                      <a:r>
                        <a:rPr lang="en-US" sz="1400" b="0" i="0" u="none" strike="noStrike" cap="none" baseline="0" dirty="0">
                          <a:solidFill>
                            <a:schemeClr val="tx1"/>
                          </a:solidFill>
                          <a:latin typeface="+mn-lt"/>
                          <a:ea typeface="+mn-ea"/>
                          <a:cs typeface="+mn-cs"/>
                          <a:sym typeface="Arial"/>
                        </a:rPr>
                        <a:t>Animal and Plant Health Inspection Service (A</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P</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I</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Protecting against plant and animal pests and disease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07849"/>
                  </a:ext>
                </a:extLst>
              </a:tr>
              <a:tr h="285405">
                <a:tc>
                  <a:txBody>
                    <a:bodyPr/>
                    <a:lstStyle/>
                    <a:p>
                      <a:r>
                        <a:rPr lang="en-US" sz="1400" b="0" i="0" u="none" strike="noStrike" cap="none" baseline="0" dirty="0">
                          <a:solidFill>
                            <a:schemeClr val="tx1"/>
                          </a:solidFill>
                          <a:latin typeface="+mn-lt"/>
                          <a:ea typeface="+mn-ea"/>
                          <a:cs typeface="+mn-cs"/>
                          <a:sym typeface="Arial"/>
                        </a:rPr>
                        <a:t>National Marine Fisheries Service (N</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M</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Overseeing a voluntary seafood inspection for quality and a grading program</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8662294"/>
                  </a:ext>
                </a:extLst>
              </a:tr>
              <a:tr h="285405">
                <a:tc>
                  <a:txBody>
                    <a:bodyPr/>
                    <a:lstStyle/>
                    <a:p>
                      <a:r>
                        <a:rPr lang="en-US" sz="1400" b="0" i="0" u="none" strike="noStrike" cap="none" baseline="0" dirty="0">
                          <a:solidFill>
                            <a:schemeClr val="tx1"/>
                          </a:solidFill>
                          <a:latin typeface="+mn-lt"/>
                          <a:ea typeface="+mn-ea"/>
                          <a:cs typeface="+mn-cs"/>
                          <a:sym typeface="Arial"/>
                        </a:rPr>
                        <a:t>Centers for Disease Control and Prevention (C</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C)</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Surveillance and investigation of human and animal diseases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4537321"/>
                  </a:ext>
                </a:extLst>
              </a:tr>
              <a:tr h="285405">
                <a:tc>
                  <a:txBody>
                    <a:bodyPr/>
                    <a:lstStyle/>
                    <a:p>
                      <a:r>
                        <a:rPr lang="en-US" sz="1400" b="0" i="0" u="none" strike="noStrike" cap="none" baseline="0" dirty="0">
                          <a:solidFill>
                            <a:schemeClr val="tx1"/>
                          </a:solidFill>
                          <a:latin typeface="+mn-lt"/>
                          <a:ea typeface="+mn-ea"/>
                          <a:cs typeface="+mn-cs"/>
                          <a:sym typeface="Arial"/>
                        </a:rPr>
                        <a:t>Federal Trade Commission (F</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T</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C)</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Regulating food advertising</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2315254"/>
                  </a:ext>
                </a:extLst>
              </a:tr>
              <a:tr h="285405">
                <a:tc>
                  <a:txBody>
                    <a:bodyPr/>
                    <a:lstStyle/>
                    <a:p>
                      <a:r>
                        <a:rPr lang="en-US" sz="1400" b="0" i="0" u="none" strike="noStrike" cap="none" baseline="0" dirty="0">
                          <a:solidFill>
                            <a:schemeClr val="tx1"/>
                          </a:solidFill>
                          <a:latin typeface="+mn-lt"/>
                          <a:ea typeface="+mn-ea"/>
                          <a:cs typeface="+mn-cs"/>
                          <a:sym typeface="Arial"/>
                        </a:rPr>
                        <a:t>Department of Health and Human Services (H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H</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i="0" u="none" strike="noStrike" cap="none" baseline="0" dirty="0">
                          <a:solidFill>
                            <a:schemeClr val="tx1"/>
                          </a:solidFill>
                          <a:latin typeface="+mn-lt"/>
                          <a:ea typeface="+mn-ea"/>
                          <a:cs typeface="+mn-cs"/>
                          <a:sym typeface="Arial"/>
                        </a:rPr>
                        <a:t>Protecting the health of and providing essential human services to Americans, including those who are less able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0731271"/>
                  </a:ext>
                </a:extLst>
              </a:tr>
            </a:tbl>
          </a:graphicData>
        </a:graphic>
      </p:graphicFrame>
    </p:spTree>
    <p:extLst>
      <p:ext uri="{BB962C8B-B14F-4D97-AF65-F5344CB8AC3E}">
        <p14:creationId xmlns:p14="http://schemas.microsoft.com/office/powerpoint/2010/main" val="1059267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000" dirty="0"/>
              <a:t>How Does Food Policy Affect the Foods Available to You to Buy and Consume? </a:t>
            </a:r>
            <a:r>
              <a:rPr lang="en-US" sz="2000" b="0" dirty="0"/>
              <a:t>(2 of 2)</a:t>
            </a:r>
            <a:endParaRPr lang="en-IN" sz="3400" b="0" dirty="0"/>
          </a:p>
        </p:txBody>
      </p:sp>
      <p:sp>
        <p:nvSpPr>
          <p:cNvPr id="21" name="Content Placeholder 20"/>
          <p:cNvSpPr>
            <a:spLocks noGrp="1"/>
          </p:cNvSpPr>
          <p:nvPr>
            <p:ph sz="quarter" idx="13"/>
          </p:nvPr>
        </p:nvSpPr>
        <p:spPr>
          <a:xfrm>
            <a:off x="457199" y="1524000"/>
            <a:ext cx="8271165" cy="4789117"/>
          </a:xfrm>
        </p:spPr>
        <p:txBody>
          <a:bodyPr/>
          <a:lstStyle/>
          <a:p>
            <a:r>
              <a:rPr lang="en-US" dirty="0"/>
              <a:t>What are the politics of the food industry?</a:t>
            </a:r>
          </a:p>
          <a:p>
            <a:pPr lvl="1"/>
            <a:r>
              <a:rPr lang="en-US" dirty="0"/>
              <a:t>Government programs are food consumers</a:t>
            </a:r>
          </a:p>
          <a:p>
            <a:pPr lvl="2"/>
            <a:r>
              <a:rPr lang="en-US" dirty="0"/>
              <a:t>Federal government is nation's biggest food consumer</a:t>
            </a:r>
          </a:p>
          <a:p>
            <a:pPr lvl="2"/>
            <a:r>
              <a:rPr lang="en-US" dirty="0"/>
              <a:t>Examples: National School Lunch Program, Summer Food Service Program, Emergency Food Assistance Program, Child and Adult Care Food Program</a:t>
            </a:r>
          </a:p>
          <a:p>
            <a:pPr lvl="1"/>
            <a:r>
              <a:rPr lang="en-US" dirty="0"/>
              <a:t>Food lobbyists exert influence</a:t>
            </a:r>
          </a:p>
          <a:p>
            <a:pPr lvl="2"/>
            <a:r>
              <a:rPr lang="en-US" dirty="0"/>
              <a:t>Example: 2009 push to tax sugared beverages was blocked in Congress</a:t>
            </a:r>
          </a:p>
        </p:txBody>
      </p:sp>
    </p:spTree>
    <p:extLst>
      <p:ext uri="{BB962C8B-B14F-4D97-AF65-F5344CB8AC3E}">
        <p14:creationId xmlns:p14="http://schemas.microsoft.com/office/powerpoint/2010/main" val="1329001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How Do You Know How Foods Were Produced? </a:t>
            </a:r>
            <a:r>
              <a:rPr lang="en-US" sz="2000" b="0" dirty="0"/>
              <a:t>(1 of 2)</a:t>
            </a:r>
            <a:endParaRPr lang="en-IN" sz="2000" b="0" dirty="0"/>
          </a:p>
        </p:txBody>
      </p:sp>
      <p:sp>
        <p:nvSpPr>
          <p:cNvPr id="21" name="Content Placeholder 20"/>
          <p:cNvSpPr>
            <a:spLocks noGrp="1"/>
          </p:cNvSpPr>
          <p:nvPr>
            <p:ph sz="quarter" idx="13"/>
          </p:nvPr>
        </p:nvSpPr>
        <p:spPr>
          <a:xfrm>
            <a:off x="457199" y="1524000"/>
            <a:ext cx="8271165" cy="4789117"/>
          </a:xfrm>
        </p:spPr>
        <p:txBody>
          <a:bodyPr/>
          <a:lstStyle/>
          <a:p>
            <a:r>
              <a:rPr lang="en-US" dirty="0"/>
              <a:t>Label terms provide information about how foods were produced</a:t>
            </a:r>
          </a:p>
          <a:p>
            <a:pPr lvl="1"/>
            <a:r>
              <a:rPr lang="en-US" dirty="0"/>
              <a:t>U</a:t>
            </a:r>
            <a:r>
              <a:rPr lang="en-US" sz="100" dirty="0"/>
              <a:t> </a:t>
            </a:r>
            <a:r>
              <a:rPr lang="en-US" dirty="0"/>
              <a:t>S</a:t>
            </a:r>
            <a:r>
              <a:rPr lang="en-US" sz="100" dirty="0"/>
              <a:t> </a:t>
            </a:r>
            <a:r>
              <a:rPr lang="en-US" dirty="0"/>
              <a:t>D</a:t>
            </a:r>
            <a:r>
              <a:rPr lang="en-US" sz="100" dirty="0"/>
              <a:t> </a:t>
            </a:r>
            <a:r>
              <a:rPr lang="en-US" dirty="0"/>
              <a:t>A defines labeling for animal food products</a:t>
            </a:r>
          </a:p>
          <a:p>
            <a:pPr lvl="2"/>
            <a:r>
              <a:rPr lang="en-US" dirty="0"/>
              <a:t>Prepackaged meat products:</a:t>
            </a:r>
          </a:p>
          <a:p>
            <a:pPr lvl="3"/>
            <a:r>
              <a:rPr lang="en-US" dirty="0"/>
              <a:t>Certified</a:t>
            </a:r>
          </a:p>
          <a:p>
            <a:pPr lvl="3"/>
            <a:r>
              <a:rPr lang="en-US" dirty="0"/>
              <a:t>Fresh poultry</a:t>
            </a:r>
          </a:p>
          <a:p>
            <a:pPr lvl="3"/>
            <a:r>
              <a:rPr lang="en-US" dirty="0"/>
              <a:t>Free range</a:t>
            </a:r>
          </a:p>
          <a:p>
            <a:pPr lvl="3"/>
            <a:r>
              <a:rPr lang="en-US" dirty="0"/>
              <a:t>Kosher</a:t>
            </a:r>
          </a:p>
          <a:p>
            <a:pPr lvl="3"/>
            <a:r>
              <a:rPr lang="en-US" dirty="0"/>
              <a:t>Natural</a:t>
            </a:r>
          </a:p>
          <a:p>
            <a:pPr lvl="3"/>
            <a:r>
              <a:rPr lang="en-US" dirty="0"/>
              <a:t>No hormones</a:t>
            </a:r>
          </a:p>
          <a:p>
            <a:pPr lvl="3"/>
            <a:r>
              <a:rPr lang="en-US" dirty="0"/>
              <a:t>No antibiotics</a:t>
            </a:r>
          </a:p>
        </p:txBody>
      </p:sp>
    </p:spTree>
    <p:extLst>
      <p:ext uri="{BB962C8B-B14F-4D97-AF65-F5344CB8AC3E}">
        <p14:creationId xmlns:p14="http://schemas.microsoft.com/office/powerpoint/2010/main" val="3558738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sz="3400" dirty="0"/>
              <a:t>How Do You Know How Foods Were Produced? </a:t>
            </a:r>
            <a:r>
              <a:rPr lang="en-US" sz="2000" b="0" dirty="0"/>
              <a:t>(2 of 2)</a:t>
            </a:r>
            <a:endParaRPr lang="en-IN" sz="2000" b="0" dirty="0"/>
          </a:p>
        </p:txBody>
      </p:sp>
      <p:sp>
        <p:nvSpPr>
          <p:cNvPr id="21" name="Content Placeholder 20"/>
          <p:cNvSpPr>
            <a:spLocks noGrp="1"/>
          </p:cNvSpPr>
          <p:nvPr>
            <p:ph sz="quarter" idx="13"/>
          </p:nvPr>
        </p:nvSpPr>
        <p:spPr>
          <a:xfrm>
            <a:off x="457199" y="1524000"/>
            <a:ext cx="8271165" cy="4789117"/>
          </a:xfrm>
        </p:spPr>
        <p:txBody>
          <a:bodyPr/>
          <a:lstStyle/>
          <a:p>
            <a:r>
              <a:rPr lang="en-US" sz="2200" dirty="0"/>
              <a:t>Understand the meaning of the term </a:t>
            </a:r>
            <a:r>
              <a:rPr lang="en-US" sz="2200" b="1" dirty="0"/>
              <a:t>organic</a:t>
            </a:r>
          </a:p>
          <a:p>
            <a:pPr lvl="1"/>
            <a:r>
              <a:rPr lang="en-US" sz="2200" dirty="0"/>
              <a:t>Market for organics foods has grown rapidly</a:t>
            </a:r>
          </a:p>
          <a:p>
            <a:pPr lvl="1"/>
            <a:r>
              <a:rPr lang="en-US" sz="2200" dirty="0"/>
              <a:t>U</a:t>
            </a:r>
            <a:r>
              <a:rPr lang="en-US" sz="100" dirty="0"/>
              <a:t> </a:t>
            </a:r>
            <a:r>
              <a:rPr lang="en-US" sz="2200" dirty="0"/>
              <a:t>S</a:t>
            </a:r>
            <a:r>
              <a:rPr lang="en-US" sz="100" dirty="0"/>
              <a:t> </a:t>
            </a:r>
            <a:r>
              <a:rPr lang="en-US" sz="2200" dirty="0"/>
              <a:t>D</a:t>
            </a:r>
            <a:r>
              <a:rPr lang="en-US" sz="100" dirty="0"/>
              <a:t> </a:t>
            </a:r>
            <a:r>
              <a:rPr lang="en-US" sz="2200" dirty="0"/>
              <a:t>A developed National Organic Standards (N</a:t>
            </a:r>
            <a:r>
              <a:rPr lang="en-US" sz="100" dirty="0"/>
              <a:t> </a:t>
            </a:r>
            <a:r>
              <a:rPr lang="en-US" sz="2200" dirty="0"/>
              <a:t>O</a:t>
            </a:r>
            <a:r>
              <a:rPr lang="en-US" sz="100" dirty="0"/>
              <a:t> </a:t>
            </a:r>
            <a:r>
              <a:rPr lang="en-US" sz="2200" dirty="0"/>
              <a:t>S)</a:t>
            </a:r>
          </a:p>
          <a:p>
            <a:pPr lvl="1"/>
            <a:r>
              <a:rPr lang="en-US" sz="2200" dirty="0"/>
              <a:t>Organic farming means grown without some synthetic pesticides and fertilizers, bioengineering, irradiation</a:t>
            </a:r>
          </a:p>
          <a:p>
            <a:pPr lvl="2"/>
            <a:r>
              <a:rPr lang="en-US" sz="2200" dirty="0"/>
              <a:t>Some pesticides may be used</a:t>
            </a:r>
          </a:p>
          <a:p>
            <a:pPr lvl="1"/>
            <a:r>
              <a:rPr lang="en-US" sz="2200" dirty="0"/>
              <a:t>No evidence that organic foods are nutritionally superior</a:t>
            </a:r>
          </a:p>
          <a:p>
            <a:pPr lvl="2"/>
            <a:r>
              <a:rPr lang="en-US" sz="2200" dirty="0"/>
              <a:t>Advantages: Fewer synthetic pesticides and antibiotics; may have environmental benefits</a:t>
            </a:r>
          </a:p>
          <a:p>
            <a:pPr lvl="2"/>
            <a:r>
              <a:rPr lang="en-US" sz="2200" dirty="0"/>
              <a:t>Disadvantages: Often more expensive than conventionally grown foods</a:t>
            </a:r>
          </a:p>
        </p:txBody>
      </p:sp>
    </p:spTree>
    <p:extLst>
      <p:ext uri="{BB962C8B-B14F-4D97-AF65-F5344CB8AC3E}">
        <p14:creationId xmlns:p14="http://schemas.microsoft.com/office/powerpoint/2010/main" val="39922728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dirty="0"/>
              <a:t>Figure 12.11 The U</a:t>
            </a:r>
            <a:r>
              <a:rPr lang="en-US" sz="100" dirty="0"/>
              <a:t> </a:t>
            </a:r>
            <a:r>
              <a:rPr lang="en-US" dirty="0"/>
              <a:t>S</a:t>
            </a:r>
            <a:r>
              <a:rPr lang="en-US" sz="100" dirty="0"/>
              <a:t> </a:t>
            </a:r>
            <a:r>
              <a:rPr lang="en-US" dirty="0"/>
              <a:t>D</a:t>
            </a:r>
            <a:r>
              <a:rPr lang="en-US" sz="100" dirty="0"/>
              <a:t> </a:t>
            </a:r>
            <a:r>
              <a:rPr lang="en-US" dirty="0"/>
              <a:t>A Organic Seal</a:t>
            </a:r>
          </a:p>
        </p:txBody>
      </p:sp>
      <p:pic>
        <p:nvPicPr>
          <p:cNvPr id="5" name="Picture 4" descr="USDA Organic logo">
            <a:extLst>
              <a:ext uri="{FF2B5EF4-FFF2-40B4-BE49-F238E27FC236}">
                <a16:creationId xmlns:a16="http://schemas.microsoft.com/office/drawing/2014/main" id="{E4B86BE8-6658-403F-BBF1-958AA2548714}"/>
              </a:ext>
            </a:extLst>
          </p:cNvPr>
          <p:cNvPicPr>
            <a:picLocks noChangeAspect="1"/>
          </p:cNvPicPr>
          <p:nvPr/>
        </p:nvPicPr>
        <p:blipFill>
          <a:blip r:embed="rId2"/>
          <a:stretch>
            <a:fillRect/>
          </a:stretch>
        </p:blipFill>
        <p:spPr>
          <a:xfrm>
            <a:off x="2294963" y="1696062"/>
            <a:ext cx="4554073" cy="4558407"/>
          </a:xfrm>
          <a:prstGeom prst="rect">
            <a:avLst/>
          </a:prstGeom>
        </p:spPr>
      </p:pic>
    </p:spTree>
    <p:extLst>
      <p:ext uri="{BB962C8B-B14F-4D97-AF65-F5344CB8AC3E}">
        <p14:creationId xmlns:p14="http://schemas.microsoft.com/office/powerpoint/2010/main" val="576606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457200" y="215371"/>
            <a:ext cx="8420100" cy="1097279"/>
          </a:xfrm>
        </p:spPr>
        <p:txBody>
          <a:bodyPr/>
          <a:lstStyle/>
          <a:p>
            <a:r>
              <a:rPr lang="en-US" dirty="0"/>
              <a:t>Table 12.6 Various Levels of Organic</a:t>
            </a:r>
          </a:p>
        </p:txBody>
      </p:sp>
      <p:graphicFrame>
        <p:nvGraphicFramePr>
          <p:cNvPr id="2" name="Table 1">
            <a:extLst>
              <a:ext uri="{FF2B5EF4-FFF2-40B4-BE49-F238E27FC236}">
                <a16:creationId xmlns:a16="http://schemas.microsoft.com/office/drawing/2014/main" id="{2E96E12D-656B-4ED7-A111-ACBA94E9AFA5}"/>
              </a:ext>
            </a:extLst>
          </p:cNvPr>
          <p:cNvGraphicFramePr>
            <a:graphicFrameLocks noGrp="1"/>
          </p:cNvGraphicFramePr>
          <p:nvPr>
            <p:extLst>
              <p:ext uri="{D42A27DB-BD31-4B8C-83A1-F6EECF244321}">
                <p14:modId xmlns:p14="http://schemas.microsoft.com/office/powerpoint/2010/main" val="102883032"/>
              </p:ext>
            </p:extLst>
          </p:nvPr>
        </p:nvGraphicFramePr>
        <p:xfrm>
          <a:off x="678044" y="1679276"/>
          <a:ext cx="8204699" cy="4663440"/>
        </p:xfrm>
        <a:graphic>
          <a:graphicData uri="http://schemas.openxmlformats.org/drawingml/2006/table">
            <a:tbl>
              <a:tblPr firstRow="1" bandRow="1">
                <a:tableStyleId>{2D5ABB26-0587-4C30-8999-92F81FD0307C}</a:tableStyleId>
              </a:tblPr>
              <a:tblGrid>
                <a:gridCol w="2183909">
                  <a:extLst>
                    <a:ext uri="{9D8B030D-6E8A-4147-A177-3AD203B41FA5}">
                      <a16:colId xmlns:a16="http://schemas.microsoft.com/office/drawing/2014/main" val="924206358"/>
                    </a:ext>
                  </a:extLst>
                </a:gridCol>
                <a:gridCol w="1840676">
                  <a:extLst>
                    <a:ext uri="{9D8B030D-6E8A-4147-A177-3AD203B41FA5}">
                      <a16:colId xmlns:a16="http://schemas.microsoft.com/office/drawing/2014/main" val="2533078044"/>
                    </a:ext>
                  </a:extLst>
                </a:gridCol>
                <a:gridCol w="2386940">
                  <a:extLst>
                    <a:ext uri="{9D8B030D-6E8A-4147-A177-3AD203B41FA5}">
                      <a16:colId xmlns:a16="http://schemas.microsoft.com/office/drawing/2014/main" val="4013818853"/>
                    </a:ext>
                  </a:extLst>
                </a:gridCol>
                <a:gridCol w="1793174">
                  <a:extLst>
                    <a:ext uri="{9D8B030D-6E8A-4147-A177-3AD203B41FA5}">
                      <a16:colId xmlns:a16="http://schemas.microsoft.com/office/drawing/2014/main" val="3397898033"/>
                    </a:ext>
                  </a:extLst>
                </a:gridCol>
              </a:tblGrid>
              <a:tr h="370840">
                <a:tc>
                  <a:txBody>
                    <a:bodyPr/>
                    <a:lstStyle/>
                    <a:p>
                      <a:r>
                        <a:rPr lang="en-US" sz="1400" b="1" i="0" u="none" strike="noStrike" cap="none" baseline="0" dirty="0">
                          <a:solidFill>
                            <a:schemeClr val="tx1"/>
                          </a:solidFill>
                          <a:latin typeface="+mn-lt"/>
                          <a:ea typeface="+mn-ea"/>
                          <a:cs typeface="+mn-cs"/>
                          <a:sym typeface="Arial"/>
                        </a:rPr>
                        <a:t>If the label says “100% Organic”</a:t>
                      </a:r>
                    </a:p>
                    <a:p>
                      <a:r>
                        <a:rPr lang="en-US" sz="1400" b="1" i="0" u="none" strike="noStrike" cap="none" baseline="0" dirty="0">
                          <a:solidFill>
                            <a:schemeClr val="tx1"/>
                          </a:solidFill>
                          <a:latin typeface="+mn-lt"/>
                          <a:ea typeface="+mn-ea"/>
                          <a:cs typeface="+mn-cs"/>
                          <a:sym typeface="Arial"/>
                        </a:rPr>
                        <a:t>Then: </a:t>
                      </a:r>
                      <a:r>
                        <a:rPr lang="en-US" sz="1400" b="0" i="0" u="none" strike="noStrike" cap="none" baseline="0" dirty="0">
                          <a:solidFill>
                            <a:schemeClr val="tx1"/>
                          </a:solidFill>
                          <a:latin typeface="+mn-lt"/>
                          <a:ea typeface="+mn-ea"/>
                          <a:cs typeface="+mn-cs"/>
                          <a:sym typeface="Arial"/>
                        </a:rPr>
                        <a:t>The food must be composed entirely of organic ingredients. </a:t>
                      </a:r>
                      <a:r>
                        <a:rPr lang="en-US" sz="1400" b="1" i="0" u="none" strike="noStrike" cap="none" baseline="0" dirty="0">
                          <a:solidFill>
                            <a:schemeClr val="tx1"/>
                          </a:solidFill>
                          <a:latin typeface="+mn-lt"/>
                          <a:ea typeface="+mn-ea"/>
                          <a:cs typeface="+mn-cs"/>
                          <a:sym typeface="Arial"/>
                        </a:rPr>
                        <a:t>Note</a:t>
                      </a:r>
                      <a:r>
                        <a:rPr lang="en-US" sz="1400" b="0" i="0" u="none" strike="noStrike" cap="none" baseline="0" dirty="0">
                          <a:solidFill>
                            <a:schemeClr val="tx1"/>
                          </a:solidFill>
                          <a:latin typeface="+mn-lt"/>
                          <a:ea typeface="+mn-ea"/>
                          <a:cs typeface="+mn-cs"/>
                          <a:sym typeface="Arial"/>
                        </a:rPr>
                        <a:t>: These foods cannot contain sulfites and must declare the certifying agent. The U</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S</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D</a:t>
                      </a:r>
                      <a:r>
                        <a:rPr lang="en-US" sz="100" b="0" i="0" u="none" strike="noStrike" cap="none" baseline="0" dirty="0">
                          <a:solidFill>
                            <a:schemeClr val="tx1"/>
                          </a:solidFill>
                          <a:latin typeface="+mn-lt"/>
                          <a:ea typeface="+mn-ea"/>
                          <a:cs typeface="+mn-cs"/>
                          <a:sym typeface="Arial"/>
                        </a:rPr>
                        <a:t> </a:t>
                      </a:r>
                      <a:r>
                        <a:rPr lang="en-US" sz="1400" b="0" i="0" u="none" strike="noStrike" cap="none" baseline="0" dirty="0">
                          <a:solidFill>
                            <a:schemeClr val="tx1"/>
                          </a:solidFill>
                          <a:latin typeface="+mn-lt"/>
                          <a:ea typeface="+mn-ea"/>
                          <a:cs typeface="+mn-cs"/>
                          <a:sym typeface="Arial"/>
                        </a:rPr>
                        <a:t>A Organic seal may be displayed. </a:t>
                      </a:r>
                      <a:endParaRPr lang="en-US"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i="0" dirty="0" smtClean="0">
                          <a:solidFill>
                            <a:schemeClr val="bg1"/>
                          </a:solidFill>
                        </a:rPr>
                        <a:t>A rack full of chocolates</a:t>
                      </a:r>
                      <a:endParaRPr lang="en-US" sz="1400" i="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the label says “Made with Organic Ingredients” Then: </a:t>
                      </a:r>
                      <a:r>
                        <a:rPr lang="en-US" sz="1400" b="0" i="0" u="none" strike="noStrike" cap="none" baseline="0" dirty="0">
                          <a:solidFill>
                            <a:schemeClr val="tx1"/>
                          </a:solidFill>
                          <a:latin typeface="+mn-lt"/>
                          <a:ea typeface="+mn-ea"/>
                          <a:cs typeface="+mn-cs"/>
                          <a:sym typeface="Arial"/>
                        </a:rPr>
                        <a:t>The food contains at least 70 percent organic ingredients. </a:t>
                      </a:r>
                      <a:endParaRPr lang="en-US"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i="0" dirty="0" smtClean="0">
                          <a:solidFill>
                            <a:schemeClr val="bg1"/>
                          </a:solidFill>
                        </a:rPr>
                        <a:t>A pack of cheese pizza</a:t>
                      </a:r>
                      <a:endParaRPr lang="en-US" sz="1400" i="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877877"/>
                  </a:ext>
                </a:extLst>
              </a:tr>
              <a:tr h="370840">
                <a:tc>
                  <a:txBody>
                    <a:bodyPr/>
                    <a:lstStyle/>
                    <a:p>
                      <a:r>
                        <a:rPr lang="en-US" sz="1400" b="1" i="0" u="none" strike="noStrike" cap="none" baseline="0" dirty="0">
                          <a:solidFill>
                            <a:schemeClr val="tx1"/>
                          </a:solidFill>
                          <a:latin typeface="+mn-lt"/>
                          <a:ea typeface="+mn-ea"/>
                          <a:cs typeface="+mn-cs"/>
                          <a:sym typeface="Arial"/>
                        </a:rPr>
                        <a:t>If the label says “Organic” and/or displays the U</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S</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D</a:t>
                      </a:r>
                      <a:r>
                        <a:rPr lang="en-US" sz="100" b="1" i="0" u="none" strike="noStrike" cap="none" baseline="0" dirty="0">
                          <a:solidFill>
                            <a:schemeClr val="tx1"/>
                          </a:solidFill>
                          <a:latin typeface="+mn-lt"/>
                          <a:ea typeface="+mn-ea"/>
                          <a:cs typeface="+mn-cs"/>
                          <a:sym typeface="Arial"/>
                        </a:rPr>
                        <a:t> </a:t>
                      </a:r>
                      <a:r>
                        <a:rPr lang="en-US" sz="1400" b="1" i="0" u="none" strike="noStrike" cap="none" baseline="0" dirty="0">
                          <a:solidFill>
                            <a:schemeClr val="tx1"/>
                          </a:solidFill>
                          <a:latin typeface="+mn-lt"/>
                          <a:ea typeface="+mn-ea"/>
                          <a:cs typeface="+mn-cs"/>
                          <a:sym typeface="Arial"/>
                        </a:rPr>
                        <a:t>A Organic seal Then: </a:t>
                      </a:r>
                      <a:r>
                        <a:rPr lang="en-US" sz="1400" b="0" i="0" u="none" strike="noStrike" cap="none" baseline="0" dirty="0">
                          <a:solidFill>
                            <a:schemeClr val="tx1"/>
                          </a:solidFill>
                          <a:latin typeface="+mn-lt"/>
                          <a:ea typeface="+mn-ea"/>
                          <a:cs typeface="+mn-cs"/>
                          <a:sym typeface="Arial"/>
                        </a:rPr>
                        <a:t>The food contains at least 95 percent organic ingredients.</a:t>
                      </a:r>
                      <a:endParaRPr lang="en-US" sz="1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i="0" dirty="0" smtClean="0">
                          <a:solidFill>
                            <a:schemeClr val="bg1"/>
                          </a:solidFill>
                        </a:rPr>
                        <a:t>A pack of biscuits</a:t>
                      </a:r>
                      <a:endParaRPr lang="en-US" sz="1400" i="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u="none" strike="noStrike" cap="none" baseline="0" dirty="0">
                          <a:solidFill>
                            <a:schemeClr val="tx1"/>
                          </a:solidFill>
                          <a:latin typeface="+mn-lt"/>
                          <a:ea typeface="+mn-ea"/>
                          <a:cs typeface="+mn-cs"/>
                          <a:sym typeface="Arial"/>
                        </a:rPr>
                        <a:t>If the label says nothing about organic claims Then: </a:t>
                      </a:r>
                      <a:r>
                        <a:rPr lang="en-US" sz="1400" b="0" i="0" u="none" strike="noStrike" cap="none" baseline="0" dirty="0">
                          <a:solidFill>
                            <a:schemeClr val="tx1"/>
                          </a:solidFill>
                          <a:latin typeface="+mn-lt"/>
                          <a:ea typeface="+mn-ea"/>
                          <a:cs typeface="+mn-cs"/>
                          <a:sym typeface="Arial"/>
                        </a:rPr>
                        <a:t>The food contains less than 70 percent organic ingredients, or the food producer or manufacturer decided not to disclose information about the organic ingredients.</a:t>
                      </a:r>
                      <a:endParaRPr lang="en-US" sz="1400" i="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i="0" dirty="0" smtClean="0">
                          <a:solidFill>
                            <a:schemeClr val="bg1"/>
                          </a:solidFill>
                        </a:rPr>
                        <a:t>A rack of snacks.</a:t>
                      </a:r>
                      <a:endParaRPr lang="en-US" sz="1400" i="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4243945"/>
                  </a:ext>
                </a:extLst>
              </a:tr>
            </a:tbl>
          </a:graphicData>
        </a:graphic>
      </p:graphicFrame>
      <p:pic>
        <p:nvPicPr>
          <p:cNvPr id="5" name="Picture 4">
            <a:extLst>
              <a:ext uri="{FF2B5EF4-FFF2-40B4-BE49-F238E27FC236}">
                <a16:creationId xmlns:a16="http://schemas.microsoft.com/office/drawing/2014/main" id="{2F069AB8-89FA-4BE9-8321-B1E52B16A89B}"/>
              </a:ext>
            </a:extLst>
          </p:cNvPr>
          <p:cNvPicPr>
            <a:picLocks noChangeAspect="1"/>
          </p:cNvPicPr>
          <p:nvPr/>
        </p:nvPicPr>
        <p:blipFill>
          <a:blip r:embed="rId2"/>
          <a:stretch>
            <a:fillRect/>
          </a:stretch>
        </p:blipFill>
        <p:spPr>
          <a:xfrm>
            <a:off x="2921800" y="2358675"/>
            <a:ext cx="1695888" cy="1109141"/>
          </a:xfrm>
          <a:prstGeom prst="rect">
            <a:avLst/>
          </a:prstGeom>
        </p:spPr>
      </p:pic>
      <p:pic>
        <p:nvPicPr>
          <p:cNvPr id="8" name="Picture 7">
            <a:extLst>
              <a:ext uri="{FF2B5EF4-FFF2-40B4-BE49-F238E27FC236}">
                <a16:creationId xmlns:a16="http://schemas.microsoft.com/office/drawing/2014/main" id="{54FAFFE8-BB69-4B6A-B993-8EFD24DC5327}"/>
              </a:ext>
            </a:extLst>
          </p:cNvPr>
          <p:cNvPicPr>
            <a:picLocks noChangeAspect="1"/>
          </p:cNvPicPr>
          <p:nvPr/>
        </p:nvPicPr>
        <p:blipFill>
          <a:blip r:embed="rId3"/>
          <a:stretch>
            <a:fillRect/>
          </a:stretch>
        </p:blipFill>
        <p:spPr>
          <a:xfrm>
            <a:off x="7229288" y="2358675"/>
            <a:ext cx="1601252" cy="1529327"/>
          </a:xfrm>
          <a:prstGeom prst="rect">
            <a:avLst/>
          </a:prstGeom>
        </p:spPr>
      </p:pic>
      <p:pic>
        <p:nvPicPr>
          <p:cNvPr id="11" name="Picture 10">
            <a:extLst>
              <a:ext uri="{FF2B5EF4-FFF2-40B4-BE49-F238E27FC236}">
                <a16:creationId xmlns:a16="http://schemas.microsoft.com/office/drawing/2014/main" id="{F49AB2D4-5EB7-416B-AD45-A5A33E9C1A3F}"/>
              </a:ext>
            </a:extLst>
          </p:cNvPr>
          <p:cNvPicPr>
            <a:picLocks noChangeAspect="1"/>
          </p:cNvPicPr>
          <p:nvPr/>
        </p:nvPicPr>
        <p:blipFill>
          <a:blip r:embed="rId4"/>
          <a:stretch>
            <a:fillRect/>
          </a:stretch>
        </p:blipFill>
        <p:spPr>
          <a:xfrm>
            <a:off x="3062472" y="4164823"/>
            <a:ext cx="1414543" cy="2105647"/>
          </a:xfrm>
          <a:prstGeom prst="rect">
            <a:avLst/>
          </a:prstGeom>
        </p:spPr>
      </p:pic>
      <p:pic>
        <p:nvPicPr>
          <p:cNvPr id="14" name="Picture 13">
            <a:extLst>
              <a:ext uri="{FF2B5EF4-FFF2-40B4-BE49-F238E27FC236}">
                <a16:creationId xmlns:a16="http://schemas.microsoft.com/office/drawing/2014/main" id="{D95B53F3-7E7D-4E08-B351-C3B5687F7A83}"/>
              </a:ext>
            </a:extLst>
          </p:cNvPr>
          <p:cNvPicPr>
            <a:picLocks noChangeAspect="1"/>
          </p:cNvPicPr>
          <p:nvPr/>
        </p:nvPicPr>
        <p:blipFill>
          <a:blip r:embed="rId5"/>
          <a:stretch>
            <a:fillRect/>
          </a:stretch>
        </p:blipFill>
        <p:spPr>
          <a:xfrm>
            <a:off x="7159930" y="4397505"/>
            <a:ext cx="1670610" cy="1364018"/>
          </a:xfrm>
          <a:prstGeom prst="rect">
            <a:avLst/>
          </a:prstGeom>
        </p:spPr>
      </p:pic>
    </p:spTree>
    <p:extLst>
      <p:ext uri="{BB962C8B-B14F-4D97-AF65-F5344CB8AC3E}">
        <p14:creationId xmlns:p14="http://schemas.microsoft.com/office/powerpoint/2010/main" val="2544205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dirty="0">
                <a:latin typeface="Arial (Headings)"/>
                <a:cs typeface="Times New Roman" panose="02020603050405020304" pitchFamily="18" charset="0"/>
              </a:rPr>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extLst>
      <p:ext uri="{BB962C8B-B14F-4D97-AF65-F5344CB8AC3E}">
        <p14:creationId xmlns:p14="http://schemas.microsoft.com/office/powerpoint/2010/main" val="10564140"/>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11004</TotalTime>
  <Words>3559</Words>
  <Application>Microsoft Office PowerPoint</Application>
  <PresentationFormat>On-screen Show (4:3)</PresentationFormat>
  <Paragraphs>388</Paragraphs>
  <Slides>46</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Arial (body)</vt:lpstr>
      <vt:lpstr>Arial (Headings)</vt:lpstr>
      <vt:lpstr>Noto Sans Symbols</vt:lpstr>
      <vt:lpstr>Times New Roman</vt:lpstr>
      <vt:lpstr>Verdana</vt:lpstr>
      <vt:lpstr>508 Lecture</vt:lpstr>
      <vt:lpstr>1_508 Lecture</vt:lpstr>
      <vt:lpstr>Nutrition &amp; You</vt:lpstr>
      <vt:lpstr>Objectives for Chapter 12</vt:lpstr>
      <vt:lpstr>How Do Advertising and Marketing Influence Your Food Choices?</vt:lpstr>
      <vt:lpstr>Where Does Your Food Come From? (1 of 7)</vt:lpstr>
      <vt:lpstr>Figure 12.1 From Farm to Consumer</vt:lpstr>
      <vt:lpstr>Figure 12.2 The Location and Number of Farms in the United States, 2012</vt:lpstr>
      <vt:lpstr>Table 12.1 Types of Farms in the United States</vt:lpstr>
      <vt:lpstr>Where Does Your Food Come From? (2 of 7)</vt:lpstr>
      <vt:lpstr>Where Does Your Food Come From? (3 of 7)</vt:lpstr>
      <vt:lpstr>Figure 12.3 The Location and Number of Food- and Beverage-Processing Facilities, 2007</vt:lpstr>
      <vt:lpstr>Where Does Your Food Come From? (4 of 7)</vt:lpstr>
      <vt:lpstr>Table 12.2 Major Agricultural Crops Produced in the United States, 2016</vt:lpstr>
      <vt:lpstr>Figure 12.4 Major U.S. Centers of Cattle, Corn, Wheat, and Soybean Products</vt:lpstr>
      <vt:lpstr>Where Does Your Food Come From? (5 of 7)</vt:lpstr>
      <vt:lpstr>Where Does Your Food Come From? (6 of 7)</vt:lpstr>
      <vt:lpstr>Where Does Your Food Come From? (7 of 7)</vt:lpstr>
      <vt:lpstr>Figure 12.5 Percent of Selected Foods and Beverages Consumed in the United States That Are Imported, by Volume</vt:lpstr>
      <vt:lpstr>What Is a Sustainable Food System? (1 of 3)</vt:lpstr>
      <vt:lpstr>Figure 12.6 Sustainable Food Systems Model</vt:lpstr>
      <vt:lpstr>What Is a Sustainable Food System? (2 of 3)</vt:lpstr>
      <vt:lpstr>Figure 12.7 How Far Did Your Food Travel?</vt:lpstr>
      <vt:lpstr>What Is a Sustainable Food System? (3 of 3)</vt:lpstr>
      <vt:lpstr>Table 12.3 Food Miles in a Meal</vt:lpstr>
      <vt:lpstr>Table 12.4 Concerns and Regulations for G E Foods</vt:lpstr>
      <vt:lpstr>Nutrition in the Real World: You as a Sustainable Farmer: Growing Vegetables in a Container</vt:lpstr>
      <vt:lpstr>Misc Table 12.1 Vegetables: From Plant to Plate</vt:lpstr>
      <vt:lpstr>How Do We Balance the World Population's Demand for Food with Sustainability? (1 of 4)</vt:lpstr>
      <vt:lpstr>Figure 12.8 Milk Label Containing Information about the Use of r B G H</vt:lpstr>
      <vt:lpstr>How Do We Balance the World Population's Demand for Food with Sustainability? (2 of 4)</vt:lpstr>
      <vt:lpstr>How Do We Balance the World Population's Demand for Food with Sustainability? (3 of 4)</vt:lpstr>
      <vt:lpstr>How Do We Balance the World Population's Demand for Food with Sustainability? (4 of 4)</vt:lpstr>
      <vt:lpstr>Figure 12.9 Reducing Pesticides in Food</vt:lpstr>
      <vt:lpstr>What Are the Risks and Benefits of Using Biotechnology in Agriculture? (1 of 3)</vt:lpstr>
      <vt:lpstr>What Are the Risks and Benefits of Using Biotechnology in Agriculture? (2 of 3)</vt:lpstr>
      <vt:lpstr>Figure 12.10 Plant Breeding versus Genetic Engineering</vt:lpstr>
      <vt:lpstr>What Are the Risks and Benefits of Using Biotechnology in Agriculture? (3 of 3)</vt:lpstr>
      <vt:lpstr>Table 12.4 Concerns and Regulations for G E Foods </vt:lpstr>
      <vt:lpstr>How Does Food Policy Affect the Foods Available to You to Buy and Consume? (1 of 2)</vt:lpstr>
      <vt:lpstr>Table 12.5 Who Oversees the Food Supply? (1 of 2)</vt:lpstr>
      <vt:lpstr>Table 12.5 Who Oversees the Food Supply? (2 of 2)</vt:lpstr>
      <vt:lpstr>How Does Food Policy Affect the Foods Available to You to Buy and Consume? (2 of 2)</vt:lpstr>
      <vt:lpstr>How Do You Know How Foods Were Produced? (1 of 2)</vt:lpstr>
      <vt:lpstr>How Do You Know How Foods Were Produced? (2 of 2)</vt:lpstr>
      <vt:lpstr>Figure 12.11 The U S D A Organic Seal</vt:lpstr>
      <vt:lpstr>Table 12.6 Various Levels of Organic</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&amp; You, Fifth Edition, Chapter 12, Consumerism and Sustainability: From Farm to Table</dc:title>
  <dc:subject>Science</dc:subject>
  <dc:creator>Blake</dc:creator>
  <cp:keywords>Nutrition &amp; You</cp:keywords>
  <cp:lastModifiedBy>Sivapriya, Prabhakaran</cp:lastModifiedBy>
  <cp:revision>1438</cp:revision>
  <dcterms:modified xsi:type="dcterms:W3CDTF">2019-05-15T12:27:37Z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