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76" r:id="rId3"/>
    <p:sldId id="259" r:id="rId4"/>
    <p:sldId id="260" r:id="rId5"/>
    <p:sldId id="277" r:id="rId6"/>
    <p:sldId id="278" r:id="rId7"/>
    <p:sldId id="258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412" autoAdjust="0"/>
    <p:restoredTop sz="94660"/>
  </p:normalViewPr>
  <p:slideViewPr>
    <p:cSldViewPr snapToGrid="0">
      <p:cViewPr varScale="1">
        <p:scale>
          <a:sx n="53" d="100"/>
          <a:sy n="53" d="100"/>
        </p:scale>
        <p:origin x="84" y="53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8CA1E8-A181-44A4-AD5D-C01A14E98DB4}" type="datetimeFigureOut">
              <a:rPr lang="en-US" smtClean="0"/>
              <a:t>3/6/2016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7A3E4C-2FA2-4F33-A40E-4B08CB6023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5407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7A3E4C-2FA2-4F33-A40E-4B08CB6023E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6647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7886700" cy="4582887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12451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2303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3812721" cy="4582887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4572000" y="1295400"/>
            <a:ext cx="3943350" cy="4583113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6734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ctr" anchorCtr="0">
            <a:normAutofit/>
          </a:bodyPr>
          <a:lstStyle>
            <a:lvl1pPr>
              <a:defRPr sz="4400">
                <a:latin typeface="Calibri" panose="020F05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pic>
        <p:nvPicPr>
          <p:cNvPr id="9" name="Picture 8" descr="header-with-padding-wmt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558922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5029200" y="6012042"/>
            <a:ext cx="39542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1" dirty="0" smtClean="0">
                <a:latin typeface="+mj-lt"/>
                <a:cs typeface="Avenir Next Condensed Regular"/>
              </a:rPr>
              <a:t>Copyright © 2016 by Dr. Wendy Tietz. </a:t>
            </a:r>
            <a:br>
              <a:rPr lang="en-US" sz="1200" b="1" i="1" dirty="0" smtClean="0">
                <a:latin typeface="+mj-lt"/>
                <a:cs typeface="Avenir Next Condensed Regular"/>
              </a:rPr>
            </a:br>
            <a:r>
              <a:rPr lang="en-US" sz="1200" i="1" dirty="0" smtClean="0">
                <a:latin typeface="+mj-lt"/>
                <a:cs typeface="Avenir Next Condensed Regular"/>
              </a:rPr>
              <a:t>This work is licensed under a Creative Commons Attribution-NonCommercial 3.0 Unported License.</a:t>
            </a:r>
            <a:r>
              <a:rPr lang="en-US" sz="1200" i="1" dirty="0" smtClean="0">
                <a:solidFill>
                  <a:schemeClr val="tx1"/>
                </a:solidFill>
                <a:latin typeface="+mj-lt"/>
                <a:cs typeface="Avenir Next Condensed Regular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268432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0533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p.me/p3NlXE-qx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wtietz@kent.edu" TargetMode="External"/><Relationship Id="rId2" Type="http://schemas.openxmlformats.org/officeDocument/2006/relationships/hyperlink" Target="http://accountingintheheadlines.com/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0122" y="1840922"/>
            <a:ext cx="8270545" cy="4001520"/>
          </a:xfrm>
        </p:spPr>
        <p:txBody>
          <a:bodyPr>
            <a:no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b="1" dirty="0"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How much in sales does Boswell’s Beanery need to break even for its booth rental costs at a home and garden </a:t>
            </a:r>
            <a:r>
              <a:rPr lang="en-US" b="1" dirty="0" smtClean="0"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show</a:t>
            </a:r>
            <a:r>
              <a:rPr lang="en-US" b="1" dirty="0"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en-US" sz="32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276783" y="5911352"/>
            <a:ext cx="4696556" cy="700587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hlinkClick r:id="rId3"/>
              </a:rPr>
              <a:t>Original blog posting (March 15, 2016)</a:t>
            </a:r>
            <a:endParaRPr lang="en-US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81221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56006" y="295651"/>
            <a:ext cx="8857042" cy="1097280"/>
          </a:xfrm>
        </p:spPr>
        <p:txBody>
          <a:bodyPr>
            <a:noAutofit/>
          </a:bodyPr>
          <a:lstStyle/>
          <a:p>
            <a:pPr algn="ctr"/>
            <a:r>
              <a:rPr lang="en-US" sz="4800" dirty="0" smtClean="0"/>
              <a:t>Boswell’s Beanery 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0896" y="1287887"/>
            <a:ext cx="4736592" cy="5295793"/>
          </a:xfrm>
        </p:spPr>
        <p:txBody>
          <a:bodyPr>
            <a:normAutofit lnSpcReduction="10000"/>
          </a:bodyPr>
          <a:lstStyle/>
          <a:p>
            <a:pPr>
              <a:lnSpc>
                <a:spcPct val="110000"/>
              </a:lnSpc>
            </a:pPr>
            <a:r>
              <a:rPr lang="en-US" sz="3000" dirty="0" smtClean="0"/>
              <a:t>Locally-owned specialty food product company in Northeast Ohio</a:t>
            </a:r>
          </a:p>
          <a:p>
            <a:pPr>
              <a:lnSpc>
                <a:spcPct val="110000"/>
              </a:lnSpc>
            </a:pPr>
            <a:r>
              <a:rPr lang="en-US" sz="3000" dirty="0" smtClean="0"/>
              <a:t>Products include coffee, teas, dips, dressings, sauces, and seasonings</a:t>
            </a:r>
          </a:p>
          <a:p>
            <a:pPr>
              <a:lnSpc>
                <a:spcPct val="110000"/>
              </a:lnSpc>
            </a:pPr>
            <a:r>
              <a:rPr lang="en-US" sz="3000" dirty="0" smtClean="0"/>
              <a:t>Attends variety of craft shows each year, with booth rentals ranging from $350 to $5,000 per show</a:t>
            </a:r>
            <a:endParaRPr lang="en-US" sz="30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8608" y="1874520"/>
            <a:ext cx="3984550" cy="32918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47488" y="5248656"/>
            <a:ext cx="39456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Source: </a:t>
            </a:r>
            <a:r>
              <a:rPr lang="en-US" sz="1400" dirty="0"/>
              <a:t>Steve and Kerrie Collins, Wadsworth, Ohio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2451670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9" y="1792223"/>
            <a:ext cx="8141863" cy="40860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 smtClean="0"/>
              <a:t>Would </a:t>
            </a:r>
            <a:r>
              <a:rPr lang="en-US" sz="4000" dirty="0"/>
              <a:t>the booth rental fee be considered a fixed cost or a variable cost</a:t>
            </a:r>
            <a:r>
              <a:rPr lang="en-US" sz="4000" dirty="0" smtClean="0"/>
              <a:t>?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3557790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67627"/>
            <a:ext cx="7886700" cy="536235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dirty="0" smtClean="0"/>
              <a:t>Assume </a:t>
            </a:r>
            <a:r>
              <a:rPr lang="en-US" sz="4000" dirty="0"/>
              <a:t>that the booth rental fee at the Great Big Home + Garden Show is $4,200 for the ten-day show. How much in sales does Boswell’s need to break even on this show, assuming that the booth rental fee is the only fixed cost of the show</a:t>
            </a:r>
            <a:r>
              <a:rPr lang="en-US" sz="4000" dirty="0" smtClean="0"/>
              <a:t>?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7994834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</a:t>
            </a:r>
            <a:r>
              <a:rPr lang="en-US" dirty="0" smtClean="0"/>
              <a:t>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67627"/>
            <a:ext cx="7886700" cy="410048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dirty="0" smtClean="0"/>
              <a:t>The </a:t>
            </a:r>
            <a:r>
              <a:rPr lang="en-US" sz="4000" dirty="0"/>
              <a:t>home and garden show runs for ten days.  How much, on average, must Boswell’s sell each day of the show to break even</a:t>
            </a:r>
            <a:r>
              <a:rPr lang="en-US" sz="4000" dirty="0" smtClean="0"/>
              <a:t>?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5635501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</a:t>
            </a:r>
            <a:r>
              <a:rPr lang="en-US" dirty="0"/>
              <a:t>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67627"/>
            <a:ext cx="7886700" cy="5161189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en-US" sz="4000" dirty="0"/>
              <a:t>Assume that 100,000 people visit the home and garden show each year spread evenly throughout the ten-day period. If 5% of the attendees purchase from Boswell’s at the show, how much must each customer purchase from Boswell’s for Boswell’s to break even on the booth rental fee?</a:t>
            </a:r>
          </a:p>
        </p:txBody>
      </p:sp>
    </p:spTree>
    <p:extLst>
      <p:ext uri="{BB962C8B-B14F-4D97-AF65-F5344CB8AC3E}">
        <p14:creationId xmlns:p14="http://schemas.microsoft.com/office/powerpoint/2010/main" val="20379534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06279"/>
            <a:ext cx="7886700" cy="756639"/>
          </a:xfrm>
        </p:spPr>
        <p:txBody>
          <a:bodyPr/>
          <a:lstStyle/>
          <a:p>
            <a:r>
              <a:rPr lang="en-US" dirty="0" smtClean="0"/>
              <a:t>Question Recap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0896" y="1147054"/>
            <a:ext cx="8577072" cy="5381762"/>
          </a:xfrm>
        </p:spPr>
        <p:txBody>
          <a:bodyPr>
            <a:noAutofit/>
          </a:bodyPr>
          <a:lstStyle/>
          <a:p>
            <a:pPr marL="457200" lvl="0" indent="-457200">
              <a:lnSpc>
                <a:spcPct val="100000"/>
              </a:lnSpc>
              <a:spcBef>
                <a:spcPts val="500"/>
              </a:spcBef>
              <a:buFont typeface="+mj-lt"/>
              <a:buAutoNum type="arabicPeriod"/>
            </a:pPr>
            <a:r>
              <a:rPr lang="en-US" sz="2400" dirty="0" smtClean="0"/>
              <a:t>Would </a:t>
            </a:r>
            <a:r>
              <a:rPr lang="en-US" sz="2400" dirty="0"/>
              <a:t>the booth rental fee be considered a fixed cost or a variable cost?</a:t>
            </a:r>
          </a:p>
          <a:p>
            <a:pPr marL="457200" lvl="0" indent="-457200">
              <a:lnSpc>
                <a:spcPct val="100000"/>
              </a:lnSpc>
              <a:spcBef>
                <a:spcPts val="500"/>
              </a:spcBef>
              <a:buFont typeface="+mj-lt"/>
              <a:buAutoNum type="arabicPeriod"/>
            </a:pPr>
            <a:r>
              <a:rPr lang="en-US" sz="2400" dirty="0" smtClean="0"/>
              <a:t>Assume </a:t>
            </a:r>
            <a:r>
              <a:rPr lang="en-US" sz="2400" dirty="0"/>
              <a:t>that the booth rental fee at the Great Big Home + Garden Show is $4,200 for the ten-day show. How much in sales does Boswell’s need to break even on this show, assuming that the booth rental fee is the only fixed cost of the show?</a:t>
            </a:r>
          </a:p>
          <a:p>
            <a:pPr marL="457200" lvl="0" indent="-457200">
              <a:lnSpc>
                <a:spcPct val="100000"/>
              </a:lnSpc>
              <a:spcBef>
                <a:spcPts val="500"/>
              </a:spcBef>
              <a:buFont typeface="+mj-lt"/>
              <a:buAutoNum type="arabicPeriod"/>
            </a:pPr>
            <a:r>
              <a:rPr lang="en-US" sz="2400" dirty="0" smtClean="0"/>
              <a:t>The </a:t>
            </a:r>
            <a:r>
              <a:rPr lang="en-US" sz="2400" dirty="0"/>
              <a:t>home and garden show runs for ten days.  How much, on average, must Boswell’s sell each day of the show to break even?</a:t>
            </a:r>
          </a:p>
          <a:p>
            <a:pPr marL="457200" lvl="0" indent="-457200">
              <a:lnSpc>
                <a:spcPct val="100000"/>
              </a:lnSpc>
              <a:spcBef>
                <a:spcPts val="500"/>
              </a:spcBef>
              <a:buFont typeface="+mj-lt"/>
              <a:buAutoNum type="arabicPeriod"/>
            </a:pPr>
            <a:r>
              <a:rPr lang="en-US" sz="2400" dirty="0" smtClean="0"/>
              <a:t>Assume </a:t>
            </a:r>
            <a:r>
              <a:rPr lang="en-US" sz="2400" dirty="0"/>
              <a:t>that 100,000 people visit the home and garden show each year spread evenly throughout the ten-day period. If 5% of the attendees purchase from Boswell’s at the show, how much must each customer purchase from Boswell’s for Boswell’s to break even on the booth rental fee?</a:t>
            </a:r>
          </a:p>
          <a:p>
            <a:pPr marL="457200" lvl="0" indent="-457200">
              <a:lnSpc>
                <a:spcPct val="100000"/>
              </a:lnSpc>
              <a:buFont typeface="+mj-lt"/>
              <a:buAutoNum type="arabicPeriod"/>
            </a:pPr>
            <a:endParaRPr lang="en-US" sz="1800" dirty="0"/>
          </a:p>
        </p:txBody>
      </p:sp>
      <p:sp>
        <p:nvSpPr>
          <p:cNvPr id="4" name="TextBox 3"/>
          <p:cNvSpPr txBox="1"/>
          <p:nvPr/>
        </p:nvSpPr>
        <p:spPr>
          <a:xfrm>
            <a:off x="4168020" y="555152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2570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39172" y="1709740"/>
            <a:ext cx="8451115" cy="3335090"/>
          </a:xfrm>
        </p:spPr>
        <p:txBody>
          <a:bodyPr>
            <a:noAutofit/>
          </a:bodyPr>
          <a:lstStyle/>
          <a:p>
            <a:r>
              <a:rPr lang="en-US" sz="2000" dirty="0" smtClean="0">
                <a:latin typeface="Courier"/>
                <a:cs typeface="Courier"/>
              </a:rPr>
              <a:t>For additional news stories to use in the accounting classroom, see the Accounting in the </a:t>
            </a:r>
            <a:r>
              <a:rPr lang="en-US" sz="2000" dirty="0">
                <a:latin typeface="Courier"/>
                <a:cs typeface="Courier"/>
              </a:rPr>
              <a:t>Headlines blog at </a:t>
            </a:r>
            <a:r>
              <a:rPr lang="en-US" sz="2000" dirty="0">
                <a:latin typeface="Courier"/>
                <a:cs typeface="Courier"/>
                <a:hlinkClick r:id="rId2"/>
              </a:rPr>
              <a:t>http://accountingintheheadlines.com</a:t>
            </a:r>
            <a:r>
              <a:rPr lang="en-US" sz="2000" dirty="0" smtClean="0">
                <a:latin typeface="Courier"/>
                <a:cs typeface="Courier"/>
                <a:hlinkClick r:id="rId2"/>
              </a:rPr>
              <a:t>/</a:t>
            </a:r>
            <a:r>
              <a:rPr lang="en-US" sz="2000" dirty="0" smtClean="0">
                <a:latin typeface="Courier"/>
                <a:cs typeface="Courier"/>
              </a:rPr>
              <a:t> </a:t>
            </a:r>
            <a:r>
              <a:rPr lang="en-US" sz="2400" dirty="0">
                <a:latin typeface="Courier"/>
                <a:cs typeface="Courier"/>
              </a:rPr>
              <a:t/>
            </a:r>
            <a:br>
              <a:rPr lang="en-US" sz="2400" dirty="0">
                <a:latin typeface="Courier"/>
                <a:cs typeface="Courier"/>
              </a:rPr>
            </a:br>
            <a:r>
              <a:rPr lang="en-US" sz="2400" dirty="0">
                <a:latin typeface="Courier"/>
                <a:cs typeface="Courier"/>
              </a:rPr>
              <a:t/>
            </a:r>
            <a:br>
              <a:rPr lang="en-US" sz="2400" dirty="0">
                <a:latin typeface="Courier"/>
                <a:cs typeface="Courier"/>
              </a:rPr>
            </a:br>
            <a:r>
              <a:rPr lang="en-US" sz="2400" dirty="0">
                <a:latin typeface="Courier"/>
                <a:cs typeface="Courier"/>
              </a:rPr>
              <a:t/>
            </a:r>
            <a:br>
              <a:rPr lang="en-US" sz="2400" dirty="0">
                <a:latin typeface="Courier"/>
                <a:cs typeface="Courier"/>
              </a:rPr>
            </a:br>
            <a:r>
              <a:rPr lang="en-US" sz="2400" dirty="0" smtClean="0">
                <a:latin typeface="Courier"/>
                <a:cs typeface="Courier"/>
              </a:rPr>
              <a:t>Questions or comments? </a:t>
            </a:r>
            <a:r>
              <a:rPr lang="en-US" sz="2000" dirty="0" smtClean="0">
                <a:latin typeface="Courier"/>
                <a:cs typeface="Courier"/>
              </a:rPr>
              <a:t>Contact Dr. Wendy Tietz at </a:t>
            </a:r>
            <a:r>
              <a:rPr lang="en-US" sz="2000" dirty="0" smtClean="0">
                <a:latin typeface="Courier"/>
                <a:cs typeface="Courier"/>
                <a:hlinkClick r:id="rId3"/>
              </a:rPr>
              <a:t>wtietz@kent.edu</a:t>
            </a:r>
            <a:r>
              <a:rPr lang="en-US" sz="2000" dirty="0" smtClean="0">
                <a:latin typeface="Courier"/>
                <a:cs typeface="Courier"/>
              </a:rPr>
              <a:t>  </a:t>
            </a:r>
            <a:endParaRPr lang="en-US" sz="2000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3018513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 Inverse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3277</TotalTime>
  <Words>410</Words>
  <Application>Microsoft Office PowerPoint</Application>
  <PresentationFormat>On-screen Show (4:3)</PresentationFormat>
  <Paragraphs>22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6" baseType="lpstr">
      <vt:lpstr>Arial</vt:lpstr>
      <vt:lpstr>Avenir Next Condensed Regular</vt:lpstr>
      <vt:lpstr>Calibri</vt:lpstr>
      <vt:lpstr>Calibri Light</vt:lpstr>
      <vt:lpstr>Courier</vt:lpstr>
      <vt:lpstr>Courier New</vt:lpstr>
      <vt:lpstr>Times New Roman</vt:lpstr>
      <vt:lpstr>Office Theme</vt:lpstr>
      <vt:lpstr>How much in sales does Boswell’s Beanery need to break even for its booth rental costs at a home and garden show?</vt:lpstr>
      <vt:lpstr>Boswell’s Beanery </vt:lpstr>
      <vt:lpstr>Question 1</vt:lpstr>
      <vt:lpstr>Question 2</vt:lpstr>
      <vt:lpstr>Question 3</vt:lpstr>
      <vt:lpstr>Question 4</vt:lpstr>
      <vt:lpstr>Question Recap</vt:lpstr>
      <vt:lpstr>For additional news stories to use in the accounting classroom, see the Accounting in the Headlines blog at http://accountingintheheadlines.com/    Questions or comments? Contact Dr. Wendy Tietz at wtietz@kent.edu 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Wendy Tietz</dc:creator>
  <cp:lastModifiedBy>Jordan Kushner</cp:lastModifiedBy>
  <cp:revision>122</cp:revision>
  <cp:lastPrinted>2015-01-07T02:07:23Z</cp:lastPrinted>
  <dcterms:created xsi:type="dcterms:W3CDTF">2014-03-26T16:56:49Z</dcterms:created>
  <dcterms:modified xsi:type="dcterms:W3CDTF">2016-03-06T18:53:38Z</dcterms:modified>
</cp:coreProperties>
</file>