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56" r:id="rId1"/>
  </p:sldMasterIdLst>
  <p:notesMasterIdLst>
    <p:notesMasterId r:id="rId17"/>
  </p:notes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2" autoAdjust="0"/>
  </p:normalViewPr>
  <p:slideViewPr>
    <p:cSldViewPr>
      <p:cViewPr varScale="1">
        <p:scale>
          <a:sx n="78" d="100"/>
          <a:sy n="78" d="100"/>
        </p:scale>
        <p:origin x="1092"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13EE9A-EA2C-4F4E-A4D3-89BB0258C495}" type="datetimeFigureOut">
              <a:rPr lang="en-US" smtClean="0"/>
              <a:t>10/12/2019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8DBB98-EF87-4BEC-87B4-5F1BDDFA86CC}" type="slidenum">
              <a:rPr lang="en-US" smtClean="0"/>
              <a:t>‹#›</a:t>
            </a:fld>
            <a:endParaRPr lang="en-US"/>
          </a:p>
        </p:txBody>
      </p:sp>
    </p:spTree>
    <p:extLst>
      <p:ext uri="{BB962C8B-B14F-4D97-AF65-F5344CB8AC3E}">
        <p14:creationId xmlns:p14="http://schemas.microsoft.com/office/powerpoint/2010/main" val="3101763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8DBB98-EF87-4BEC-87B4-5F1BDDFA86CC}" type="slidenum">
              <a:rPr lang="en-US" smtClean="0"/>
              <a:t>1</a:t>
            </a:fld>
            <a:endParaRPr lang="en-US"/>
          </a:p>
        </p:txBody>
      </p:sp>
    </p:spTree>
    <p:extLst>
      <p:ext uri="{BB962C8B-B14F-4D97-AF65-F5344CB8AC3E}">
        <p14:creationId xmlns:p14="http://schemas.microsoft.com/office/powerpoint/2010/main" val="2825874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ctr">
              <a:lnSpc>
                <a:spcPct val="200000"/>
              </a:lnSpc>
              <a:spcBef>
                <a:spcPts val="0"/>
              </a:spcBef>
              <a:spcAft>
                <a:spcPts val="1000"/>
              </a:spcAft>
            </a:pPr>
            <a:r>
              <a:rPr lang="en-US" sz="1200" b="1" dirty="0">
                <a:effectLst/>
                <a:latin typeface="Times New Roman"/>
                <a:ea typeface="Calibri"/>
                <a:cs typeface="Times New Roman"/>
              </a:rPr>
              <a:t>Purpose of briefing</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The briefing will offer a basis in which project planning, estimation, and scheduling will be done. It will also provide a framework for activities to be carried out in the project. Through this briefing, client relations will be elevated. A mechanism of tracking and controlling the project will be enhanced. It will also list the stakeholders of the development process</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418DBB98-EF87-4BEC-87B4-5F1BDDFA86CC}" type="slidenum">
              <a:rPr lang="en-US" smtClean="0"/>
              <a:t>2</a:t>
            </a:fld>
            <a:endParaRPr lang="en-US"/>
          </a:p>
        </p:txBody>
      </p:sp>
    </p:spTree>
    <p:extLst>
      <p:ext uri="{BB962C8B-B14F-4D97-AF65-F5344CB8AC3E}">
        <p14:creationId xmlns:p14="http://schemas.microsoft.com/office/powerpoint/2010/main" val="3290083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1000"/>
              </a:spcAft>
            </a:pPr>
            <a:r>
              <a:rPr lang="en-US" sz="1200" b="1" dirty="0">
                <a:effectLst/>
                <a:latin typeface="Times New Roman"/>
                <a:ea typeface="Calibri"/>
                <a:cs typeface="Times New Roman"/>
              </a:rPr>
              <a:t> Proposed governance process </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Periodic reviews of policies and procedures to reflect the current guiding principles that govern the engineering department. Analysis of exceptions in the underlying activities and their impacts highlighted. A mechanism for maintaining the impacts should be developed upon establishment impacts. Corporate announcements to be given by the executive management on the impact management and policy review. </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418DBB98-EF87-4BEC-87B4-5F1BDDFA86CC}" type="slidenum">
              <a:rPr lang="en-US" smtClean="0"/>
              <a:t>3</a:t>
            </a:fld>
            <a:endParaRPr lang="en-US"/>
          </a:p>
        </p:txBody>
      </p:sp>
    </p:spTree>
    <p:extLst>
      <p:ext uri="{BB962C8B-B14F-4D97-AF65-F5344CB8AC3E}">
        <p14:creationId xmlns:p14="http://schemas.microsoft.com/office/powerpoint/2010/main" val="2426792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1000"/>
              </a:spcAft>
            </a:pPr>
            <a:r>
              <a:rPr lang="en-US" sz="1200" b="0" dirty="0">
                <a:effectLst/>
                <a:latin typeface="Times New Roman"/>
                <a:ea typeface="Calibri"/>
                <a:cs typeface="Times New Roman"/>
              </a:rPr>
              <a:t>This</a:t>
            </a:r>
            <a:r>
              <a:rPr lang="en-US" sz="1200" b="0" baseline="0" dirty="0">
                <a:effectLst/>
                <a:latin typeface="Times New Roman"/>
                <a:ea typeface="Calibri"/>
                <a:cs typeface="Times New Roman"/>
              </a:rPr>
              <a:t> slide will addresses </a:t>
            </a:r>
            <a:r>
              <a:rPr lang="en-US" sz="1200" b="1" dirty="0">
                <a:effectLst/>
                <a:latin typeface="Times New Roman"/>
                <a:ea typeface="Calibri"/>
                <a:cs typeface="Times New Roman"/>
              </a:rPr>
              <a:t>The Preliminary Investigation Report</a:t>
            </a:r>
            <a:endParaRPr lang="en-US" sz="1100" dirty="0">
              <a:effectLst/>
              <a:latin typeface="+mn-lt"/>
              <a:ea typeface="Calibri"/>
              <a:cs typeface="Times New Roman"/>
            </a:endParaRPr>
          </a:p>
          <a:p>
            <a:pPr marL="0" marR="0">
              <a:lnSpc>
                <a:spcPct val="200000"/>
              </a:lnSpc>
              <a:spcBef>
                <a:spcPts val="0"/>
              </a:spcBef>
              <a:spcAft>
                <a:spcPts val="1000"/>
              </a:spcAft>
            </a:pPr>
            <a:r>
              <a:rPr lang="en-US" sz="1200" b="1" dirty="0">
                <a:effectLst/>
                <a:latin typeface="Times New Roman"/>
                <a:ea typeface="Calibri"/>
                <a:cs typeface="Times New Roman"/>
              </a:rPr>
              <a:t>Phase </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 System analysis</a:t>
            </a:r>
            <a:endParaRPr lang="en-US" sz="1100" dirty="0">
              <a:effectLst/>
              <a:latin typeface="+mn-lt"/>
              <a:ea typeface="Calibri"/>
              <a:cs typeface="Times New Roman"/>
            </a:endParaRPr>
          </a:p>
          <a:p>
            <a:pPr marL="0" marR="0">
              <a:lnSpc>
                <a:spcPct val="200000"/>
              </a:lnSpc>
              <a:spcBef>
                <a:spcPts val="0"/>
              </a:spcBef>
              <a:spcAft>
                <a:spcPts val="1000"/>
              </a:spcAft>
            </a:pPr>
            <a:r>
              <a:rPr lang="en-US" sz="1200" b="1" dirty="0">
                <a:effectLst/>
                <a:latin typeface="Times New Roman"/>
                <a:ea typeface="Calibri"/>
                <a:cs typeface="Times New Roman"/>
              </a:rPr>
              <a:t>Personnel </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Functional manager, Project manager, senior management, human resource person, systems investigating person</a:t>
            </a:r>
            <a:endParaRPr lang="en-US" sz="1100" dirty="0">
              <a:effectLst/>
              <a:latin typeface="+mn-lt"/>
              <a:ea typeface="Calibri"/>
              <a:cs typeface="Times New Roman"/>
            </a:endParaRPr>
          </a:p>
          <a:p>
            <a:pPr marL="0" marR="0">
              <a:lnSpc>
                <a:spcPct val="200000"/>
              </a:lnSpc>
              <a:spcBef>
                <a:spcPts val="0"/>
              </a:spcBef>
              <a:spcAft>
                <a:spcPts val="1000"/>
              </a:spcAft>
            </a:pPr>
            <a:r>
              <a:rPr lang="en-US" sz="1200" b="1" dirty="0">
                <a:effectLst/>
                <a:latin typeface="Times New Roman"/>
                <a:ea typeface="Calibri"/>
                <a:cs typeface="Times New Roman"/>
              </a:rPr>
              <a:t>Stakeholders </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Users of the systems, Systems analyst, Programmers</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418DBB98-EF87-4BEC-87B4-5F1BDDFA86CC}" type="slidenum">
              <a:rPr lang="en-US" smtClean="0"/>
              <a:t>4</a:t>
            </a:fld>
            <a:endParaRPr lang="en-US"/>
          </a:p>
        </p:txBody>
      </p:sp>
    </p:spTree>
    <p:extLst>
      <p:ext uri="{BB962C8B-B14F-4D97-AF65-F5344CB8AC3E}">
        <p14:creationId xmlns:p14="http://schemas.microsoft.com/office/powerpoint/2010/main" val="2669599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1000"/>
              </a:spcAft>
            </a:pPr>
            <a:r>
              <a:rPr lang="en-US" sz="1200" b="1" dirty="0">
                <a:effectLst/>
                <a:latin typeface="Times New Roman"/>
                <a:ea typeface="Calibri"/>
                <a:cs typeface="Times New Roman"/>
              </a:rPr>
              <a:t>Questions to be answered</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What are the environmental changes that can be caused by the adoption of the proposed systems?</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What are the opportunities a company can get from the implementation of the systems?</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What problems and threats are associated with the systems adopted?</a:t>
            </a:r>
            <a:endParaRPr lang="en-US" sz="1100" dirty="0">
              <a:effectLst/>
              <a:latin typeface="+mn-lt"/>
              <a:ea typeface="Calibri"/>
              <a:cs typeface="Times New Roman"/>
            </a:endParaRPr>
          </a:p>
          <a:p>
            <a:pPr marL="0" marR="0">
              <a:lnSpc>
                <a:spcPct val="200000"/>
              </a:lnSpc>
              <a:spcBef>
                <a:spcPts val="0"/>
              </a:spcBef>
              <a:spcAft>
                <a:spcPts val="1000"/>
              </a:spcAft>
            </a:pPr>
            <a:r>
              <a:rPr lang="en-US" sz="1200" b="1" dirty="0">
                <a:effectLst/>
                <a:latin typeface="Times New Roman"/>
                <a:ea typeface="Calibri"/>
                <a:cs typeface="Times New Roman"/>
              </a:rPr>
              <a:t>Considerations </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this document will; consider development cost, set priorities of the company, strategic plan of the company, on-going operational costs, and usefulness of the proposed systems. </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418DBB98-EF87-4BEC-87B4-5F1BDDFA86CC}" type="slidenum">
              <a:rPr lang="en-US" smtClean="0"/>
              <a:t>5</a:t>
            </a:fld>
            <a:endParaRPr lang="en-US"/>
          </a:p>
        </p:txBody>
      </p:sp>
    </p:spTree>
    <p:extLst>
      <p:ext uri="{BB962C8B-B14F-4D97-AF65-F5344CB8AC3E}">
        <p14:creationId xmlns:p14="http://schemas.microsoft.com/office/powerpoint/2010/main" val="225568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1000"/>
              </a:spcAft>
            </a:pPr>
            <a:r>
              <a:rPr lang="en-US" sz="1200" b="1" dirty="0">
                <a:effectLst/>
                <a:latin typeface="Times New Roman"/>
                <a:ea typeface="Calibri"/>
                <a:cs typeface="Times New Roman"/>
              </a:rPr>
              <a:t>The Requirements Specification</a:t>
            </a:r>
            <a:endParaRPr lang="en-US" sz="1100" dirty="0">
              <a:effectLst/>
              <a:latin typeface="+mn-lt"/>
              <a:ea typeface="Calibri"/>
              <a:cs typeface="Times New Roman"/>
            </a:endParaRPr>
          </a:p>
          <a:p>
            <a:pPr marL="0" marR="0">
              <a:lnSpc>
                <a:spcPct val="200000"/>
              </a:lnSpc>
              <a:spcBef>
                <a:spcPts val="0"/>
              </a:spcBef>
              <a:spcAft>
                <a:spcPts val="1000"/>
              </a:spcAft>
            </a:pPr>
            <a:r>
              <a:rPr lang="en-US" sz="1200" b="1" dirty="0">
                <a:effectLst/>
                <a:latin typeface="Times New Roman"/>
                <a:ea typeface="Calibri"/>
                <a:cs typeface="Times New Roman"/>
              </a:rPr>
              <a:t>Phase </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System planning phase </a:t>
            </a:r>
            <a:endParaRPr lang="en-US" sz="1100" dirty="0">
              <a:effectLst/>
              <a:latin typeface="+mn-lt"/>
              <a:ea typeface="Calibri"/>
              <a:cs typeface="Times New Roman"/>
            </a:endParaRPr>
          </a:p>
          <a:p>
            <a:pPr marL="0" marR="0">
              <a:lnSpc>
                <a:spcPct val="200000"/>
              </a:lnSpc>
              <a:spcBef>
                <a:spcPts val="0"/>
              </a:spcBef>
              <a:spcAft>
                <a:spcPts val="1000"/>
              </a:spcAft>
            </a:pPr>
            <a:r>
              <a:rPr lang="en-US" sz="1200" b="1" dirty="0">
                <a:effectLst/>
                <a:latin typeface="Times New Roman"/>
                <a:ea typeface="Calibri"/>
                <a:cs typeface="Times New Roman"/>
              </a:rPr>
              <a:t>Personnel</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A software developer, project manager, project sponsor, business analyst</a:t>
            </a:r>
            <a:endParaRPr lang="en-US" sz="1100" dirty="0">
              <a:effectLst/>
              <a:latin typeface="+mn-lt"/>
              <a:ea typeface="Calibri"/>
              <a:cs typeface="Times New Roman"/>
            </a:endParaRPr>
          </a:p>
          <a:p>
            <a:pPr marL="0" marR="0">
              <a:lnSpc>
                <a:spcPct val="200000"/>
              </a:lnSpc>
              <a:spcBef>
                <a:spcPts val="0"/>
              </a:spcBef>
              <a:spcAft>
                <a:spcPts val="1000"/>
              </a:spcAft>
            </a:pPr>
            <a:r>
              <a:rPr lang="en-US" sz="1200" b="1" dirty="0">
                <a:effectLst/>
                <a:latin typeface="Times New Roman"/>
                <a:ea typeface="Calibri"/>
                <a:cs typeface="Times New Roman"/>
              </a:rPr>
              <a:t>Stakeholders </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System users, engineers, project manager, and senior management</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418DBB98-EF87-4BEC-87B4-5F1BDDFA86CC}" type="slidenum">
              <a:rPr lang="en-US" smtClean="0"/>
              <a:t>6</a:t>
            </a:fld>
            <a:endParaRPr lang="en-US"/>
          </a:p>
        </p:txBody>
      </p:sp>
    </p:spTree>
    <p:extLst>
      <p:ext uri="{BB962C8B-B14F-4D97-AF65-F5344CB8AC3E}">
        <p14:creationId xmlns:p14="http://schemas.microsoft.com/office/powerpoint/2010/main" val="3832530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1000"/>
              </a:spcAft>
            </a:pPr>
            <a:r>
              <a:rPr lang="en-US" sz="1200" b="1" dirty="0">
                <a:effectLst/>
                <a:latin typeface="Times New Roman"/>
                <a:ea typeface="Calibri"/>
                <a:cs typeface="Times New Roman"/>
              </a:rPr>
              <a:t>Questions to be answered </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What cost will be incurred during the system development project?</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What time should be spent on the implementation of the project development?</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How will the problems raised by the systems be solved?</a:t>
            </a:r>
            <a:endParaRPr lang="en-US" sz="1100" dirty="0">
              <a:effectLst/>
              <a:latin typeface="+mn-lt"/>
              <a:ea typeface="Calibri"/>
              <a:cs typeface="Times New Roman"/>
            </a:endParaRPr>
          </a:p>
          <a:p>
            <a:pPr marL="0" marR="0">
              <a:lnSpc>
                <a:spcPct val="200000"/>
              </a:lnSpc>
              <a:spcBef>
                <a:spcPts val="0"/>
              </a:spcBef>
              <a:spcAft>
                <a:spcPts val="1000"/>
              </a:spcAft>
            </a:pPr>
            <a:r>
              <a:rPr lang="en-US" sz="1200" b="1" dirty="0">
                <a:effectLst/>
                <a:latin typeface="Times New Roman"/>
                <a:ea typeface="Calibri"/>
                <a:cs typeface="Times New Roman"/>
              </a:rPr>
              <a:t>Considerations </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Time factor, durability of the systems and cost-effectiveness of the project</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418DBB98-EF87-4BEC-87B4-5F1BDDFA86CC}" type="slidenum">
              <a:rPr lang="en-US" smtClean="0"/>
              <a:t>7</a:t>
            </a:fld>
            <a:endParaRPr lang="en-US"/>
          </a:p>
        </p:txBody>
      </p:sp>
    </p:spTree>
    <p:extLst>
      <p:ext uri="{BB962C8B-B14F-4D97-AF65-F5344CB8AC3E}">
        <p14:creationId xmlns:p14="http://schemas.microsoft.com/office/powerpoint/2010/main" val="1318051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1000"/>
              </a:spcAft>
            </a:pPr>
            <a:r>
              <a:rPr lang="en-US" sz="1200" b="1" dirty="0">
                <a:effectLst/>
                <a:latin typeface="Times New Roman"/>
                <a:ea typeface="Calibri"/>
                <a:cs typeface="Times New Roman"/>
              </a:rPr>
              <a:t>The Design Specification</a:t>
            </a:r>
            <a:endParaRPr lang="en-US" sz="1100" dirty="0">
              <a:effectLst/>
              <a:latin typeface="+mn-lt"/>
              <a:ea typeface="Calibri"/>
              <a:cs typeface="Times New Roman"/>
            </a:endParaRPr>
          </a:p>
          <a:p>
            <a:pPr marL="0" marR="0">
              <a:lnSpc>
                <a:spcPct val="200000"/>
              </a:lnSpc>
              <a:spcBef>
                <a:spcPts val="0"/>
              </a:spcBef>
              <a:spcAft>
                <a:spcPts val="1000"/>
              </a:spcAft>
            </a:pPr>
            <a:r>
              <a:rPr lang="en-US" sz="1200" b="1" dirty="0">
                <a:effectLst/>
                <a:latin typeface="Times New Roman"/>
                <a:ea typeface="Calibri"/>
                <a:cs typeface="Times New Roman"/>
              </a:rPr>
              <a:t>Phase </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Systems designs </a:t>
            </a:r>
            <a:endParaRPr lang="en-US" sz="1100" dirty="0">
              <a:effectLst/>
              <a:latin typeface="+mn-lt"/>
              <a:ea typeface="Calibri"/>
              <a:cs typeface="Times New Roman"/>
            </a:endParaRPr>
          </a:p>
          <a:p>
            <a:pPr marL="0" marR="0">
              <a:lnSpc>
                <a:spcPct val="200000"/>
              </a:lnSpc>
              <a:spcBef>
                <a:spcPts val="0"/>
              </a:spcBef>
              <a:spcAft>
                <a:spcPts val="1000"/>
              </a:spcAft>
            </a:pPr>
            <a:r>
              <a:rPr lang="en-US" sz="1200" b="1" dirty="0">
                <a:effectLst/>
                <a:latin typeface="Times New Roman"/>
                <a:ea typeface="Calibri"/>
                <a:cs typeface="Times New Roman"/>
              </a:rPr>
              <a:t>Personnel</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Systems designer, project manager, engineers, and project sponsor</a:t>
            </a:r>
            <a:endParaRPr lang="en-US" sz="1100" dirty="0">
              <a:effectLst/>
              <a:latin typeface="+mn-lt"/>
              <a:ea typeface="Calibri"/>
              <a:cs typeface="Times New Roman"/>
            </a:endParaRPr>
          </a:p>
          <a:p>
            <a:pPr marL="0" marR="0">
              <a:lnSpc>
                <a:spcPct val="200000"/>
              </a:lnSpc>
              <a:spcBef>
                <a:spcPts val="0"/>
              </a:spcBef>
              <a:spcAft>
                <a:spcPts val="1000"/>
              </a:spcAft>
            </a:pPr>
            <a:r>
              <a:rPr lang="en-US" sz="1200" b="1" dirty="0">
                <a:effectLst/>
                <a:latin typeface="Times New Roman"/>
                <a:ea typeface="Calibri"/>
                <a:cs typeface="Times New Roman"/>
              </a:rPr>
              <a:t>Stakeholders</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System users, system designers, engineers, and senior management</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418DBB98-EF87-4BEC-87B4-5F1BDDFA86CC}" type="slidenum">
              <a:rPr lang="en-US" smtClean="0"/>
              <a:t>8</a:t>
            </a:fld>
            <a:endParaRPr lang="en-US"/>
          </a:p>
        </p:txBody>
      </p:sp>
    </p:spTree>
    <p:extLst>
      <p:ext uri="{BB962C8B-B14F-4D97-AF65-F5344CB8AC3E}">
        <p14:creationId xmlns:p14="http://schemas.microsoft.com/office/powerpoint/2010/main" val="2031834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1000"/>
              </a:spcAft>
            </a:pPr>
            <a:r>
              <a:rPr lang="en-US" sz="1200" b="1" dirty="0">
                <a:effectLst/>
                <a:latin typeface="Times New Roman"/>
                <a:ea typeface="Calibri"/>
                <a:cs typeface="Times New Roman"/>
              </a:rPr>
              <a:t>Questions to be answered</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What design should be used in project development?</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Who should be included in the implementation and maintenance of the design?</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What is the cost of the design?</a:t>
            </a:r>
            <a:endParaRPr lang="en-US" sz="1100" dirty="0">
              <a:effectLst/>
              <a:latin typeface="+mn-lt"/>
              <a:ea typeface="Calibri"/>
              <a:cs typeface="Times New Roman"/>
            </a:endParaRPr>
          </a:p>
          <a:p>
            <a:pPr marL="0" marR="0">
              <a:lnSpc>
                <a:spcPct val="200000"/>
              </a:lnSpc>
              <a:spcBef>
                <a:spcPts val="0"/>
              </a:spcBef>
              <a:spcAft>
                <a:spcPts val="1000"/>
              </a:spcAft>
            </a:pPr>
            <a:r>
              <a:rPr lang="en-US" sz="1200" b="1" dirty="0">
                <a:effectLst/>
                <a:latin typeface="Times New Roman"/>
                <a:ea typeface="Calibri"/>
                <a:cs typeface="Times New Roman"/>
              </a:rPr>
              <a:t>Considerations</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Room for expansion, cost effectiveness, and time factor</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418DBB98-EF87-4BEC-87B4-5F1BDDFA86CC}" type="slidenum">
              <a:rPr lang="en-US" smtClean="0"/>
              <a:t>9</a:t>
            </a:fld>
            <a:endParaRPr lang="en-US"/>
          </a:p>
        </p:txBody>
      </p:sp>
    </p:spTree>
    <p:extLst>
      <p:ext uri="{BB962C8B-B14F-4D97-AF65-F5344CB8AC3E}">
        <p14:creationId xmlns:p14="http://schemas.microsoft.com/office/powerpoint/2010/main" val="2261051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1000"/>
              </a:spcAft>
            </a:pPr>
            <a:r>
              <a:rPr lang="en-US" sz="1200" b="1" dirty="0">
                <a:effectLst/>
                <a:latin typeface="Times New Roman"/>
                <a:ea typeface="Calibri"/>
                <a:cs typeface="Times New Roman"/>
              </a:rPr>
              <a:t>The Final System Report</a:t>
            </a:r>
            <a:endParaRPr lang="en-US" sz="1100" dirty="0">
              <a:effectLst/>
              <a:latin typeface="+mn-lt"/>
              <a:ea typeface="Calibri"/>
              <a:cs typeface="Times New Roman"/>
            </a:endParaRPr>
          </a:p>
          <a:p>
            <a:pPr marL="0" marR="0">
              <a:lnSpc>
                <a:spcPct val="200000"/>
              </a:lnSpc>
              <a:spcBef>
                <a:spcPts val="0"/>
              </a:spcBef>
              <a:spcAft>
                <a:spcPts val="1000"/>
              </a:spcAft>
            </a:pPr>
            <a:r>
              <a:rPr lang="en-US" sz="1200" b="1" dirty="0">
                <a:effectLst/>
                <a:latin typeface="Times New Roman"/>
                <a:ea typeface="Calibri"/>
                <a:cs typeface="Times New Roman"/>
              </a:rPr>
              <a:t>Phase </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System operations </a:t>
            </a:r>
            <a:endParaRPr lang="en-US" sz="1100" dirty="0">
              <a:effectLst/>
              <a:latin typeface="+mn-lt"/>
              <a:ea typeface="Calibri"/>
              <a:cs typeface="Times New Roman"/>
            </a:endParaRPr>
          </a:p>
          <a:p>
            <a:pPr marL="0" marR="0">
              <a:lnSpc>
                <a:spcPct val="200000"/>
              </a:lnSpc>
              <a:spcBef>
                <a:spcPts val="0"/>
              </a:spcBef>
              <a:spcAft>
                <a:spcPts val="1000"/>
              </a:spcAft>
            </a:pPr>
            <a:r>
              <a:rPr lang="en-US" sz="1200" b="1" dirty="0">
                <a:effectLst/>
                <a:latin typeface="Times New Roman"/>
                <a:ea typeface="Calibri"/>
                <a:cs typeface="Times New Roman"/>
              </a:rPr>
              <a:t>Personnel</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Systems analyst, project manager, systems users, system maintenance personnel</a:t>
            </a:r>
            <a:endParaRPr lang="en-US" sz="1100" dirty="0">
              <a:effectLst/>
              <a:latin typeface="+mn-lt"/>
              <a:ea typeface="Calibri"/>
              <a:cs typeface="Times New Roman"/>
            </a:endParaRPr>
          </a:p>
          <a:p>
            <a:pPr marL="0" marR="0">
              <a:lnSpc>
                <a:spcPct val="200000"/>
              </a:lnSpc>
              <a:spcBef>
                <a:spcPts val="0"/>
              </a:spcBef>
              <a:spcAft>
                <a:spcPts val="1000"/>
              </a:spcAft>
            </a:pPr>
            <a:r>
              <a:rPr lang="en-US" sz="1200" b="1" dirty="0">
                <a:effectLst/>
                <a:latin typeface="Times New Roman"/>
                <a:ea typeface="Calibri"/>
                <a:cs typeface="Times New Roman"/>
              </a:rPr>
              <a:t>Stakeholders</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Senior management, system users, customers, local community, engineers</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418DBB98-EF87-4BEC-87B4-5F1BDDFA86CC}" type="slidenum">
              <a:rPr lang="en-US" smtClean="0"/>
              <a:t>10</a:t>
            </a:fld>
            <a:endParaRPr lang="en-US"/>
          </a:p>
        </p:txBody>
      </p:sp>
    </p:spTree>
    <p:extLst>
      <p:ext uri="{BB962C8B-B14F-4D97-AF65-F5344CB8AC3E}">
        <p14:creationId xmlns:p14="http://schemas.microsoft.com/office/powerpoint/2010/main" val="2327474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1000"/>
              </a:spcAft>
            </a:pPr>
            <a:r>
              <a:rPr lang="en-US" sz="1200" b="1" dirty="0">
                <a:effectLst/>
                <a:latin typeface="Times New Roman"/>
                <a:ea typeface="Calibri"/>
                <a:cs typeface="Times New Roman"/>
              </a:rPr>
              <a:t>Questions to be answered</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 What are the effects of the proposed system development?</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What are the protective measures that need to be taken by the company?</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How can the company reduce the effects generated by the systems?</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418DBB98-EF87-4BEC-87B4-5F1BDDFA86CC}" type="slidenum">
              <a:rPr lang="en-US" smtClean="0"/>
              <a:t>11</a:t>
            </a:fld>
            <a:endParaRPr lang="en-US"/>
          </a:p>
        </p:txBody>
      </p:sp>
    </p:spTree>
    <p:extLst>
      <p:ext uri="{BB962C8B-B14F-4D97-AF65-F5344CB8AC3E}">
        <p14:creationId xmlns:p14="http://schemas.microsoft.com/office/powerpoint/2010/main" val="591319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1000"/>
              </a:spcAft>
            </a:pPr>
            <a:r>
              <a:rPr lang="en-US" sz="1200" b="1" dirty="0">
                <a:effectLst/>
                <a:latin typeface="Times New Roman"/>
                <a:ea typeface="Calibri"/>
                <a:cs typeface="Times New Roman"/>
              </a:rPr>
              <a:t>Benefits of system development life cycle review</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The proposed governance will enable the management of the organization to track the progress of the project development and determine whether the project will meet the set objectives.</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It will ensure the organization acquires the most cost-effective systems.</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The system development life cycle has highlighted the key stakeholders that will be included in each stage of system development. This will enable the organization to design their systems in accordance with the needs of the stakeholders.</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418DBB98-EF87-4BEC-87B4-5F1BDDFA86CC}" type="slidenum">
              <a:rPr lang="en-US" smtClean="0"/>
              <a:t>12</a:t>
            </a:fld>
            <a:endParaRPr lang="en-US"/>
          </a:p>
        </p:txBody>
      </p:sp>
    </p:spTree>
    <p:extLst>
      <p:ext uri="{BB962C8B-B14F-4D97-AF65-F5344CB8AC3E}">
        <p14:creationId xmlns:p14="http://schemas.microsoft.com/office/powerpoint/2010/main" val="629690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1000"/>
              </a:spcAft>
            </a:pPr>
            <a:r>
              <a:rPr lang="en-US" sz="1200" dirty="0">
                <a:effectLst/>
                <a:latin typeface="Times New Roman"/>
                <a:ea typeface="Calibri"/>
                <a:cs typeface="Times New Roman"/>
              </a:rPr>
              <a:t>It will also enable the organization to understand the stages of development that should be included in the project management and development. </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The management can also exercise control of the project for the benefit of the business. This ensures the needs of the organization are paramount in the implementation of the project. </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It will also ensure quality is maintained in the organization. </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418DBB98-EF87-4BEC-87B4-5F1BDDFA86CC}" type="slidenum">
              <a:rPr lang="en-US" smtClean="0"/>
              <a:t>13</a:t>
            </a:fld>
            <a:endParaRPr lang="en-US"/>
          </a:p>
        </p:txBody>
      </p:sp>
    </p:spTree>
    <p:extLst>
      <p:ext uri="{BB962C8B-B14F-4D97-AF65-F5344CB8AC3E}">
        <p14:creationId xmlns:p14="http://schemas.microsoft.com/office/powerpoint/2010/main" val="7125001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ctr">
              <a:lnSpc>
                <a:spcPct val="200000"/>
              </a:lnSpc>
              <a:spcBef>
                <a:spcPts val="0"/>
              </a:spcBef>
              <a:spcAft>
                <a:spcPts val="1000"/>
              </a:spcAft>
            </a:pPr>
            <a:r>
              <a:rPr lang="en-US" sz="1200" b="1" dirty="0">
                <a:effectLst/>
                <a:latin typeface="Times New Roman"/>
                <a:ea typeface="Calibri"/>
                <a:cs typeface="Times New Roman"/>
              </a:rPr>
              <a:t>Conclusion</a:t>
            </a:r>
            <a:endParaRPr lang="en-US" sz="1100" dirty="0">
              <a:effectLst/>
              <a:latin typeface="+mn-lt"/>
              <a:ea typeface="Calibri"/>
              <a:cs typeface="Times New Roman"/>
            </a:endParaRPr>
          </a:p>
          <a:p>
            <a:pPr marL="0" marR="0">
              <a:lnSpc>
                <a:spcPct val="200000"/>
              </a:lnSpc>
              <a:spcBef>
                <a:spcPts val="0"/>
              </a:spcBef>
              <a:spcAft>
                <a:spcPts val="1000"/>
              </a:spcAft>
            </a:pPr>
            <a:r>
              <a:rPr lang="en-US" sz="1200" dirty="0">
                <a:effectLst/>
                <a:latin typeface="Times New Roman"/>
                <a:ea typeface="Calibri"/>
                <a:cs typeface="Times New Roman"/>
              </a:rPr>
              <a:t>When developing a system development life cycle frame, clear definitions of the steps to be involved in the development of the software should be highlighted. This will ensure the developers to avoid mistakes and work towards achieving the goals of the system development life cycle. </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418DBB98-EF87-4BEC-87B4-5F1BDDFA86CC}" type="slidenum">
              <a:rPr lang="en-US" smtClean="0"/>
              <a:t>14</a:t>
            </a:fld>
            <a:endParaRPr lang="en-US"/>
          </a:p>
        </p:txBody>
      </p:sp>
    </p:spTree>
    <p:extLst>
      <p:ext uri="{BB962C8B-B14F-4D97-AF65-F5344CB8AC3E}">
        <p14:creationId xmlns:p14="http://schemas.microsoft.com/office/powerpoint/2010/main" val="26310095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ctr">
              <a:lnSpc>
                <a:spcPct val="200000"/>
              </a:lnSpc>
              <a:spcBef>
                <a:spcPts val="0"/>
              </a:spcBef>
              <a:spcAft>
                <a:spcPts val="1000"/>
              </a:spcAft>
            </a:pPr>
            <a:r>
              <a:rPr lang="en-US" sz="1200" b="1" dirty="0">
                <a:effectLst/>
                <a:latin typeface="Times New Roman"/>
                <a:ea typeface="Calibri"/>
                <a:cs typeface="Times New Roman"/>
              </a:rPr>
              <a:t>References</a:t>
            </a:r>
            <a:endParaRPr lang="en-US" sz="1100" dirty="0">
              <a:effectLst/>
              <a:latin typeface="+mn-lt"/>
              <a:ea typeface="Calibri"/>
              <a:cs typeface="Times New Roman"/>
            </a:endParaRPr>
          </a:p>
          <a:p>
            <a:pPr marL="457200" marR="0" indent="-457200">
              <a:lnSpc>
                <a:spcPct val="200000"/>
              </a:lnSpc>
              <a:spcBef>
                <a:spcPts val="0"/>
              </a:spcBef>
              <a:spcAft>
                <a:spcPts val="1000"/>
              </a:spcAft>
            </a:pPr>
            <a:r>
              <a:rPr lang="en-US" sz="1200" dirty="0">
                <a:effectLst/>
                <a:latin typeface="Times New Roman"/>
                <a:ea typeface="Calibri"/>
                <a:cs typeface="Times New Roman"/>
              </a:rPr>
              <a:t>Davis, A. M., </a:t>
            </a:r>
            <a:r>
              <a:rPr lang="en-US" sz="1200" dirty="0" err="1">
                <a:effectLst/>
                <a:latin typeface="Times New Roman"/>
                <a:ea typeface="Calibri"/>
                <a:cs typeface="Times New Roman"/>
              </a:rPr>
              <a:t>Bersoff</a:t>
            </a:r>
            <a:r>
              <a:rPr lang="en-US" sz="1200" dirty="0">
                <a:effectLst/>
                <a:latin typeface="Times New Roman"/>
                <a:ea typeface="Calibri"/>
                <a:cs typeface="Times New Roman"/>
              </a:rPr>
              <a:t>, E. H., &amp; Comer, E. R. (1988). A strategy for comparing alternative software development life cycle models. </a:t>
            </a:r>
            <a:r>
              <a:rPr lang="en-US" sz="1200" i="1" dirty="0">
                <a:effectLst/>
                <a:latin typeface="Times New Roman"/>
                <a:ea typeface="Calibri"/>
                <a:cs typeface="Times New Roman"/>
              </a:rPr>
              <a:t>IEEE Transactions on Software Engineering</a:t>
            </a:r>
            <a:r>
              <a:rPr lang="en-US" sz="1200" dirty="0">
                <a:effectLst/>
                <a:latin typeface="Times New Roman"/>
                <a:ea typeface="Calibri"/>
                <a:cs typeface="Times New Roman"/>
              </a:rPr>
              <a:t>, </a:t>
            </a:r>
            <a:r>
              <a:rPr lang="en-US" sz="1200" i="1" dirty="0">
                <a:effectLst/>
                <a:latin typeface="Times New Roman"/>
                <a:ea typeface="Calibri"/>
                <a:cs typeface="Times New Roman"/>
              </a:rPr>
              <a:t>14</a:t>
            </a:r>
            <a:r>
              <a:rPr lang="en-US" sz="1200" dirty="0">
                <a:effectLst/>
                <a:latin typeface="Times New Roman"/>
                <a:ea typeface="Calibri"/>
                <a:cs typeface="Times New Roman"/>
              </a:rPr>
              <a:t>(10), 1453-1461.</a:t>
            </a:r>
            <a:endParaRPr lang="en-US" sz="1100" dirty="0">
              <a:effectLst/>
              <a:latin typeface="+mn-lt"/>
              <a:ea typeface="Calibri"/>
              <a:cs typeface="Times New Roman"/>
            </a:endParaRPr>
          </a:p>
          <a:p>
            <a:pPr marL="457200" marR="0" indent="-457200">
              <a:lnSpc>
                <a:spcPct val="200000"/>
              </a:lnSpc>
              <a:spcBef>
                <a:spcPts val="0"/>
              </a:spcBef>
              <a:spcAft>
                <a:spcPts val="1000"/>
              </a:spcAft>
            </a:pPr>
            <a:r>
              <a:rPr lang="en-US" sz="1200" dirty="0" err="1">
                <a:effectLst/>
                <a:latin typeface="Times New Roman"/>
                <a:ea typeface="Calibri"/>
                <a:cs typeface="Times New Roman"/>
              </a:rPr>
              <a:t>Nurmuliani</a:t>
            </a:r>
            <a:r>
              <a:rPr lang="en-US" sz="1200" dirty="0">
                <a:effectLst/>
                <a:latin typeface="Times New Roman"/>
                <a:ea typeface="Calibri"/>
                <a:cs typeface="Times New Roman"/>
              </a:rPr>
              <a:t>, N., </a:t>
            </a:r>
            <a:r>
              <a:rPr lang="en-US" sz="1200" dirty="0" err="1">
                <a:effectLst/>
                <a:latin typeface="Times New Roman"/>
                <a:ea typeface="Calibri"/>
                <a:cs typeface="Times New Roman"/>
              </a:rPr>
              <a:t>Zowghi</a:t>
            </a:r>
            <a:r>
              <a:rPr lang="en-US" sz="1200" dirty="0">
                <a:effectLst/>
                <a:latin typeface="Times New Roman"/>
                <a:ea typeface="Calibri"/>
                <a:cs typeface="Times New Roman"/>
              </a:rPr>
              <a:t>, D., &amp; Powell, S. (2004, April). Analysis of requirements volatility during the software development life cycle. In </a:t>
            </a:r>
            <a:r>
              <a:rPr lang="en-US" sz="1200" i="1" dirty="0">
                <a:effectLst/>
                <a:latin typeface="Times New Roman"/>
                <a:ea typeface="Calibri"/>
                <a:cs typeface="Times New Roman"/>
              </a:rPr>
              <a:t>2004 Australian Software Engineering Conference. Proceedings.</a:t>
            </a:r>
            <a:r>
              <a:rPr lang="en-US" sz="1200" dirty="0">
                <a:effectLst/>
                <a:latin typeface="Times New Roman"/>
                <a:ea typeface="Calibri"/>
                <a:cs typeface="Times New Roman"/>
              </a:rPr>
              <a:t> (pp. 28-37). IEEE.</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418DBB98-EF87-4BEC-87B4-5F1BDDFA86CC}" type="slidenum">
              <a:rPr lang="en-US" smtClean="0"/>
              <a:t>15</a:t>
            </a:fld>
            <a:endParaRPr lang="en-US"/>
          </a:p>
        </p:txBody>
      </p:sp>
    </p:spTree>
    <p:extLst>
      <p:ext uri="{BB962C8B-B14F-4D97-AF65-F5344CB8AC3E}">
        <p14:creationId xmlns:p14="http://schemas.microsoft.com/office/powerpoint/2010/main" val="1555847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EADE8DF4-9E81-4692-99D8-CD54E1D08BFF}" type="datetimeFigureOut">
              <a:rPr lang="en-US" smtClean="0"/>
              <a:t>10/12/2019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DDF8E58B-95BC-4F78-AB80-53CED94ED512}"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ADE8DF4-9E81-4692-99D8-CD54E1D08BFF}" type="datetimeFigureOut">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F8E58B-95BC-4F78-AB80-53CED94ED51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EADE8DF4-9E81-4692-99D8-CD54E1D08BFF}" type="datetimeFigureOut">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F8E58B-95BC-4F78-AB80-53CED94ED512}"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ADE8DF4-9E81-4692-99D8-CD54E1D08BFF}" type="datetimeFigureOut">
              <a:rPr lang="en-US" smtClean="0"/>
              <a:t>10/12/2019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F8E58B-95BC-4F78-AB80-53CED94ED51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ADE8DF4-9E81-4692-99D8-CD54E1D08BFF}" type="datetimeFigureOut">
              <a:rPr lang="en-US" smtClean="0"/>
              <a:t>10/12/2019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F8E58B-95BC-4F78-AB80-53CED94ED51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EADE8DF4-9E81-4692-99D8-CD54E1D08BFF}" type="datetimeFigureOut">
              <a:rPr lang="en-US" smtClean="0"/>
              <a:t>10/12/2019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F8E58B-95BC-4F78-AB80-53CED94ED51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DE8DF4-9E81-4692-99D8-CD54E1D08BFF}" type="datetimeFigureOut">
              <a:rPr lang="en-US" smtClean="0"/>
              <a:t>10/12/2019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F8E58B-95BC-4F78-AB80-53CED94ED51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ADE8DF4-9E81-4692-99D8-CD54E1D08BFF}" type="datetimeFigureOut">
              <a:rPr lang="en-US" smtClean="0"/>
              <a:t>10/12/2019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F8E58B-95BC-4F78-AB80-53CED94ED51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EADE8DF4-9E81-4692-99D8-CD54E1D08BFF}" type="datetimeFigureOut">
              <a:rPr lang="en-US" smtClean="0"/>
              <a:t>10/12/2019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DDF8E58B-95BC-4F78-AB80-53CED94ED512}"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ADE8DF4-9E81-4692-99D8-CD54E1D08BFF}" type="datetimeFigureOut">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F8E58B-95BC-4F78-AB80-53CED94ED51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ADE8DF4-9E81-4692-99D8-CD54E1D08BFF}" type="datetimeFigureOut">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F8E58B-95BC-4F78-AB80-53CED94ED51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ADE8DF4-9E81-4692-99D8-CD54E1D08BFF}" type="datetimeFigureOut">
              <a:rPr lang="en-US" smtClean="0"/>
              <a:t>10/12/2019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DF8E58B-95BC-4F78-AB80-53CED94ED512}"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357" r:id="rId1"/>
    <p:sldLayoutId id="2147484358" r:id="rId2"/>
    <p:sldLayoutId id="2147484359" r:id="rId3"/>
    <p:sldLayoutId id="2147484360" r:id="rId4"/>
    <p:sldLayoutId id="2147484361" r:id="rId5"/>
    <p:sldLayoutId id="2147484362" r:id="rId6"/>
    <p:sldLayoutId id="2147484363" r:id="rId7"/>
    <p:sldLayoutId id="2147484364" r:id="rId8"/>
    <p:sldLayoutId id="2147484365" r:id="rId9"/>
    <p:sldLayoutId id="2147484366" r:id="rId10"/>
    <p:sldLayoutId id="214748436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2797545"/>
            <a:ext cx="4572000" cy="1715854"/>
          </a:xfrm>
          <a:prstGeom prst="rect">
            <a:avLst/>
          </a:prstGeom>
        </p:spPr>
        <p:txBody>
          <a:bodyPr>
            <a:spAutoFit/>
          </a:bodyPr>
          <a:lstStyle/>
          <a:p>
            <a:pPr marL="285750" indent="-285750">
              <a:lnSpc>
                <a:spcPct val="115000"/>
              </a:lnSpc>
              <a:spcAft>
                <a:spcPts val="1000"/>
              </a:spcAft>
              <a:buFont typeface="Wingdings" pitchFamily="2" charset="2"/>
              <a:buChar char="Ø"/>
            </a:pPr>
            <a:r>
              <a:rPr lang="en-US" dirty="0">
                <a:effectLst/>
                <a:latin typeface="Times New Roman"/>
                <a:ea typeface="Calibri"/>
                <a:cs typeface="Times New Roman"/>
              </a:rPr>
              <a:t>Enterprise Governance</a:t>
            </a:r>
          </a:p>
          <a:p>
            <a:pPr marL="285750" indent="-285750">
              <a:lnSpc>
                <a:spcPct val="115000"/>
              </a:lnSpc>
              <a:spcAft>
                <a:spcPts val="1000"/>
              </a:spcAft>
              <a:buFont typeface="Wingdings" pitchFamily="2" charset="2"/>
              <a:buChar char="Ø"/>
            </a:pPr>
            <a:r>
              <a:rPr lang="en-US" sz="1600" dirty="0">
                <a:latin typeface="Times New Roman"/>
                <a:ea typeface="Calibri"/>
                <a:cs typeface="Times New Roman"/>
              </a:rPr>
              <a:t>Institutional affiliation</a:t>
            </a:r>
            <a:endParaRPr lang="en-US" sz="1600" dirty="0">
              <a:latin typeface="Calibri"/>
              <a:ea typeface="Calibri"/>
              <a:cs typeface="Times New Roman"/>
            </a:endParaRPr>
          </a:p>
          <a:p>
            <a:pPr marL="285750" indent="-285750">
              <a:lnSpc>
                <a:spcPct val="115000"/>
              </a:lnSpc>
              <a:spcAft>
                <a:spcPts val="1000"/>
              </a:spcAft>
              <a:buFont typeface="Wingdings" pitchFamily="2" charset="2"/>
              <a:buChar char="Ø"/>
            </a:pPr>
            <a:r>
              <a:rPr lang="en-US" dirty="0">
                <a:effectLst/>
                <a:latin typeface="Times New Roman"/>
                <a:ea typeface="Calibri"/>
                <a:cs typeface="Times New Roman"/>
              </a:rPr>
              <a:t>Names of group members</a:t>
            </a:r>
            <a:endParaRPr lang="en-US" sz="1600" dirty="0">
              <a:latin typeface="Calibri"/>
              <a:ea typeface="Calibri"/>
              <a:cs typeface="Times New Roman"/>
            </a:endParaRPr>
          </a:p>
          <a:p>
            <a:pPr marL="285750" indent="-285750">
              <a:lnSpc>
                <a:spcPct val="115000"/>
              </a:lnSpc>
              <a:spcAft>
                <a:spcPts val="1000"/>
              </a:spcAft>
              <a:buFont typeface="Wingdings" pitchFamily="2" charset="2"/>
              <a:buChar char="Ø"/>
            </a:pPr>
            <a:r>
              <a:rPr lang="en-US" dirty="0">
                <a:effectLst/>
                <a:latin typeface="Times New Roman"/>
                <a:ea typeface="Calibri"/>
              </a:rPr>
              <a:t>Submission date </a:t>
            </a:r>
            <a:endParaRPr lang="en-US" dirty="0"/>
          </a:p>
        </p:txBody>
      </p:sp>
    </p:spTree>
    <p:extLst>
      <p:ext uri="{BB962C8B-B14F-4D97-AF65-F5344CB8AC3E}">
        <p14:creationId xmlns:p14="http://schemas.microsoft.com/office/powerpoint/2010/main" val="3896619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066800"/>
            <a:ext cx="6400800" cy="4572000"/>
          </a:xfrm>
        </p:spPr>
        <p:txBody>
          <a:bodyPr>
            <a:normAutofit lnSpcReduction="10000"/>
          </a:bodyPr>
          <a:lstStyle/>
          <a:p>
            <a:pPr indent="0" algn="ctr">
              <a:buNone/>
            </a:pPr>
            <a:r>
              <a:rPr lang="en-US" b="1" dirty="0"/>
              <a:t>Purpose of briefing</a:t>
            </a:r>
            <a:endParaRPr lang="en-US" dirty="0">
              <a:latin typeface="Times New Roman"/>
              <a:ea typeface="Calibri"/>
            </a:endParaRPr>
          </a:p>
          <a:p>
            <a:pPr>
              <a:buFont typeface="Wingdings" pitchFamily="2" charset="2"/>
              <a:buChar char="Ø"/>
            </a:pPr>
            <a:r>
              <a:rPr lang="en-US" dirty="0">
                <a:latin typeface="Times New Roman"/>
                <a:ea typeface="Calibri"/>
              </a:rPr>
              <a:t>To offer a basis in which project planning, estimation and scheduling will be done.</a:t>
            </a:r>
          </a:p>
          <a:p>
            <a:pPr>
              <a:buFont typeface="Wingdings" pitchFamily="2" charset="2"/>
              <a:buChar char="Ø"/>
            </a:pPr>
            <a:r>
              <a:rPr lang="en-US" dirty="0">
                <a:latin typeface="Times New Roman"/>
                <a:ea typeface="Calibri"/>
              </a:rPr>
              <a:t>provide a frame work for activities to be carried out in the project.</a:t>
            </a:r>
          </a:p>
          <a:p>
            <a:pPr>
              <a:buFont typeface="Wingdings" pitchFamily="2" charset="2"/>
              <a:buChar char="Ø"/>
            </a:pPr>
            <a:r>
              <a:rPr lang="en-US" dirty="0">
                <a:latin typeface="Times New Roman"/>
                <a:ea typeface="Calibri"/>
              </a:rPr>
              <a:t>A mechanism of tracking and controlling the project will be highlighted. </a:t>
            </a:r>
          </a:p>
          <a:p>
            <a:pPr>
              <a:lnSpc>
                <a:spcPct val="115000"/>
              </a:lnSpc>
              <a:spcBef>
                <a:spcPts val="0"/>
              </a:spcBef>
              <a:spcAft>
                <a:spcPts val="1000"/>
              </a:spcAft>
              <a:buFont typeface="Wingdings" pitchFamily="2" charset="2"/>
              <a:buChar char="Ø"/>
            </a:pPr>
            <a:r>
              <a:rPr lang="en-US" dirty="0">
                <a:latin typeface="Times New Roman"/>
                <a:ea typeface="Calibri"/>
                <a:cs typeface="Times New Roman"/>
              </a:rPr>
              <a:t>list the stakeholders of the development process to included in the project development</a:t>
            </a:r>
            <a:r>
              <a:rPr lang="en-US" b="1" dirty="0">
                <a:latin typeface="Times New Roman"/>
                <a:ea typeface="Calibri"/>
                <a:cs typeface="Times New Roman"/>
              </a:rPr>
              <a:t>.</a:t>
            </a:r>
            <a:endParaRPr lang="en-US" sz="1600" dirty="0">
              <a:latin typeface="Calibri"/>
              <a:ea typeface="Calibri"/>
              <a:cs typeface="Times New Roman"/>
            </a:endParaRPr>
          </a:p>
          <a:p>
            <a:pPr indent="0">
              <a:lnSpc>
                <a:spcPct val="115000"/>
              </a:lnSpc>
              <a:spcBef>
                <a:spcPts val="0"/>
              </a:spcBef>
              <a:spcAft>
                <a:spcPts val="1000"/>
              </a:spcAft>
              <a:buNone/>
            </a:pPr>
            <a:endParaRPr lang="en-US" sz="1600" dirty="0">
              <a:latin typeface="Calibri"/>
              <a:ea typeface="Calibri"/>
              <a:cs typeface="Times New Roman"/>
            </a:endParaRPr>
          </a:p>
          <a:p>
            <a:endParaRPr lang="en-US" dirty="0"/>
          </a:p>
        </p:txBody>
      </p:sp>
    </p:spTree>
    <p:extLst>
      <p:ext uri="{BB962C8B-B14F-4D97-AF65-F5344CB8AC3E}">
        <p14:creationId xmlns:p14="http://schemas.microsoft.com/office/powerpoint/2010/main" val="1561156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143000"/>
            <a:ext cx="6400800" cy="4495800"/>
          </a:xfrm>
        </p:spPr>
        <p:txBody>
          <a:bodyPr>
            <a:normAutofit fontScale="70000" lnSpcReduction="20000"/>
          </a:bodyPr>
          <a:lstStyle/>
          <a:p>
            <a:pPr indent="0" algn="ctr">
              <a:lnSpc>
                <a:spcPct val="200000"/>
              </a:lnSpc>
              <a:spcBef>
                <a:spcPts val="0"/>
              </a:spcBef>
              <a:spcAft>
                <a:spcPts val="1000"/>
              </a:spcAft>
              <a:buNone/>
            </a:pPr>
            <a:r>
              <a:rPr lang="en-US" b="1" dirty="0">
                <a:latin typeface="Times New Roman"/>
                <a:ea typeface="Calibri"/>
                <a:cs typeface="Times New Roman"/>
              </a:rPr>
              <a:t> Proposed governance process </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Periodic reviews of policies and procedures to reflect the current guiding principles that govern the engineering department. </a:t>
            </a: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Analysis of exceptions in the underlying activities and their impacts highlighted. </a:t>
            </a: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 Make  Corporate announcements on the impact management and policy review. </a:t>
            </a:r>
            <a:endParaRPr lang="en-US" sz="1600" dirty="0">
              <a:latin typeface="Calibri"/>
              <a:ea typeface="Calibri"/>
              <a:cs typeface="Times New Roman"/>
            </a:endParaRPr>
          </a:p>
        </p:txBody>
      </p:sp>
    </p:spTree>
    <p:extLst>
      <p:ext uri="{BB962C8B-B14F-4D97-AF65-F5344CB8AC3E}">
        <p14:creationId xmlns:p14="http://schemas.microsoft.com/office/powerpoint/2010/main" val="955047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990600"/>
            <a:ext cx="7162800" cy="4724400"/>
          </a:xfrm>
        </p:spPr>
        <p:txBody>
          <a:bodyPr>
            <a:normAutofit fontScale="62500" lnSpcReduction="20000"/>
          </a:bodyPr>
          <a:lstStyle/>
          <a:p>
            <a:pPr indent="0" algn="ctr">
              <a:lnSpc>
                <a:spcPct val="200000"/>
              </a:lnSpc>
              <a:spcBef>
                <a:spcPts val="0"/>
              </a:spcBef>
              <a:spcAft>
                <a:spcPts val="1000"/>
              </a:spcAft>
              <a:buNone/>
            </a:pPr>
            <a:r>
              <a:rPr lang="en-US" b="1" dirty="0">
                <a:latin typeface="Times New Roman"/>
                <a:ea typeface="Calibri"/>
                <a:cs typeface="Times New Roman"/>
              </a:rPr>
              <a:t>The Preliminary Investigation Report</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b="1" dirty="0">
                <a:latin typeface="Times New Roman"/>
                <a:ea typeface="Calibri"/>
                <a:cs typeface="Times New Roman"/>
              </a:rPr>
              <a:t>Phase </a:t>
            </a:r>
            <a:endParaRPr lang="en-US" sz="1600" dirty="0">
              <a:latin typeface="Calibri"/>
              <a:ea typeface="Calibri"/>
              <a:cs typeface="Times New Roman"/>
            </a:endParaRPr>
          </a:p>
          <a:p>
            <a:pPr indent="0">
              <a:lnSpc>
                <a:spcPct val="200000"/>
              </a:lnSpc>
              <a:spcBef>
                <a:spcPts val="0"/>
              </a:spcBef>
              <a:spcAft>
                <a:spcPts val="1000"/>
              </a:spcAft>
              <a:buNone/>
            </a:pPr>
            <a:r>
              <a:rPr lang="en-US" dirty="0">
                <a:latin typeface="Times New Roman"/>
                <a:ea typeface="Calibri"/>
                <a:cs typeface="Times New Roman"/>
              </a:rPr>
              <a:t> System analysis</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b="1" dirty="0">
                <a:latin typeface="Times New Roman"/>
                <a:ea typeface="Calibri"/>
                <a:cs typeface="Times New Roman"/>
              </a:rPr>
              <a:t>Personnel </a:t>
            </a:r>
            <a:endParaRPr lang="en-US" sz="1600" dirty="0">
              <a:latin typeface="Calibri"/>
              <a:ea typeface="Calibri"/>
              <a:cs typeface="Times New Roman"/>
            </a:endParaRPr>
          </a:p>
          <a:p>
            <a:pPr indent="0">
              <a:lnSpc>
                <a:spcPct val="200000"/>
              </a:lnSpc>
              <a:spcBef>
                <a:spcPts val="0"/>
              </a:spcBef>
              <a:spcAft>
                <a:spcPts val="1000"/>
              </a:spcAft>
              <a:buNone/>
            </a:pPr>
            <a:r>
              <a:rPr lang="en-US" dirty="0">
                <a:latin typeface="Times New Roman"/>
                <a:ea typeface="Calibri"/>
                <a:cs typeface="Times New Roman"/>
              </a:rPr>
              <a:t>Functional manager, Project manager, senior management, human resource person, systems investigating person</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b="1" dirty="0">
                <a:latin typeface="Times New Roman"/>
                <a:ea typeface="Calibri"/>
                <a:cs typeface="Times New Roman"/>
              </a:rPr>
              <a:t>Stakeholders </a:t>
            </a:r>
            <a:endParaRPr lang="en-US" sz="1600" dirty="0">
              <a:latin typeface="Calibri"/>
              <a:ea typeface="Calibri"/>
              <a:cs typeface="Times New Roman"/>
            </a:endParaRPr>
          </a:p>
          <a:p>
            <a:pPr indent="0">
              <a:lnSpc>
                <a:spcPct val="200000"/>
              </a:lnSpc>
              <a:spcBef>
                <a:spcPts val="0"/>
              </a:spcBef>
              <a:spcAft>
                <a:spcPts val="1000"/>
              </a:spcAft>
              <a:buNone/>
            </a:pPr>
            <a:r>
              <a:rPr lang="en-US" dirty="0">
                <a:latin typeface="Times New Roman"/>
                <a:ea typeface="Calibri"/>
                <a:cs typeface="Times New Roman"/>
              </a:rPr>
              <a:t>Users of the systems, Systems analyst, Programmers</a:t>
            </a:r>
            <a:endParaRPr lang="en-US" sz="1600" dirty="0">
              <a:latin typeface="Calibri"/>
              <a:ea typeface="Calibri"/>
              <a:cs typeface="Times New Roman"/>
            </a:endParaRPr>
          </a:p>
          <a:p>
            <a:endParaRPr lang="en-US" dirty="0"/>
          </a:p>
        </p:txBody>
      </p:sp>
    </p:spTree>
    <p:extLst>
      <p:ext uri="{BB962C8B-B14F-4D97-AF65-F5344CB8AC3E}">
        <p14:creationId xmlns:p14="http://schemas.microsoft.com/office/powerpoint/2010/main" val="3086733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066800"/>
            <a:ext cx="7086600" cy="4648200"/>
          </a:xfrm>
        </p:spPr>
        <p:txBody>
          <a:bodyPr>
            <a:normAutofit fontScale="55000" lnSpcReduction="20000"/>
          </a:bodyPr>
          <a:lstStyle/>
          <a:p>
            <a:pPr indent="0" algn="ctr">
              <a:lnSpc>
                <a:spcPct val="200000"/>
              </a:lnSpc>
              <a:spcBef>
                <a:spcPts val="0"/>
              </a:spcBef>
              <a:spcAft>
                <a:spcPts val="1000"/>
              </a:spcAft>
              <a:buNone/>
            </a:pPr>
            <a:r>
              <a:rPr lang="en-US" b="1" dirty="0">
                <a:latin typeface="Times New Roman"/>
                <a:ea typeface="Calibri"/>
                <a:cs typeface="Times New Roman"/>
              </a:rPr>
              <a:t>Questions to be answered</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What are the environmental changes that can be caused by the adoption of the proposed systems?</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What are the opportunities a company can get from the implementation of the systems?</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What problems and threats are associated with the systems adopted?</a:t>
            </a:r>
            <a:endParaRPr lang="en-US" sz="1600" dirty="0">
              <a:latin typeface="Calibri"/>
              <a:ea typeface="Calibri"/>
              <a:cs typeface="Times New Roman"/>
            </a:endParaRPr>
          </a:p>
          <a:p>
            <a:pPr indent="0" algn="ctr">
              <a:lnSpc>
                <a:spcPct val="200000"/>
              </a:lnSpc>
              <a:spcBef>
                <a:spcPts val="0"/>
              </a:spcBef>
              <a:spcAft>
                <a:spcPts val="1000"/>
              </a:spcAft>
              <a:buNone/>
            </a:pPr>
            <a:r>
              <a:rPr lang="en-US" b="1" dirty="0">
                <a:latin typeface="Times New Roman"/>
                <a:ea typeface="Calibri"/>
                <a:cs typeface="Times New Roman"/>
              </a:rPr>
              <a:t>Considerations </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this document will; consider development cost, set priorities of the company, strategic plan of the company, on-going operational costs, and usefulness of the proposed systems. </a:t>
            </a:r>
            <a:endParaRPr lang="en-US" sz="1600" dirty="0">
              <a:latin typeface="Calibri"/>
              <a:ea typeface="Calibri"/>
              <a:cs typeface="Times New Roman"/>
            </a:endParaRPr>
          </a:p>
          <a:p>
            <a:endParaRPr lang="en-US" dirty="0"/>
          </a:p>
        </p:txBody>
      </p:sp>
    </p:spTree>
    <p:extLst>
      <p:ext uri="{BB962C8B-B14F-4D97-AF65-F5344CB8AC3E}">
        <p14:creationId xmlns:p14="http://schemas.microsoft.com/office/powerpoint/2010/main" val="2225911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066800"/>
            <a:ext cx="7391400" cy="4648200"/>
          </a:xfrm>
        </p:spPr>
        <p:txBody>
          <a:bodyPr>
            <a:normAutofit fontScale="70000" lnSpcReduction="20000"/>
          </a:bodyPr>
          <a:lstStyle/>
          <a:p>
            <a:pPr indent="0" algn="ctr">
              <a:lnSpc>
                <a:spcPct val="200000"/>
              </a:lnSpc>
              <a:spcBef>
                <a:spcPts val="0"/>
              </a:spcBef>
              <a:spcAft>
                <a:spcPts val="1000"/>
              </a:spcAft>
              <a:buNone/>
            </a:pPr>
            <a:r>
              <a:rPr lang="en-US" b="1" dirty="0">
                <a:latin typeface="Times New Roman"/>
                <a:ea typeface="Calibri"/>
                <a:cs typeface="Times New Roman"/>
              </a:rPr>
              <a:t>The Requirements Specification</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b="1" dirty="0">
                <a:latin typeface="Times New Roman"/>
                <a:ea typeface="Calibri"/>
                <a:cs typeface="Times New Roman"/>
              </a:rPr>
              <a:t>Phase </a:t>
            </a:r>
            <a:endParaRPr lang="en-US" sz="1600" dirty="0">
              <a:latin typeface="Calibri"/>
              <a:ea typeface="Calibri"/>
              <a:cs typeface="Times New Roman"/>
            </a:endParaRPr>
          </a:p>
          <a:p>
            <a:pPr indent="0">
              <a:lnSpc>
                <a:spcPct val="200000"/>
              </a:lnSpc>
              <a:spcBef>
                <a:spcPts val="0"/>
              </a:spcBef>
              <a:spcAft>
                <a:spcPts val="1000"/>
              </a:spcAft>
              <a:buNone/>
            </a:pPr>
            <a:r>
              <a:rPr lang="en-US" dirty="0">
                <a:latin typeface="Times New Roman"/>
                <a:ea typeface="Calibri"/>
                <a:cs typeface="Times New Roman"/>
              </a:rPr>
              <a:t>System planning phase </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b="1" dirty="0">
                <a:latin typeface="Times New Roman"/>
                <a:ea typeface="Calibri"/>
                <a:cs typeface="Times New Roman"/>
              </a:rPr>
              <a:t>Personnel</a:t>
            </a:r>
            <a:endParaRPr lang="en-US" sz="1600" dirty="0">
              <a:latin typeface="Calibri"/>
              <a:ea typeface="Calibri"/>
              <a:cs typeface="Times New Roman"/>
            </a:endParaRPr>
          </a:p>
          <a:p>
            <a:pPr indent="0">
              <a:lnSpc>
                <a:spcPct val="200000"/>
              </a:lnSpc>
              <a:spcBef>
                <a:spcPts val="0"/>
              </a:spcBef>
              <a:spcAft>
                <a:spcPts val="1000"/>
              </a:spcAft>
              <a:buNone/>
            </a:pPr>
            <a:r>
              <a:rPr lang="en-US" dirty="0">
                <a:latin typeface="Times New Roman"/>
                <a:ea typeface="Calibri"/>
                <a:cs typeface="Times New Roman"/>
              </a:rPr>
              <a:t>A software developer, project manager, project sponsor, business analyst</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b="1" dirty="0">
                <a:latin typeface="Times New Roman"/>
                <a:ea typeface="Calibri"/>
                <a:cs typeface="Times New Roman"/>
              </a:rPr>
              <a:t>Stakeholders </a:t>
            </a:r>
            <a:endParaRPr lang="en-US" sz="1600" dirty="0">
              <a:latin typeface="Calibri"/>
              <a:ea typeface="Calibri"/>
              <a:cs typeface="Times New Roman"/>
            </a:endParaRPr>
          </a:p>
          <a:p>
            <a:pPr indent="0">
              <a:lnSpc>
                <a:spcPct val="200000"/>
              </a:lnSpc>
              <a:spcBef>
                <a:spcPts val="0"/>
              </a:spcBef>
              <a:spcAft>
                <a:spcPts val="1000"/>
              </a:spcAft>
              <a:buNone/>
            </a:pPr>
            <a:r>
              <a:rPr lang="en-US" dirty="0">
                <a:latin typeface="Times New Roman"/>
                <a:ea typeface="Calibri"/>
                <a:cs typeface="Times New Roman"/>
              </a:rPr>
              <a:t>System users, engineers, project manager, and senior management</a:t>
            </a:r>
            <a:endParaRPr lang="en-US" sz="1600" dirty="0">
              <a:latin typeface="Calibri"/>
              <a:ea typeface="Calibri"/>
              <a:cs typeface="Times New Roman"/>
            </a:endParaRPr>
          </a:p>
          <a:p>
            <a:endParaRPr lang="en-US" dirty="0"/>
          </a:p>
        </p:txBody>
      </p:sp>
    </p:spTree>
    <p:extLst>
      <p:ext uri="{BB962C8B-B14F-4D97-AF65-F5344CB8AC3E}">
        <p14:creationId xmlns:p14="http://schemas.microsoft.com/office/powerpoint/2010/main" val="2634025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219200"/>
            <a:ext cx="7086600" cy="4267201"/>
          </a:xfrm>
        </p:spPr>
        <p:txBody>
          <a:bodyPr>
            <a:normAutofit fontScale="62500" lnSpcReduction="20000"/>
          </a:bodyPr>
          <a:lstStyle/>
          <a:p>
            <a:pPr indent="0" algn="ctr">
              <a:lnSpc>
                <a:spcPct val="200000"/>
              </a:lnSpc>
              <a:spcBef>
                <a:spcPts val="0"/>
              </a:spcBef>
              <a:spcAft>
                <a:spcPts val="1000"/>
              </a:spcAft>
              <a:buNone/>
            </a:pPr>
            <a:r>
              <a:rPr lang="en-US" b="1" dirty="0">
                <a:latin typeface="Times New Roman"/>
                <a:ea typeface="Calibri"/>
                <a:cs typeface="Times New Roman"/>
              </a:rPr>
              <a:t>Questions to be answered </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What cost will be incurred during the system development project?</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What time should be spent on the implementation of the project development?</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How will the problems raised by the systems be solved?</a:t>
            </a:r>
            <a:endParaRPr lang="en-US" sz="1600" dirty="0">
              <a:latin typeface="Calibri"/>
              <a:ea typeface="Calibri"/>
              <a:cs typeface="Times New Roman"/>
            </a:endParaRPr>
          </a:p>
          <a:p>
            <a:pPr indent="0" algn="ctr">
              <a:lnSpc>
                <a:spcPct val="200000"/>
              </a:lnSpc>
              <a:spcBef>
                <a:spcPts val="0"/>
              </a:spcBef>
              <a:spcAft>
                <a:spcPts val="1000"/>
              </a:spcAft>
              <a:buNone/>
            </a:pPr>
            <a:r>
              <a:rPr lang="en-US" b="1" dirty="0">
                <a:latin typeface="Times New Roman"/>
                <a:ea typeface="Calibri"/>
                <a:cs typeface="Times New Roman"/>
              </a:rPr>
              <a:t>Considerations </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Time factor, durability of the systems and cost-effectiveness of the project</a:t>
            </a:r>
            <a:endParaRPr lang="en-US" sz="1600" dirty="0">
              <a:latin typeface="Calibri"/>
              <a:ea typeface="Calibri"/>
              <a:cs typeface="Times New Roman"/>
            </a:endParaRPr>
          </a:p>
          <a:p>
            <a:endParaRPr lang="en-US" dirty="0"/>
          </a:p>
        </p:txBody>
      </p:sp>
    </p:spTree>
    <p:extLst>
      <p:ext uri="{BB962C8B-B14F-4D97-AF65-F5344CB8AC3E}">
        <p14:creationId xmlns:p14="http://schemas.microsoft.com/office/powerpoint/2010/main" val="2473242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219200"/>
            <a:ext cx="7239000" cy="4267201"/>
          </a:xfrm>
        </p:spPr>
        <p:txBody>
          <a:bodyPr>
            <a:normAutofit fontScale="62500" lnSpcReduction="20000"/>
          </a:bodyPr>
          <a:lstStyle/>
          <a:p>
            <a:pPr indent="0" algn="ctr">
              <a:lnSpc>
                <a:spcPct val="200000"/>
              </a:lnSpc>
              <a:spcBef>
                <a:spcPts val="0"/>
              </a:spcBef>
              <a:spcAft>
                <a:spcPts val="1000"/>
              </a:spcAft>
              <a:buNone/>
            </a:pPr>
            <a:r>
              <a:rPr lang="en-US" b="1" dirty="0">
                <a:latin typeface="Times New Roman"/>
                <a:ea typeface="Calibri"/>
                <a:cs typeface="Times New Roman"/>
              </a:rPr>
              <a:t>The Design Specification</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b="1" dirty="0">
                <a:latin typeface="Times New Roman"/>
                <a:ea typeface="Calibri"/>
                <a:cs typeface="Times New Roman"/>
              </a:rPr>
              <a:t>Phase </a:t>
            </a:r>
            <a:endParaRPr lang="en-US" sz="1600" dirty="0">
              <a:latin typeface="Calibri"/>
              <a:ea typeface="Calibri"/>
              <a:cs typeface="Times New Roman"/>
            </a:endParaRPr>
          </a:p>
          <a:p>
            <a:pPr indent="0">
              <a:lnSpc>
                <a:spcPct val="200000"/>
              </a:lnSpc>
              <a:spcBef>
                <a:spcPts val="0"/>
              </a:spcBef>
              <a:spcAft>
                <a:spcPts val="1000"/>
              </a:spcAft>
              <a:buNone/>
            </a:pPr>
            <a:r>
              <a:rPr lang="en-US" dirty="0">
                <a:latin typeface="Times New Roman"/>
                <a:ea typeface="Calibri"/>
                <a:cs typeface="Times New Roman"/>
              </a:rPr>
              <a:t>Systems designs </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b="1" dirty="0">
                <a:latin typeface="Times New Roman"/>
                <a:ea typeface="Calibri"/>
                <a:cs typeface="Times New Roman"/>
              </a:rPr>
              <a:t>Personnel</a:t>
            </a:r>
            <a:endParaRPr lang="en-US" sz="1600" dirty="0">
              <a:latin typeface="Calibri"/>
              <a:ea typeface="Calibri"/>
              <a:cs typeface="Times New Roman"/>
            </a:endParaRPr>
          </a:p>
          <a:p>
            <a:pPr indent="0">
              <a:lnSpc>
                <a:spcPct val="200000"/>
              </a:lnSpc>
              <a:spcBef>
                <a:spcPts val="0"/>
              </a:spcBef>
              <a:spcAft>
                <a:spcPts val="1000"/>
              </a:spcAft>
              <a:buNone/>
            </a:pPr>
            <a:r>
              <a:rPr lang="en-US" dirty="0">
                <a:latin typeface="Times New Roman"/>
                <a:ea typeface="Calibri"/>
                <a:cs typeface="Times New Roman"/>
              </a:rPr>
              <a:t>Systems designer, project manager, engineers, and project sponsor</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b="1" dirty="0">
                <a:latin typeface="Times New Roman"/>
                <a:ea typeface="Calibri"/>
                <a:cs typeface="Times New Roman"/>
              </a:rPr>
              <a:t>Stakeholders</a:t>
            </a:r>
            <a:endParaRPr lang="en-US" sz="1600" dirty="0">
              <a:latin typeface="Calibri"/>
              <a:ea typeface="Calibri"/>
              <a:cs typeface="Times New Roman"/>
            </a:endParaRPr>
          </a:p>
          <a:p>
            <a:pPr indent="0">
              <a:lnSpc>
                <a:spcPct val="200000"/>
              </a:lnSpc>
              <a:spcBef>
                <a:spcPts val="0"/>
              </a:spcBef>
              <a:spcAft>
                <a:spcPts val="1000"/>
              </a:spcAft>
              <a:buNone/>
            </a:pPr>
            <a:r>
              <a:rPr lang="en-US" dirty="0">
                <a:latin typeface="Times New Roman"/>
                <a:ea typeface="Calibri"/>
                <a:cs typeface="Times New Roman"/>
              </a:rPr>
              <a:t>System users, system designers, engineers, and senior management</a:t>
            </a:r>
            <a:endParaRPr lang="en-US" sz="1600" dirty="0">
              <a:latin typeface="Calibri"/>
              <a:ea typeface="Calibri"/>
              <a:cs typeface="Times New Roman"/>
            </a:endParaRPr>
          </a:p>
          <a:p>
            <a:endParaRPr lang="en-US" dirty="0"/>
          </a:p>
        </p:txBody>
      </p:sp>
    </p:spTree>
    <p:extLst>
      <p:ext uri="{BB962C8B-B14F-4D97-AF65-F5344CB8AC3E}">
        <p14:creationId xmlns:p14="http://schemas.microsoft.com/office/powerpoint/2010/main" val="4191463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143000"/>
            <a:ext cx="7086600" cy="4495800"/>
          </a:xfrm>
        </p:spPr>
        <p:txBody>
          <a:bodyPr>
            <a:normAutofit fontScale="70000" lnSpcReduction="20000"/>
          </a:bodyPr>
          <a:lstStyle/>
          <a:p>
            <a:pPr indent="0" algn="ctr">
              <a:lnSpc>
                <a:spcPct val="200000"/>
              </a:lnSpc>
              <a:spcBef>
                <a:spcPts val="0"/>
              </a:spcBef>
              <a:spcAft>
                <a:spcPts val="1000"/>
              </a:spcAft>
              <a:buNone/>
            </a:pPr>
            <a:r>
              <a:rPr lang="en-US" b="1" dirty="0">
                <a:latin typeface="Times New Roman"/>
                <a:ea typeface="Calibri"/>
                <a:cs typeface="Times New Roman"/>
              </a:rPr>
              <a:t>Questions to be answered</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What design should be used in project development?</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Who should be included in the implementation and maintenance of the design?</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What is the cost of the design?</a:t>
            </a:r>
            <a:endParaRPr lang="en-US" sz="1600" dirty="0">
              <a:latin typeface="Calibri"/>
              <a:ea typeface="Calibri"/>
              <a:cs typeface="Times New Roman"/>
            </a:endParaRPr>
          </a:p>
          <a:p>
            <a:pPr indent="0" algn="ctr">
              <a:lnSpc>
                <a:spcPct val="200000"/>
              </a:lnSpc>
              <a:spcBef>
                <a:spcPts val="0"/>
              </a:spcBef>
              <a:spcAft>
                <a:spcPts val="1000"/>
              </a:spcAft>
              <a:buNone/>
            </a:pPr>
            <a:r>
              <a:rPr lang="en-US" b="1" dirty="0">
                <a:latin typeface="Times New Roman"/>
                <a:ea typeface="Calibri"/>
                <a:cs typeface="Times New Roman"/>
              </a:rPr>
              <a:t>Considerations</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Room for expansion, cost effectiveness, and time factor</a:t>
            </a:r>
            <a:endParaRPr lang="en-US" sz="1600" dirty="0">
              <a:latin typeface="Calibri"/>
              <a:ea typeface="Calibri"/>
              <a:cs typeface="Times New Roman"/>
            </a:endParaRPr>
          </a:p>
          <a:p>
            <a:endParaRPr lang="en-US" dirty="0"/>
          </a:p>
        </p:txBody>
      </p:sp>
    </p:spTree>
    <p:extLst>
      <p:ext uri="{BB962C8B-B14F-4D97-AF65-F5344CB8AC3E}">
        <p14:creationId xmlns:p14="http://schemas.microsoft.com/office/powerpoint/2010/main" val="3911035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143000"/>
            <a:ext cx="7010400" cy="4495800"/>
          </a:xfrm>
        </p:spPr>
        <p:txBody>
          <a:bodyPr>
            <a:normAutofit fontScale="62500" lnSpcReduction="20000"/>
          </a:bodyPr>
          <a:lstStyle/>
          <a:p>
            <a:pPr indent="0" algn="ctr">
              <a:lnSpc>
                <a:spcPct val="200000"/>
              </a:lnSpc>
              <a:spcBef>
                <a:spcPts val="0"/>
              </a:spcBef>
              <a:spcAft>
                <a:spcPts val="1000"/>
              </a:spcAft>
              <a:buNone/>
            </a:pPr>
            <a:r>
              <a:rPr lang="en-US" b="1" dirty="0">
                <a:latin typeface="Times New Roman"/>
                <a:ea typeface="Calibri"/>
                <a:cs typeface="Times New Roman"/>
              </a:rPr>
              <a:t>The Final System Report</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b="1" dirty="0">
                <a:latin typeface="Times New Roman"/>
                <a:ea typeface="Calibri"/>
                <a:cs typeface="Times New Roman"/>
              </a:rPr>
              <a:t>Phase </a:t>
            </a:r>
            <a:endParaRPr lang="en-US" sz="1600" dirty="0">
              <a:latin typeface="Calibri"/>
              <a:ea typeface="Calibri"/>
              <a:cs typeface="Times New Roman"/>
            </a:endParaRPr>
          </a:p>
          <a:p>
            <a:pPr indent="0">
              <a:lnSpc>
                <a:spcPct val="200000"/>
              </a:lnSpc>
              <a:spcBef>
                <a:spcPts val="0"/>
              </a:spcBef>
              <a:spcAft>
                <a:spcPts val="1000"/>
              </a:spcAft>
              <a:buNone/>
            </a:pPr>
            <a:r>
              <a:rPr lang="en-US" dirty="0">
                <a:latin typeface="Times New Roman"/>
                <a:ea typeface="Calibri"/>
                <a:cs typeface="Times New Roman"/>
              </a:rPr>
              <a:t>System operations </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b="1" dirty="0">
                <a:latin typeface="Times New Roman"/>
                <a:ea typeface="Calibri"/>
                <a:cs typeface="Times New Roman"/>
              </a:rPr>
              <a:t>Personnel</a:t>
            </a:r>
            <a:endParaRPr lang="en-US" sz="1600" dirty="0">
              <a:latin typeface="Calibri"/>
              <a:ea typeface="Calibri"/>
              <a:cs typeface="Times New Roman"/>
            </a:endParaRPr>
          </a:p>
          <a:p>
            <a:pPr indent="0">
              <a:lnSpc>
                <a:spcPct val="200000"/>
              </a:lnSpc>
              <a:spcBef>
                <a:spcPts val="0"/>
              </a:spcBef>
              <a:spcAft>
                <a:spcPts val="1000"/>
              </a:spcAft>
              <a:buNone/>
            </a:pPr>
            <a:r>
              <a:rPr lang="en-US" dirty="0">
                <a:latin typeface="Times New Roman"/>
                <a:ea typeface="Calibri"/>
                <a:cs typeface="Times New Roman"/>
              </a:rPr>
              <a:t>Systems analyst, project manager, systems users, system maintenance personnel</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b="1" dirty="0">
                <a:latin typeface="Times New Roman"/>
                <a:ea typeface="Calibri"/>
                <a:cs typeface="Times New Roman"/>
              </a:rPr>
              <a:t>Stakeholders</a:t>
            </a:r>
            <a:endParaRPr lang="en-US" sz="1600" dirty="0">
              <a:latin typeface="Calibri"/>
              <a:ea typeface="Calibri"/>
              <a:cs typeface="Times New Roman"/>
            </a:endParaRPr>
          </a:p>
          <a:p>
            <a:pPr indent="0">
              <a:lnSpc>
                <a:spcPct val="200000"/>
              </a:lnSpc>
              <a:spcBef>
                <a:spcPts val="0"/>
              </a:spcBef>
              <a:spcAft>
                <a:spcPts val="1000"/>
              </a:spcAft>
              <a:buNone/>
            </a:pPr>
            <a:r>
              <a:rPr lang="en-US" dirty="0">
                <a:latin typeface="Times New Roman"/>
                <a:ea typeface="Calibri"/>
                <a:cs typeface="Times New Roman"/>
              </a:rPr>
              <a:t>Senior management, system users, customers, local community, engineers</a:t>
            </a:r>
            <a:endParaRPr lang="en-US" sz="1600" dirty="0">
              <a:latin typeface="Calibri"/>
              <a:ea typeface="Calibri"/>
              <a:cs typeface="Times New Roman"/>
            </a:endParaRPr>
          </a:p>
          <a:p>
            <a:pPr indent="0">
              <a:buNone/>
            </a:pPr>
            <a:endParaRPr lang="en-US" dirty="0"/>
          </a:p>
        </p:txBody>
      </p:sp>
    </p:spTree>
    <p:extLst>
      <p:ext uri="{BB962C8B-B14F-4D97-AF65-F5344CB8AC3E}">
        <p14:creationId xmlns:p14="http://schemas.microsoft.com/office/powerpoint/2010/main" val="1522782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219200"/>
            <a:ext cx="6400800" cy="4267201"/>
          </a:xfrm>
        </p:spPr>
        <p:txBody>
          <a:bodyPr>
            <a:normAutofit fontScale="70000" lnSpcReduction="20000"/>
          </a:bodyPr>
          <a:lstStyle/>
          <a:p>
            <a:pPr indent="0" algn="ctr">
              <a:lnSpc>
                <a:spcPct val="200000"/>
              </a:lnSpc>
              <a:spcBef>
                <a:spcPts val="0"/>
              </a:spcBef>
              <a:spcAft>
                <a:spcPts val="1000"/>
              </a:spcAft>
              <a:buNone/>
            </a:pPr>
            <a:r>
              <a:rPr lang="en-US" b="1" dirty="0">
                <a:latin typeface="Times New Roman"/>
                <a:ea typeface="Calibri"/>
                <a:cs typeface="Times New Roman"/>
              </a:rPr>
              <a:t>Questions to be answered</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 What are the effects of the proposed system development?</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What are the protective measures that need to be taken by the company?</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How can the company reduce the effects generated by the systems?</a:t>
            </a:r>
            <a:endParaRPr lang="en-US" sz="1600" dirty="0">
              <a:latin typeface="Calibri"/>
              <a:ea typeface="Calibri"/>
              <a:cs typeface="Times New Roman"/>
            </a:endParaRPr>
          </a:p>
          <a:p>
            <a:endParaRPr lang="en-US" dirty="0"/>
          </a:p>
        </p:txBody>
      </p:sp>
    </p:spTree>
    <p:extLst>
      <p:ext uri="{BB962C8B-B14F-4D97-AF65-F5344CB8AC3E}">
        <p14:creationId xmlns:p14="http://schemas.microsoft.com/office/powerpoint/2010/main" val="3069429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143000"/>
            <a:ext cx="7086600" cy="4343401"/>
          </a:xfrm>
        </p:spPr>
        <p:txBody>
          <a:bodyPr>
            <a:normAutofit fontScale="70000" lnSpcReduction="20000"/>
          </a:bodyPr>
          <a:lstStyle/>
          <a:p>
            <a:pPr indent="0" algn="ctr">
              <a:lnSpc>
                <a:spcPct val="200000"/>
              </a:lnSpc>
              <a:spcBef>
                <a:spcPts val="0"/>
              </a:spcBef>
              <a:spcAft>
                <a:spcPts val="1000"/>
              </a:spcAft>
              <a:buNone/>
            </a:pPr>
            <a:r>
              <a:rPr lang="en-US" b="1" dirty="0">
                <a:latin typeface="Times New Roman"/>
                <a:ea typeface="Calibri"/>
                <a:cs typeface="Times New Roman"/>
              </a:rPr>
              <a:t>Benefits of system development life cycle review</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Will enable the management of the organization to track the progress of the project.</a:t>
            </a: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It will ensure the organization acquires the most cost-effective systems.</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 Enable the organization to design their systems in accordance with the needs of the stakeholders.</a:t>
            </a:r>
            <a:endParaRPr lang="en-US" sz="1600" dirty="0">
              <a:latin typeface="Calibri"/>
              <a:ea typeface="Calibri"/>
              <a:cs typeface="Times New Roman"/>
            </a:endParaRPr>
          </a:p>
          <a:p>
            <a:endParaRPr lang="en-US" dirty="0"/>
          </a:p>
        </p:txBody>
      </p:sp>
    </p:spTree>
    <p:extLst>
      <p:ext uri="{BB962C8B-B14F-4D97-AF65-F5344CB8AC3E}">
        <p14:creationId xmlns:p14="http://schemas.microsoft.com/office/powerpoint/2010/main" val="2362934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219200"/>
            <a:ext cx="7086600" cy="4267201"/>
          </a:xfrm>
        </p:spPr>
        <p:txBody>
          <a:bodyPr>
            <a:normAutofit fontScale="77500" lnSpcReduction="20000"/>
          </a:bodyPr>
          <a:lstStyle/>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 It will also enable the organization to understand the stages of development that should be included in the project management and development. </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The management can also exercise control of the project for the benefit of the business.</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It will also ensure quality is maintained in the organization. </a:t>
            </a:r>
            <a:endParaRPr lang="en-US" sz="1600" dirty="0">
              <a:latin typeface="Calibri"/>
              <a:ea typeface="Calibri"/>
              <a:cs typeface="Times New Roman"/>
            </a:endParaRPr>
          </a:p>
          <a:p>
            <a:endParaRPr lang="en-US" dirty="0"/>
          </a:p>
        </p:txBody>
      </p:sp>
    </p:spTree>
    <p:extLst>
      <p:ext uri="{BB962C8B-B14F-4D97-AF65-F5344CB8AC3E}">
        <p14:creationId xmlns:p14="http://schemas.microsoft.com/office/powerpoint/2010/main" val="4269956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143000"/>
            <a:ext cx="7010400" cy="4648200"/>
          </a:xfrm>
        </p:spPr>
        <p:txBody>
          <a:bodyPr>
            <a:normAutofit fontScale="92500" lnSpcReduction="10000"/>
          </a:bodyPr>
          <a:lstStyle/>
          <a:p>
            <a:pPr indent="0" algn="ctr">
              <a:lnSpc>
                <a:spcPct val="200000"/>
              </a:lnSpc>
              <a:spcBef>
                <a:spcPts val="0"/>
              </a:spcBef>
              <a:spcAft>
                <a:spcPts val="1000"/>
              </a:spcAft>
              <a:buNone/>
            </a:pPr>
            <a:r>
              <a:rPr lang="en-US" b="1" dirty="0">
                <a:latin typeface="Times New Roman"/>
                <a:ea typeface="Calibri"/>
                <a:cs typeface="Times New Roman"/>
              </a:rPr>
              <a:t>Conclusion</a:t>
            </a:r>
            <a:endParaRPr lang="en-US" sz="1600" dirty="0">
              <a:latin typeface="Calibri"/>
              <a:ea typeface="Calibri"/>
              <a:cs typeface="Times New Roman"/>
            </a:endParaRP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Clear definitions of the steps to be involved in the development of the software should be highlighted.</a:t>
            </a:r>
          </a:p>
          <a:p>
            <a:pPr>
              <a:lnSpc>
                <a:spcPct val="200000"/>
              </a:lnSpc>
              <a:spcBef>
                <a:spcPts val="0"/>
              </a:spcBef>
              <a:spcAft>
                <a:spcPts val="1000"/>
              </a:spcAft>
              <a:buFont typeface="Wingdings" pitchFamily="2" charset="2"/>
              <a:buChar char="Ø"/>
            </a:pPr>
            <a:r>
              <a:rPr lang="en-US" dirty="0">
                <a:latin typeface="Times New Roman"/>
                <a:ea typeface="Calibri"/>
                <a:cs typeface="Times New Roman"/>
              </a:rPr>
              <a:t> This will ensure the developers to avoid mistakes and work towards achieving the goals of the system development life cycle. </a:t>
            </a:r>
            <a:endParaRPr lang="en-US" sz="1600" dirty="0">
              <a:latin typeface="Calibri"/>
              <a:ea typeface="Calibri"/>
              <a:cs typeface="Times New Roman"/>
            </a:endParaRPr>
          </a:p>
          <a:p>
            <a:endParaRPr lang="en-US" dirty="0"/>
          </a:p>
        </p:txBody>
      </p:sp>
    </p:spTree>
    <p:extLst>
      <p:ext uri="{BB962C8B-B14F-4D97-AF65-F5344CB8AC3E}">
        <p14:creationId xmlns:p14="http://schemas.microsoft.com/office/powerpoint/2010/main" val="3692934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143000"/>
            <a:ext cx="7162800" cy="4343401"/>
          </a:xfrm>
        </p:spPr>
        <p:txBody>
          <a:bodyPr>
            <a:normAutofit fontScale="62500" lnSpcReduction="20000"/>
          </a:bodyPr>
          <a:lstStyle/>
          <a:p>
            <a:pPr indent="0" algn="ctr">
              <a:lnSpc>
                <a:spcPct val="200000"/>
              </a:lnSpc>
              <a:spcBef>
                <a:spcPts val="0"/>
              </a:spcBef>
              <a:spcAft>
                <a:spcPts val="1000"/>
              </a:spcAft>
              <a:buNone/>
            </a:pPr>
            <a:r>
              <a:rPr lang="en-US" b="1" dirty="0">
                <a:latin typeface="Times New Roman"/>
                <a:ea typeface="Calibri"/>
                <a:cs typeface="Times New Roman"/>
              </a:rPr>
              <a:t>References</a:t>
            </a:r>
            <a:endParaRPr lang="en-US" sz="1600" dirty="0">
              <a:latin typeface="Calibri"/>
              <a:ea typeface="Calibri"/>
              <a:cs typeface="Times New Roman"/>
            </a:endParaRPr>
          </a:p>
          <a:p>
            <a:pPr marR="0">
              <a:lnSpc>
                <a:spcPct val="200000"/>
              </a:lnSpc>
              <a:spcBef>
                <a:spcPts val="0"/>
              </a:spcBef>
              <a:spcAft>
                <a:spcPts val="1000"/>
              </a:spcAft>
              <a:buFont typeface="Wingdings" pitchFamily="2" charset="2"/>
              <a:buChar char="Ø"/>
            </a:pPr>
            <a:r>
              <a:rPr lang="en-US" dirty="0">
                <a:latin typeface="Times New Roman"/>
                <a:ea typeface="Calibri"/>
                <a:cs typeface="Times New Roman"/>
              </a:rPr>
              <a:t>Davis, A. M., </a:t>
            </a:r>
            <a:r>
              <a:rPr lang="en-US" dirty="0" err="1">
                <a:latin typeface="Times New Roman"/>
                <a:ea typeface="Calibri"/>
                <a:cs typeface="Times New Roman"/>
              </a:rPr>
              <a:t>Bersoff</a:t>
            </a:r>
            <a:r>
              <a:rPr lang="en-US" dirty="0">
                <a:latin typeface="Times New Roman"/>
                <a:ea typeface="Calibri"/>
                <a:cs typeface="Times New Roman"/>
              </a:rPr>
              <a:t>, E. H., &amp; Comer, E. R. (1988). A strategy for comparing alternative software development life cycle models. </a:t>
            </a:r>
            <a:r>
              <a:rPr lang="en-US" i="1" dirty="0">
                <a:latin typeface="Times New Roman"/>
                <a:ea typeface="Calibri"/>
                <a:cs typeface="Times New Roman"/>
              </a:rPr>
              <a:t>IEEE Transactions on Software Engineering</a:t>
            </a:r>
            <a:r>
              <a:rPr lang="en-US" dirty="0">
                <a:latin typeface="Times New Roman"/>
                <a:ea typeface="Calibri"/>
                <a:cs typeface="Times New Roman"/>
              </a:rPr>
              <a:t>, </a:t>
            </a:r>
            <a:r>
              <a:rPr lang="en-US" i="1" dirty="0">
                <a:latin typeface="Times New Roman"/>
                <a:ea typeface="Calibri"/>
                <a:cs typeface="Times New Roman"/>
              </a:rPr>
              <a:t>14</a:t>
            </a:r>
            <a:r>
              <a:rPr lang="en-US" dirty="0">
                <a:latin typeface="Times New Roman"/>
                <a:ea typeface="Calibri"/>
                <a:cs typeface="Times New Roman"/>
              </a:rPr>
              <a:t>(10), 1453-1461.</a:t>
            </a:r>
            <a:endParaRPr lang="en-US" sz="1600" dirty="0">
              <a:latin typeface="Calibri"/>
              <a:ea typeface="Calibri"/>
              <a:cs typeface="Times New Roman"/>
            </a:endParaRPr>
          </a:p>
          <a:p>
            <a:pPr marR="0">
              <a:lnSpc>
                <a:spcPct val="200000"/>
              </a:lnSpc>
              <a:spcBef>
                <a:spcPts val="0"/>
              </a:spcBef>
              <a:spcAft>
                <a:spcPts val="1000"/>
              </a:spcAft>
              <a:buFont typeface="Wingdings" pitchFamily="2" charset="2"/>
              <a:buChar char="Ø"/>
            </a:pPr>
            <a:r>
              <a:rPr lang="en-US" dirty="0" err="1">
                <a:latin typeface="Times New Roman"/>
                <a:ea typeface="Calibri"/>
                <a:cs typeface="Times New Roman"/>
              </a:rPr>
              <a:t>Nurmuliani</a:t>
            </a:r>
            <a:r>
              <a:rPr lang="en-US" dirty="0">
                <a:latin typeface="Times New Roman"/>
                <a:ea typeface="Calibri"/>
                <a:cs typeface="Times New Roman"/>
              </a:rPr>
              <a:t>, N., </a:t>
            </a:r>
            <a:r>
              <a:rPr lang="en-US" dirty="0" err="1">
                <a:latin typeface="Times New Roman"/>
                <a:ea typeface="Calibri"/>
                <a:cs typeface="Times New Roman"/>
              </a:rPr>
              <a:t>Zowghi</a:t>
            </a:r>
            <a:r>
              <a:rPr lang="en-US" dirty="0">
                <a:latin typeface="Times New Roman"/>
                <a:ea typeface="Calibri"/>
                <a:cs typeface="Times New Roman"/>
              </a:rPr>
              <a:t>, D., &amp; Powell, S. (2004, April). Analysis of requirements volatility during the software development life cycle. In </a:t>
            </a:r>
            <a:r>
              <a:rPr lang="en-US" i="1" dirty="0">
                <a:latin typeface="Times New Roman"/>
                <a:ea typeface="Calibri"/>
                <a:cs typeface="Times New Roman"/>
              </a:rPr>
              <a:t>2004 Australian Software Engineering Conference. Proceedings.</a:t>
            </a:r>
            <a:r>
              <a:rPr lang="en-US" dirty="0">
                <a:latin typeface="Times New Roman"/>
                <a:ea typeface="Calibri"/>
                <a:cs typeface="Times New Roman"/>
              </a:rPr>
              <a:t> (pp. 28-37). IEEE.</a:t>
            </a:r>
            <a:endParaRPr lang="en-US" sz="1600" dirty="0">
              <a:latin typeface="Calibri"/>
              <a:ea typeface="Calibri"/>
              <a:cs typeface="Times New Roman"/>
            </a:endParaRPr>
          </a:p>
          <a:p>
            <a:endParaRPr lang="en-US" dirty="0"/>
          </a:p>
        </p:txBody>
      </p:sp>
    </p:spTree>
    <p:extLst>
      <p:ext uri="{BB962C8B-B14F-4D97-AF65-F5344CB8AC3E}">
        <p14:creationId xmlns:p14="http://schemas.microsoft.com/office/powerpoint/2010/main" val="24499993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298</TotalTime>
  <Words>1373</Words>
  <Application>Microsoft Office PowerPoint</Application>
  <PresentationFormat>On-screen Show (4:3)</PresentationFormat>
  <Paragraphs>157</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Calibri</vt:lpstr>
      <vt:lpstr>Constantia</vt:lpstr>
      <vt:lpstr>Times New Roman</vt:lpstr>
      <vt:lpstr>Wingdings</vt:lpstr>
      <vt:lpstr>Wingdings 2</vt:lpstr>
      <vt:lpstr>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Pavilion</cp:lastModifiedBy>
  <cp:revision>10</cp:revision>
  <dcterms:created xsi:type="dcterms:W3CDTF">2019-10-12T13:04:20Z</dcterms:created>
  <dcterms:modified xsi:type="dcterms:W3CDTF">2019-10-12T18:40:13Z</dcterms:modified>
</cp:coreProperties>
</file>