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8"/>
  </p:notesMasterIdLst>
  <p:handoutMasterIdLst>
    <p:handoutMasterId r:id="rId9"/>
  </p:handoutMasterIdLst>
  <p:sldIdLst>
    <p:sldId id="256" r:id="rId5"/>
    <p:sldId id="257" r:id="rId6"/>
    <p:sldId id="258" r:id="rId7"/>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5" autoAdjust="0"/>
    <p:restoredTop sz="94660"/>
  </p:normalViewPr>
  <p:slideViewPr>
    <p:cSldViewPr snapToGrid="0">
      <p:cViewPr varScale="1">
        <p:scale>
          <a:sx n="66" d="100"/>
          <a:sy n="66" d="100"/>
        </p:scale>
        <p:origin x="1314" y="66"/>
      </p:cViewPr>
      <p:guideLst>
        <p:guide orient="horz" pos="2448"/>
        <p:guide pos="3168"/>
      </p:guideLst>
    </p:cSldViewPr>
  </p:slid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D6FE3C-34D8-4B4B-9273-D907B0A3B964}" type="datetimeFigureOut">
              <a:rPr lang="en-US"/>
              <a:t>7/22/2020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69A89D-734B-4FAD-B6E7-2B864E72E489}" type="slidenum">
              <a:r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FF5F4-5691-49AF-9E16-FB22826F7264}" type="datetimeFigureOut">
              <a:rPr lang="en-US"/>
              <a:t>7/22/2020</a:t>
            </a:fld>
            <a:endParaRPr/>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A89D7-7603-4ECB-ADF6-F6CF2BE4F401}" type="slidenum">
              <a:rPr/>
              <a:t>‹#›</a:t>
            </a:fld>
            <a:endParaRP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35915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35915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457200" y="4736592"/>
            <a:ext cx="2359152" cy="2075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a:p>
        </p:txBody>
      </p:sp>
      <p:sp>
        <p:nvSpPr>
          <p:cNvPr id="12" name="Picture Placeholder 11"/>
          <p:cNvSpPr>
            <a:spLocks noGrp="1"/>
          </p:cNvSpPr>
          <p:nvPr>
            <p:ph type="pic" sz="quarter" idx="10"/>
          </p:nvPr>
        </p:nvSpPr>
        <p:spPr>
          <a:xfrm>
            <a:off x="457200" y="685800"/>
            <a:ext cx="2359152" cy="4005072"/>
          </a:xfrm>
        </p:spPr>
        <p:txBody>
          <a:bodyPr tIns="1097280">
            <a:normAutofit/>
          </a:bodyPr>
          <a:lstStyle>
            <a:lvl1pPr marL="0" indent="0" algn="ctr">
              <a:buNone/>
              <a:defRPr sz="2000"/>
            </a:lvl1pPr>
          </a:lstStyle>
          <a:p>
            <a:r>
              <a:rPr lang="en-US"/>
              <a:t>Drag picture to placeholder or click icon to add</a:t>
            </a:r>
            <a:endParaRPr/>
          </a:p>
        </p:txBody>
      </p:sp>
      <p:sp>
        <p:nvSpPr>
          <p:cNvPr id="13" name="Rectangle 12"/>
          <p:cNvSpPr/>
          <p:nvPr userDrawn="1"/>
        </p:nvSpPr>
        <p:spPr>
          <a:xfrm>
            <a:off x="375818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bwMode="auto">
          <a:xfrm>
            <a:off x="3758184"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Picture Placeholder 11"/>
          <p:cNvSpPr>
            <a:spLocks noGrp="1"/>
          </p:cNvSpPr>
          <p:nvPr>
            <p:ph type="pic" sz="quarter" idx="11"/>
          </p:nvPr>
        </p:nvSpPr>
        <p:spPr>
          <a:xfrm>
            <a:off x="3758184" y="685800"/>
            <a:ext cx="2450592" cy="4005072"/>
          </a:xfrm>
        </p:spPr>
        <p:txBody>
          <a:bodyPr tIns="1097280">
            <a:normAutofit/>
          </a:bodyPr>
          <a:lstStyle>
            <a:lvl1pPr marL="0" indent="0" algn="ctr">
              <a:buNone/>
              <a:defRPr sz="2000"/>
            </a:lvl1pPr>
          </a:lstStyle>
          <a:p>
            <a:r>
              <a:rPr lang="en-US"/>
              <a:t>Drag picture to placeholder or click icon to add</a:t>
            </a:r>
            <a:endParaRPr/>
          </a:p>
        </p:txBody>
      </p:sp>
      <p:sp>
        <p:nvSpPr>
          <p:cNvPr id="16" name="Rectangle 15"/>
          <p:cNvSpPr/>
          <p:nvPr userDrawn="1"/>
        </p:nvSpPr>
        <p:spPr>
          <a:xfrm>
            <a:off x="714146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141465"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Picture Placeholder 11"/>
          <p:cNvSpPr>
            <a:spLocks noGrp="1"/>
          </p:cNvSpPr>
          <p:nvPr>
            <p:ph type="pic" sz="quarter" idx="12"/>
          </p:nvPr>
        </p:nvSpPr>
        <p:spPr>
          <a:xfrm>
            <a:off x="7141465" y="2084832"/>
            <a:ext cx="2450592" cy="4727448"/>
          </a:xfrm>
        </p:spPr>
        <p:txBody>
          <a:bodyPr tIns="1097280">
            <a:normAutofit/>
          </a:bodyPr>
          <a:lstStyle>
            <a:lvl1pPr marL="0" indent="0" algn="ctr">
              <a:buNone/>
              <a:defRPr sz="2000"/>
            </a:lvl1pPr>
          </a:lstStyle>
          <a:p>
            <a:r>
              <a:rPr lang="en-US"/>
              <a:t>Drag picture to placeholder or click icon to add</a:t>
            </a:r>
            <a:endParaRPr/>
          </a:p>
        </p:txBody>
      </p:sp>
      <p:sp>
        <p:nvSpPr>
          <p:cNvPr id="20" name="Rectangle 19"/>
          <p:cNvSpPr/>
          <p:nvPr userDrawn="1"/>
        </p:nvSpPr>
        <p:spPr>
          <a:xfrm>
            <a:off x="7141464" y="1901952"/>
            <a:ext cx="2450592" cy="1463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Text Placeholder 21"/>
          <p:cNvSpPr>
            <a:spLocks noGrp="1"/>
          </p:cNvSpPr>
          <p:nvPr>
            <p:ph type="body" sz="quarter" idx="13" hasCustomPrompt="1"/>
          </p:nvPr>
        </p:nvSpPr>
        <p:spPr>
          <a:xfrm>
            <a:off x="7142163" y="639763"/>
            <a:ext cx="2449512" cy="1262062"/>
          </a:xfrm>
        </p:spPr>
        <p:txBody>
          <a:bodyPr anchor="ctr">
            <a:noAutofit/>
          </a:bodyPr>
          <a:lstStyle>
            <a:lvl1pPr marL="0" indent="0" algn="ctr">
              <a:lnSpc>
                <a:spcPct val="85000"/>
              </a:lnSpc>
              <a:spcBef>
                <a:spcPts val="0"/>
              </a:spcBef>
              <a:buNone/>
              <a:defRPr sz="3600">
                <a:solidFill>
                  <a:schemeClr val="tx2"/>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a:t>
            </a:r>
            <a:r>
              <a:rPr/>
              <a:t/>
            </a:r>
            <a:br>
              <a:rPr/>
            </a:br>
            <a:r>
              <a:t>name</a:t>
            </a:r>
          </a:p>
        </p:txBody>
      </p:sp>
      <p:sp>
        <p:nvSpPr>
          <p:cNvPr id="23" name="Text Placeholder 21"/>
          <p:cNvSpPr>
            <a:spLocks noGrp="1"/>
          </p:cNvSpPr>
          <p:nvPr>
            <p:ph type="body" sz="quarter" idx="14" hasCustomPrompt="1"/>
          </p:nvPr>
        </p:nvSpPr>
        <p:spPr>
          <a:xfrm>
            <a:off x="3758184" y="5148648"/>
            <a:ext cx="2449512" cy="266486"/>
          </a:xfrm>
        </p:spPr>
        <p:txBody>
          <a:bodyPr anchor="t">
            <a:noAutofit/>
          </a:bodyPr>
          <a:lstStyle>
            <a:lvl1pPr marL="0" indent="0" algn="ctr">
              <a:lnSpc>
                <a:spcPct val="85000"/>
              </a:lnSpc>
              <a:spcBef>
                <a:spcPts val="0"/>
              </a:spcBef>
              <a:buNone/>
              <a:defRPr sz="16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name</a:t>
            </a:r>
          </a:p>
        </p:txBody>
      </p:sp>
      <p:sp>
        <p:nvSpPr>
          <p:cNvPr id="24" name="Text Placeholder 21"/>
          <p:cNvSpPr>
            <a:spLocks noGrp="1"/>
          </p:cNvSpPr>
          <p:nvPr>
            <p:ph type="body" sz="quarter" idx="15" hasCustomPrompt="1"/>
          </p:nvPr>
        </p:nvSpPr>
        <p:spPr>
          <a:xfrm>
            <a:off x="3758184" y="5465711"/>
            <a:ext cx="2449512" cy="427881"/>
          </a:xfrm>
        </p:spPr>
        <p:txBody>
          <a:bodyPr anchor="t">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address</a:t>
            </a:r>
          </a:p>
        </p:txBody>
      </p:sp>
      <p:sp>
        <p:nvSpPr>
          <p:cNvPr id="25" name="Text Placeholder 21"/>
          <p:cNvSpPr>
            <a:spLocks noGrp="1"/>
          </p:cNvSpPr>
          <p:nvPr>
            <p:ph type="body" sz="quarter" idx="16" hasCustomPrompt="1"/>
          </p:nvPr>
        </p:nvSpPr>
        <p:spPr>
          <a:xfrm>
            <a:off x="3758184" y="5910688"/>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phone</a:t>
            </a:r>
          </a:p>
        </p:txBody>
      </p:sp>
      <p:sp>
        <p:nvSpPr>
          <p:cNvPr id="26" name="Text Placeholder 21"/>
          <p:cNvSpPr>
            <a:spLocks noGrp="1"/>
          </p:cNvSpPr>
          <p:nvPr>
            <p:ph type="body" sz="quarter" idx="17" hasCustomPrompt="1"/>
          </p:nvPr>
        </p:nvSpPr>
        <p:spPr>
          <a:xfrm>
            <a:off x="3758184" y="6155974"/>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email</a:t>
            </a:r>
          </a:p>
        </p:txBody>
      </p:sp>
      <p:sp>
        <p:nvSpPr>
          <p:cNvPr id="27" name="Text Placeholder 21"/>
          <p:cNvSpPr>
            <a:spLocks noGrp="1"/>
          </p:cNvSpPr>
          <p:nvPr>
            <p:ph type="body" sz="quarter" idx="18" hasCustomPrompt="1"/>
          </p:nvPr>
        </p:nvSpPr>
        <p:spPr>
          <a:xfrm>
            <a:off x="3758184" y="6854395"/>
            <a:ext cx="2449512" cy="448347"/>
          </a:xfrm>
        </p:spPr>
        <p:txBody>
          <a:bodyPr anchor="ctr">
            <a:noAutofit/>
          </a:bodyPr>
          <a:lstStyle>
            <a:lvl1pPr marL="0" indent="0" algn="ctr">
              <a:lnSpc>
                <a:spcPct val="10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website URL</a:t>
            </a:r>
          </a:p>
        </p:txBody>
      </p:sp>
      <p:sp>
        <p:nvSpPr>
          <p:cNvPr id="28" name="Text Placeholder 21"/>
          <p:cNvSpPr>
            <a:spLocks noGrp="1"/>
          </p:cNvSpPr>
          <p:nvPr>
            <p:ph type="body" sz="quarter" idx="19" hasCustomPrompt="1"/>
          </p:nvPr>
        </p:nvSpPr>
        <p:spPr>
          <a:xfrm>
            <a:off x="457200" y="4736592"/>
            <a:ext cx="2359152" cy="2075688"/>
          </a:xfrm>
        </p:spPr>
        <p:txBody>
          <a:bodyPr lIns="182880" rIns="182880" anchor="ctr">
            <a:noAutofit/>
          </a:bodyPr>
          <a:lstStyle>
            <a:lvl1pPr marL="0" indent="0" algn="l">
              <a:lnSpc>
                <a:spcPct val="13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Tree>
    <p:extLst>
      <p:ext uri="{BB962C8B-B14F-4D97-AF65-F5344CB8AC3E}">
        <p14:creationId xmlns:p14="http://schemas.microsoft.com/office/powerpoint/2010/main" val="58631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8" name="Straight Connector 7"/>
          <p:cNvCxnSpPr/>
          <p:nvPr userDrawn="1"/>
        </p:nvCxnSpPr>
        <p:spPr>
          <a:xfrm>
            <a:off x="676656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p:cNvSpPr/>
          <p:nvPr userDrawn="1"/>
        </p:nvSpPr>
        <p:spPr>
          <a:xfrm>
            <a:off x="3849624" y="685800"/>
            <a:ext cx="2450592" cy="395039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9" name="Straight Connector 2"/>
          <p:cNvCxnSpPr/>
          <p:nvPr userDrawn="1"/>
        </p:nvCxnSpPr>
        <p:spPr>
          <a:xfrm>
            <a:off x="338328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1"/>
          <p:cNvSpPr>
            <a:spLocks noGrp="1"/>
          </p:cNvSpPr>
          <p:nvPr>
            <p:ph type="pic" sz="quarter" idx="10"/>
          </p:nvPr>
        </p:nvSpPr>
        <p:spPr>
          <a:xfrm>
            <a:off x="457200" y="685800"/>
            <a:ext cx="2450592" cy="2276856"/>
          </a:xfrm>
        </p:spPr>
        <p:txBody>
          <a:bodyPr tIns="457200">
            <a:normAutofit/>
          </a:bodyPr>
          <a:lstStyle>
            <a:lvl1pPr marL="0" indent="0" algn="ctr">
              <a:buNone/>
              <a:defRPr sz="2000"/>
            </a:lvl1pPr>
          </a:lstStyle>
          <a:p>
            <a:r>
              <a:rPr lang="en-US"/>
              <a:t>Drag picture to placeholder or click icon to add</a:t>
            </a:r>
            <a:endParaRPr/>
          </a:p>
        </p:txBody>
      </p:sp>
      <p:sp>
        <p:nvSpPr>
          <p:cNvPr id="13" name="Rectangle 12"/>
          <p:cNvSpPr/>
          <p:nvPr userDrawn="1"/>
        </p:nvSpPr>
        <p:spPr>
          <a:xfrm>
            <a:off x="3849624" y="457200"/>
            <a:ext cx="245059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a:xfrm>
            <a:off x="3849624" y="6854395"/>
            <a:ext cx="245059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7232904" y="457200"/>
            <a:ext cx="23591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232904" y="6854395"/>
            <a:ext cx="235915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1" name="Text Placeholder 21"/>
          <p:cNvSpPr>
            <a:spLocks noGrp="1"/>
          </p:cNvSpPr>
          <p:nvPr>
            <p:ph type="body" sz="quarter" idx="20" hasCustomPrompt="1"/>
          </p:nvPr>
        </p:nvSpPr>
        <p:spPr>
          <a:xfrm>
            <a:off x="457200" y="3004771"/>
            <a:ext cx="2450592" cy="662354"/>
          </a:xfrm>
        </p:spPr>
        <p:txBody>
          <a:bodyPr lIns="91440" rIns="91440" bIns="0" anchor="b">
            <a:noAutofit/>
          </a:bodyPr>
          <a:lstStyle>
            <a:lvl1pPr marL="0" indent="0" algn="l">
              <a:lnSpc>
                <a:spcPct val="114000"/>
              </a:lnSpc>
              <a:spcBef>
                <a:spcPts val="800"/>
              </a:spcBef>
              <a:buNone/>
              <a:defRPr sz="20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3" name="Text Placeholder 21"/>
          <p:cNvSpPr>
            <a:spLocks noGrp="1"/>
          </p:cNvSpPr>
          <p:nvPr>
            <p:ph type="body" sz="quarter" idx="21" hasCustomPrompt="1"/>
          </p:nvPr>
        </p:nvSpPr>
        <p:spPr>
          <a:xfrm>
            <a:off x="4114800" y="914400"/>
            <a:ext cx="1943100" cy="3352800"/>
          </a:xfrm>
        </p:spPr>
        <p:txBody>
          <a:bodyPr lIns="91440" tIns="91440" rIns="91440" bIns="91440" anchor="ctr">
            <a:noAutofit/>
          </a:bodyPr>
          <a:lstStyle>
            <a:lvl1pPr marL="0" indent="0" algn="l">
              <a:lnSpc>
                <a:spcPct val="130000"/>
              </a:lnSpc>
              <a:spcBef>
                <a:spcPts val="800"/>
              </a:spcBef>
              <a:buNone/>
              <a:defRPr sz="1600">
                <a:solidFill>
                  <a:schemeClr val="accent2">
                    <a:lumMod val="75000"/>
                  </a:schemeClr>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4" name="Picture Placeholder 11"/>
          <p:cNvSpPr>
            <a:spLocks noGrp="1"/>
          </p:cNvSpPr>
          <p:nvPr>
            <p:ph type="pic" sz="quarter" idx="22"/>
          </p:nvPr>
        </p:nvSpPr>
        <p:spPr>
          <a:xfrm>
            <a:off x="3849624" y="4690587"/>
            <a:ext cx="2450592" cy="2110626"/>
          </a:xfrm>
        </p:spPr>
        <p:txBody>
          <a:bodyPr tIns="457200">
            <a:normAutofit/>
          </a:bodyPr>
          <a:lstStyle>
            <a:lvl1pPr marL="0" indent="0" algn="ctr">
              <a:buNone/>
              <a:defRPr sz="2000"/>
            </a:lvl1pPr>
          </a:lstStyle>
          <a:p>
            <a:r>
              <a:rPr lang="en-US"/>
              <a:t>Drag picture to placeholder or click icon to add</a:t>
            </a:r>
            <a:endParaRPr/>
          </a:p>
        </p:txBody>
      </p:sp>
      <p:sp>
        <p:nvSpPr>
          <p:cNvPr id="36" name="Text Placeholder 21"/>
          <p:cNvSpPr>
            <a:spLocks noGrp="1"/>
          </p:cNvSpPr>
          <p:nvPr>
            <p:ph type="body" sz="quarter" idx="24" hasCustomPrompt="1"/>
          </p:nvPr>
        </p:nvSpPr>
        <p:spPr>
          <a:xfrm>
            <a:off x="7235571" y="4636192"/>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8" name="Text Placeholder 21"/>
          <p:cNvSpPr>
            <a:spLocks noGrp="1"/>
          </p:cNvSpPr>
          <p:nvPr>
            <p:ph type="body" sz="quarter" idx="26" hasCustomPrompt="1"/>
          </p:nvPr>
        </p:nvSpPr>
        <p:spPr>
          <a:xfrm>
            <a:off x="7235571" y="2854381"/>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0" name="Text Placeholder 21"/>
          <p:cNvSpPr>
            <a:spLocks noGrp="1"/>
          </p:cNvSpPr>
          <p:nvPr>
            <p:ph type="body" sz="quarter" idx="28" hasCustomPrompt="1"/>
          </p:nvPr>
        </p:nvSpPr>
        <p:spPr>
          <a:xfrm>
            <a:off x="7235571" y="933388"/>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3" name="Text Placeholder 21"/>
          <p:cNvSpPr>
            <a:spLocks noGrp="1"/>
          </p:cNvSpPr>
          <p:nvPr>
            <p:ph type="body" sz="quarter" idx="31" hasCustomPrompt="1"/>
          </p:nvPr>
        </p:nvSpPr>
        <p:spPr>
          <a:xfrm>
            <a:off x="457200" y="3704131"/>
            <a:ext cx="2450592" cy="3074219"/>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text</a:t>
            </a:r>
          </a:p>
        </p:txBody>
      </p:sp>
      <p:sp>
        <p:nvSpPr>
          <p:cNvPr id="45" name="Text Placeholder 21"/>
          <p:cNvSpPr>
            <a:spLocks noGrp="1"/>
          </p:cNvSpPr>
          <p:nvPr>
            <p:ph type="body" sz="quarter" idx="33" hasCustomPrompt="1"/>
          </p:nvPr>
        </p:nvSpPr>
        <p:spPr>
          <a:xfrm>
            <a:off x="7235571" y="1170442"/>
            <a:ext cx="2359152" cy="1560646"/>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6" name="Text Placeholder 21"/>
          <p:cNvSpPr>
            <a:spLocks noGrp="1"/>
          </p:cNvSpPr>
          <p:nvPr>
            <p:ph type="body" sz="quarter" idx="34" hasCustomPrompt="1"/>
          </p:nvPr>
        </p:nvSpPr>
        <p:spPr>
          <a:xfrm>
            <a:off x="7235571" y="3091437"/>
            <a:ext cx="2359152" cy="1393177"/>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7" name="Text Placeholder 21"/>
          <p:cNvSpPr>
            <a:spLocks noGrp="1"/>
          </p:cNvSpPr>
          <p:nvPr>
            <p:ph type="body" sz="quarter" idx="35" hasCustomPrompt="1"/>
          </p:nvPr>
        </p:nvSpPr>
        <p:spPr>
          <a:xfrm>
            <a:off x="7235571" y="4873246"/>
            <a:ext cx="2359152" cy="1905104"/>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Tree>
    <p:extLst>
      <p:ext uri="{BB962C8B-B14F-4D97-AF65-F5344CB8AC3E}">
        <p14:creationId xmlns:p14="http://schemas.microsoft.com/office/powerpoint/2010/main" val="11845087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7/22/2020</a:t>
            </a:fld>
            <a:endParaRPr/>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300"/>
              </a:spcBef>
            </a:pPr>
            <a:r>
              <a:rPr sz="1000" dirty="0">
                <a:solidFill>
                  <a:prstClr val="white">
                    <a:lumMod val="50000"/>
                  </a:prstClr>
                </a:solidFill>
                <a:latin typeface="Calibri Light" panose="020F0302020204030204" pitchFamily="34" charset="0"/>
                <a:cs typeface="Calibri" panose="020F0502020204030204" pitchFamily="34" charset="0"/>
              </a:rPr>
              <a:t>The placeholders in this brochure are formatted for you. If you want to add or remove bullet points from text, just click the Bullets button on the Home tab.</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click a picture, press the Delete key, then click the icon to add your picture.</a:t>
            </a:r>
            <a:endParaRPr lang="en-US" sz="1000" dirty="0">
              <a:solidFill>
                <a:prstClr val="white">
                  <a:lumMod val="50000"/>
                </a:prstClr>
              </a:solidFill>
              <a:latin typeface="Calibri Light" panose="020F0302020204030204" pitchFamily="34" charset="0"/>
              <a:cs typeface="Calibri" panose="020F0502020204030204" pitchFamily="34" charset="0"/>
            </a:endParaRPr>
          </a:p>
          <a:p>
            <a:pPr lvl="0">
              <a:spcBef>
                <a:spcPts val="600"/>
              </a:spcBef>
            </a:pPr>
            <a:r>
              <a:rPr lang="en-US" sz="1000" dirty="0">
                <a:solidFill>
                  <a:prstClr val="white">
                    <a:lumMod val="50000"/>
                  </a:prstClr>
                </a:solidFill>
                <a:latin typeface="Calibri Light" panose="020F0302020204030204" pitchFamily="34" charset="0"/>
                <a:cs typeface="Calibri" panose="020F0502020204030204" pitchFamily="34" charset="0"/>
              </a:rPr>
              <a:t>If you replace a photo</a:t>
            </a:r>
            <a:r>
              <a:rPr lang="en-US" sz="1000" baseline="0" dirty="0">
                <a:solidFill>
                  <a:prstClr val="white">
                    <a:lumMod val="50000"/>
                  </a:prstClr>
                </a:solidFill>
                <a:latin typeface="Calibri Light" panose="020F0302020204030204" pitchFamily="34" charset="0"/>
                <a:cs typeface="Calibri" panose="020F0502020204030204" pitchFamily="34" charset="0"/>
              </a:rPr>
              <a:t> with your own and it’s not a flawless fit for the space, you can crop it to fit in almost no time. Just select the picture and then, on the Picture tools Format tab, in the Size group, click Crop.</a:t>
            </a:r>
            <a:endParaRPr sz="10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a:xfrm>
            <a:off x="6959600" y="685800"/>
            <a:ext cx="2768600" cy="1104900"/>
          </a:xfrm>
        </p:spPr>
        <p:txBody>
          <a:bodyPr/>
          <a:lstStyle/>
          <a:p>
            <a:r>
              <a:rPr lang="en-US" sz="2400" b="1" dirty="0"/>
              <a:t>Jean Watson’s Theory on Nursing</a:t>
            </a:r>
            <a:endParaRPr lang="en-US" sz="2400" dirty="0">
              <a:effectLst/>
            </a:endParaRPr>
          </a:p>
        </p:txBody>
      </p:sp>
      <p:pic>
        <p:nvPicPr>
          <p:cNvPr id="6" name="Picture Placeholder 5"/>
          <p:cNvPicPr>
            <a:picLocks noGrp="1" noChangeAspect="1"/>
          </p:cNvPicPr>
          <p:nvPr>
            <p:ph type="pic" sz="quarter" idx="12"/>
          </p:nvPr>
        </p:nvPicPr>
        <p:blipFill>
          <a:blip r:embed="rId2">
            <a:extLst>
              <a:ext uri="{28A0092B-C50C-407E-A947-70E740481C1C}">
                <a14:useLocalDpi xmlns:a14="http://schemas.microsoft.com/office/drawing/2010/main" val="0"/>
              </a:ext>
            </a:extLst>
          </a:blip>
          <a:stretch>
            <a:fillRect/>
          </a:stretch>
        </p:blipFill>
        <p:spPr>
          <a:xfrm>
            <a:off x="7141465" y="2654091"/>
            <a:ext cx="2450592" cy="3588930"/>
          </a:xfrm>
          <a:prstGeom prst="rect">
            <a:avLst/>
          </a:prstGeom>
        </p:spPr>
      </p:pic>
      <p:sp>
        <p:nvSpPr>
          <p:cNvPr id="11" name="TextBox 10"/>
          <p:cNvSpPr txBox="1"/>
          <p:nvPr/>
        </p:nvSpPr>
        <p:spPr>
          <a:xfrm>
            <a:off x="3742945" y="1093821"/>
            <a:ext cx="2449512" cy="5632311"/>
          </a:xfrm>
          <a:prstGeom prst="rect">
            <a:avLst/>
          </a:prstGeom>
          <a:noFill/>
        </p:spPr>
        <p:txBody>
          <a:bodyPr wrap="square" rtlCol="0">
            <a:spAutoFit/>
          </a:bodyPr>
          <a:lstStyle/>
          <a:p>
            <a:pPr>
              <a:lnSpc>
                <a:spcPct val="150000"/>
              </a:lnSpc>
            </a:pPr>
            <a:r>
              <a:rPr lang="en-US" sz="1200" i="1" dirty="0">
                <a:solidFill>
                  <a:schemeClr val="accent1"/>
                </a:solidFill>
                <a:latin typeface="Times New Roman" panose="02020603050405020304" pitchFamily="18" charset="0"/>
                <a:cs typeface="Times New Roman" panose="02020603050405020304" pitchFamily="18" charset="0"/>
              </a:rPr>
              <a:t>Nursing Theory/Model</a:t>
            </a:r>
          </a:p>
          <a:p>
            <a:pPr>
              <a:lnSpc>
                <a:spcPct val="150000"/>
              </a:lnSpc>
            </a:pPr>
            <a:r>
              <a:rPr lang="en-US" sz="1200" dirty="0">
                <a:latin typeface="Times New Roman" panose="02020603050405020304" pitchFamily="18" charset="0"/>
                <a:cs typeface="Times New Roman" panose="02020603050405020304" pitchFamily="18" charset="0"/>
              </a:rPr>
              <a:t>Jean Watson's Philosophy and Theory of Transpersonal Caring theory believes that caring is a moral act, and that is why patients should be cared for wholeheartedly. Her theory revolves around four crucial concepts, namely environment, health, human beings, and society. Jean's model focuses on administering effective care by fostering an interpersonal relationship, which leads to better health and individual growth, contributed by a caring environment</a:t>
            </a:r>
            <a:r>
              <a:rPr lang="en-US" sz="1200" dirty="0" smtClean="0">
                <a:latin typeface="Times New Roman" panose="02020603050405020304" pitchFamily="18" charset="0"/>
                <a:cs typeface="Times New Roman" panose="02020603050405020304" pitchFamily="18" charset="0"/>
              </a:rPr>
              <a:t>. </a:t>
            </a:r>
            <a:r>
              <a:rPr lang="en-US" sz="1200" dirty="0"/>
              <a:t>Therefore this model aims to strengthen caring as an essential core to every decision a nurse makes. </a:t>
            </a:r>
          </a:p>
          <a:p>
            <a:pPr>
              <a:lnSpc>
                <a:spcPct val="150000"/>
              </a:lnSpc>
            </a:pPr>
            <a:r>
              <a:rPr lang="en-US" sz="1200" dirty="0" smtClean="0">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7620000" y="6933410"/>
            <a:ext cx="1765300" cy="369332"/>
          </a:xfrm>
          <a:prstGeom prst="rect">
            <a:avLst/>
          </a:prstGeom>
          <a:noFill/>
        </p:spPr>
        <p:txBody>
          <a:bodyPr wrap="square" rtlCol="0">
            <a:spAutoFit/>
          </a:bodyPr>
          <a:lstStyle/>
          <a:p>
            <a:r>
              <a:rPr lang="en-US" dirty="0" smtClean="0"/>
              <a:t>Jean Watson</a:t>
            </a:r>
            <a:endParaRPr lang="en-US" dirty="0"/>
          </a:p>
        </p:txBody>
      </p:sp>
      <p:sp>
        <p:nvSpPr>
          <p:cNvPr id="27" name="TextBox 26"/>
          <p:cNvSpPr txBox="1"/>
          <p:nvPr/>
        </p:nvSpPr>
        <p:spPr>
          <a:xfrm>
            <a:off x="395305" y="590371"/>
            <a:ext cx="1745467" cy="830997"/>
          </a:xfrm>
          <a:prstGeom prst="rect">
            <a:avLst/>
          </a:prstGeom>
          <a:noFill/>
        </p:spPr>
        <p:txBody>
          <a:bodyPr wrap="square" rtlCol="0">
            <a:spAutoFit/>
          </a:bodyPr>
          <a:lstStyle/>
          <a:p>
            <a:r>
              <a:rPr lang="en-US" sz="1600" dirty="0" smtClean="0"/>
              <a:t>Nursing Environment Concern</a:t>
            </a:r>
            <a:endParaRPr lang="en-US" sz="1600" dirty="0"/>
          </a:p>
        </p:txBody>
      </p:sp>
      <p:sp>
        <p:nvSpPr>
          <p:cNvPr id="29" name="TextBox 28"/>
          <p:cNvSpPr txBox="1"/>
          <p:nvPr/>
        </p:nvSpPr>
        <p:spPr>
          <a:xfrm>
            <a:off x="508745" y="1602283"/>
            <a:ext cx="2256954" cy="3937103"/>
          </a:xfrm>
          <a:prstGeom prst="rect">
            <a:avLst/>
          </a:prstGeom>
          <a:noFill/>
        </p:spPr>
        <p:txBody>
          <a:bodyPr wrap="square" rtlCol="0">
            <a:spAutoFit/>
          </a:bodyPr>
          <a:lstStyle/>
          <a:p>
            <a:pPr>
              <a:lnSpc>
                <a:spcPct val="150000"/>
              </a:lnSpc>
            </a:pPr>
            <a:r>
              <a:rPr lang="en-US" sz="1200" dirty="0">
                <a:latin typeface="Times New Roman" panose="02020603050405020304" pitchFamily="18" charset="0"/>
                <a:cs typeface="Times New Roman" panose="02020603050405020304" pitchFamily="18" charset="0"/>
              </a:rPr>
              <a:t>Home health care is a nursing environment that offers professional healthcare services at one's home to assist a patient who has been discharged from the hospital to recover better from an illness or injury. Home health care services are physical therapy, nursing services, and occupational health therapy (</a:t>
            </a:r>
            <a:r>
              <a:rPr lang="en-US" sz="1200" dirty="0" err="1">
                <a:latin typeface="Times New Roman" panose="02020603050405020304" pitchFamily="18" charset="0"/>
                <a:cs typeface="Times New Roman" panose="02020603050405020304" pitchFamily="18" charset="0"/>
              </a:rPr>
              <a:t>Fikar</a:t>
            </a:r>
            <a:r>
              <a:rPr lang="en-US" sz="1200" dirty="0">
                <a:latin typeface="Times New Roman" panose="02020603050405020304" pitchFamily="18" charset="0"/>
                <a:cs typeface="Times New Roman" panose="02020603050405020304" pitchFamily="18" charset="0"/>
              </a:rPr>
              <a:t> &amp; Hirsch, 2017). </a:t>
            </a:r>
            <a:endParaRPr lang="en-US" sz="1200" dirty="0" smtClean="0">
              <a:latin typeface="Times New Roman" panose="02020603050405020304" pitchFamily="18" charset="0"/>
              <a:cs typeface="Times New Roman" panose="02020603050405020304" pitchFamily="18" charset="0"/>
            </a:endParaRPr>
          </a:p>
          <a:p>
            <a:pPr>
              <a:lnSpc>
                <a:spcPct val="150000"/>
              </a:lnSpc>
            </a:pPr>
            <a:endParaRPr lang="en-US" sz="1200" i="1" dirty="0">
              <a:solidFill>
                <a:schemeClr val="accent1"/>
              </a:solidFill>
              <a:latin typeface="Times New Roman" panose="02020603050405020304" pitchFamily="18" charset="0"/>
              <a:cs typeface="Times New Roman" panose="02020603050405020304" pitchFamily="18" charset="0"/>
            </a:endParaRPr>
          </a:p>
          <a:p>
            <a:pPr>
              <a:lnSpc>
                <a:spcPct val="150000"/>
              </a:lnSpc>
            </a:pPr>
            <a:endParaRPr lang="en-US" sz="1200" dirty="0" smtClean="0">
              <a:latin typeface="Times New Roman" panose="02020603050405020304" pitchFamily="18" charset="0"/>
              <a:cs typeface="Times New Roman" panose="02020603050405020304" pitchFamily="18" charset="0"/>
            </a:endParaRPr>
          </a:p>
          <a:p>
            <a:pPr>
              <a:lnSpc>
                <a:spcPct val="150000"/>
              </a:lnSpc>
            </a:pPr>
            <a:endParaRPr lang="en-US" sz="1200" dirty="0">
              <a:latin typeface="Times New Roman" panose="02020603050405020304" pitchFamily="18" charset="0"/>
              <a:cs typeface="Times New Roman" panose="02020603050405020304" pitchFamily="18" charset="0"/>
            </a:endParaRPr>
          </a:p>
        </p:txBody>
      </p:sp>
      <p:sp>
        <p:nvSpPr>
          <p:cNvPr id="30" name="TextBox 29"/>
          <p:cNvSpPr txBox="1"/>
          <p:nvPr/>
        </p:nvSpPr>
        <p:spPr>
          <a:xfrm>
            <a:off x="692524" y="2894314"/>
            <a:ext cx="2256954" cy="369332"/>
          </a:xfrm>
          <a:prstGeom prst="rect">
            <a:avLst/>
          </a:prstGeom>
          <a:noFill/>
        </p:spPr>
        <p:txBody>
          <a:bodyPr wrap="square" rtlCol="0">
            <a:spAutoFit/>
          </a:bodyPr>
          <a:lstStyle/>
          <a:p>
            <a:r>
              <a:rPr lang="en-US" dirty="0"/>
              <a:t> </a:t>
            </a:r>
            <a:endParaRPr lang="en-US" sz="900" dirty="0"/>
          </a:p>
        </p:txBody>
      </p:sp>
    </p:spTree>
    <p:extLst>
      <p:ext uri="{BB962C8B-B14F-4D97-AF65-F5344CB8AC3E}">
        <p14:creationId xmlns:p14="http://schemas.microsoft.com/office/powerpoint/2010/main" val="174269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Placeholder 41"/>
          <p:cNvSpPr>
            <a:spLocks noGrp="1"/>
          </p:cNvSpPr>
          <p:nvPr>
            <p:ph type="body" sz="quarter" idx="31"/>
          </p:nvPr>
        </p:nvSpPr>
        <p:spPr>
          <a:xfrm>
            <a:off x="451821" y="3336136"/>
            <a:ext cx="2450592" cy="3074219"/>
          </a:xfrm>
        </p:spPr>
        <p:txBody>
          <a:bodyPr/>
          <a:lstStyle/>
          <a:p>
            <a:pPr marL="0" indent="0">
              <a:buNone/>
            </a:pPr>
            <a:r>
              <a:rPr lang="en-US" sz="1100" b="1" dirty="0" smtClean="0"/>
              <a:t>Jean Watson's Philosophy and Theory of Transpersonal Caring theory Strengths</a:t>
            </a:r>
          </a:p>
          <a:p>
            <a:pPr marL="0" indent="0">
              <a:buNone/>
            </a:pPr>
            <a:r>
              <a:rPr lang="en-US" sz="1100" dirty="0" smtClean="0"/>
              <a:t>The theory allows the nurse to be flexible in their practice since it permits the caregiver to use different interaction methods that will work for their patient. It creates a personal connection since it is based on the value context of the patient. Lastly, Watson's theory empowers the patient to focus on maintaining their health by not focusing on the technology available for treatment.</a:t>
            </a:r>
          </a:p>
          <a:p>
            <a:r>
              <a:rPr lang="en-US" sz="1100" dirty="0" smtClean="0"/>
              <a:t> </a:t>
            </a:r>
            <a:endParaRPr lang="en-US" sz="1100" dirty="0">
              <a:effectLst/>
            </a:endParaRPr>
          </a:p>
        </p:txBody>
      </p:sp>
      <p:sp>
        <p:nvSpPr>
          <p:cNvPr id="92" name="Text Placeholder 91"/>
          <p:cNvSpPr>
            <a:spLocks noGrp="1"/>
          </p:cNvSpPr>
          <p:nvPr>
            <p:ph type="body" sz="quarter" idx="33"/>
          </p:nvPr>
        </p:nvSpPr>
        <p:spPr>
          <a:xfrm>
            <a:off x="7231246" y="770675"/>
            <a:ext cx="2359152" cy="6007496"/>
          </a:xfrm>
        </p:spPr>
        <p:txBody>
          <a:bodyPr/>
          <a:lstStyle/>
          <a:p>
            <a:pPr marL="0" indent="0">
              <a:buNone/>
            </a:pPr>
            <a:r>
              <a:rPr lang="en-US" sz="1400" b="1" dirty="0" smtClean="0"/>
              <a:t>QSEN Competencies</a:t>
            </a:r>
          </a:p>
          <a:p>
            <a:pPr marL="0" indent="0">
              <a:buNone/>
            </a:pPr>
            <a:r>
              <a:rPr lang="en-US" sz="1400" dirty="0"/>
              <a:t>Philosophy and Theory of Transpersonal Caring theory can be applied in a patient-centered care competency through nurturing, helping, and trusting the patient by offering high-quality care services in a conducive environment of their choosing and needs (Hubert, 2018</a:t>
            </a:r>
            <a:r>
              <a:rPr lang="en-US" sz="1400" dirty="0" smtClean="0"/>
              <a:t>).</a:t>
            </a:r>
          </a:p>
          <a:p>
            <a:pPr marL="0" indent="0">
              <a:buNone/>
            </a:pPr>
            <a:r>
              <a:rPr lang="en-US" sz="1400" dirty="0"/>
              <a:t>Through teamwork and collaboration, the theory can be applied by involving the nurses, the patient's family members, other medical practitioners, and the patient in open communication and shared decision-making process to offer excellent care. </a:t>
            </a:r>
            <a:br>
              <a:rPr lang="en-US" sz="1400" dirty="0"/>
            </a:br>
            <a:endParaRPr lang="en-US" sz="1400" dirty="0"/>
          </a:p>
        </p:txBody>
      </p:sp>
      <p:sp>
        <p:nvSpPr>
          <p:cNvPr id="5" name="Rectangle 4"/>
          <p:cNvSpPr/>
          <p:nvPr/>
        </p:nvSpPr>
        <p:spPr>
          <a:xfrm>
            <a:off x="3789359" y="807827"/>
            <a:ext cx="2549562" cy="3046988"/>
          </a:xfrm>
          <a:prstGeom prst="rect">
            <a:avLst/>
          </a:prstGeom>
        </p:spPr>
        <p:txBody>
          <a:bodyPr wrap="square">
            <a:spAutoFit/>
          </a:bodyPr>
          <a:lstStyle/>
          <a:p>
            <a:r>
              <a:rPr lang="en-US" sz="1600" dirty="0"/>
              <a:t>Jean’s theory is useful in home health care because the medic in charge of offering their services is responsible for restoring the patient’s health through taking care and accepting them as they are and what they are to become by creating a caring environment (</a:t>
            </a:r>
            <a:r>
              <a:rPr lang="en-US" sz="1600" dirty="0" err="1"/>
              <a:t>Sitzman</a:t>
            </a:r>
            <a:r>
              <a:rPr lang="en-US" sz="1600" dirty="0"/>
              <a:t> &amp; Watson, 2018). </a:t>
            </a:r>
          </a:p>
        </p:txBody>
      </p:sp>
      <p:pic>
        <p:nvPicPr>
          <p:cNvPr id="9" name="Picture Placeholder 8"/>
          <p:cNvPicPr>
            <a:picLocks noGrp="1" noChangeAspect="1"/>
          </p:cNvPicPr>
          <p:nvPr>
            <p:ph type="pic" sz="quarter" idx="10"/>
          </p:nvPr>
        </p:nvPicPr>
        <p:blipFill>
          <a:blip r:embed="rId2"/>
          <a:srcRect t="3562" b="3562"/>
          <a:stretch>
            <a:fillRect/>
          </a:stretch>
        </p:blipFill>
        <p:spPr>
          <a:prstGeom prst="rect">
            <a:avLst/>
          </a:prstGeom>
        </p:spPr>
      </p:pic>
    </p:spTree>
    <p:extLst>
      <p:ext uri="{BB962C8B-B14F-4D97-AF65-F5344CB8AC3E}">
        <p14:creationId xmlns:p14="http://schemas.microsoft.com/office/powerpoint/2010/main" val="2005184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4114800" y="933388"/>
            <a:ext cx="1943100" cy="3551226"/>
          </a:xfrm>
        </p:spPr>
        <p:txBody>
          <a:bodyPr/>
          <a:lstStyle/>
          <a:p>
            <a:r>
              <a:rPr lang="en-US" dirty="0">
                <a:latin typeface="Times New Roman" panose="02020603050405020304" pitchFamily="18" charset="0"/>
                <a:cs typeface="Times New Roman" panose="02020603050405020304" pitchFamily="18" charset="0"/>
              </a:rPr>
              <a:t>In nursing education, Dean’s theory can be used to train nurses to not only focus on offering body treatment but also to focus on nourishing the mind and spirit as a form of treatment (Costello &amp; Barron, 2017).</a:t>
            </a:r>
          </a:p>
          <a:p>
            <a:endParaRPr lang="en-US" dirty="0"/>
          </a:p>
        </p:txBody>
      </p:sp>
      <p:sp>
        <p:nvSpPr>
          <p:cNvPr id="8" name="Text Placeholder 7"/>
          <p:cNvSpPr>
            <a:spLocks noGrp="1"/>
          </p:cNvSpPr>
          <p:nvPr>
            <p:ph type="body" sz="quarter" idx="28"/>
          </p:nvPr>
        </p:nvSpPr>
        <p:spPr>
          <a:xfrm>
            <a:off x="7235571" y="651411"/>
            <a:ext cx="2359152" cy="237054"/>
          </a:xfrm>
        </p:spPr>
        <p:txBody>
          <a:bodyPr/>
          <a:lstStyle/>
          <a:p>
            <a:r>
              <a:rPr lang="en-US" dirty="0" smtClean="0"/>
              <a:t>References</a:t>
            </a:r>
          </a:p>
        </p:txBody>
      </p:sp>
      <p:sp>
        <p:nvSpPr>
          <p:cNvPr id="10" name="Text Placeholder 9"/>
          <p:cNvSpPr>
            <a:spLocks noGrp="1"/>
          </p:cNvSpPr>
          <p:nvPr>
            <p:ph type="body" sz="quarter" idx="33"/>
          </p:nvPr>
        </p:nvSpPr>
        <p:spPr>
          <a:xfrm>
            <a:off x="7235571" y="849396"/>
            <a:ext cx="2359152" cy="5608183"/>
          </a:xfrm>
        </p:spPr>
        <p:txBody>
          <a:bodyPr/>
          <a:lstStyle/>
          <a:p>
            <a:pPr marL="457200" indent="-457200">
              <a:buNone/>
            </a:pPr>
            <a:r>
              <a:rPr lang="en-US" sz="1200" dirty="0" smtClean="0">
                <a:latin typeface="Times New Roman" panose="02020603050405020304" pitchFamily="18" charset="0"/>
                <a:cs typeface="Times New Roman" panose="02020603050405020304" pitchFamily="18" charset="0"/>
              </a:rPr>
              <a:t>Cortina</a:t>
            </a:r>
            <a:r>
              <a:rPr lang="en-US" sz="1200" dirty="0">
                <a:latin typeface="Times New Roman" panose="02020603050405020304" pitchFamily="18" charset="0"/>
                <a:cs typeface="Times New Roman" panose="02020603050405020304" pitchFamily="18" charset="0"/>
              </a:rPr>
              <a:t>, C. (2016). Safety Culture </a:t>
            </a:r>
            <a:r>
              <a:rPr lang="en-US" sz="1200" dirty="0" smtClean="0">
                <a:latin typeface="Times New Roman" panose="02020603050405020304" pitchFamily="18" charset="0"/>
                <a:cs typeface="Times New Roman" panose="02020603050405020304" pitchFamily="18" charset="0"/>
              </a:rPr>
              <a:t>and </a:t>
            </a:r>
            <a:r>
              <a:rPr lang="en-US" sz="1200" dirty="0">
                <a:latin typeface="Times New Roman" panose="02020603050405020304" pitchFamily="18" charset="0"/>
                <a:cs typeface="Times New Roman" panose="02020603050405020304" pitchFamily="18" charset="0"/>
              </a:rPr>
              <a:t>Fall Prevention: A Collaborative Effort.</a:t>
            </a:r>
          </a:p>
          <a:p>
            <a:pPr marL="457200" indent="-457200">
              <a:buNone/>
            </a:pPr>
            <a:r>
              <a:rPr lang="en-US" sz="1200" dirty="0">
                <a:latin typeface="Times New Roman" panose="02020603050405020304" pitchFamily="18" charset="0"/>
                <a:cs typeface="Times New Roman" panose="02020603050405020304" pitchFamily="18" charset="0"/>
              </a:rPr>
              <a:t>Costello, M., &amp; Barron, A. M. (2017). Teaching compassion: incorporating Jean Watson’s Caritas Processes into a care at the end of life course for senior nursing students. </a:t>
            </a:r>
            <a:r>
              <a:rPr lang="en-US" sz="1200" i="1" dirty="0">
                <a:latin typeface="Times New Roman" panose="02020603050405020304" pitchFamily="18" charset="0"/>
                <a:cs typeface="Times New Roman" panose="02020603050405020304" pitchFamily="18" charset="0"/>
              </a:rPr>
              <a:t>International Journal of Caring Sciences</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10</a:t>
            </a:r>
            <a:r>
              <a:rPr lang="en-US" sz="1200" dirty="0">
                <a:latin typeface="Times New Roman" panose="02020603050405020304" pitchFamily="18" charset="0"/>
                <a:cs typeface="Times New Roman" panose="02020603050405020304" pitchFamily="18" charset="0"/>
              </a:rPr>
              <a:t>(3), 1113-1117.</a:t>
            </a:r>
          </a:p>
          <a:p>
            <a:pPr marL="457200" indent="-457200">
              <a:buNone/>
            </a:pPr>
            <a:r>
              <a:rPr lang="en-US" sz="1200" dirty="0" err="1">
                <a:latin typeface="Times New Roman" panose="02020603050405020304" pitchFamily="18" charset="0"/>
                <a:cs typeface="Times New Roman" panose="02020603050405020304" pitchFamily="18" charset="0"/>
              </a:rPr>
              <a:t>Fikar</a:t>
            </a:r>
            <a:r>
              <a:rPr lang="en-US" sz="1200" dirty="0">
                <a:latin typeface="Times New Roman" panose="02020603050405020304" pitchFamily="18" charset="0"/>
                <a:cs typeface="Times New Roman" panose="02020603050405020304" pitchFamily="18" charset="0"/>
              </a:rPr>
              <a:t>, C., &amp; Hirsch, P. (2017). Home health care routing and scheduling: A review. </a:t>
            </a:r>
            <a:r>
              <a:rPr lang="en-US" sz="1200" i="1" dirty="0">
                <a:latin typeface="Times New Roman" panose="02020603050405020304" pitchFamily="18" charset="0"/>
                <a:cs typeface="Times New Roman" panose="02020603050405020304" pitchFamily="18" charset="0"/>
              </a:rPr>
              <a:t>Computers &amp; Operations Research</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77</a:t>
            </a:r>
            <a:r>
              <a:rPr lang="en-US" sz="1200" dirty="0">
                <a:latin typeface="Times New Roman" panose="02020603050405020304" pitchFamily="18" charset="0"/>
                <a:cs typeface="Times New Roman" panose="02020603050405020304" pitchFamily="18" charset="0"/>
              </a:rPr>
              <a:t>, 86-95.</a:t>
            </a:r>
          </a:p>
          <a:p>
            <a:pPr marL="457200" indent="-457200">
              <a:buNone/>
            </a:pPr>
            <a:r>
              <a:rPr lang="en-US" sz="1200" dirty="0">
                <a:latin typeface="Times New Roman" panose="02020603050405020304" pitchFamily="18" charset="0"/>
                <a:cs typeface="Times New Roman" panose="02020603050405020304" pitchFamily="18" charset="0"/>
              </a:rPr>
              <a:t>Hubert, P. M. (2018). Application of Jean Watson's Theory of Transpersonal Caring in Nurses Practicing in a Pain Center.</a:t>
            </a:r>
          </a:p>
          <a:p>
            <a:pPr marL="457200" indent="-457200">
              <a:buNone/>
            </a:pPr>
            <a:r>
              <a:rPr lang="en-US" sz="1200" dirty="0" err="1">
                <a:latin typeface="Times New Roman" panose="02020603050405020304" pitchFamily="18" charset="0"/>
                <a:cs typeface="Times New Roman" panose="02020603050405020304" pitchFamily="18" charset="0"/>
              </a:rPr>
              <a:t>Sitzman</a:t>
            </a:r>
            <a:r>
              <a:rPr lang="en-US" sz="1200" dirty="0">
                <a:latin typeface="Times New Roman" panose="02020603050405020304" pitchFamily="18" charset="0"/>
                <a:cs typeface="Times New Roman" panose="02020603050405020304" pitchFamily="18" charset="0"/>
              </a:rPr>
              <a:t>, K., &amp; Watson, J. (2018). </a:t>
            </a:r>
            <a:r>
              <a:rPr lang="en-US" sz="1200" i="1" dirty="0">
                <a:latin typeface="Times New Roman" panose="02020603050405020304" pitchFamily="18" charset="0"/>
                <a:cs typeface="Times New Roman" panose="02020603050405020304" pitchFamily="18" charset="0"/>
              </a:rPr>
              <a:t>Caring science, mindful practice: Implementing Watson’s human caring theory</a:t>
            </a:r>
            <a:r>
              <a:rPr lang="en-US" sz="1200" dirty="0">
                <a:latin typeface="Times New Roman" panose="02020603050405020304" pitchFamily="18" charset="0"/>
                <a:cs typeface="Times New Roman" panose="02020603050405020304" pitchFamily="18" charset="0"/>
              </a:rPr>
              <a:t>. Springer Publishing Company.</a:t>
            </a:r>
          </a:p>
          <a:p>
            <a:pPr marL="0" indent="0">
              <a:buNone/>
            </a:pPr>
            <a:endParaRPr lang="en-US" sz="1200" dirty="0">
              <a:latin typeface="Times New Roman" panose="02020603050405020304" pitchFamily="18" charset="0"/>
              <a:cs typeface="Times New Roman" panose="02020603050405020304" pitchFamily="18" charset="0"/>
            </a:endParaRPr>
          </a:p>
        </p:txBody>
      </p:sp>
      <p:sp>
        <p:nvSpPr>
          <p:cNvPr id="13" name="Picture Placeholder 1"/>
          <p:cNvSpPr>
            <a:spLocks noGrp="1"/>
          </p:cNvSpPr>
          <p:nvPr>
            <p:ph type="body" sz="quarter" idx="31"/>
          </p:nvPr>
        </p:nvSpPr>
        <p:spPr>
          <a:xfrm>
            <a:off x="486029" y="649143"/>
            <a:ext cx="2451100" cy="6008687"/>
          </a:xfrm>
        </p:spPr>
        <p:txBody>
          <a:bodyPr/>
          <a:lstStyle/>
          <a:p>
            <a:pPr marL="0" indent="0">
              <a:lnSpc>
                <a:spcPct val="150000"/>
              </a:lnSpc>
              <a:buNone/>
            </a:pPr>
            <a:r>
              <a:rPr lang="en-US" sz="1000" dirty="0">
                <a:latin typeface="Times New Roman" panose="02020603050405020304" pitchFamily="18" charset="0"/>
                <a:cs typeface="Times New Roman" panose="02020603050405020304" pitchFamily="18" charset="0"/>
              </a:rPr>
              <a:t>For instance, the theory ensures that any decision-making process regarding the patient’s safety and wellbeing is given priority and is discussed by the team mentioned above. The theory applies evidence-based practice by allowing nurses to use their expertise to offer the best quality care in addition to the patient’s preferences</a:t>
            </a:r>
            <a:r>
              <a:rPr lang="en-US" sz="1000" dirty="0" smtClean="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rPr>
              <a:t>Jean's theory applies to quality improvement by monitoring their patients' progress while incorporating other safety systems to keep improving their status. When it comes to safety, Watson’s theory applies this competency during the decision making process by ensuring the ideas being generated are safe for the patient’s wellbeing to minimize any risks that may arise (Cortina, 2016). Lastly, Jean Watson’s theory uses informatics to communicate and mitigate any errors that may arise while promoting quality care and safety. </a:t>
            </a:r>
          </a:p>
          <a:p>
            <a:pPr marL="0" indent="0">
              <a:lnSpc>
                <a:spcPct val="150000"/>
              </a:lnSpc>
              <a:buNone/>
            </a:pPr>
            <a:r>
              <a:rPr lang="en-US" sz="1000" dirty="0">
                <a:latin typeface="Times New Roman" panose="02020603050405020304" pitchFamily="18" charset="0"/>
                <a:cs typeface="Times New Roman" panose="02020603050405020304" pitchFamily="18" charset="0"/>
              </a:rPr>
              <a:t>Philosophy and Theory of Transpersonal Caring theory can be used to improve patient care in institutions whose patient care levels are low by setting clear guidelines that need to be followed to the latter. </a:t>
            </a:r>
          </a:p>
        </p:txBody>
      </p:sp>
    </p:spTree>
    <p:extLst>
      <p:ext uri="{BB962C8B-B14F-4D97-AF65-F5344CB8AC3E}">
        <p14:creationId xmlns:p14="http://schemas.microsoft.com/office/powerpoint/2010/main" val="940518049"/>
      </p:ext>
    </p:extLst>
  </p:cSld>
  <p:clrMapOvr>
    <a:masterClrMapping/>
  </p:clrMapOvr>
</p:sld>
</file>

<file path=ppt/theme/theme1.xml><?xml version="1.0" encoding="utf-8"?>
<a:theme xmlns:a="http://schemas.openxmlformats.org/drawingml/2006/main" name="Travel Brochure 11 x 8.5">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otvlsblugrntri.potx" id="{B3B90A87-C2CE-4317-B58C-A5B8EAF0783C}" vid="{58BAA871-7C67-4EAA-9A80-E1EE626FF2D1}"/>
    </a:ext>
  </a:extLst>
</a:theme>
</file>

<file path=ppt/theme/theme2.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1640321</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2012-09-28T22:24:00+00:00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ApprovalLog xmlns="4873beb7-5857-4685-be1f-d57550cc96cc" xsi:nil="tru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TP103488177</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861162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LocMarketGroupTiers2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MIDDLEEAST\v-keerth</DisplayName>
        <AccountId>2799</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29565D-7576-4959-938A-8657EF9C0B68}">
  <ds:schemaRefs>
    <ds:schemaRef ds:uri="http://purl.org/dc/terms/"/>
    <ds:schemaRef ds:uri="http://schemas.microsoft.com/office/infopath/2007/PartnerControls"/>
    <ds:schemaRef ds:uri="4873beb7-5857-4685-be1f-d57550cc96cc"/>
    <ds:schemaRef ds:uri="http://schemas.microsoft.com/office/2006/documentManagement/types"/>
    <ds:schemaRef ds:uri="http://purl.org/dc/elements/1.1/"/>
    <ds:schemaRef ds:uri="http://www.w3.org/XML/1998/namespace"/>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E8A3EB0E-C7E2-44E2-9B5A-9DE34434D9B6}">
  <ds:schemaRefs>
    <ds:schemaRef ds:uri="http://schemas.microsoft.com/sharepoint/v3/contenttype/forms"/>
  </ds:schemaRefs>
</ds:datastoreItem>
</file>

<file path=customXml/itemProps3.xml><?xml version="1.0" encoding="utf-8"?>
<ds:datastoreItem xmlns:ds="http://schemas.openxmlformats.org/officeDocument/2006/customXml" ds:itemID="{D75A730E-BF7E-4CFE-BE08-FC328D01E5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Tri-fold travel brochure (blue, green design)</Template>
  <TotalTime>0</TotalTime>
  <Words>647</Words>
  <Application>Microsoft Office PowerPoint</Application>
  <PresentationFormat>Custom</PresentationFormat>
  <Paragraphs>25</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Calibri Light</vt:lpstr>
      <vt:lpstr>Constantia</vt:lpstr>
      <vt:lpstr>Times New Roman</vt:lpstr>
      <vt:lpstr>Travel Brochure 11 x 8.5</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2019-12-09T06:17:24Z</cp:lastPrinted>
  <dcterms:created xsi:type="dcterms:W3CDTF">2019-12-09T05:19:25Z</dcterms:created>
  <dcterms:modified xsi:type="dcterms:W3CDTF">2020-07-22T11:25:39Z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