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5"/>
  </p:notesMasterIdLst>
  <p:sldIdLst>
    <p:sldId id="256" r:id="rId2"/>
    <p:sldId id="260" r:id="rId3"/>
    <p:sldId id="263" r:id="rId4"/>
    <p:sldId id="273" r:id="rId5"/>
    <p:sldId id="270" r:id="rId6"/>
    <p:sldId id="264" r:id="rId7"/>
    <p:sldId id="274" r:id="rId8"/>
    <p:sldId id="265" r:id="rId9"/>
    <p:sldId id="272" r:id="rId10"/>
    <p:sldId id="269" r:id="rId11"/>
    <p:sldId id="27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110" autoAdjust="0"/>
  </p:normalViewPr>
  <p:slideViewPr>
    <p:cSldViewPr snapToGrid="0" snapToObjects="1">
      <p:cViewPr varScale="1">
        <p:scale>
          <a:sx n="58" d="100"/>
          <a:sy n="58" d="100"/>
        </p:scale>
        <p:origin x="174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CELIA:Users:cecil:Desktop:Holcomb-Robi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TREND IN</a:t>
            </a:r>
            <a:r>
              <a:rPr lang="en-US" baseline="0" dirty="0"/>
              <a:t> CASH DISBURSEMENTS FOR PURCHASES AND CASH COLLECTIONS</a:t>
            </a:r>
          </a:p>
        </c:rich>
      </c:tx>
      <c:overlay val="0"/>
    </c:title>
    <c:autoTitleDeleted val="0"/>
    <c:plotArea>
      <c:layout/>
      <c:scatterChart>
        <c:scatterStyle val="lineMarker"/>
        <c:varyColors val="0"/>
        <c:ser>
          <c:idx val="0"/>
          <c:order val="0"/>
          <c:tx>
            <c:strRef>
              <c:f>Charts!$A$16</c:f>
              <c:strCache>
                <c:ptCount val="1"/>
                <c:pt idx="0">
                  <c:v>Cash disbursement for purchases</c:v>
                </c:pt>
              </c:strCache>
            </c:strRef>
          </c:tx>
          <c:xVal>
            <c:strRef>
              <c:f>Charts!$B$15:$D$15</c:f>
              <c:strCache>
                <c:ptCount val="3"/>
                <c:pt idx="0">
                  <c:v>July</c:v>
                </c:pt>
                <c:pt idx="1">
                  <c:v>August</c:v>
                </c:pt>
                <c:pt idx="2">
                  <c:v>September</c:v>
                </c:pt>
              </c:strCache>
            </c:strRef>
          </c:xVal>
          <c:yVal>
            <c:numRef>
              <c:f>Charts!$B$16:$D$16</c:f>
              <c:numCache>
                <c:formatCode>_("$"* #,##0_);_("$"* \(#,##0\);_("$"* "-"??_);_(@_)</c:formatCode>
                <c:ptCount val="3"/>
                <c:pt idx="0">
                  <c:v>280950</c:v>
                </c:pt>
                <c:pt idx="1">
                  <c:v>336125</c:v>
                </c:pt>
                <c:pt idx="2">
                  <c:v>288000</c:v>
                </c:pt>
              </c:numCache>
            </c:numRef>
          </c:yVal>
          <c:smooth val="0"/>
          <c:extLst>
            <c:ext xmlns:c16="http://schemas.microsoft.com/office/drawing/2014/chart" uri="{C3380CC4-5D6E-409C-BE32-E72D297353CC}">
              <c16:uniqueId val="{00000000-C803-422A-8D68-ECB9D2501E5F}"/>
            </c:ext>
          </c:extLst>
        </c:ser>
        <c:ser>
          <c:idx val="1"/>
          <c:order val="1"/>
          <c:tx>
            <c:strRef>
              <c:f>Charts!$A$17</c:f>
              <c:strCache>
                <c:ptCount val="1"/>
                <c:pt idx="0">
                  <c:v>Cash collections</c:v>
                </c:pt>
              </c:strCache>
            </c:strRef>
          </c:tx>
          <c:xVal>
            <c:strRef>
              <c:f>Charts!$B$15:$D$15</c:f>
              <c:strCache>
                <c:ptCount val="3"/>
                <c:pt idx="0">
                  <c:v>July</c:v>
                </c:pt>
                <c:pt idx="1">
                  <c:v>August</c:v>
                </c:pt>
                <c:pt idx="2">
                  <c:v>September</c:v>
                </c:pt>
              </c:strCache>
            </c:strRef>
          </c:xVal>
          <c:yVal>
            <c:numRef>
              <c:f>Charts!$B$17:$D$17</c:f>
              <c:numCache>
                <c:formatCode>#,##0_);\(#,##0\)</c:formatCode>
                <c:ptCount val="3"/>
                <c:pt idx="0">
                  <c:v>520000</c:v>
                </c:pt>
                <c:pt idx="1">
                  <c:v>693000</c:v>
                </c:pt>
                <c:pt idx="2" formatCode="&quot;$&quot;#,##0_);[Red]\(&quot;$&quot;#,##0\)">
                  <c:v>779500</c:v>
                </c:pt>
              </c:numCache>
            </c:numRef>
          </c:yVal>
          <c:smooth val="0"/>
          <c:extLst>
            <c:ext xmlns:c16="http://schemas.microsoft.com/office/drawing/2014/chart" uri="{C3380CC4-5D6E-409C-BE32-E72D297353CC}">
              <c16:uniqueId val="{00000001-C803-422A-8D68-ECB9D2501E5F}"/>
            </c:ext>
          </c:extLst>
        </c:ser>
        <c:dLbls>
          <c:showLegendKey val="0"/>
          <c:showVal val="0"/>
          <c:showCatName val="0"/>
          <c:showSerName val="0"/>
          <c:showPercent val="0"/>
          <c:showBubbleSize val="0"/>
        </c:dLbls>
        <c:axId val="2129510472"/>
        <c:axId val="2129513464"/>
      </c:scatterChart>
      <c:valAx>
        <c:axId val="2129510472"/>
        <c:scaling>
          <c:orientation val="minMax"/>
        </c:scaling>
        <c:delete val="0"/>
        <c:axPos val="b"/>
        <c:majorTickMark val="out"/>
        <c:minorTickMark val="none"/>
        <c:tickLblPos val="nextTo"/>
        <c:crossAx val="2129513464"/>
        <c:crosses val="autoZero"/>
        <c:crossBetween val="midCat"/>
      </c:valAx>
      <c:valAx>
        <c:axId val="2129513464"/>
        <c:scaling>
          <c:orientation val="minMax"/>
        </c:scaling>
        <c:delete val="0"/>
        <c:axPos val="l"/>
        <c:majorGridlines/>
        <c:numFmt formatCode="_(&quot;$&quot;* #,##0_);_(&quot;$&quot;* \(#,##0\);_(&quot;$&quot;* &quot;-&quot;??_);_(@_)" sourceLinked="1"/>
        <c:majorTickMark val="out"/>
        <c:minorTickMark val="none"/>
        <c:tickLblPos val="nextTo"/>
        <c:crossAx val="2129510472"/>
        <c:crosses val="autoZero"/>
        <c:crossBetween val="midCat"/>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TREND IN SALES AND COGS</a:t>
            </a:r>
          </a:p>
        </c:rich>
      </c:tx>
      <c:overlay val="0"/>
    </c:title>
    <c:autoTitleDeleted val="0"/>
    <c:plotArea>
      <c:layout>
        <c:manualLayout>
          <c:layoutTarget val="inner"/>
          <c:xMode val="edge"/>
          <c:yMode val="edge"/>
          <c:x val="0.239685848556805"/>
          <c:y val="0.15597742432016401"/>
          <c:w val="0.43404204569990501"/>
          <c:h val="0.65172152352171997"/>
        </c:manualLayout>
      </c:layout>
      <c:barChart>
        <c:barDir val="col"/>
        <c:grouping val="clustered"/>
        <c:varyColors val="0"/>
        <c:ser>
          <c:idx val="0"/>
          <c:order val="0"/>
          <c:tx>
            <c:strRef>
              <c:f>Charts!$A$11</c:f>
              <c:strCache>
                <c:ptCount val="1"/>
                <c:pt idx="0">
                  <c:v>Sales</c:v>
                </c:pt>
              </c:strCache>
            </c:strRef>
          </c:tx>
          <c:invertIfNegative val="0"/>
          <c:cat>
            <c:strRef>
              <c:f>Charts!$B$10:$E$10</c:f>
              <c:strCache>
                <c:ptCount val="4"/>
                <c:pt idx="0">
                  <c:v>July</c:v>
                </c:pt>
                <c:pt idx="1">
                  <c:v>August</c:v>
                </c:pt>
                <c:pt idx="2">
                  <c:v>September</c:v>
                </c:pt>
                <c:pt idx="3">
                  <c:v>3rd Quarter</c:v>
                </c:pt>
              </c:strCache>
            </c:strRef>
          </c:cat>
          <c:val>
            <c:numRef>
              <c:f>Charts!$B$11:$E$11</c:f>
              <c:numCache>
                <c:formatCode>_("$"* #,##0_);_("$"* \(#,##0\);_("$"* "-"??_);_(@_)</c:formatCode>
                <c:ptCount val="4"/>
                <c:pt idx="0">
                  <c:v>600000</c:v>
                </c:pt>
                <c:pt idx="1">
                  <c:v>910000</c:v>
                </c:pt>
                <c:pt idx="2">
                  <c:v>475000</c:v>
                </c:pt>
                <c:pt idx="3">
                  <c:v>1985000</c:v>
                </c:pt>
              </c:numCache>
            </c:numRef>
          </c:val>
          <c:extLst>
            <c:ext xmlns:c16="http://schemas.microsoft.com/office/drawing/2014/chart" uri="{C3380CC4-5D6E-409C-BE32-E72D297353CC}">
              <c16:uniqueId val="{00000000-7194-49DA-8AEA-0C2A875ACCD3}"/>
            </c:ext>
          </c:extLst>
        </c:ser>
        <c:ser>
          <c:idx val="1"/>
          <c:order val="1"/>
          <c:tx>
            <c:strRef>
              <c:f>Charts!$A$12</c:f>
              <c:strCache>
                <c:ptCount val="1"/>
                <c:pt idx="0">
                  <c:v>Cost of merchandise sold</c:v>
                </c:pt>
              </c:strCache>
            </c:strRef>
          </c:tx>
          <c:invertIfNegative val="0"/>
          <c:cat>
            <c:strRef>
              <c:f>Charts!$B$10:$E$10</c:f>
              <c:strCache>
                <c:ptCount val="4"/>
                <c:pt idx="0">
                  <c:v>July</c:v>
                </c:pt>
                <c:pt idx="1">
                  <c:v>August</c:v>
                </c:pt>
                <c:pt idx="2">
                  <c:v>September</c:v>
                </c:pt>
                <c:pt idx="3">
                  <c:v>3rd Quarter</c:v>
                </c:pt>
              </c:strCache>
            </c:strRef>
          </c:cat>
          <c:val>
            <c:numRef>
              <c:f>Charts!$B$12:$E$12</c:f>
              <c:numCache>
                <c:formatCode>_("$"* #,##0_);_("$"* \(#,##0\);_("$"* "-"??_);_(@_)</c:formatCode>
                <c:ptCount val="4"/>
                <c:pt idx="0">
                  <c:v>270000</c:v>
                </c:pt>
                <c:pt idx="1">
                  <c:v>409500</c:v>
                </c:pt>
                <c:pt idx="2">
                  <c:v>213750</c:v>
                </c:pt>
                <c:pt idx="3">
                  <c:v>893250</c:v>
                </c:pt>
              </c:numCache>
            </c:numRef>
          </c:val>
          <c:extLst>
            <c:ext xmlns:c16="http://schemas.microsoft.com/office/drawing/2014/chart" uri="{C3380CC4-5D6E-409C-BE32-E72D297353CC}">
              <c16:uniqueId val="{00000001-7194-49DA-8AEA-0C2A875ACCD3}"/>
            </c:ext>
          </c:extLst>
        </c:ser>
        <c:dLbls>
          <c:showLegendKey val="0"/>
          <c:showVal val="0"/>
          <c:showCatName val="0"/>
          <c:showSerName val="0"/>
          <c:showPercent val="0"/>
          <c:showBubbleSize val="0"/>
        </c:dLbls>
        <c:gapWidth val="150"/>
        <c:axId val="2127962184"/>
        <c:axId val="2128227656"/>
      </c:barChart>
      <c:catAx>
        <c:axId val="2127962184"/>
        <c:scaling>
          <c:orientation val="minMax"/>
        </c:scaling>
        <c:delete val="0"/>
        <c:axPos val="b"/>
        <c:numFmt formatCode="General" sourceLinked="0"/>
        <c:majorTickMark val="out"/>
        <c:minorTickMark val="none"/>
        <c:tickLblPos val="nextTo"/>
        <c:crossAx val="2128227656"/>
        <c:crosses val="autoZero"/>
        <c:auto val="1"/>
        <c:lblAlgn val="ctr"/>
        <c:lblOffset val="100"/>
        <c:noMultiLvlLbl val="0"/>
      </c:catAx>
      <c:valAx>
        <c:axId val="2128227656"/>
        <c:scaling>
          <c:orientation val="minMax"/>
        </c:scaling>
        <c:delete val="0"/>
        <c:axPos val="l"/>
        <c:majorGridlines/>
        <c:numFmt formatCode="_(&quot;$&quot;* #,##0_);_(&quot;$&quot;* \(#,##0\);_(&quot;$&quot;* &quot;-&quot;??_);_(@_)" sourceLinked="1"/>
        <c:majorTickMark val="out"/>
        <c:minorTickMark val="none"/>
        <c:tickLblPos val="nextTo"/>
        <c:crossAx val="2127962184"/>
        <c:crosses val="autoZero"/>
        <c:crossBetween val="between"/>
      </c:valAx>
    </c:plotArea>
    <c:legend>
      <c:legendPos val="r"/>
      <c:layout>
        <c:manualLayout>
          <c:xMode val="edge"/>
          <c:yMode val="edge"/>
          <c:x val="0.653929088576791"/>
          <c:y val="0.444781293051555"/>
          <c:w val="0.346070911423209"/>
          <c:h val="0.208265090516841"/>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COMPARISON</a:t>
            </a:r>
            <a:r>
              <a:rPr lang="en-US" baseline="0" dirty="0"/>
              <a:t> OF SELLING AND ADMINISTRATIVE EXPENSES</a:t>
            </a:r>
            <a:endParaRPr lang="en-US" dirty="0"/>
          </a:p>
        </c:rich>
      </c:tx>
      <c:overlay val="0"/>
    </c:title>
    <c:autoTitleDeleted val="0"/>
    <c:plotArea>
      <c:layout/>
      <c:barChart>
        <c:barDir val="col"/>
        <c:grouping val="clustered"/>
        <c:varyColors val="0"/>
        <c:ser>
          <c:idx val="0"/>
          <c:order val="0"/>
          <c:tx>
            <c:strRef>
              <c:f>Charts!$A$28</c:f>
              <c:strCache>
                <c:ptCount val="1"/>
                <c:pt idx="0">
                  <c:v>  Shipping</c:v>
                </c:pt>
              </c:strCache>
            </c:strRef>
          </c:tx>
          <c:invertIfNegative val="0"/>
          <c:cat>
            <c:strRef>
              <c:f>Charts!$B$27:$D$27</c:f>
              <c:strCache>
                <c:ptCount val="3"/>
                <c:pt idx="0">
                  <c:v>July</c:v>
                </c:pt>
                <c:pt idx="1">
                  <c:v>August</c:v>
                </c:pt>
                <c:pt idx="2">
                  <c:v>September</c:v>
                </c:pt>
              </c:strCache>
            </c:strRef>
          </c:cat>
          <c:val>
            <c:numRef>
              <c:f>Charts!$B$28:$D$28</c:f>
              <c:numCache>
                <c:formatCode>#,##0_);\(#,##0\)</c:formatCode>
                <c:ptCount val="3"/>
                <c:pt idx="0">
                  <c:v>24000</c:v>
                </c:pt>
                <c:pt idx="1">
                  <c:v>36400</c:v>
                </c:pt>
                <c:pt idx="2">
                  <c:v>19000</c:v>
                </c:pt>
              </c:numCache>
            </c:numRef>
          </c:val>
          <c:extLst>
            <c:ext xmlns:c16="http://schemas.microsoft.com/office/drawing/2014/chart" uri="{C3380CC4-5D6E-409C-BE32-E72D297353CC}">
              <c16:uniqueId val="{00000000-51F8-4115-9D47-4E2F72CBE4CB}"/>
            </c:ext>
          </c:extLst>
        </c:ser>
        <c:ser>
          <c:idx val="1"/>
          <c:order val="1"/>
          <c:tx>
            <c:strRef>
              <c:f>Charts!$A$29</c:f>
              <c:strCache>
                <c:ptCount val="1"/>
                <c:pt idx="0">
                  <c:v>  Other Expenses</c:v>
                </c:pt>
              </c:strCache>
            </c:strRef>
          </c:tx>
          <c:invertIfNegative val="0"/>
          <c:cat>
            <c:strRef>
              <c:f>Charts!$B$27:$D$27</c:f>
              <c:strCache>
                <c:ptCount val="3"/>
                <c:pt idx="0">
                  <c:v>July</c:v>
                </c:pt>
                <c:pt idx="1">
                  <c:v>August</c:v>
                </c:pt>
                <c:pt idx="2">
                  <c:v>September</c:v>
                </c:pt>
              </c:strCache>
            </c:strRef>
          </c:cat>
          <c:val>
            <c:numRef>
              <c:f>Charts!$B$29:$D$29</c:f>
              <c:numCache>
                <c:formatCode>#,##0_);\(#,##0\)</c:formatCode>
                <c:ptCount val="3"/>
                <c:pt idx="0">
                  <c:v>48000</c:v>
                </c:pt>
                <c:pt idx="1">
                  <c:v>72800</c:v>
                </c:pt>
                <c:pt idx="2">
                  <c:v>38000</c:v>
                </c:pt>
              </c:numCache>
            </c:numRef>
          </c:val>
          <c:extLst>
            <c:ext xmlns:c16="http://schemas.microsoft.com/office/drawing/2014/chart" uri="{C3380CC4-5D6E-409C-BE32-E72D297353CC}">
              <c16:uniqueId val="{00000001-51F8-4115-9D47-4E2F72CBE4CB}"/>
            </c:ext>
          </c:extLst>
        </c:ser>
        <c:ser>
          <c:idx val="2"/>
          <c:order val="2"/>
          <c:tx>
            <c:strRef>
              <c:f>Charts!$A$30</c:f>
              <c:strCache>
                <c:ptCount val="1"/>
                <c:pt idx="0">
                  <c:v>  Salaries and Wages</c:v>
                </c:pt>
              </c:strCache>
            </c:strRef>
          </c:tx>
          <c:invertIfNegative val="0"/>
          <c:cat>
            <c:strRef>
              <c:f>Charts!$B$27:$D$27</c:f>
              <c:strCache>
                <c:ptCount val="3"/>
                <c:pt idx="0">
                  <c:v>July</c:v>
                </c:pt>
                <c:pt idx="1">
                  <c:v>August</c:v>
                </c:pt>
                <c:pt idx="2">
                  <c:v>September</c:v>
                </c:pt>
              </c:strCache>
            </c:strRef>
          </c:cat>
          <c:val>
            <c:numRef>
              <c:f>Charts!$B$30:$D$30</c:f>
              <c:numCache>
                <c:formatCode>#,##0_);\(#,##0\)</c:formatCode>
                <c:ptCount val="3"/>
                <c:pt idx="0">
                  <c:v>85000</c:v>
                </c:pt>
                <c:pt idx="1">
                  <c:v>85000</c:v>
                </c:pt>
                <c:pt idx="2">
                  <c:v>85000</c:v>
                </c:pt>
              </c:numCache>
            </c:numRef>
          </c:val>
          <c:extLst>
            <c:ext xmlns:c16="http://schemas.microsoft.com/office/drawing/2014/chart" uri="{C3380CC4-5D6E-409C-BE32-E72D297353CC}">
              <c16:uniqueId val="{00000002-51F8-4115-9D47-4E2F72CBE4CB}"/>
            </c:ext>
          </c:extLst>
        </c:ser>
        <c:ser>
          <c:idx val="3"/>
          <c:order val="3"/>
          <c:tx>
            <c:strRef>
              <c:f>Charts!$A$31</c:f>
              <c:strCache>
                <c:ptCount val="1"/>
                <c:pt idx="0">
                  <c:v>  Advertising</c:v>
                </c:pt>
              </c:strCache>
            </c:strRef>
          </c:tx>
          <c:invertIfNegative val="0"/>
          <c:cat>
            <c:strRef>
              <c:f>Charts!$B$27:$D$27</c:f>
              <c:strCache>
                <c:ptCount val="3"/>
                <c:pt idx="0">
                  <c:v>July</c:v>
                </c:pt>
                <c:pt idx="1">
                  <c:v>August</c:v>
                </c:pt>
                <c:pt idx="2">
                  <c:v>September</c:v>
                </c:pt>
              </c:strCache>
            </c:strRef>
          </c:cat>
          <c:val>
            <c:numRef>
              <c:f>Charts!$B$31:$D$31</c:f>
              <c:numCache>
                <c:formatCode>#,##0_);\(#,##0\)</c:formatCode>
                <c:ptCount val="3"/>
                <c:pt idx="0">
                  <c:v>50000</c:v>
                </c:pt>
                <c:pt idx="1">
                  <c:v>50000</c:v>
                </c:pt>
                <c:pt idx="2">
                  <c:v>50000</c:v>
                </c:pt>
              </c:numCache>
            </c:numRef>
          </c:val>
          <c:extLst>
            <c:ext xmlns:c16="http://schemas.microsoft.com/office/drawing/2014/chart" uri="{C3380CC4-5D6E-409C-BE32-E72D297353CC}">
              <c16:uniqueId val="{00000003-51F8-4115-9D47-4E2F72CBE4CB}"/>
            </c:ext>
          </c:extLst>
        </c:ser>
        <c:ser>
          <c:idx val="4"/>
          <c:order val="4"/>
          <c:tx>
            <c:strRef>
              <c:f>Charts!$A$32</c:f>
              <c:strCache>
                <c:ptCount val="1"/>
                <c:pt idx="0">
                  <c:v>  Prepaid Insurance</c:v>
                </c:pt>
              </c:strCache>
            </c:strRef>
          </c:tx>
          <c:invertIfNegative val="0"/>
          <c:cat>
            <c:strRef>
              <c:f>Charts!$B$27:$D$27</c:f>
              <c:strCache>
                <c:ptCount val="3"/>
                <c:pt idx="0">
                  <c:v>July</c:v>
                </c:pt>
                <c:pt idx="1">
                  <c:v>August</c:v>
                </c:pt>
                <c:pt idx="2">
                  <c:v>September</c:v>
                </c:pt>
              </c:strCache>
            </c:strRef>
          </c:cat>
          <c:val>
            <c:numRef>
              <c:f>Charts!$B$32:$D$32</c:f>
              <c:numCache>
                <c:formatCode>#,##0_);\(#,##0\)</c:formatCode>
                <c:ptCount val="3"/>
                <c:pt idx="0">
                  <c:v>3000</c:v>
                </c:pt>
                <c:pt idx="1">
                  <c:v>3000</c:v>
                </c:pt>
                <c:pt idx="2">
                  <c:v>3000</c:v>
                </c:pt>
              </c:numCache>
            </c:numRef>
          </c:val>
          <c:extLst>
            <c:ext xmlns:c16="http://schemas.microsoft.com/office/drawing/2014/chart" uri="{C3380CC4-5D6E-409C-BE32-E72D297353CC}">
              <c16:uniqueId val="{00000004-51F8-4115-9D47-4E2F72CBE4CB}"/>
            </c:ext>
          </c:extLst>
        </c:ser>
        <c:ser>
          <c:idx val="5"/>
          <c:order val="5"/>
          <c:tx>
            <c:strRef>
              <c:f>Charts!$A$33</c:f>
              <c:strCache>
                <c:ptCount val="1"/>
                <c:pt idx="0">
                  <c:v>  Depreciation</c:v>
                </c:pt>
              </c:strCache>
            </c:strRef>
          </c:tx>
          <c:invertIfNegative val="0"/>
          <c:cat>
            <c:strRef>
              <c:f>Charts!$B$27:$D$27</c:f>
              <c:strCache>
                <c:ptCount val="3"/>
                <c:pt idx="0">
                  <c:v>July</c:v>
                </c:pt>
                <c:pt idx="1">
                  <c:v>August</c:v>
                </c:pt>
                <c:pt idx="2">
                  <c:v>September</c:v>
                </c:pt>
              </c:strCache>
            </c:strRef>
          </c:cat>
          <c:val>
            <c:numRef>
              <c:f>Charts!$B$33:$D$33</c:f>
              <c:numCache>
                <c:formatCode>#,##0_);\(#,##0\)</c:formatCode>
                <c:ptCount val="3"/>
                <c:pt idx="0">
                  <c:v>25000</c:v>
                </c:pt>
                <c:pt idx="1">
                  <c:v>25000</c:v>
                </c:pt>
                <c:pt idx="2">
                  <c:v>25000</c:v>
                </c:pt>
              </c:numCache>
            </c:numRef>
          </c:val>
          <c:extLst>
            <c:ext xmlns:c16="http://schemas.microsoft.com/office/drawing/2014/chart" uri="{C3380CC4-5D6E-409C-BE32-E72D297353CC}">
              <c16:uniqueId val="{00000005-51F8-4115-9D47-4E2F72CBE4CB}"/>
            </c:ext>
          </c:extLst>
        </c:ser>
        <c:dLbls>
          <c:showLegendKey val="0"/>
          <c:showVal val="0"/>
          <c:showCatName val="0"/>
          <c:showSerName val="0"/>
          <c:showPercent val="0"/>
          <c:showBubbleSize val="0"/>
        </c:dLbls>
        <c:gapWidth val="150"/>
        <c:axId val="-2132418648"/>
        <c:axId val="-2132578840"/>
      </c:barChart>
      <c:catAx>
        <c:axId val="-2132418648"/>
        <c:scaling>
          <c:orientation val="minMax"/>
        </c:scaling>
        <c:delete val="0"/>
        <c:axPos val="b"/>
        <c:numFmt formatCode="General" sourceLinked="0"/>
        <c:majorTickMark val="out"/>
        <c:minorTickMark val="none"/>
        <c:tickLblPos val="nextTo"/>
        <c:crossAx val="-2132578840"/>
        <c:crosses val="autoZero"/>
        <c:auto val="1"/>
        <c:lblAlgn val="ctr"/>
        <c:lblOffset val="100"/>
        <c:noMultiLvlLbl val="0"/>
      </c:catAx>
      <c:valAx>
        <c:axId val="-2132578840"/>
        <c:scaling>
          <c:orientation val="minMax"/>
        </c:scaling>
        <c:delete val="0"/>
        <c:axPos val="l"/>
        <c:majorGridlines/>
        <c:numFmt formatCode="#,##0_);\(#,##0\)" sourceLinked="1"/>
        <c:majorTickMark val="out"/>
        <c:minorTickMark val="none"/>
        <c:tickLblPos val="nextTo"/>
        <c:crossAx val="-2132418648"/>
        <c:crosses val="autoZero"/>
        <c:crossBetween val="between"/>
      </c:valAx>
    </c:plotArea>
    <c:legend>
      <c:legendPos val="r"/>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COMPARISON OF CASH DISBURSEMENT BY DEPARTMENT</a:t>
            </a:r>
          </a:p>
        </c:rich>
      </c:tx>
      <c:overlay val="0"/>
    </c:title>
    <c:autoTitleDeleted val="0"/>
    <c:plotArea>
      <c:layout/>
      <c:barChart>
        <c:barDir val="col"/>
        <c:grouping val="clustered"/>
        <c:varyColors val="0"/>
        <c:ser>
          <c:idx val="0"/>
          <c:order val="0"/>
          <c:tx>
            <c:strRef>
              <c:f>Charts!$A$20</c:f>
              <c:strCache>
                <c:ptCount val="1"/>
                <c:pt idx="0">
                  <c:v>  For Inventory</c:v>
                </c:pt>
              </c:strCache>
            </c:strRef>
          </c:tx>
          <c:invertIfNegative val="0"/>
          <c:cat>
            <c:strRef>
              <c:f>Charts!$B$19:$D$19</c:f>
              <c:strCache>
                <c:ptCount val="3"/>
                <c:pt idx="0">
                  <c:v>July</c:v>
                </c:pt>
                <c:pt idx="1">
                  <c:v>August</c:v>
                </c:pt>
                <c:pt idx="2">
                  <c:v>September</c:v>
                </c:pt>
              </c:strCache>
            </c:strRef>
          </c:cat>
          <c:val>
            <c:numRef>
              <c:f>Charts!$B$20:$D$20</c:f>
              <c:numCache>
                <c:formatCode>_("$"* #,##0_);_("$"* \(#,##0\);_("$"* "-"??_);_(@_)</c:formatCode>
                <c:ptCount val="3"/>
                <c:pt idx="0">
                  <c:v>280950</c:v>
                </c:pt>
                <c:pt idx="1">
                  <c:v>336125</c:v>
                </c:pt>
                <c:pt idx="2">
                  <c:v>288000</c:v>
                </c:pt>
              </c:numCache>
            </c:numRef>
          </c:val>
          <c:extLst>
            <c:ext xmlns:c16="http://schemas.microsoft.com/office/drawing/2014/chart" uri="{C3380CC4-5D6E-409C-BE32-E72D297353CC}">
              <c16:uniqueId val="{00000000-F254-4D01-A236-1973D8E06B37}"/>
            </c:ext>
          </c:extLst>
        </c:ser>
        <c:ser>
          <c:idx val="1"/>
          <c:order val="1"/>
          <c:tx>
            <c:strRef>
              <c:f>Charts!$A$21</c:f>
              <c:strCache>
                <c:ptCount val="1"/>
                <c:pt idx="0">
                  <c:v>  For Operating Expenses</c:v>
                </c:pt>
              </c:strCache>
            </c:strRef>
          </c:tx>
          <c:invertIfNegative val="0"/>
          <c:cat>
            <c:strRef>
              <c:f>Charts!$B$19:$D$19</c:f>
              <c:strCache>
                <c:ptCount val="3"/>
                <c:pt idx="0">
                  <c:v>July</c:v>
                </c:pt>
                <c:pt idx="1">
                  <c:v>August</c:v>
                </c:pt>
                <c:pt idx="2">
                  <c:v>September</c:v>
                </c:pt>
              </c:strCache>
            </c:strRef>
          </c:cat>
          <c:val>
            <c:numRef>
              <c:f>Charts!$B$21:$D$21</c:f>
              <c:numCache>
                <c:formatCode>#,##0</c:formatCode>
                <c:ptCount val="3"/>
                <c:pt idx="0">
                  <c:v>207000</c:v>
                </c:pt>
                <c:pt idx="1">
                  <c:v>244200</c:v>
                </c:pt>
                <c:pt idx="2">
                  <c:v>192000</c:v>
                </c:pt>
              </c:numCache>
            </c:numRef>
          </c:val>
          <c:extLst>
            <c:ext xmlns:c16="http://schemas.microsoft.com/office/drawing/2014/chart" uri="{C3380CC4-5D6E-409C-BE32-E72D297353CC}">
              <c16:uniqueId val="{00000001-F254-4D01-A236-1973D8E06B37}"/>
            </c:ext>
          </c:extLst>
        </c:ser>
        <c:ser>
          <c:idx val="2"/>
          <c:order val="2"/>
          <c:tx>
            <c:strRef>
              <c:f>Charts!$A$22</c:f>
              <c:strCache>
                <c:ptCount val="1"/>
                <c:pt idx="0">
                  <c:v>  For Equipment</c:v>
                </c:pt>
              </c:strCache>
            </c:strRef>
          </c:tx>
          <c:invertIfNegative val="0"/>
          <c:cat>
            <c:strRef>
              <c:f>Charts!$B$19:$D$19</c:f>
              <c:strCache>
                <c:ptCount val="3"/>
                <c:pt idx="0">
                  <c:v>July</c:v>
                </c:pt>
                <c:pt idx="1">
                  <c:v>August</c:v>
                </c:pt>
                <c:pt idx="2">
                  <c:v>September</c:v>
                </c:pt>
              </c:strCache>
            </c:strRef>
          </c:cat>
          <c:val>
            <c:numRef>
              <c:f>Charts!$B$22:$D$22</c:f>
              <c:numCache>
                <c:formatCode>#,##0_);\(#,##0\)</c:formatCode>
                <c:ptCount val="3"/>
                <c:pt idx="0">
                  <c:v>200000</c:v>
                </c:pt>
                <c:pt idx="1">
                  <c:v>90000</c:v>
                </c:pt>
                <c:pt idx="2">
                  <c:v>0</c:v>
                </c:pt>
              </c:numCache>
            </c:numRef>
          </c:val>
          <c:extLst>
            <c:ext xmlns:c16="http://schemas.microsoft.com/office/drawing/2014/chart" uri="{C3380CC4-5D6E-409C-BE32-E72D297353CC}">
              <c16:uniqueId val="{00000002-F254-4D01-A236-1973D8E06B37}"/>
            </c:ext>
          </c:extLst>
        </c:ser>
        <c:ser>
          <c:idx val="3"/>
          <c:order val="3"/>
          <c:tx>
            <c:strRef>
              <c:f>Charts!$A$23</c:f>
              <c:strCache>
                <c:ptCount val="1"/>
                <c:pt idx="0">
                  <c:v>  For Cash Dividends</c:v>
                </c:pt>
              </c:strCache>
            </c:strRef>
          </c:tx>
          <c:invertIfNegative val="0"/>
          <c:cat>
            <c:strRef>
              <c:f>Charts!$B$19:$D$19</c:f>
              <c:strCache>
                <c:ptCount val="3"/>
                <c:pt idx="0">
                  <c:v>July</c:v>
                </c:pt>
                <c:pt idx="1">
                  <c:v>August</c:v>
                </c:pt>
                <c:pt idx="2">
                  <c:v>September</c:v>
                </c:pt>
              </c:strCache>
            </c:strRef>
          </c:cat>
          <c:val>
            <c:numRef>
              <c:f>Charts!$B$23:$D$23</c:f>
              <c:numCache>
                <c:formatCode>#,##0_);\(#,##0\)</c:formatCode>
                <c:ptCount val="3"/>
                <c:pt idx="0">
                  <c:v>50000</c:v>
                </c:pt>
                <c:pt idx="1">
                  <c:v>0</c:v>
                </c:pt>
                <c:pt idx="2">
                  <c:v>0</c:v>
                </c:pt>
              </c:numCache>
            </c:numRef>
          </c:val>
          <c:extLst>
            <c:ext xmlns:c16="http://schemas.microsoft.com/office/drawing/2014/chart" uri="{C3380CC4-5D6E-409C-BE32-E72D297353CC}">
              <c16:uniqueId val="{00000003-F254-4D01-A236-1973D8E06B37}"/>
            </c:ext>
          </c:extLst>
        </c:ser>
        <c:ser>
          <c:idx val="4"/>
          <c:order val="4"/>
          <c:tx>
            <c:strRef>
              <c:f>Charts!$A$24</c:f>
              <c:strCache>
                <c:ptCount val="1"/>
                <c:pt idx="0">
                  <c:v>  For Interest</c:v>
                </c:pt>
              </c:strCache>
            </c:strRef>
          </c:tx>
          <c:spPr>
            <a:pattFill prst="wdDnDiag">
              <a:fgClr>
                <a:prstClr val="black"/>
              </a:fgClr>
              <a:bgClr>
                <a:prstClr val="white"/>
              </a:bgClr>
            </a:pattFill>
          </c:spPr>
          <c:invertIfNegative val="0"/>
          <c:cat>
            <c:strRef>
              <c:f>Charts!$B$19:$D$19</c:f>
              <c:strCache>
                <c:ptCount val="3"/>
                <c:pt idx="0">
                  <c:v>July</c:v>
                </c:pt>
                <c:pt idx="1">
                  <c:v>August</c:v>
                </c:pt>
                <c:pt idx="2">
                  <c:v>September</c:v>
                </c:pt>
              </c:strCache>
            </c:strRef>
          </c:cat>
          <c:val>
            <c:numRef>
              <c:f>Charts!$B$24:$D$24</c:f>
              <c:numCache>
                <c:formatCode>_(* #,##0_);_(* \(#,##0\);_(* "-"??_);_(@_)</c:formatCode>
                <c:ptCount val="3"/>
                <c:pt idx="0" formatCode="General">
                  <c:v>0</c:v>
                </c:pt>
                <c:pt idx="1">
                  <c:v>850</c:v>
                </c:pt>
                <c:pt idx="2" formatCode="_(* #,##0.00_);_(* \(#,##0.00\);_(* &quot;-&quot;??_);_(@_)">
                  <c:v>0</c:v>
                </c:pt>
              </c:numCache>
            </c:numRef>
          </c:val>
          <c:extLst>
            <c:ext xmlns:c16="http://schemas.microsoft.com/office/drawing/2014/chart" uri="{C3380CC4-5D6E-409C-BE32-E72D297353CC}">
              <c16:uniqueId val="{00000004-F254-4D01-A236-1973D8E06B37}"/>
            </c:ext>
          </c:extLst>
        </c:ser>
        <c:ser>
          <c:idx val="5"/>
          <c:order val="5"/>
          <c:tx>
            <c:strRef>
              <c:f>Charts!$A$25</c:f>
              <c:strCache>
                <c:ptCount val="1"/>
              </c:strCache>
            </c:strRef>
          </c:tx>
          <c:invertIfNegative val="0"/>
          <c:cat>
            <c:strRef>
              <c:f>Charts!$B$19:$D$19</c:f>
              <c:strCache>
                <c:ptCount val="3"/>
                <c:pt idx="0">
                  <c:v>July</c:v>
                </c:pt>
                <c:pt idx="1">
                  <c:v>August</c:v>
                </c:pt>
                <c:pt idx="2">
                  <c:v>September</c:v>
                </c:pt>
              </c:strCache>
            </c:strRef>
          </c:cat>
          <c:val>
            <c:numRef>
              <c:f>Charts!$B$25:$D$25</c:f>
              <c:numCache>
                <c:formatCode>General</c:formatCode>
                <c:ptCount val="3"/>
              </c:numCache>
            </c:numRef>
          </c:val>
          <c:extLst>
            <c:ext xmlns:c16="http://schemas.microsoft.com/office/drawing/2014/chart" uri="{C3380CC4-5D6E-409C-BE32-E72D297353CC}">
              <c16:uniqueId val="{00000005-F254-4D01-A236-1973D8E06B37}"/>
            </c:ext>
          </c:extLst>
        </c:ser>
        <c:dLbls>
          <c:showLegendKey val="0"/>
          <c:showVal val="0"/>
          <c:showCatName val="0"/>
          <c:showSerName val="0"/>
          <c:showPercent val="0"/>
          <c:showBubbleSize val="0"/>
        </c:dLbls>
        <c:gapWidth val="150"/>
        <c:axId val="2124745832"/>
        <c:axId val="-2133206728"/>
      </c:barChart>
      <c:catAx>
        <c:axId val="2124745832"/>
        <c:scaling>
          <c:orientation val="minMax"/>
        </c:scaling>
        <c:delete val="0"/>
        <c:axPos val="b"/>
        <c:numFmt formatCode="General" sourceLinked="0"/>
        <c:majorTickMark val="out"/>
        <c:minorTickMark val="none"/>
        <c:tickLblPos val="nextTo"/>
        <c:crossAx val="-2133206728"/>
        <c:crosses val="autoZero"/>
        <c:auto val="1"/>
        <c:lblAlgn val="ctr"/>
        <c:lblOffset val="100"/>
        <c:noMultiLvlLbl val="0"/>
      </c:catAx>
      <c:valAx>
        <c:axId val="-2133206728"/>
        <c:scaling>
          <c:orientation val="minMax"/>
        </c:scaling>
        <c:delete val="0"/>
        <c:axPos val="l"/>
        <c:majorGridlines/>
        <c:numFmt formatCode="_(&quot;$&quot;* #,##0_);_(&quot;$&quot;* \(#,##0\);_(&quot;$&quot;* &quot;-&quot;??_);_(@_)" sourceLinked="1"/>
        <c:majorTickMark val="out"/>
        <c:minorTickMark val="none"/>
        <c:tickLblPos val="nextTo"/>
        <c:crossAx val="2124745832"/>
        <c:crosses val="autoZero"/>
        <c:crossBetween val="between"/>
      </c:valAx>
    </c:plotArea>
    <c:legend>
      <c:legendPos val="r"/>
      <c:legendEntry>
        <c:idx val="5"/>
        <c:delete val="1"/>
      </c:legendEntry>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FINANCING CONSIDERATIONS</a:t>
            </a:r>
          </a:p>
        </c:rich>
      </c:tx>
      <c:overlay val="0"/>
    </c:title>
    <c:autoTitleDeleted val="0"/>
    <c:plotArea>
      <c:layout>
        <c:manualLayout>
          <c:layoutTarget val="inner"/>
          <c:xMode val="edge"/>
          <c:yMode val="edge"/>
          <c:x val="0.233930962037875"/>
          <c:y val="0.155964108218279"/>
          <c:w val="0.45470351025648498"/>
          <c:h val="0.67948718639262196"/>
        </c:manualLayout>
      </c:layout>
      <c:scatterChart>
        <c:scatterStyle val="lineMarker"/>
        <c:varyColors val="0"/>
        <c:ser>
          <c:idx val="0"/>
          <c:order val="0"/>
          <c:tx>
            <c:strRef>
              <c:f>Charts!$A$7</c:f>
              <c:strCache>
                <c:ptCount val="1"/>
                <c:pt idx="0">
                  <c:v>Cash collections</c:v>
                </c:pt>
              </c:strCache>
            </c:strRef>
          </c:tx>
          <c:xVal>
            <c:strRef>
              <c:f>Charts!$B$6:$D$6</c:f>
              <c:strCache>
                <c:ptCount val="3"/>
                <c:pt idx="0">
                  <c:v>July</c:v>
                </c:pt>
                <c:pt idx="1">
                  <c:v>August </c:v>
                </c:pt>
                <c:pt idx="2">
                  <c:v>September</c:v>
                </c:pt>
              </c:strCache>
            </c:strRef>
          </c:xVal>
          <c:yVal>
            <c:numRef>
              <c:f>Charts!$B$7:$D$7</c:f>
              <c:numCache>
                <c:formatCode>#,##0_);\(#,##0\)</c:formatCode>
                <c:ptCount val="3"/>
                <c:pt idx="0">
                  <c:v>520000</c:v>
                </c:pt>
                <c:pt idx="1">
                  <c:v>693000</c:v>
                </c:pt>
                <c:pt idx="2" formatCode="&quot;$&quot;#,##0_);[Red]\(&quot;$&quot;#,##0\)">
                  <c:v>779500</c:v>
                </c:pt>
              </c:numCache>
            </c:numRef>
          </c:yVal>
          <c:smooth val="0"/>
          <c:extLst>
            <c:ext xmlns:c16="http://schemas.microsoft.com/office/drawing/2014/chart" uri="{C3380CC4-5D6E-409C-BE32-E72D297353CC}">
              <c16:uniqueId val="{00000000-C866-4E31-89C6-122C7699D3AC}"/>
            </c:ext>
          </c:extLst>
        </c:ser>
        <c:ser>
          <c:idx val="1"/>
          <c:order val="1"/>
          <c:tx>
            <c:strRef>
              <c:f>Charts!$A$8</c:f>
              <c:strCache>
                <c:ptCount val="1"/>
                <c:pt idx="0">
                  <c:v>Equipment, interest, dividends</c:v>
                </c:pt>
              </c:strCache>
            </c:strRef>
          </c:tx>
          <c:xVal>
            <c:strRef>
              <c:f>Charts!$B$6:$D$6</c:f>
              <c:strCache>
                <c:ptCount val="3"/>
                <c:pt idx="0">
                  <c:v>July</c:v>
                </c:pt>
                <c:pt idx="1">
                  <c:v>August </c:v>
                </c:pt>
                <c:pt idx="2">
                  <c:v>September</c:v>
                </c:pt>
              </c:strCache>
            </c:strRef>
          </c:xVal>
          <c:yVal>
            <c:numRef>
              <c:f>Charts!$B$8:$D$8</c:f>
              <c:numCache>
                <c:formatCode>#,##0_);\(#,##0\)</c:formatCode>
                <c:ptCount val="3"/>
                <c:pt idx="0" formatCode="General">
                  <c:v>250000</c:v>
                </c:pt>
                <c:pt idx="1">
                  <c:v>92130</c:v>
                </c:pt>
                <c:pt idx="2">
                  <c:v>0</c:v>
                </c:pt>
              </c:numCache>
            </c:numRef>
          </c:yVal>
          <c:smooth val="0"/>
          <c:extLst>
            <c:ext xmlns:c16="http://schemas.microsoft.com/office/drawing/2014/chart" uri="{C3380CC4-5D6E-409C-BE32-E72D297353CC}">
              <c16:uniqueId val="{00000001-C866-4E31-89C6-122C7699D3AC}"/>
            </c:ext>
          </c:extLst>
        </c:ser>
        <c:dLbls>
          <c:showLegendKey val="0"/>
          <c:showVal val="0"/>
          <c:showCatName val="0"/>
          <c:showSerName val="0"/>
          <c:showPercent val="0"/>
          <c:showBubbleSize val="0"/>
        </c:dLbls>
        <c:axId val="2074099544"/>
        <c:axId val="2074090456"/>
      </c:scatterChart>
      <c:valAx>
        <c:axId val="2074099544"/>
        <c:scaling>
          <c:orientation val="minMax"/>
        </c:scaling>
        <c:delete val="0"/>
        <c:axPos val="b"/>
        <c:majorGridlines/>
        <c:minorGridlines/>
        <c:title>
          <c:overlay val="0"/>
        </c:title>
        <c:majorTickMark val="out"/>
        <c:minorTickMark val="none"/>
        <c:tickLblPos val="nextTo"/>
        <c:crossAx val="2074090456"/>
        <c:crosses val="autoZero"/>
        <c:crossBetween val="midCat"/>
      </c:valAx>
      <c:valAx>
        <c:axId val="2074090456"/>
        <c:scaling>
          <c:orientation val="minMax"/>
        </c:scaling>
        <c:delete val="0"/>
        <c:axPos val="l"/>
        <c:majorGridlines/>
        <c:minorGridlines/>
        <c:title>
          <c:overlay val="0"/>
        </c:title>
        <c:numFmt formatCode="#,##0_);\(#,##0\)" sourceLinked="1"/>
        <c:majorTickMark val="out"/>
        <c:minorTickMark val="none"/>
        <c:tickLblPos val="nextTo"/>
        <c:crossAx val="2074099544"/>
        <c:crosses val="autoZero"/>
        <c:crossBetween val="midCat"/>
      </c:valAx>
    </c:plotArea>
    <c:legend>
      <c:legendPos val="r"/>
      <c:layout>
        <c:manualLayout>
          <c:xMode val="edge"/>
          <c:yMode val="edge"/>
          <c:x val="0.65480832190481697"/>
          <c:y val="0.43452534524483399"/>
          <c:w val="0.34519167809518198"/>
          <c:h val="0.20824731051324999"/>
        </c:manualLayout>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a:t>TREND</a:t>
            </a:r>
            <a:r>
              <a:rPr lang="en-US" baseline="0" dirty="0"/>
              <a:t> IN CASH COLLECTIONS AND CASH DISBURSMENTS</a:t>
            </a:r>
          </a:p>
        </c:rich>
      </c:tx>
      <c:overlay val="0"/>
    </c:title>
    <c:autoTitleDeleted val="0"/>
    <c:plotArea>
      <c:layout/>
      <c:scatterChart>
        <c:scatterStyle val="lineMarker"/>
        <c:varyColors val="0"/>
        <c:ser>
          <c:idx val="0"/>
          <c:order val="0"/>
          <c:tx>
            <c:strRef>
              <c:f>Charts!$A$2</c:f>
              <c:strCache>
                <c:ptCount val="1"/>
                <c:pt idx="0">
                  <c:v>Sales</c:v>
                </c:pt>
              </c:strCache>
            </c:strRef>
          </c:tx>
          <c:spPr>
            <a:ln>
              <a:solidFill>
                <a:srgbClr val="FF0000"/>
              </a:solidFill>
            </a:ln>
          </c:spPr>
          <c:marker>
            <c:spPr>
              <a:ln>
                <a:solidFill>
                  <a:srgbClr val="FF0000"/>
                </a:solidFill>
              </a:ln>
            </c:spPr>
          </c:marker>
          <c:xVal>
            <c:strRef>
              <c:f>Charts!$B$1:$D$1</c:f>
              <c:strCache>
                <c:ptCount val="3"/>
                <c:pt idx="0">
                  <c:v>July</c:v>
                </c:pt>
                <c:pt idx="1">
                  <c:v>August </c:v>
                </c:pt>
                <c:pt idx="2">
                  <c:v>September</c:v>
                </c:pt>
              </c:strCache>
            </c:strRef>
          </c:xVal>
          <c:yVal>
            <c:numRef>
              <c:f>Charts!$B$2:$D$2</c:f>
              <c:numCache>
                <c:formatCode>_("$"* #,##0_);_("$"* \(#,##0\);_("$"* "-"??_);_(@_)</c:formatCode>
                <c:ptCount val="3"/>
                <c:pt idx="0">
                  <c:v>600000</c:v>
                </c:pt>
                <c:pt idx="1">
                  <c:v>910000</c:v>
                </c:pt>
                <c:pt idx="2">
                  <c:v>475000</c:v>
                </c:pt>
              </c:numCache>
            </c:numRef>
          </c:yVal>
          <c:smooth val="0"/>
          <c:extLst>
            <c:ext xmlns:c16="http://schemas.microsoft.com/office/drawing/2014/chart" uri="{C3380CC4-5D6E-409C-BE32-E72D297353CC}">
              <c16:uniqueId val="{00000000-FA6C-4E98-9A3B-4755327BAD02}"/>
            </c:ext>
          </c:extLst>
        </c:ser>
        <c:ser>
          <c:idx val="1"/>
          <c:order val="1"/>
          <c:tx>
            <c:strRef>
              <c:f>Charts!$A$3</c:f>
              <c:strCache>
                <c:ptCount val="1"/>
                <c:pt idx="0">
                  <c:v>Cash collections</c:v>
                </c:pt>
              </c:strCache>
            </c:strRef>
          </c:tx>
          <c:spPr>
            <a:ln>
              <a:solidFill>
                <a:schemeClr val="tx1"/>
              </a:solidFill>
            </a:ln>
          </c:spPr>
          <c:marker>
            <c:spPr>
              <a:ln>
                <a:solidFill>
                  <a:schemeClr val="tx1"/>
                </a:solidFill>
              </a:ln>
            </c:spPr>
          </c:marker>
          <c:xVal>
            <c:strRef>
              <c:f>Charts!$B$1:$D$1</c:f>
              <c:strCache>
                <c:ptCount val="3"/>
                <c:pt idx="0">
                  <c:v>July</c:v>
                </c:pt>
                <c:pt idx="1">
                  <c:v>August </c:v>
                </c:pt>
                <c:pt idx="2">
                  <c:v>September</c:v>
                </c:pt>
              </c:strCache>
            </c:strRef>
          </c:xVal>
          <c:yVal>
            <c:numRef>
              <c:f>Charts!$B$3:$D$3</c:f>
              <c:numCache>
                <c:formatCode>#,##0_);\(#,##0\)</c:formatCode>
                <c:ptCount val="3"/>
                <c:pt idx="0">
                  <c:v>520000</c:v>
                </c:pt>
                <c:pt idx="1">
                  <c:v>693000</c:v>
                </c:pt>
                <c:pt idx="2" formatCode="&quot;$&quot;#,##0_);[Red]\(&quot;$&quot;#,##0\)">
                  <c:v>779500</c:v>
                </c:pt>
              </c:numCache>
            </c:numRef>
          </c:yVal>
          <c:smooth val="0"/>
          <c:extLst>
            <c:ext xmlns:c16="http://schemas.microsoft.com/office/drawing/2014/chart" uri="{C3380CC4-5D6E-409C-BE32-E72D297353CC}">
              <c16:uniqueId val="{00000001-FA6C-4E98-9A3B-4755327BAD02}"/>
            </c:ext>
          </c:extLst>
        </c:ser>
        <c:ser>
          <c:idx val="2"/>
          <c:order val="2"/>
          <c:tx>
            <c:strRef>
              <c:f>Charts!$A$4</c:f>
              <c:strCache>
                <c:ptCount val="1"/>
                <c:pt idx="0">
                  <c:v>Cash disbursements</c:v>
                </c:pt>
              </c:strCache>
            </c:strRef>
          </c:tx>
          <c:spPr>
            <a:ln>
              <a:solidFill>
                <a:srgbClr val="FF6600"/>
              </a:solidFill>
            </a:ln>
          </c:spPr>
          <c:marker>
            <c:spPr>
              <a:ln>
                <a:solidFill>
                  <a:srgbClr val="FF6600"/>
                </a:solidFill>
              </a:ln>
            </c:spPr>
          </c:marker>
          <c:xVal>
            <c:strRef>
              <c:f>Charts!$B$1:$D$1</c:f>
              <c:strCache>
                <c:ptCount val="3"/>
                <c:pt idx="0">
                  <c:v>July</c:v>
                </c:pt>
                <c:pt idx="1">
                  <c:v>August </c:v>
                </c:pt>
                <c:pt idx="2">
                  <c:v>September</c:v>
                </c:pt>
              </c:strCache>
            </c:strRef>
          </c:xVal>
          <c:yVal>
            <c:numRef>
              <c:f>Charts!$B$4:$D$4</c:f>
              <c:numCache>
                <c:formatCode>_(* #,##0_);_(* \(#,##0\);_(* "-"??_);_(@_)</c:formatCode>
                <c:ptCount val="3"/>
                <c:pt idx="0">
                  <c:v>737950</c:v>
                </c:pt>
                <c:pt idx="1">
                  <c:v>672455</c:v>
                </c:pt>
                <c:pt idx="2">
                  <c:v>480000</c:v>
                </c:pt>
              </c:numCache>
            </c:numRef>
          </c:yVal>
          <c:smooth val="0"/>
          <c:extLst>
            <c:ext xmlns:c16="http://schemas.microsoft.com/office/drawing/2014/chart" uri="{C3380CC4-5D6E-409C-BE32-E72D297353CC}">
              <c16:uniqueId val="{00000002-FA6C-4E98-9A3B-4755327BAD02}"/>
            </c:ext>
          </c:extLst>
        </c:ser>
        <c:dLbls>
          <c:showLegendKey val="0"/>
          <c:showVal val="0"/>
          <c:showCatName val="0"/>
          <c:showSerName val="0"/>
          <c:showPercent val="0"/>
          <c:showBubbleSize val="0"/>
        </c:dLbls>
        <c:axId val="-2136756648"/>
        <c:axId val="-2136366520"/>
      </c:scatterChart>
      <c:valAx>
        <c:axId val="-2136756648"/>
        <c:scaling>
          <c:orientation val="minMax"/>
        </c:scaling>
        <c:delete val="0"/>
        <c:axPos val="b"/>
        <c:majorGridlines>
          <c:spPr>
            <a:ln>
              <a:solidFill>
                <a:srgbClr val="3366FF"/>
              </a:solidFill>
            </a:ln>
          </c:spPr>
        </c:majorGridlines>
        <c:majorTickMark val="none"/>
        <c:minorTickMark val="none"/>
        <c:tickLblPos val="nextTo"/>
        <c:crossAx val="-2136366520"/>
        <c:crosses val="autoZero"/>
        <c:crossBetween val="midCat"/>
      </c:valAx>
      <c:valAx>
        <c:axId val="-2136366520"/>
        <c:scaling>
          <c:orientation val="minMax"/>
        </c:scaling>
        <c:delete val="0"/>
        <c:axPos val="l"/>
        <c:majorGridlines/>
        <c:numFmt formatCode="_(&quot;$&quot;* #,##0_);_(&quot;$&quot;* \(#,##0\);_(&quot;$&quot;* &quot;-&quot;??_);_(@_)" sourceLinked="1"/>
        <c:majorTickMark val="none"/>
        <c:minorTickMark val="none"/>
        <c:tickLblPos val="nextTo"/>
        <c:crossAx val="-2136756648"/>
        <c:crosses val="autoZero"/>
        <c:crossBetween val="midCat"/>
      </c:valAx>
    </c:plotArea>
    <c:legend>
      <c:legendPos val="b"/>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7E26E8-F24D-894D-A358-1DC826714548}" type="datetimeFigureOut">
              <a:rPr lang="en-US" smtClean="0"/>
              <a:t>12/19/2018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FD9636-744A-F346-9D33-47D3E9AECBF0}" type="slidenum">
              <a:rPr lang="en-US" smtClean="0"/>
              <a:t>‹#›</a:t>
            </a:fld>
            <a:endParaRPr lang="en-US"/>
          </a:p>
        </p:txBody>
      </p:sp>
    </p:spTree>
    <p:extLst>
      <p:ext uri="{BB962C8B-B14F-4D97-AF65-F5344CB8AC3E}">
        <p14:creationId xmlns:p14="http://schemas.microsoft.com/office/powerpoint/2010/main" val="25188718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a:t>
            </a:r>
            <a:r>
              <a:rPr lang="en-US" baseline="0" dirty="0"/>
              <a:t> company collects 30% of the cash in the month in which the sale occurs and 70% in the following month. In this quarter, management projects that the cash collected will exceed the projected quarterly sales. This is an indication of the effectiveness of the company’s cash collection policy. In a month with high sales volume, the company expects high cash inflow in the subsequent month. If the decreasing sales persist past September, the ending cash balance in the 4</a:t>
            </a:r>
            <a:r>
              <a:rPr lang="en-US" baseline="30000" dirty="0"/>
              <a:t>th</a:t>
            </a:r>
            <a:r>
              <a:rPr lang="en-US" baseline="0" dirty="0"/>
              <a:t> quarter will dwindle. The closing cash balance is, however, well above the company’s preferred balance of $35,000. SRS should therefore be able to weather any future seasonality in sales without suffering a cash crunch.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issue of collectability of accounts is also critical in the formulation of an accurate budget. While it is possible that a large percentage of SRS’ AR is collectible given that its main customers are K-12 schools, management should provide estimates of uncollectible accounts using an ageing trial balance however small the estimate.</a:t>
            </a:r>
          </a:p>
        </p:txBody>
      </p:sp>
      <p:sp>
        <p:nvSpPr>
          <p:cNvPr id="4" name="Slide Number Placeholder 3"/>
          <p:cNvSpPr>
            <a:spLocks noGrp="1"/>
          </p:cNvSpPr>
          <p:nvPr>
            <p:ph type="sldNum" sz="quarter" idx="10"/>
          </p:nvPr>
        </p:nvSpPr>
        <p:spPr/>
        <p:txBody>
          <a:bodyPr/>
          <a:lstStyle/>
          <a:p>
            <a:fld id="{F6FD9636-744A-F346-9D33-47D3E9AECBF0}" type="slidenum">
              <a:rPr lang="en-US" smtClean="0"/>
              <a:t>2</a:t>
            </a:fld>
            <a:endParaRPr lang="en-US" dirty="0"/>
          </a:p>
        </p:txBody>
      </p:sp>
    </p:spTree>
    <p:extLst>
      <p:ext uri="{BB962C8B-B14F-4D97-AF65-F5344CB8AC3E}">
        <p14:creationId xmlns:p14="http://schemas.microsoft.com/office/powerpoint/2010/main" val="64765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total budgeted disbursements exceed the total cost of merchandise sold due to the high beginning AP balance as well as the merchandise payment policy. Higher cash disbursements compared to merchandise cost has a negative effect on the cash flow from operating activities. The decreasing trend in ending inventory indicates the purchasing manager’s expectation of decreasing sales at the beginning of the fourth quarter. The company’s policy of holding ending inventory of 20% of the subsequent period projected sales rather than the current period sales aids in reducing the holding costs and costs associated with stock-out.</a:t>
            </a:r>
          </a:p>
        </p:txBody>
      </p:sp>
      <p:sp>
        <p:nvSpPr>
          <p:cNvPr id="4" name="Slide Number Placeholder 3"/>
          <p:cNvSpPr>
            <a:spLocks noGrp="1"/>
          </p:cNvSpPr>
          <p:nvPr>
            <p:ph type="sldNum" sz="quarter" idx="10"/>
          </p:nvPr>
        </p:nvSpPr>
        <p:spPr/>
        <p:txBody>
          <a:bodyPr/>
          <a:lstStyle/>
          <a:p>
            <a:fld id="{F6FD9636-744A-F346-9D33-47D3E9AECBF0}" type="slidenum">
              <a:rPr lang="en-US" smtClean="0"/>
              <a:t>3</a:t>
            </a:fld>
            <a:endParaRPr lang="en-US" dirty="0"/>
          </a:p>
        </p:txBody>
      </p:sp>
    </p:spTree>
    <p:extLst>
      <p:ext uri="{BB962C8B-B14F-4D97-AF65-F5344CB8AC3E}">
        <p14:creationId xmlns:p14="http://schemas.microsoft.com/office/powerpoint/2010/main" val="4212666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SRS</a:t>
            </a:r>
            <a:r>
              <a:rPr lang="en-US" baseline="0" dirty="0"/>
              <a:t> has a merchandise payment policy that requires payment of 50% of the purchase amount in the month of the purchase and the balance in the subsequent month. The company’s customers on the other hand receives 30% of sales amount in the month of purchasing and 70% in the subsequent month. The effect is a difference in the trends in the cash disbursements for merchandise purchases and cash collection. Flexibility in the payment policy especially by reducing the amount of payment due in the month of the purchase will allow SRS to make payments for the merchandise after it has received the sales amount from its buyers.</a:t>
            </a:r>
          </a:p>
          <a:p>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4</a:t>
            </a:fld>
            <a:endParaRPr lang="en-US" dirty="0"/>
          </a:p>
        </p:txBody>
      </p:sp>
    </p:spTree>
    <p:extLst>
      <p:ext uri="{BB962C8B-B14F-4D97-AF65-F5344CB8AC3E}">
        <p14:creationId xmlns:p14="http://schemas.microsoft.com/office/powerpoint/2010/main" val="1628575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monthly</a:t>
            </a:r>
            <a:r>
              <a:rPr lang="en-US" baseline="0" dirty="0"/>
              <a:t> </a:t>
            </a:r>
            <a:r>
              <a:rPr lang="en-US" dirty="0"/>
              <a:t>cost of goods sold make</a:t>
            </a:r>
            <a:r>
              <a:rPr lang="en-US" baseline="0" dirty="0"/>
              <a:t> up </a:t>
            </a:r>
            <a:r>
              <a:rPr lang="en-US" dirty="0"/>
              <a:t>45% of monthly sales.</a:t>
            </a:r>
            <a:r>
              <a:rPr lang="en-US" baseline="0" dirty="0"/>
              <a:t> The graph indicates a constant trend in the sales and COGs. When sales are high, COGs are high and vice versa. The overall gross margin is constant at  55%. The purchasing manager should create a flexible budget to monitor the price variance of the merchandise. The price of the products could vary based on the variance in demand. For a merchandising company, the quantity variance of the merchandise is either nonexistent or very low given that the company does not produce the finished product but buys and sells it as it is.</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5</a:t>
            </a:fld>
            <a:endParaRPr lang="en-US" dirty="0"/>
          </a:p>
        </p:txBody>
      </p:sp>
    </p:spTree>
    <p:extLst>
      <p:ext uri="{BB962C8B-B14F-4D97-AF65-F5344CB8AC3E}">
        <p14:creationId xmlns:p14="http://schemas.microsoft.com/office/powerpoint/2010/main" val="457415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a:t>
            </a:r>
            <a:r>
              <a:rPr lang="en-US" baseline="0" dirty="0"/>
              <a:t> the operating manager can effectively control all costs if the actual sales level falls below the projected level, f</a:t>
            </a:r>
            <a:r>
              <a:rPr lang="en-US" dirty="0"/>
              <a:t>ixed</a:t>
            </a:r>
            <a:r>
              <a:rPr lang="en-US" baseline="0" dirty="0"/>
              <a:t> expenses present greater difficulty in budgetary control compared to variable expenses. Cost control of variable expenses for example shipping expense is automatic as the company pays less to ship fewer products. Fixed costs such as salaries and wages are difficult to control even as the sales level drops due to the significant costs of firing and rehiring workers. </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6</a:t>
            </a:fld>
            <a:endParaRPr lang="en-US" dirty="0"/>
          </a:p>
        </p:txBody>
      </p:sp>
    </p:spTree>
    <p:extLst>
      <p:ext uri="{BB962C8B-B14F-4D97-AF65-F5344CB8AC3E}">
        <p14:creationId xmlns:p14="http://schemas.microsoft.com/office/powerpoint/2010/main" val="595875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a:t>
            </a:r>
            <a:r>
              <a:rPr lang="en-US" baseline="0" dirty="0"/>
              <a:t> the graph, the c</a:t>
            </a:r>
            <a:r>
              <a:rPr lang="en-US" dirty="0"/>
              <a:t>ash</a:t>
            </a:r>
            <a:r>
              <a:rPr lang="en-US" baseline="0" dirty="0"/>
              <a:t> disbursement for inventory purchase formed the highest cash outflow in each month. The cash outflow for operating expenses was second highest in each month while the cash for the purchase of equipment was the third highest in July and August. There were no cash disbursements for equipment purchase in September. Disbursement for dividend payments was fourth highest in July but the cash outflow was missing in the other three months. A small amount of cash was disbursed for interest payments in August and September</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7</a:t>
            </a:fld>
            <a:endParaRPr lang="en-US" dirty="0"/>
          </a:p>
        </p:txBody>
      </p:sp>
    </p:spTree>
    <p:extLst>
      <p:ext uri="{BB962C8B-B14F-4D97-AF65-F5344CB8AC3E}">
        <p14:creationId xmlns:p14="http://schemas.microsoft.com/office/powerpoint/2010/main" val="932514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budgeting process, the p</a:t>
            </a:r>
            <a:r>
              <a:rPr lang="en-US" dirty="0"/>
              <a:t>ayment of loans on a monthly basis rather than at the end of the year was selected.</a:t>
            </a:r>
            <a:r>
              <a:rPr lang="en-US" baseline="0" dirty="0"/>
              <a:t> Making p</a:t>
            </a:r>
            <a:r>
              <a:rPr lang="en-US" dirty="0"/>
              <a:t>ayment at the end</a:t>
            </a:r>
            <a:r>
              <a:rPr lang="en-US" baseline="0" dirty="0"/>
              <a:t> of the month reduces the next month’s principal balance and subsequently the interest expense. SRS can avoid the loan if the financing and investing activities are rescheduled. Without the equipment purchase and dividend payment, the ending cash balance in July would have been $72,050. This would have been well above the required minimum balance of $35,000. </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8</a:t>
            </a:fld>
            <a:endParaRPr lang="en-US" dirty="0"/>
          </a:p>
        </p:txBody>
      </p:sp>
    </p:spTree>
    <p:extLst>
      <p:ext uri="{BB962C8B-B14F-4D97-AF65-F5344CB8AC3E}">
        <p14:creationId xmlns:p14="http://schemas.microsoft.com/office/powerpoint/2010/main" val="2748816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Cash</a:t>
            </a:r>
            <a:r>
              <a:rPr lang="en-US" baseline="0" dirty="0"/>
              <a:t> outflows for financing purposes and investment purposes is evidently poorly timed. The graph indicates that the budgeted cash outflows for financing and investing activities are highest when the cash collected is lowest and lowest when cash collected is highest. Given that this is a cash budget rather than the actual situation, management can move the purchase of equipment and dividend payments to a period where cash collections are expected to avoid running out of cash. </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9</a:t>
            </a:fld>
            <a:endParaRPr lang="en-US" dirty="0"/>
          </a:p>
        </p:txBody>
      </p:sp>
    </p:spTree>
    <p:extLst>
      <p:ext uri="{BB962C8B-B14F-4D97-AF65-F5344CB8AC3E}">
        <p14:creationId xmlns:p14="http://schemas.microsoft.com/office/powerpoint/2010/main" val="3108610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cash budget is the ultimate master budget whose purpose is to anticipate the company’s cash needs before they occur. Knowing that</a:t>
            </a:r>
            <a:r>
              <a:rPr lang="en-US" baseline="0" dirty="0"/>
              <a:t> there will be a need for borrowing allows management to approach the relevant financial institutions to obtain a line of credit before the company runs out of cash. The cash budget also allows management to uncover excessive variances that need to be addressed. In this scenario, the gap between total cash disbursements and total cash collections in July  that results in a cash deficiency of 177,950 is identified allowing management to make appropriate adjustments to the budget .</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10</a:t>
            </a:fld>
            <a:endParaRPr lang="en-US" dirty="0"/>
          </a:p>
        </p:txBody>
      </p:sp>
    </p:spTree>
    <p:extLst>
      <p:ext uri="{BB962C8B-B14F-4D97-AF65-F5344CB8AC3E}">
        <p14:creationId xmlns:p14="http://schemas.microsoft.com/office/powerpoint/2010/main" val="1885311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SRS</a:t>
            </a:r>
            <a:r>
              <a:rPr lang="en-US" baseline="0" dirty="0"/>
              <a:t> is expected to be profitable in 2018 with a net profit margin of 18%. For every dollar in sales, the company is expected to make $0.18. The company is also expected to have a positive cash flow generating cash and being able to invest in equipment and pay dividends to the shareholders. The total fixed assets are expected to increase as a result of the $290,000 investment in equipment. The total cash is expected to increase from the cash from operating activities and borrowings. All borrowings will however be paid back before the close of the </a:t>
            </a:r>
            <a:r>
              <a:rPr lang="en-US" baseline="0" dirty="0" err="1"/>
              <a:t>quarter.s</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11</a:t>
            </a:fld>
            <a:endParaRPr lang="en-US"/>
          </a:p>
        </p:txBody>
      </p:sp>
    </p:spTree>
    <p:extLst>
      <p:ext uri="{BB962C8B-B14F-4D97-AF65-F5344CB8AC3E}">
        <p14:creationId xmlns:p14="http://schemas.microsoft.com/office/powerpoint/2010/main" val="263566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This graph shows the trend in cash collections and disbursements with trend in sales included to provide a complete picture of this trend. From the graph, we see that sales increased in August then dropped in September. The trend in cash collection has, however, been increasing. A drop in the cash collected is expected at the beginning of the fourth quarter should sales fail to increase in October. The trend in cash disbursements on the other hand has been reducing from July to September. Furthermore, the company’s accounts payable is significantly lower than the accounts receivable.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Management should take advantage of variance in cash collections and cash disbursements </a:t>
            </a:r>
          </a:p>
          <a:p>
            <a:r>
              <a:rPr lang="en-US" dirty="0"/>
              <a:t>The company has taken advantage of the high level of cash collections by paying the loan</a:t>
            </a:r>
            <a:r>
              <a:rPr lang="en-US" baseline="0" dirty="0"/>
              <a:t> taken out in July to increase the ending cash balance. This is the opportune moment for investment in low cost equipment. The company has a high ability to generate cash in the fourth quarter </a:t>
            </a:r>
          </a:p>
          <a:p>
            <a:r>
              <a:rPr lang="en-US" baseline="0" dirty="0"/>
              <a:t>Invest in current assets such as prepaid insurance</a:t>
            </a:r>
            <a:endParaRPr lang="en-US" dirty="0"/>
          </a:p>
        </p:txBody>
      </p:sp>
      <p:sp>
        <p:nvSpPr>
          <p:cNvPr id="4" name="Slide Number Placeholder 3"/>
          <p:cNvSpPr>
            <a:spLocks noGrp="1"/>
          </p:cNvSpPr>
          <p:nvPr>
            <p:ph type="sldNum" sz="quarter" idx="10"/>
          </p:nvPr>
        </p:nvSpPr>
        <p:spPr/>
        <p:txBody>
          <a:bodyPr/>
          <a:lstStyle/>
          <a:p>
            <a:fld id="{F6FD9636-744A-F346-9D33-47D3E9AECBF0}" type="slidenum">
              <a:rPr lang="en-US" smtClean="0"/>
              <a:t>12</a:t>
            </a:fld>
            <a:endParaRPr lang="en-US"/>
          </a:p>
        </p:txBody>
      </p:sp>
    </p:spTree>
    <p:extLst>
      <p:ext uri="{BB962C8B-B14F-4D97-AF65-F5344CB8AC3E}">
        <p14:creationId xmlns:p14="http://schemas.microsoft.com/office/powerpoint/2010/main" val="1700641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cash deficiency is a cause</a:t>
            </a:r>
            <a:r>
              <a:rPr lang="en-US" baseline="0" dirty="0"/>
              <a:t> of concern as it leads to even more costs such as the cost of financing and the cost of lost sales if the company is unable to purchase merchandise to fulfill demand. An analysis of the possible causes for the cash deficiency reveals that the budgeting of equipment purchase and dividend payment was poorly timed. Moving dividend payments to September and equipment purchase to August will remove the need to negotiate a loan.</a:t>
            </a:r>
          </a:p>
        </p:txBody>
      </p:sp>
      <p:sp>
        <p:nvSpPr>
          <p:cNvPr id="4" name="Slide Number Placeholder 3"/>
          <p:cNvSpPr>
            <a:spLocks noGrp="1"/>
          </p:cNvSpPr>
          <p:nvPr>
            <p:ph type="sldNum" sz="quarter" idx="10"/>
          </p:nvPr>
        </p:nvSpPr>
        <p:spPr/>
        <p:txBody>
          <a:bodyPr/>
          <a:lstStyle/>
          <a:p>
            <a:fld id="{F6FD9636-744A-F346-9D33-47D3E9AECBF0}" type="slidenum">
              <a:rPr lang="en-US" smtClean="0"/>
              <a:t>13</a:t>
            </a:fld>
            <a:endParaRPr lang="en-US"/>
          </a:p>
        </p:txBody>
      </p:sp>
    </p:spTree>
    <p:extLst>
      <p:ext uri="{BB962C8B-B14F-4D97-AF65-F5344CB8AC3E}">
        <p14:creationId xmlns:p14="http://schemas.microsoft.com/office/powerpoint/2010/main" val="269403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p:txBody>
          <a:bodyPr/>
          <a:lstStyle/>
          <a:p>
            <a:fld id="{0A98AF03-7270-45C2-A683-C5E353EF01A5}" type="datetime4">
              <a:rPr lang="en-US" smtClean="0"/>
              <a:pPr/>
              <a:t>December 19, 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December 19,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December 19,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525A706-D8F2-4D1A-855A-CADC92600C26}" type="datetime4">
              <a:rPr lang="en-US" smtClean="0"/>
              <a:pPr/>
              <a:t>December 19,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December 19, 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127EC2-47FB-48A1-8644-C8A81DDAA119}" type="datetime4">
              <a:rPr lang="en-US" smtClean="0"/>
              <a:pPr/>
              <a:t>December 19, 2018</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December 19, 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p:txBody>
          <a:bodyPr/>
          <a:lstStyle/>
          <a:p>
            <a:fld id="{3FC49BF1-FCD3-4395-8FF6-0047AF66228E}" type="datetime4">
              <a:rPr lang="en-US" smtClean="0"/>
              <a:pPr/>
              <a:t>December 19, 2018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B37D5FE-740C-46F5-801A-FA5477D971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December 19, 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FB5AFD-D735-4504-A039-ADEBB6448D55}" type="datetime4">
              <a:rPr lang="en-US" smtClean="0"/>
              <a:pPr/>
              <a:t>December 19,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5C8118-FB93-4E87-B380-0175F2FE2167}" type="datetime4">
              <a:rPr lang="en-US" smtClean="0"/>
              <a:pPr/>
              <a:t>December 19,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16C01193-8287-4834-A286-6B880643E934}" type="datetime4">
              <a:rPr lang="en-US" smtClean="0"/>
              <a:pPr/>
              <a:t>December 19, 2018</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17112" y="1730403"/>
            <a:ext cx="5648623" cy="1204306"/>
          </a:xfrm>
        </p:spPr>
        <p:txBody>
          <a:bodyPr/>
          <a:lstStyle/>
          <a:p>
            <a:r>
              <a:rPr lang="en-US" sz="4000" dirty="0">
                <a:solidFill>
                  <a:schemeClr val="accent5"/>
                </a:solidFill>
              </a:rPr>
              <a:t>BUDGETING</a:t>
            </a:r>
            <a:endParaRPr lang="en-US" dirty="0">
              <a:solidFill>
                <a:schemeClr val="accent5"/>
              </a:solidFill>
            </a:endParaRPr>
          </a:p>
        </p:txBody>
      </p:sp>
      <p:sp>
        <p:nvSpPr>
          <p:cNvPr id="3" name="Subtitle 2"/>
          <p:cNvSpPr>
            <a:spLocks noGrp="1"/>
          </p:cNvSpPr>
          <p:nvPr>
            <p:ph type="subTitle" idx="1"/>
          </p:nvPr>
        </p:nvSpPr>
        <p:spPr>
          <a:xfrm>
            <a:off x="872443" y="3204333"/>
            <a:ext cx="6511131" cy="1160459"/>
          </a:xfrm>
        </p:spPr>
        <p:txBody>
          <a:bodyPr>
            <a:normAutofit/>
          </a:bodyPr>
          <a:lstStyle/>
          <a:p>
            <a:r>
              <a:rPr lang="en-US" dirty="0"/>
              <a:t>Student name</a:t>
            </a:r>
          </a:p>
          <a:p>
            <a:r>
              <a:rPr lang="en-US" dirty="0"/>
              <a:t>Executive Presentation</a:t>
            </a:r>
          </a:p>
        </p:txBody>
      </p:sp>
    </p:spTree>
    <p:extLst>
      <p:ext uri="{BB962C8B-B14F-4D97-AF65-F5344CB8AC3E}">
        <p14:creationId xmlns:p14="http://schemas.microsoft.com/office/powerpoint/2010/main" val="2930880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a:solidFill>
                  <a:srgbClr val="000000"/>
                </a:solidFill>
              </a:rPr>
              <a:t>SALES DEPARTMENT: BUDGET AND CASH COLLECTION SCHEDULE</a:t>
            </a:r>
          </a:p>
        </p:txBody>
      </p:sp>
      <p:sp>
        <p:nvSpPr>
          <p:cNvPr id="3" name="Content Placeholder 2"/>
          <p:cNvSpPr>
            <a:spLocks noGrp="1"/>
          </p:cNvSpPr>
          <p:nvPr>
            <p:ph idx="1"/>
          </p:nvPr>
        </p:nvSpPr>
        <p:spPr/>
        <p:txBody>
          <a:bodyPr>
            <a:normAutofit fontScale="92500" lnSpcReduction="20000"/>
          </a:bodyPr>
          <a:lstStyle/>
          <a:p>
            <a:pPr>
              <a:buFont typeface="Arial"/>
              <a:buChar char="•"/>
            </a:pPr>
            <a:r>
              <a:rPr lang="en-US" sz="2400" dirty="0"/>
              <a:t>Projected sales for the quarter amount to $1,985,000</a:t>
            </a:r>
          </a:p>
          <a:p>
            <a:pPr>
              <a:buFont typeface="Arial"/>
              <a:buChar char="•"/>
            </a:pPr>
            <a:r>
              <a:rPr lang="en-US" sz="2400" dirty="0"/>
              <a:t>Total expected cash collections of $1,992,500 in the 3</a:t>
            </a:r>
            <a:r>
              <a:rPr lang="en-US" sz="2400" baseline="30000" dirty="0"/>
              <a:t>rd</a:t>
            </a:r>
            <a:r>
              <a:rPr lang="en-US" sz="2400" dirty="0"/>
              <a:t> quarter</a:t>
            </a:r>
          </a:p>
          <a:p>
            <a:pPr lvl="3">
              <a:buFont typeface="Arial"/>
              <a:buChar char="•"/>
            </a:pPr>
            <a:r>
              <a:rPr lang="en-US" sz="2400" dirty="0"/>
              <a:t>Expected cash collections represent 1.004 of projected sales</a:t>
            </a:r>
          </a:p>
          <a:p>
            <a:pPr>
              <a:buFont typeface="Arial"/>
              <a:buChar char="•"/>
            </a:pPr>
            <a:r>
              <a:rPr lang="en-US" sz="2400" dirty="0"/>
              <a:t>A trend of increasing expected monthly cash collections during the 3</a:t>
            </a:r>
            <a:r>
              <a:rPr lang="en-US" sz="2400" baseline="30000" dirty="0"/>
              <a:t>rd</a:t>
            </a:r>
            <a:r>
              <a:rPr lang="en-US" sz="2400" dirty="0"/>
              <a:t> Quarter</a:t>
            </a:r>
          </a:p>
          <a:p>
            <a:pPr>
              <a:buFont typeface="Arial"/>
              <a:buChar char="•"/>
            </a:pPr>
            <a:r>
              <a:rPr lang="en-US" sz="2400" dirty="0"/>
              <a:t>Cash collections expected to reduce in subsequent quarter if trend of decreasing sales persists</a:t>
            </a:r>
          </a:p>
          <a:p>
            <a:pPr>
              <a:buFont typeface="Arial"/>
              <a:buChar char="•"/>
            </a:pPr>
            <a:r>
              <a:rPr lang="en-US" sz="2400" dirty="0"/>
              <a:t>Future budgets should account for collectability of AR balance</a:t>
            </a:r>
          </a:p>
        </p:txBody>
      </p:sp>
    </p:spTree>
    <p:extLst>
      <p:ext uri="{BB962C8B-B14F-4D97-AF65-F5344CB8AC3E}">
        <p14:creationId xmlns:p14="http://schemas.microsoft.com/office/powerpoint/2010/main" val="1520547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065" y="599398"/>
            <a:ext cx="7024744" cy="671166"/>
          </a:xfrm>
        </p:spPr>
        <p:txBody>
          <a:bodyPr>
            <a:normAutofit fontScale="90000"/>
          </a:bodyPr>
          <a:lstStyle/>
          <a:p>
            <a:r>
              <a:rPr lang="en-US" sz="2800" dirty="0">
                <a:solidFill>
                  <a:srgbClr val="000000"/>
                </a:solidFill>
              </a:rPr>
              <a:t>PURCHASING DEPARTMENT: INVENTORY PURCHASE BUDGET</a:t>
            </a:r>
          </a:p>
        </p:txBody>
      </p:sp>
      <p:sp>
        <p:nvSpPr>
          <p:cNvPr id="3" name="Content Placeholder 2"/>
          <p:cNvSpPr>
            <a:spLocks noGrp="1"/>
          </p:cNvSpPr>
          <p:nvPr>
            <p:ph idx="1"/>
          </p:nvPr>
        </p:nvSpPr>
        <p:spPr>
          <a:xfrm>
            <a:off x="796065" y="1546487"/>
            <a:ext cx="6777317" cy="3856819"/>
          </a:xfrm>
        </p:spPr>
        <p:txBody>
          <a:bodyPr>
            <a:noAutofit/>
          </a:bodyPr>
          <a:lstStyle/>
          <a:p>
            <a:pPr>
              <a:buFont typeface="Arial"/>
              <a:buChar char="•"/>
            </a:pPr>
            <a:r>
              <a:rPr lang="en-US" sz="2000" dirty="0"/>
              <a:t>Overall 3</a:t>
            </a:r>
            <a:r>
              <a:rPr lang="en-US" sz="2000" baseline="30000" dirty="0"/>
              <a:t>rd</a:t>
            </a:r>
            <a:r>
              <a:rPr lang="en-US" sz="2000" dirty="0"/>
              <a:t> quarter budgeted cost of merchandise sold is $893,250</a:t>
            </a:r>
          </a:p>
          <a:p>
            <a:pPr>
              <a:buFont typeface="Arial"/>
              <a:buChar char="•"/>
            </a:pPr>
            <a:r>
              <a:rPr lang="en-US" sz="2000" dirty="0"/>
              <a:t>Total budgeted disbursements for merchandise purchase ($905,075) exceeds cost of merchandise sold</a:t>
            </a:r>
          </a:p>
          <a:p>
            <a:pPr>
              <a:buFont typeface="Arial"/>
              <a:buChar char="•"/>
            </a:pPr>
            <a:r>
              <a:rPr lang="en-US" sz="2000" dirty="0"/>
              <a:t>Decreasing trend in desired ending inventory observed</a:t>
            </a:r>
          </a:p>
          <a:p>
            <a:pPr lvl="3">
              <a:buFont typeface="Arial"/>
              <a:buChar char="•"/>
            </a:pPr>
            <a:r>
              <a:rPr lang="en-US" sz="2000" dirty="0"/>
              <a:t>Due to decreasing projected sales</a:t>
            </a:r>
          </a:p>
          <a:p>
            <a:pPr>
              <a:buFont typeface="Arial"/>
              <a:buChar char="•"/>
            </a:pPr>
            <a:r>
              <a:rPr lang="en-US" sz="2000" dirty="0"/>
              <a:t>Required purchases highest in August and lowest in September</a:t>
            </a:r>
          </a:p>
          <a:p>
            <a:pPr>
              <a:buFont typeface="Arial"/>
              <a:buChar char="•"/>
            </a:pPr>
            <a:r>
              <a:rPr lang="en-US" sz="2000" dirty="0"/>
              <a:t>The trend in total cash disbursements for purchases is similar to the trend in sales</a:t>
            </a:r>
          </a:p>
        </p:txBody>
      </p:sp>
    </p:spTree>
    <p:extLst>
      <p:ext uri="{BB962C8B-B14F-4D97-AF65-F5344CB8AC3E}">
        <p14:creationId xmlns:p14="http://schemas.microsoft.com/office/powerpoint/2010/main" val="3310493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822960" y="1097280"/>
            <a:ext cx="2915125" cy="3482174"/>
          </a:xfrm>
        </p:spPr>
        <p:txBody>
          <a:bodyPr/>
          <a:lstStyle/>
          <a:p>
            <a:pPr>
              <a:buFont typeface="Arial"/>
              <a:buChar char="•"/>
            </a:pPr>
            <a:r>
              <a:rPr lang="en-US" sz="2000" dirty="0"/>
              <a:t>There is a variance in the total cash disbursements for purchases and total cash collected</a:t>
            </a:r>
          </a:p>
          <a:p>
            <a:pPr lvl="3">
              <a:buFont typeface="Arial"/>
              <a:buChar char="•"/>
            </a:pPr>
            <a:r>
              <a:rPr lang="en-US" sz="2000" dirty="0"/>
              <a:t>Due to the difference in the cash collection ratio and cash disbursement ratio</a:t>
            </a:r>
          </a:p>
          <a:p>
            <a:pPr>
              <a:buFont typeface="Arial"/>
              <a:buChar char="•"/>
            </a:pPr>
            <a:endParaRPr lang="en-US" sz="1800" dirty="0"/>
          </a:p>
          <a:p>
            <a:endParaRPr lang="en-US" dirty="0"/>
          </a:p>
        </p:txBody>
      </p:sp>
      <p:sp>
        <p:nvSpPr>
          <p:cNvPr id="4" name="Title 3"/>
          <p:cNvSpPr>
            <a:spLocks noGrp="1"/>
          </p:cNvSpPr>
          <p:nvPr>
            <p:ph type="title"/>
          </p:nvPr>
        </p:nvSpPr>
        <p:spPr/>
        <p:txBody>
          <a:bodyPr/>
          <a:lstStyle/>
          <a:p>
            <a:r>
              <a:rPr lang="en-US" dirty="0"/>
              <a:t>PURCHASING DEPARTMENT: CASH DISBURSEMENT SCHEDULE</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289270260"/>
              </p:ext>
            </p:extLst>
          </p:nvPr>
        </p:nvGraphicFramePr>
        <p:xfrm>
          <a:off x="4060025" y="1096963"/>
          <a:ext cx="3840963" cy="3713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2044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2897240" cy="3446397"/>
          </a:xfrm>
        </p:spPr>
        <p:txBody>
          <a:bodyPr>
            <a:normAutofit lnSpcReduction="10000"/>
          </a:bodyPr>
          <a:lstStyle/>
          <a:p>
            <a:pPr>
              <a:buFont typeface="Arial"/>
              <a:buChar char="•"/>
            </a:pPr>
            <a:r>
              <a:rPr lang="en-US" sz="2600" dirty="0"/>
              <a:t>Total sales in the quarter outstrips total cost of merchandise sold hence expected high gross margin</a:t>
            </a:r>
          </a:p>
          <a:p>
            <a:pPr>
              <a:buFont typeface="Arial"/>
              <a:buChar char="•"/>
            </a:pPr>
            <a:r>
              <a:rPr lang="en-US" sz="2600" dirty="0"/>
              <a:t>Overall gross margin of 0.55</a:t>
            </a:r>
          </a:p>
          <a:p>
            <a:pPr>
              <a:buFont typeface="Arial"/>
              <a:buChar char="•"/>
            </a:pPr>
            <a:endParaRPr lang="en-US" dirty="0"/>
          </a:p>
          <a:p>
            <a:endParaRPr lang="en-US" dirty="0"/>
          </a:p>
        </p:txBody>
      </p:sp>
      <p:sp>
        <p:nvSpPr>
          <p:cNvPr id="2" name="Title 1"/>
          <p:cNvSpPr>
            <a:spLocks noGrp="1"/>
          </p:cNvSpPr>
          <p:nvPr>
            <p:ph type="title"/>
          </p:nvPr>
        </p:nvSpPr>
        <p:spPr/>
        <p:txBody>
          <a:bodyPr/>
          <a:lstStyle/>
          <a:p>
            <a:r>
              <a:rPr lang="en-US" dirty="0"/>
              <a:t>TREND in SALES and Cost of goods sold</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884593671"/>
              </p:ext>
            </p:extLst>
          </p:nvPr>
        </p:nvGraphicFramePr>
        <p:xfrm>
          <a:off x="4042141" y="1097280"/>
          <a:ext cx="4686020" cy="37128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7119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1" y="1097280"/>
            <a:ext cx="2682612" cy="3500062"/>
          </a:xfrm>
        </p:spPr>
        <p:txBody>
          <a:bodyPr>
            <a:noAutofit/>
          </a:bodyPr>
          <a:lstStyle/>
          <a:p>
            <a:pPr>
              <a:buFont typeface="Arial"/>
              <a:buChar char="•"/>
            </a:pPr>
            <a:r>
              <a:rPr lang="en-US" sz="1800" dirty="0"/>
              <a:t>The company has two variable expenses</a:t>
            </a:r>
          </a:p>
          <a:p>
            <a:pPr lvl="3">
              <a:buFont typeface="Arial"/>
              <a:buChar char="•"/>
            </a:pPr>
            <a:r>
              <a:rPr lang="en-US" dirty="0"/>
              <a:t>Shipping expense</a:t>
            </a:r>
          </a:p>
          <a:p>
            <a:pPr lvl="3">
              <a:buFont typeface="Arial"/>
              <a:buChar char="•"/>
            </a:pPr>
            <a:r>
              <a:rPr lang="en-US" dirty="0"/>
              <a:t>Other expense</a:t>
            </a:r>
          </a:p>
          <a:p>
            <a:pPr>
              <a:buFont typeface="Arial"/>
              <a:buChar char="•"/>
            </a:pPr>
            <a:r>
              <a:rPr lang="en-US" sz="1800" dirty="0"/>
              <a:t>Salaries and wages expenses ($255,00) consist of the highest operating expenses</a:t>
            </a:r>
          </a:p>
          <a:p>
            <a:pPr>
              <a:buFont typeface="Arial"/>
              <a:buChar char="•"/>
            </a:pPr>
            <a:r>
              <a:rPr lang="en-US" sz="1800" dirty="0"/>
              <a:t>Anticipated difficulty in operating department cost control</a:t>
            </a:r>
          </a:p>
          <a:p>
            <a:pPr>
              <a:buFont typeface="Arial"/>
              <a:buChar char="•"/>
            </a:pPr>
            <a:endParaRPr lang="en-US" sz="1800" dirty="0"/>
          </a:p>
        </p:txBody>
      </p:sp>
      <p:sp>
        <p:nvSpPr>
          <p:cNvPr id="2" name="Title 1"/>
          <p:cNvSpPr>
            <a:spLocks noGrp="1"/>
          </p:cNvSpPr>
          <p:nvPr>
            <p:ph type="title"/>
          </p:nvPr>
        </p:nvSpPr>
        <p:spPr/>
        <p:txBody>
          <a:bodyPr>
            <a:normAutofit/>
          </a:bodyPr>
          <a:lstStyle/>
          <a:p>
            <a:r>
              <a:rPr lang="en-US" sz="2800" dirty="0">
                <a:solidFill>
                  <a:srgbClr val="000000"/>
                </a:solidFill>
              </a:rPr>
              <a:t>OPERATING DEPARTMENT</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770017246"/>
              </p:ext>
            </p:extLst>
          </p:nvPr>
        </p:nvGraphicFramePr>
        <p:xfrm>
          <a:off x="3809627" y="1097280"/>
          <a:ext cx="4534273" cy="37128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676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 OF CASH DISBURSEMENT BY DEPARTMENT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6093284"/>
              </p:ext>
            </p:extLst>
          </p:nvPr>
        </p:nvGraphicFramePr>
        <p:xfrm>
          <a:off x="822325" y="1100138"/>
          <a:ext cx="7521575" cy="3579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26017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065" y="450007"/>
            <a:ext cx="7024744" cy="671166"/>
          </a:xfrm>
        </p:spPr>
        <p:txBody>
          <a:bodyPr>
            <a:normAutofit/>
          </a:bodyPr>
          <a:lstStyle/>
          <a:p>
            <a:r>
              <a:rPr lang="en-US" sz="2800" dirty="0">
                <a:solidFill>
                  <a:srgbClr val="000000"/>
                </a:solidFill>
              </a:rPr>
              <a:t>FINANCIAL CONSIDERATIONS</a:t>
            </a:r>
          </a:p>
        </p:txBody>
      </p:sp>
      <p:sp>
        <p:nvSpPr>
          <p:cNvPr id="3" name="Content Placeholder 2"/>
          <p:cNvSpPr>
            <a:spLocks noGrp="1"/>
          </p:cNvSpPr>
          <p:nvPr>
            <p:ph idx="1"/>
          </p:nvPr>
        </p:nvSpPr>
        <p:spPr>
          <a:xfrm>
            <a:off x="1043492" y="1121173"/>
            <a:ext cx="6777317" cy="3856819"/>
          </a:xfrm>
        </p:spPr>
        <p:txBody>
          <a:bodyPr>
            <a:normAutofit/>
          </a:bodyPr>
          <a:lstStyle/>
          <a:p>
            <a:pPr>
              <a:buFont typeface="Arial"/>
              <a:buChar char="•"/>
            </a:pPr>
            <a:r>
              <a:rPr lang="en-US" sz="2400" dirty="0"/>
              <a:t>SRS budgeted to obtain a loan amount of $213,000 in July</a:t>
            </a:r>
          </a:p>
          <a:p>
            <a:pPr>
              <a:buFont typeface="Arial"/>
              <a:buChar char="•"/>
            </a:pPr>
            <a:r>
              <a:rPr lang="en-US" sz="2400" dirty="0"/>
              <a:t>Loan is to partly repaid in August ($22,000) and payment to be completed in September ($191,000)</a:t>
            </a:r>
          </a:p>
          <a:p>
            <a:pPr>
              <a:buFont typeface="Arial"/>
              <a:buChar char="•"/>
            </a:pPr>
            <a:r>
              <a:rPr lang="en-US" sz="2400" dirty="0"/>
              <a:t>SRS projected to make total interest payments of $4,040</a:t>
            </a:r>
          </a:p>
          <a:p>
            <a:pPr>
              <a:buFont typeface="Arial"/>
              <a:buChar char="•"/>
            </a:pPr>
            <a:r>
              <a:rPr lang="en-US" sz="2400" dirty="0"/>
              <a:t>Loan can be avoided if equipment purchase and dividend payment are postponed</a:t>
            </a:r>
          </a:p>
          <a:p>
            <a:pPr lvl="1">
              <a:buFont typeface="Arial"/>
              <a:buChar char="•"/>
            </a:pPr>
            <a:endParaRPr lang="en-US" sz="2400" dirty="0"/>
          </a:p>
        </p:txBody>
      </p:sp>
    </p:spTree>
    <p:extLst>
      <p:ext uri="{BB962C8B-B14F-4D97-AF65-F5344CB8AC3E}">
        <p14:creationId xmlns:p14="http://schemas.microsoft.com/office/powerpoint/2010/main" val="346925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1"/>
            <p:extLst>
              <p:ext uri="{D42A27DB-BD31-4B8C-83A1-F6EECF244321}">
                <p14:modId xmlns:p14="http://schemas.microsoft.com/office/powerpoint/2010/main" val="4048777285"/>
              </p:ext>
            </p:extLst>
          </p:nvPr>
        </p:nvGraphicFramePr>
        <p:xfrm>
          <a:off x="4060025" y="1097661"/>
          <a:ext cx="4668135" cy="3800726"/>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a:spLocks noGrp="1"/>
          </p:cNvSpPr>
          <p:nvPr>
            <p:ph sz="half" idx="2"/>
          </p:nvPr>
        </p:nvSpPr>
        <p:spPr>
          <a:xfrm>
            <a:off x="492001" y="1097661"/>
            <a:ext cx="3200400" cy="3712464"/>
          </a:xfrm>
        </p:spPr>
        <p:txBody>
          <a:bodyPr/>
          <a:lstStyle/>
          <a:p>
            <a:pPr>
              <a:buFont typeface="Arial"/>
              <a:buChar char="•"/>
            </a:pPr>
            <a:r>
              <a:rPr lang="en-US" dirty="0"/>
              <a:t>Inadvisability of paying dividends and purchasing equipment in July</a:t>
            </a:r>
          </a:p>
          <a:p>
            <a:pPr lvl="3">
              <a:buFont typeface="Arial"/>
              <a:buChar char="•"/>
            </a:pPr>
            <a:r>
              <a:rPr lang="en-US" dirty="0"/>
              <a:t>Overall cash collections were lowest in July</a:t>
            </a:r>
          </a:p>
          <a:p>
            <a:pPr lvl="3">
              <a:buFont typeface="Arial"/>
              <a:buChar char="•"/>
            </a:pPr>
            <a:r>
              <a:rPr lang="en-US" dirty="0"/>
              <a:t>Equipment and dividends formed</a:t>
            </a:r>
          </a:p>
          <a:p>
            <a:endParaRPr lang="en-US" dirty="0"/>
          </a:p>
        </p:txBody>
      </p:sp>
      <p:sp>
        <p:nvSpPr>
          <p:cNvPr id="2" name="Title 1"/>
          <p:cNvSpPr>
            <a:spLocks noGrp="1"/>
          </p:cNvSpPr>
          <p:nvPr>
            <p:ph type="title"/>
          </p:nvPr>
        </p:nvSpPr>
        <p:spPr/>
        <p:txBody>
          <a:bodyPr/>
          <a:lstStyle/>
          <a:p>
            <a:r>
              <a:rPr lang="en-US" dirty="0"/>
              <a:t>FINANCING CONSIDERATIONS</a:t>
            </a:r>
          </a:p>
        </p:txBody>
      </p:sp>
    </p:spTree>
    <p:extLst>
      <p:ext uri="{BB962C8B-B14F-4D97-AF65-F5344CB8AC3E}">
        <p14:creationId xmlns:p14="http://schemas.microsoft.com/office/powerpoint/2010/main" val="2006931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065" y="255218"/>
            <a:ext cx="7024744" cy="671166"/>
          </a:xfrm>
        </p:spPr>
        <p:txBody>
          <a:bodyPr>
            <a:normAutofit/>
          </a:bodyPr>
          <a:lstStyle/>
          <a:p>
            <a:r>
              <a:rPr lang="en-US" sz="2800" dirty="0">
                <a:solidFill>
                  <a:srgbClr val="000000"/>
                </a:solidFill>
              </a:rPr>
              <a:t>CASH BUDGET</a:t>
            </a:r>
          </a:p>
        </p:txBody>
      </p:sp>
      <p:sp>
        <p:nvSpPr>
          <p:cNvPr id="3" name="Content Placeholder 2"/>
          <p:cNvSpPr>
            <a:spLocks noGrp="1"/>
          </p:cNvSpPr>
          <p:nvPr>
            <p:ph idx="1"/>
          </p:nvPr>
        </p:nvSpPr>
        <p:spPr>
          <a:xfrm>
            <a:off x="796065" y="948532"/>
            <a:ext cx="6777317" cy="3856819"/>
          </a:xfrm>
        </p:spPr>
        <p:txBody>
          <a:bodyPr>
            <a:normAutofit/>
          </a:bodyPr>
          <a:lstStyle/>
          <a:p>
            <a:pPr>
              <a:buFont typeface="Arial"/>
              <a:buChar char="•"/>
            </a:pPr>
            <a:r>
              <a:rPr lang="en-US" sz="2400" dirty="0"/>
              <a:t>Ending cash balance of $140,185</a:t>
            </a:r>
          </a:p>
          <a:p>
            <a:pPr>
              <a:buFont typeface="Arial"/>
              <a:buChar char="•"/>
            </a:pPr>
            <a:r>
              <a:rPr lang="en-US" sz="2400" dirty="0"/>
              <a:t>Highest cash disbursement in July </a:t>
            </a:r>
          </a:p>
          <a:p>
            <a:pPr lvl="3">
              <a:buFont typeface="Arial"/>
              <a:buChar char="•"/>
            </a:pPr>
            <a:r>
              <a:rPr lang="en-US" sz="2400" dirty="0"/>
              <a:t>Purchase of equipment</a:t>
            </a:r>
          </a:p>
          <a:p>
            <a:pPr lvl="3">
              <a:buFont typeface="Arial"/>
              <a:buChar char="•"/>
            </a:pPr>
            <a:r>
              <a:rPr lang="en-US" sz="2400" dirty="0"/>
              <a:t>Payment of dividends</a:t>
            </a:r>
          </a:p>
          <a:p>
            <a:pPr>
              <a:buFont typeface="Arial"/>
              <a:buChar char="•"/>
            </a:pPr>
            <a:r>
              <a:rPr lang="en-US" sz="2400" dirty="0"/>
              <a:t>The ending cash balance exhibits an increasing trend during the quarter</a:t>
            </a:r>
          </a:p>
          <a:p>
            <a:pPr lvl="3">
              <a:buFont typeface="Arial"/>
              <a:buChar char="•"/>
            </a:pPr>
            <a:r>
              <a:rPr lang="en-US" sz="2400" dirty="0"/>
              <a:t>Investing and financing activities concentrated in the first two months</a:t>
            </a:r>
          </a:p>
          <a:p>
            <a:pPr lvl="3">
              <a:buFont typeface="Arial"/>
              <a:buChar char="•"/>
            </a:pPr>
            <a:r>
              <a:rPr lang="en-US" sz="2400" dirty="0"/>
              <a:t>Cash collections exhibit an increasing trend</a:t>
            </a:r>
          </a:p>
        </p:txBody>
      </p:sp>
    </p:spTree>
    <p:extLst>
      <p:ext uri="{BB962C8B-B14F-4D97-AF65-F5344CB8AC3E}">
        <p14:creationId xmlns:p14="http://schemas.microsoft.com/office/powerpoint/2010/main" val="2766457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BUDGETED FINANCIAL STATEMENTS</a:t>
            </a:r>
          </a:p>
        </p:txBody>
      </p:sp>
      <p:sp>
        <p:nvSpPr>
          <p:cNvPr id="3" name="Content Placeholder 2"/>
          <p:cNvSpPr>
            <a:spLocks noGrp="1"/>
          </p:cNvSpPr>
          <p:nvPr>
            <p:ph idx="1"/>
          </p:nvPr>
        </p:nvSpPr>
        <p:spPr/>
        <p:txBody>
          <a:bodyPr>
            <a:normAutofit/>
          </a:bodyPr>
          <a:lstStyle/>
          <a:p>
            <a:pPr>
              <a:buFont typeface="Arial"/>
              <a:buChar char="•"/>
            </a:pPr>
            <a:r>
              <a:rPr lang="en-US" sz="2000" dirty="0"/>
              <a:t>The company had a net income of $360,510</a:t>
            </a:r>
          </a:p>
          <a:p>
            <a:pPr lvl="3">
              <a:buFont typeface="Arial"/>
              <a:buChar char="•"/>
            </a:pPr>
            <a:r>
              <a:rPr lang="en-US" sz="2000" dirty="0"/>
              <a:t>Represents a profit margin of 18%</a:t>
            </a:r>
          </a:p>
          <a:p>
            <a:pPr>
              <a:buFont typeface="Arial"/>
              <a:buChar char="•"/>
            </a:pPr>
            <a:r>
              <a:rPr lang="en-US" sz="2000" dirty="0"/>
              <a:t>The company’s cash position improved in this quarter compared to the previous one</a:t>
            </a:r>
          </a:p>
          <a:p>
            <a:pPr>
              <a:buFont typeface="Arial"/>
              <a:buChar char="•"/>
            </a:pPr>
            <a:r>
              <a:rPr lang="en-US" sz="2000" dirty="0"/>
              <a:t>Total assets increased by $283,335</a:t>
            </a:r>
          </a:p>
          <a:p>
            <a:pPr lvl="3">
              <a:buFont typeface="Arial"/>
              <a:buChar char="•"/>
            </a:pPr>
            <a:r>
              <a:rPr lang="en-US" sz="2000" dirty="0"/>
              <a:t>Increase driven by increase in buildings &amp; equipment and cash</a:t>
            </a:r>
          </a:p>
          <a:p>
            <a:pPr lvl="3">
              <a:buFont typeface="Arial"/>
              <a:buChar char="•"/>
            </a:pPr>
            <a:r>
              <a:rPr lang="en-US" sz="2000" dirty="0"/>
              <a:t>There was a slight decrease in AR and inventory indicating improved turnover</a:t>
            </a:r>
          </a:p>
          <a:p>
            <a:pPr lvl="1">
              <a:buFont typeface="Arial"/>
              <a:buChar char="•"/>
            </a:pPr>
            <a:r>
              <a:rPr lang="en-US" sz="2000" dirty="0"/>
              <a:t>Stockholder’s equity improved by the value of net income less the $50,000 in dividends</a:t>
            </a:r>
          </a:p>
        </p:txBody>
      </p:sp>
    </p:spTree>
    <p:extLst>
      <p:ext uri="{BB962C8B-B14F-4D97-AF65-F5344CB8AC3E}">
        <p14:creationId xmlns:p14="http://schemas.microsoft.com/office/powerpoint/2010/main" val="4089498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2754155" cy="3712464"/>
          </a:xfrm>
        </p:spPr>
        <p:txBody>
          <a:bodyPr>
            <a:normAutofit fontScale="70000" lnSpcReduction="20000"/>
          </a:bodyPr>
          <a:lstStyle/>
          <a:p>
            <a:pPr>
              <a:buFont typeface="Arial"/>
              <a:buChar char="•"/>
            </a:pPr>
            <a:r>
              <a:rPr lang="en-US" dirty="0"/>
              <a:t>Cash collections has been on the rise in the quarter while cash disbursements has been reducing</a:t>
            </a:r>
          </a:p>
          <a:p>
            <a:pPr>
              <a:buFont typeface="Arial"/>
              <a:buChar char="•"/>
            </a:pPr>
            <a:r>
              <a:rPr lang="en-US" dirty="0"/>
              <a:t>AR ($332,500) considerably higher than AP ($102,825) at the end of the quarter</a:t>
            </a:r>
          </a:p>
          <a:p>
            <a:pPr>
              <a:buFont typeface="Arial"/>
              <a:buChar char="•"/>
            </a:pPr>
            <a:r>
              <a:rPr lang="en-US" dirty="0"/>
              <a:t>This has positive implication for cash flow from operation</a:t>
            </a:r>
          </a:p>
        </p:txBody>
      </p:sp>
      <p:sp>
        <p:nvSpPr>
          <p:cNvPr id="2" name="Title 1"/>
          <p:cNvSpPr>
            <a:spLocks noGrp="1"/>
          </p:cNvSpPr>
          <p:nvPr>
            <p:ph type="title"/>
          </p:nvPr>
        </p:nvSpPr>
        <p:spPr/>
        <p:txBody>
          <a:bodyPr>
            <a:normAutofit fontScale="90000"/>
          </a:bodyPr>
          <a:lstStyle/>
          <a:p>
            <a:r>
              <a:rPr lang="en-US" sz="2800" dirty="0">
                <a:solidFill>
                  <a:srgbClr val="000000"/>
                </a:solidFill>
              </a:rPr>
              <a:t>VARIANCE 1: CASH COLLECTIONS AND DISBURSEMENTS</a:t>
            </a:r>
          </a:p>
        </p:txBody>
      </p:sp>
      <p:graphicFrame>
        <p:nvGraphicFramePr>
          <p:cNvPr id="5" name="Content Placeholder 3"/>
          <p:cNvGraphicFramePr>
            <a:graphicFrameLocks noGrp="1"/>
          </p:cNvGraphicFramePr>
          <p:nvPr>
            <p:ph sz="half" idx="2"/>
            <p:extLst>
              <p:ext uri="{D42A27DB-BD31-4B8C-83A1-F6EECF244321}">
                <p14:modId xmlns:p14="http://schemas.microsoft.com/office/powerpoint/2010/main" val="2853572518"/>
              </p:ext>
            </p:extLst>
          </p:nvPr>
        </p:nvGraphicFramePr>
        <p:xfrm>
          <a:off x="3863284" y="1096963"/>
          <a:ext cx="4037704" cy="3713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8603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065" y="599398"/>
            <a:ext cx="7024744" cy="671166"/>
          </a:xfrm>
        </p:spPr>
        <p:txBody>
          <a:bodyPr>
            <a:normAutofit/>
          </a:bodyPr>
          <a:lstStyle/>
          <a:p>
            <a:r>
              <a:rPr lang="en-US" sz="2800" dirty="0">
                <a:solidFill>
                  <a:srgbClr val="000000"/>
                </a:solidFill>
              </a:rPr>
              <a:t>VARIANCE 2: JULY DEFICIENCY IN CASH</a:t>
            </a:r>
          </a:p>
        </p:txBody>
      </p:sp>
      <p:sp>
        <p:nvSpPr>
          <p:cNvPr id="3" name="Content Placeholder 2"/>
          <p:cNvSpPr>
            <a:spLocks noGrp="1"/>
          </p:cNvSpPr>
          <p:nvPr>
            <p:ph idx="1"/>
          </p:nvPr>
        </p:nvSpPr>
        <p:spPr>
          <a:xfrm>
            <a:off x="796065" y="1350194"/>
            <a:ext cx="6777317" cy="3856819"/>
          </a:xfrm>
        </p:spPr>
        <p:txBody>
          <a:bodyPr>
            <a:normAutofit/>
          </a:bodyPr>
          <a:lstStyle/>
          <a:p>
            <a:pPr>
              <a:buFont typeface="Arial"/>
              <a:buChar char="•"/>
            </a:pPr>
            <a:r>
              <a:rPr lang="en-US" sz="1800" dirty="0"/>
              <a:t>The projected cash disbursements in July exceeded the projected cash payments</a:t>
            </a:r>
          </a:p>
          <a:p>
            <a:pPr lvl="3">
              <a:buFont typeface="Arial"/>
              <a:buChar char="•"/>
            </a:pPr>
            <a:r>
              <a:rPr lang="en-US" sz="1800" dirty="0"/>
              <a:t>Resulting in a cash deficiency of $177,950</a:t>
            </a:r>
          </a:p>
          <a:p>
            <a:pPr>
              <a:buFont typeface="Arial"/>
              <a:buChar char="•"/>
            </a:pPr>
            <a:r>
              <a:rPr lang="en-US" sz="1800" dirty="0"/>
              <a:t>The cash deficiency is a cause for concern and calls for an assessment</a:t>
            </a:r>
          </a:p>
          <a:p>
            <a:pPr lvl="3">
              <a:buFont typeface="Arial"/>
              <a:buChar char="•"/>
            </a:pPr>
            <a:r>
              <a:rPr lang="en-US" sz="1800" dirty="0"/>
              <a:t>The cash collected from the sales budget was lowest in July</a:t>
            </a:r>
          </a:p>
          <a:p>
            <a:pPr lvl="3">
              <a:buFont typeface="Arial"/>
              <a:buChar char="•"/>
            </a:pPr>
            <a:r>
              <a:rPr lang="en-US" sz="1800" dirty="0"/>
              <a:t>The beginning AR balance (340,000) collected in July was lower than cash from previous months collected in August and September</a:t>
            </a:r>
          </a:p>
          <a:p>
            <a:pPr lvl="3">
              <a:buFont typeface="Arial"/>
              <a:buChar char="•"/>
            </a:pPr>
            <a:r>
              <a:rPr lang="en-US" sz="1800" dirty="0"/>
              <a:t>Equipment purchase and dividend payment budgeted for July despite the low projected available cash</a:t>
            </a:r>
          </a:p>
          <a:p>
            <a:pPr>
              <a:buFont typeface="Arial"/>
              <a:buChar char="•"/>
            </a:pPr>
            <a:endParaRPr lang="en-US" sz="1800" dirty="0"/>
          </a:p>
          <a:p>
            <a:pPr>
              <a:buFont typeface="Arial"/>
              <a:buChar char="•"/>
            </a:pPr>
            <a:endParaRPr lang="en-US" sz="1800" dirty="0"/>
          </a:p>
        </p:txBody>
      </p:sp>
    </p:spTree>
    <p:extLst>
      <p:ext uri="{BB962C8B-B14F-4D97-AF65-F5344CB8AC3E}">
        <p14:creationId xmlns:p14="http://schemas.microsoft.com/office/powerpoint/2010/main" val="195689264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314</TotalTime>
  <Words>1964</Words>
  <Application>Microsoft Office PowerPoint</Application>
  <PresentationFormat>On-screen Show (4:3)</PresentationFormat>
  <Paragraphs>102</Paragraphs>
  <Slides>13</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Franklin Gothic Book</vt:lpstr>
      <vt:lpstr>Franklin Gothic Medium</vt:lpstr>
      <vt:lpstr>Wingdings</vt:lpstr>
      <vt:lpstr>Angles</vt:lpstr>
      <vt:lpstr>BUDGETING</vt:lpstr>
      <vt:lpstr>SALES DEPARTMENT: BUDGET AND CASH COLLECTION SCHEDULE</vt:lpstr>
      <vt:lpstr>PURCHASING DEPARTMENT: INVENTORY PURCHASE BUDGET</vt:lpstr>
      <vt:lpstr>PURCHASING DEPARTMENT: CASH DISBURSEMENT SCHEDULE</vt:lpstr>
      <vt:lpstr>TREND in SALES and Cost of goods sold</vt:lpstr>
      <vt:lpstr>OPERATING DEPARTMENT</vt:lpstr>
      <vt:lpstr>COMPARISON OF CASH DISBURSEMENT BY DEPARTMENT</vt:lpstr>
      <vt:lpstr>FINANCIAL CONSIDERATIONS</vt:lpstr>
      <vt:lpstr>FINANCING CONSIDERATIONS</vt:lpstr>
      <vt:lpstr>CASH BUDGET</vt:lpstr>
      <vt:lpstr>BUDGETED FINANCIAL STATEMENTS</vt:lpstr>
      <vt:lpstr>VARIANCE 1: CASH COLLECTIONS AND DISBURSEMENTS</vt:lpstr>
      <vt:lpstr>VARIANCE 2: JULY DEFICIENCY IN CASH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BUDGETING</dc:title>
  <dc:creator>U</dc:creator>
  <cp:lastModifiedBy>Joseph Ngururi</cp:lastModifiedBy>
  <cp:revision>55</cp:revision>
  <dcterms:created xsi:type="dcterms:W3CDTF">2018-12-18T11:58:07Z</dcterms:created>
  <dcterms:modified xsi:type="dcterms:W3CDTF">2018-12-19T03:57:30Z</dcterms:modified>
</cp:coreProperties>
</file>