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7" r:id="rId4"/>
    <p:sldId id="259" r:id="rId5"/>
    <p:sldId id="260" r:id="rId6"/>
    <p:sldId id="261" r:id="rId7"/>
    <p:sldId id="262" r:id="rId8"/>
    <p:sldId id="263" r:id="rId9"/>
    <p:sldId id="266" r:id="rId10"/>
    <p:sldId id="267" r:id="rId11"/>
    <p:sldId id="268" r:id="rId12"/>
    <p:sldId id="269" r:id="rId13"/>
    <p:sldId id="270" r:id="rId14"/>
    <p:sldId id="272" r:id="rId15"/>
    <p:sldId id="273" r:id="rId16"/>
    <p:sldId id="274"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3" autoAdjust="0"/>
    <p:restoredTop sz="94660"/>
  </p:normalViewPr>
  <p:slideViewPr>
    <p:cSldViewPr snapToGrid="0">
      <p:cViewPr varScale="1">
        <p:scale>
          <a:sx n="73" d="100"/>
          <a:sy n="73" d="100"/>
        </p:scale>
        <p:origin x="-624"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DD403134-F8B3-4FA2-9687-6181513EA0BA}"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956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403134-F8B3-4FA2-9687-6181513EA0B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D403134-F8B3-4FA2-9687-6181513EA0B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9960864"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8" name="Slide Number Placeholder 7"/>
          <p:cNvSpPr>
            <a:spLocks noGrp="1"/>
          </p:cNvSpPr>
          <p:nvPr>
            <p:ph type="sldNum" sz="quarter" idx="11"/>
          </p:nvPr>
        </p:nvSpPr>
        <p:spPr/>
        <p:txBody>
          <a:bodyPr/>
          <a:lstStyle/>
          <a:p>
            <a:fld id="{DD403134-F8B3-4FA2-9687-6181513EA0BA}" type="slidenum">
              <a:rPr lang="en-GB" smtClean="0"/>
              <a:pPr/>
              <a:t>‹#›</a:t>
            </a:fld>
            <a:endParaRPr lang="en-GB"/>
          </a:p>
        </p:txBody>
      </p:sp>
      <p:sp>
        <p:nvSpPr>
          <p:cNvPr id="9" name="Footer Placeholder 8"/>
          <p:cNvSpPr>
            <a:spLocks noGrp="1"/>
          </p:cNvSpPr>
          <p:nvPr>
            <p:ph type="ftr" sz="quarter" idx="12"/>
          </p:nvPr>
        </p:nvSpPr>
        <p:spPr/>
        <p:txBody>
          <a:bodyPr/>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D403134-F8B3-4FA2-9687-6181513EA0B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3E82EE8-E541-4DC3-A71B-D1A25A50C528}" type="datetimeFigureOut">
              <a:rPr lang="en-GB" smtClean="0"/>
              <a:pPr/>
              <a:t>20/06/2021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875264" y="6422065"/>
            <a:ext cx="1016000" cy="365125"/>
          </a:xfrm>
        </p:spPr>
        <p:txBody>
          <a:bodyPr/>
          <a:lstStyle/>
          <a:p>
            <a:fld id="{DD403134-F8B3-4FA2-9687-6181513EA0B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09600" y="6422065"/>
            <a:ext cx="2844800" cy="365125"/>
          </a:xfrm>
        </p:spPr>
        <p:txBody>
          <a:bodyPr/>
          <a:lstStyle/>
          <a:p>
            <a:fld id="{C3E82EE8-E541-4DC3-A71B-D1A25A50C528}" type="datetimeFigureOut">
              <a:rPr lang="en-GB" smtClean="0"/>
              <a:pPr/>
              <a:t>20/06/2021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403134-F8B3-4FA2-9687-6181513EA0BA}"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9753600" y="0"/>
            <a:ext cx="24384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609600" y="274638"/>
            <a:ext cx="99568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600201"/>
            <a:ext cx="995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422065"/>
            <a:ext cx="28448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3E82EE8-E541-4DC3-A71B-D1A25A50C528}" type="datetimeFigureOut">
              <a:rPr lang="en-GB" smtClean="0"/>
              <a:pPr/>
              <a:t>20/06/2021</a:t>
            </a:fld>
            <a:endParaRPr lang="en-GB"/>
          </a:p>
        </p:txBody>
      </p:sp>
      <p:sp>
        <p:nvSpPr>
          <p:cNvPr id="22" name="Footer Placeholder 21"/>
          <p:cNvSpPr>
            <a:spLocks noGrp="1"/>
          </p:cNvSpPr>
          <p:nvPr>
            <p:ph type="ftr" sz="quarter" idx="3"/>
          </p:nvPr>
        </p:nvSpPr>
        <p:spPr>
          <a:xfrm>
            <a:off x="4165600" y="6422065"/>
            <a:ext cx="38608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GB"/>
          </a:p>
        </p:txBody>
      </p:sp>
      <p:sp>
        <p:nvSpPr>
          <p:cNvPr id="18" name="Slide Number Placeholder 17"/>
          <p:cNvSpPr>
            <a:spLocks noGrp="1"/>
          </p:cNvSpPr>
          <p:nvPr>
            <p:ph type="sldNum" sz="quarter" idx="4"/>
          </p:nvPr>
        </p:nvSpPr>
        <p:spPr>
          <a:xfrm>
            <a:off x="10871200" y="6422065"/>
            <a:ext cx="1016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D403134-F8B3-4FA2-9687-6181513EA0BA}"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sciencedirect.com/science/article/pii/S000145750200043X" TargetMode="External"/><Relationship Id="rId2" Type="http://schemas.openxmlformats.org/officeDocument/2006/relationships/hyperlink" Target="http://cwta.ca/facts-figur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bmj.com/content/331/7514/428?ehom" TargetMode="External"/><Relationship Id="rId2" Type="http://schemas.openxmlformats.org/officeDocument/2006/relationships/hyperlink" Target="https://www.nejm.org/doi/full/10.1056/NEJM19970213336070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cwta.ca/facts-figures/" TargetMode="External"/><Relationship Id="rId2" Type="http://schemas.openxmlformats.org/officeDocument/2006/relationships/hyperlink" Target="https://www.sciencedirect.com/science/article/pii/S000145750200043X" TargetMode="External"/><Relationship Id="rId1" Type="http://schemas.openxmlformats.org/officeDocument/2006/relationships/slideLayout" Target="../slideLayouts/slideLayout2.xml"/><Relationship Id="rId4" Type="http://schemas.openxmlformats.org/officeDocument/2006/relationships/hyperlink" Target="https://www.tc.gc.ca/media/documents/roadsafety/TrafficCollisionStatisitcs_2011.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1893346"/>
            <a:ext cx="9144000" cy="2883049"/>
          </a:xfrm>
        </p:spPr>
        <p:txBody>
          <a:bodyPr>
            <a:normAutofit/>
          </a:bodyPr>
          <a:lstStyle/>
          <a:p>
            <a:r>
              <a:rPr lang="en-GB" sz="4000" dirty="0" smtClean="0">
                <a:latin typeface="Times New Roman" panose="02020603050405020304" pitchFamily="18" charset="0"/>
                <a:cs typeface="Times New Roman" panose="02020603050405020304" pitchFamily="18" charset="0"/>
              </a:rPr>
              <a:t>Title</a:t>
            </a:r>
            <a:r>
              <a:rPr lang="en-GB" sz="4000" dirty="0" smtClean="0">
                <a:latin typeface="Times New Roman" panose="02020603050405020304" pitchFamily="18" charset="0"/>
                <a:cs typeface="Times New Roman" panose="02020603050405020304" pitchFamily="18" charset="0"/>
              </a:rPr>
              <a:t/>
            </a:r>
            <a:br>
              <a:rPr lang="en-GB" sz="4000" dirty="0" smtClean="0">
                <a:latin typeface="Times New Roman" panose="02020603050405020304" pitchFamily="18" charset="0"/>
                <a:cs typeface="Times New Roman" panose="02020603050405020304" pitchFamily="18" charset="0"/>
              </a:rPr>
            </a:br>
            <a:r>
              <a:rPr lang="en-GB" sz="4000" dirty="0" smtClean="0">
                <a:latin typeface="Times New Roman" panose="02020603050405020304" pitchFamily="18" charset="0"/>
                <a:cs typeface="Times New Roman" panose="02020603050405020304" pitchFamily="18" charset="0"/>
              </a:rPr>
              <a:t>Name</a:t>
            </a:r>
            <a:r>
              <a:rPr lang="en-GB" sz="4000" dirty="0" smtClean="0">
                <a:latin typeface="Times New Roman" panose="02020603050405020304" pitchFamily="18" charset="0"/>
                <a:cs typeface="Times New Roman" panose="02020603050405020304" pitchFamily="18" charset="0"/>
              </a:rPr>
              <a:t/>
            </a:r>
            <a:br>
              <a:rPr lang="en-GB" sz="4000" dirty="0" smtClean="0">
                <a:latin typeface="Times New Roman" panose="02020603050405020304" pitchFamily="18" charset="0"/>
                <a:cs typeface="Times New Roman" panose="02020603050405020304" pitchFamily="18" charset="0"/>
              </a:rPr>
            </a:br>
            <a:r>
              <a:rPr lang="en-GB" sz="4000" dirty="0" smtClean="0">
                <a:latin typeface="Times New Roman" panose="02020603050405020304" pitchFamily="18" charset="0"/>
                <a:cs typeface="Times New Roman" panose="02020603050405020304" pitchFamily="18" charset="0"/>
              </a:rPr>
              <a:t>date</a:t>
            </a:r>
            <a:endParaRPr lang="en-GB"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86364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8791"/>
            <a:ext cx="10515600" cy="5768172"/>
          </a:xfrm>
        </p:spPr>
        <p:txBody>
          <a:bodyPr>
            <a:normAutofit/>
          </a:bodyPr>
          <a:lstStyle/>
          <a:p>
            <a:pPr marL="0" indent="0">
              <a:buNone/>
            </a:pPr>
            <a:r>
              <a:rPr lang="en-GB" sz="1400" dirty="0"/>
              <a:t>	</a:t>
            </a:r>
            <a:r>
              <a:rPr lang="en-GB" sz="1400" dirty="0" smtClean="0"/>
              <a:t>			</a:t>
            </a:r>
            <a:r>
              <a:rPr lang="en-GB" sz="1400" b="1" u="sng" dirty="0" smtClean="0"/>
              <a:t>box- and- whisker plot</a:t>
            </a:r>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smtClean="0"/>
          </a:p>
          <a:p>
            <a:pPr marL="0" indent="0">
              <a:buNone/>
            </a:pPr>
            <a:endParaRPr lang="en-GB" sz="1400" dirty="0"/>
          </a:p>
        </p:txBody>
      </p:sp>
      <p:pic>
        <p:nvPicPr>
          <p:cNvPr id="4" name="Picture 3"/>
          <p:cNvPicPr>
            <a:picLocks noChangeAspect="1"/>
          </p:cNvPicPr>
          <p:nvPr/>
        </p:nvPicPr>
        <p:blipFill>
          <a:blip r:embed="rId2" cstate="print"/>
          <a:stretch>
            <a:fillRect/>
          </a:stretch>
        </p:blipFill>
        <p:spPr>
          <a:xfrm>
            <a:off x="1685925" y="962025"/>
            <a:ext cx="7866866" cy="5067300"/>
          </a:xfrm>
          <a:prstGeom prst="rect">
            <a:avLst/>
          </a:prstGeom>
        </p:spPr>
      </p:pic>
    </p:spTree>
    <p:extLst>
      <p:ext uri="{BB962C8B-B14F-4D97-AF65-F5344CB8AC3E}">
        <p14:creationId xmlns:p14="http://schemas.microsoft.com/office/powerpoint/2010/main" xmlns="" val="2049912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3600" y="933450"/>
            <a:ext cx="10515600" cy="5243513"/>
          </a:xfrm>
        </p:spPr>
        <p:txBody>
          <a:bodyPr>
            <a:normAutofit/>
          </a:bodyPr>
          <a:lstStyle/>
          <a:p>
            <a:pPr marL="0" indent="0">
              <a:buNone/>
            </a:pPr>
            <a:r>
              <a:rPr lang="en-GB" sz="2400" dirty="0" smtClean="0"/>
              <a:t>From the above observations, I noticed that there are no outliers in the data, and the median is approximately at the centre. Moreover, </a:t>
            </a:r>
            <a:r>
              <a:rPr lang="en-GB" sz="2400" dirty="0"/>
              <a:t>I</a:t>
            </a:r>
            <a:r>
              <a:rPr lang="en-GB" sz="2400" dirty="0" smtClean="0"/>
              <a:t> checked for outliers using: </a:t>
            </a:r>
          </a:p>
          <a:p>
            <a:pPr marL="0" indent="0">
              <a:buNone/>
            </a:pPr>
            <a:r>
              <a:rPr lang="en-GB" sz="2400" b="0" dirty="0"/>
              <a:t>	</a:t>
            </a:r>
            <a:r>
              <a:rPr lang="en-GB" sz="2400" b="0" dirty="0" smtClean="0"/>
              <a:t>	</a:t>
            </a:r>
            <a:endParaRPr lang="en-GB" sz="2400" dirty="0" smtClean="0"/>
          </a:p>
          <a:p>
            <a:pPr marL="0" indent="0">
              <a:buNone/>
            </a:pPr>
            <a:r>
              <a:rPr lang="en-GB" sz="2400" dirty="0" smtClean="0"/>
              <a:t>Next, I analysed a one way variable analysis for the </a:t>
            </a:r>
            <a:r>
              <a:rPr lang="en-GB" sz="2400" u="sng" dirty="0" smtClean="0"/>
              <a:t>number of motor vehicle collisions. </a:t>
            </a:r>
            <a:r>
              <a:rPr lang="en-GB" sz="2400" dirty="0" smtClean="0"/>
              <a:t>I plotted a histogram and a box and whisker plot using SPSS and got the following outputs.</a:t>
            </a:r>
          </a:p>
          <a:p>
            <a:pPr marL="0" indent="0">
              <a:buNone/>
            </a:pPr>
            <a:r>
              <a:rPr lang="en-GB" sz="2400" dirty="0"/>
              <a:t>	</a:t>
            </a:r>
            <a:r>
              <a:rPr lang="en-GB" sz="2400" dirty="0" smtClean="0"/>
              <a:t>			</a:t>
            </a:r>
            <a:r>
              <a:rPr lang="en-GB" sz="2400" b="1" u="sng" dirty="0"/>
              <a:t>H</a:t>
            </a:r>
            <a:r>
              <a:rPr lang="en-GB" sz="2400" b="1" u="sng" dirty="0" smtClean="0"/>
              <a:t>istogram </a:t>
            </a:r>
            <a:endParaRPr lang="en-GB" sz="2400" dirty="0" smtClean="0"/>
          </a:p>
          <a:p>
            <a:pPr marL="0" indent="0">
              <a:buNone/>
            </a:pPr>
            <a:endParaRPr lang="en-GB" sz="2400" dirty="0"/>
          </a:p>
        </p:txBody>
      </p:sp>
      <p:pic>
        <p:nvPicPr>
          <p:cNvPr id="4" name="Picture 3"/>
          <p:cNvPicPr>
            <a:picLocks noChangeAspect="1"/>
          </p:cNvPicPr>
          <p:nvPr/>
        </p:nvPicPr>
        <p:blipFill>
          <a:blip r:embed="rId2" cstate="print"/>
          <a:stretch>
            <a:fillRect/>
          </a:stretch>
        </p:blipFill>
        <p:spPr>
          <a:xfrm>
            <a:off x="2503487" y="3721100"/>
            <a:ext cx="5991225" cy="2806700"/>
          </a:xfrm>
          <a:prstGeom prst="rect">
            <a:avLst/>
          </a:prstGeom>
        </p:spPr>
      </p:pic>
    </p:spTree>
    <p:extLst>
      <p:ext uri="{BB962C8B-B14F-4D97-AF65-F5344CB8AC3E}">
        <p14:creationId xmlns:p14="http://schemas.microsoft.com/office/powerpoint/2010/main" xmlns="" val="1317110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700"/>
            <a:ext cx="10515600" cy="5529263"/>
          </a:xfrm>
        </p:spPr>
        <p:txBody>
          <a:bodyPr/>
          <a:lstStyle/>
          <a:p>
            <a:pPr marL="0" indent="0">
              <a:buNone/>
            </a:pPr>
            <a:r>
              <a:rPr lang="en-GB" dirty="0" smtClean="0"/>
              <a:t>			</a:t>
            </a:r>
            <a:r>
              <a:rPr lang="en-GB" b="1" u="sng" dirty="0" smtClean="0"/>
              <a:t>box- and- whisker plot</a:t>
            </a:r>
          </a:p>
          <a:p>
            <a:pPr marL="0" indent="0">
              <a:buNone/>
            </a:pPr>
            <a:endParaRPr lang="en-GB" dirty="0"/>
          </a:p>
        </p:txBody>
      </p:sp>
      <p:pic>
        <p:nvPicPr>
          <p:cNvPr id="4" name="Picture 3"/>
          <p:cNvPicPr>
            <a:picLocks noChangeAspect="1"/>
          </p:cNvPicPr>
          <p:nvPr/>
        </p:nvPicPr>
        <p:blipFill>
          <a:blip r:embed="rId2" cstate="print"/>
          <a:stretch>
            <a:fillRect/>
          </a:stretch>
        </p:blipFill>
        <p:spPr>
          <a:xfrm>
            <a:off x="1181101" y="1028700"/>
            <a:ext cx="7910512" cy="4800600"/>
          </a:xfrm>
          <a:prstGeom prst="rect">
            <a:avLst/>
          </a:prstGeom>
        </p:spPr>
      </p:pic>
    </p:spTree>
    <p:extLst>
      <p:ext uri="{BB962C8B-B14F-4D97-AF65-F5344CB8AC3E}">
        <p14:creationId xmlns:p14="http://schemas.microsoft.com/office/powerpoint/2010/main" xmlns="" val="3404005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6700"/>
            <a:ext cx="10515600" cy="5910263"/>
          </a:xfrm>
        </p:spPr>
        <p:txBody>
          <a:bodyPr>
            <a:normAutofit/>
          </a:bodyPr>
          <a:lstStyle/>
          <a:p>
            <a:pPr marL="0" indent="0">
              <a:buNone/>
            </a:pPr>
            <a:r>
              <a:rPr lang="en-GB" sz="1600" dirty="0" smtClean="0"/>
              <a:t>From the previous observation, I </a:t>
            </a:r>
            <a:r>
              <a:rPr lang="en-GB" sz="1600" dirty="0" err="1" smtClean="0"/>
              <a:t>concuded</a:t>
            </a:r>
            <a:r>
              <a:rPr lang="en-GB" sz="1600" dirty="0" smtClean="0"/>
              <a:t> that there are no outliers. Moreover, the median is </a:t>
            </a:r>
            <a:r>
              <a:rPr lang="en-GB" sz="1600" dirty="0" smtClean="0"/>
              <a:t>a higher </a:t>
            </a:r>
            <a:r>
              <a:rPr lang="en-GB" sz="1600" dirty="0" smtClean="0"/>
              <a:t>than the mean and mode.</a:t>
            </a:r>
          </a:p>
          <a:p>
            <a:pPr marL="0" indent="0">
              <a:buNone/>
            </a:pPr>
            <a:r>
              <a:rPr lang="en-GB" sz="1600" dirty="0"/>
              <a:t>	</a:t>
            </a:r>
            <a:r>
              <a:rPr lang="en-GB" sz="1600" dirty="0" smtClean="0"/>
              <a:t>	</a:t>
            </a:r>
            <a:r>
              <a:rPr lang="en-GB" sz="1600" b="1" i="1" dirty="0" smtClean="0"/>
              <a:t>two variable analysis</a:t>
            </a:r>
            <a:endParaRPr lang="en-GB" sz="1600" u="sng" dirty="0" smtClean="0"/>
          </a:p>
          <a:p>
            <a:pPr marL="0" indent="0">
              <a:buNone/>
            </a:pPr>
            <a:r>
              <a:rPr lang="en-GB" sz="1600" dirty="0" smtClean="0"/>
              <a:t>In this part, the </a:t>
            </a:r>
            <a:r>
              <a:rPr lang="en-GB" sz="1600" dirty="0" err="1" smtClean="0"/>
              <a:t>the</a:t>
            </a:r>
            <a:r>
              <a:rPr lang="en-GB" sz="1600" dirty="0" smtClean="0"/>
              <a:t> variables of analysis are </a:t>
            </a:r>
            <a:r>
              <a:rPr lang="en-GB" sz="1600" i="1" dirty="0" smtClean="0"/>
              <a:t>number of cell phone subscribers </a:t>
            </a:r>
            <a:r>
              <a:rPr lang="en-GB" sz="1600" dirty="0" smtClean="0"/>
              <a:t>and </a:t>
            </a:r>
            <a:r>
              <a:rPr lang="en-GB" sz="1600" u="sng" dirty="0" smtClean="0"/>
              <a:t>number of motor vehicles collision</a:t>
            </a:r>
            <a:r>
              <a:rPr lang="en-GB" sz="1600" dirty="0" smtClean="0"/>
              <a:t>. To test for correlation, </a:t>
            </a:r>
            <a:r>
              <a:rPr lang="en-GB" sz="1600" dirty="0"/>
              <a:t>I used </a:t>
            </a:r>
            <a:r>
              <a:rPr lang="en-GB" sz="1600" dirty="0" smtClean="0"/>
              <a:t>SPSS to generate a scatter plot. The following results were obtained:</a:t>
            </a:r>
          </a:p>
          <a:p>
            <a:pPr marL="0" indent="0">
              <a:buNone/>
            </a:pPr>
            <a:endParaRPr lang="en-GB" sz="1600" dirty="0" smtClean="0"/>
          </a:p>
        </p:txBody>
      </p:sp>
      <p:pic>
        <p:nvPicPr>
          <p:cNvPr id="4" name="Picture 3"/>
          <p:cNvPicPr>
            <a:picLocks noChangeAspect="1"/>
          </p:cNvPicPr>
          <p:nvPr/>
        </p:nvPicPr>
        <p:blipFill>
          <a:blip r:embed="rId2" cstate="print"/>
          <a:stretch>
            <a:fillRect/>
          </a:stretch>
        </p:blipFill>
        <p:spPr>
          <a:xfrm>
            <a:off x="2528887" y="2057400"/>
            <a:ext cx="5991225" cy="4800600"/>
          </a:xfrm>
          <a:prstGeom prst="rect">
            <a:avLst/>
          </a:prstGeom>
        </p:spPr>
      </p:pic>
    </p:spTree>
    <p:extLst>
      <p:ext uri="{BB962C8B-B14F-4D97-AF65-F5344CB8AC3E}">
        <p14:creationId xmlns:p14="http://schemas.microsoft.com/office/powerpoint/2010/main" xmlns="" val="693486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700" y="390524"/>
            <a:ext cx="10515600" cy="6048375"/>
          </a:xfrm>
        </p:spPr>
        <p:txBody>
          <a:bodyPr/>
          <a:lstStyle/>
          <a:p>
            <a:pPr marL="0" indent="0">
              <a:buNone/>
            </a:pPr>
            <a:r>
              <a:rPr lang="en-GB" dirty="0" smtClean="0"/>
              <a:t>From the scatter plot, </a:t>
            </a:r>
            <a:r>
              <a:rPr lang="en-GB" dirty="0"/>
              <a:t>I</a:t>
            </a:r>
            <a:r>
              <a:rPr lang="en-GB" dirty="0" smtClean="0"/>
              <a:t> noticed that the </a:t>
            </a:r>
            <a:r>
              <a:rPr lang="en-GB" dirty="0" err="1" smtClean="0"/>
              <a:t>the</a:t>
            </a:r>
            <a:r>
              <a:rPr lang="en-GB" dirty="0" smtClean="0"/>
              <a:t> data had a negative correlation. Assuming that all the regression assumptions hold, I conducted a linear regression model. The </a:t>
            </a:r>
            <a:r>
              <a:rPr lang="en-GB" i="1" dirty="0" smtClean="0"/>
              <a:t>number of cell phone subscribers </a:t>
            </a:r>
            <a:r>
              <a:rPr lang="en-GB" dirty="0" smtClean="0"/>
              <a:t>as my independent variable and </a:t>
            </a:r>
            <a:r>
              <a:rPr lang="en-GB" u="sng" dirty="0" smtClean="0"/>
              <a:t>number of motor vehicle collisions </a:t>
            </a:r>
            <a:r>
              <a:rPr lang="en-GB" dirty="0" smtClean="0"/>
              <a:t>as my dependent variable. I obtained the following results:</a:t>
            </a:r>
          </a:p>
          <a:p>
            <a:pPr marL="0" indent="0">
              <a:buNone/>
            </a:pPr>
            <a:endParaRPr lang="en-GB" dirty="0" smtClean="0"/>
          </a:p>
          <a:p>
            <a:pPr marL="0" indent="0">
              <a:buNone/>
            </a:pPr>
            <a:endParaRPr lang="en-GB" dirty="0" smtClean="0"/>
          </a:p>
        </p:txBody>
      </p:sp>
      <p:pic>
        <p:nvPicPr>
          <p:cNvPr id="4" name="Picture 3"/>
          <p:cNvPicPr>
            <a:picLocks noChangeAspect="1"/>
          </p:cNvPicPr>
          <p:nvPr/>
        </p:nvPicPr>
        <p:blipFill>
          <a:blip r:embed="rId2" cstate="print"/>
          <a:stretch>
            <a:fillRect/>
          </a:stretch>
        </p:blipFill>
        <p:spPr>
          <a:xfrm>
            <a:off x="1358901" y="2709862"/>
            <a:ext cx="7294562" cy="2014538"/>
          </a:xfrm>
          <a:prstGeom prst="rect">
            <a:avLst/>
          </a:prstGeom>
        </p:spPr>
      </p:pic>
      <p:pic>
        <p:nvPicPr>
          <p:cNvPr id="5" name="Picture 4"/>
          <p:cNvPicPr>
            <a:picLocks noChangeAspect="1"/>
          </p:cNvPicPr>
          <p:nvPr/>
        </p:nvPicPr>
        <p:blipFill>
          <a:blip r:embed="rId3" cstate="print"/>
          <a:stretch>
            <a:fillRect/>
          </a:stretch>
        </p:blipFill>
        <p:spPr>
          <a:xfrm>
            <a:off x="1577975" y="4889500"/>
            <a:ext cx="7486650" cy="1409700"/>
          </a:xfrm>
          <a:prstGeom prst="rect">
            <a:avLst/>
          </a:prstGeom>
        </p:spPr>
      </p:pic>
    </p:spTree>
    <p:extLst>
      <p:ext uri="{BB962C8B-B14F-4D97-AF65-F5344CB8AC3E}">
        <p14:creationId xmlns:p14="http://schemas.microsoft.com/office/powerpoint/2010/main" xmlns="" val="340775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8000"/>
            <a:ext cx="10515600" cy="5668963"/>
          </a:xfrm>
        </p:spPr>
        <p:txBody>
          <a:bodyPr>
            <a:normAutofit fontScale="77500" lnSpcReduction="20000"/>
          </a:bodyPr>
          <a:lstStyle/>
          <a:p>
            <a:pPr marL="0" indent="0">
              <a:buNone/>
            </a:pPr>
            <a:r>
              <a:rPr lang="en-GB" dirty="0" smtClean="0"/>
              <a:t>Considering the R squared value(0.892), I concluded that the model is 89.2% significant(greater than 50%), implying that the model has no outliers.</a:t>
            </a:r>
          </a:p>
          <a:p>
            <a:pPr marL="0" indent="0">
              <a:buNone/>
            </a:pPr>
            <a:r>
              <a:rPr lang="en-GB" dirty="0"/>
              <a:t>	</a:t>
            </a:r>
            <a:r>
              <a:rPr lang="en-GB" b="1" u="sng" dirty="0" smtClean="0"/>
              <a:t>Conclusion</a:t>
            </a:r>
          </a:p>
          <a:p>
            <a:pPr marL="0" indent="0">
              <a:buNone/>
            </a:pPr>
            <a:r>
              <a:rPr lang="en-GB" dirty="0" smtClean="0"/>
              <a:t>From the coefficients table, I noticed that the coefficient of the independent variable is negative. This implies that, as the value of the  independent variable increases, the value of the dependent variable increases, and vice versa. We reject the hypothesis and conclude that; as the number of cell phone subscribers increase, the number of motor vehicle collisions decrease. According to the R squared value, I was 89.2% evident that the model is significant. </a:t>
            </a:r>
          </a:p>
          <a:p>
            <a:pPr marL="0" indent="0">
              <a:buNone/>
            </a:pPr>
            <a:r>
              <a:rPr lang="en-GB" dirty="0" smtClean="0"/>
              <a:t>	</a:t>
            </a:r>
            <a:r>
              <a:rPr lang="en-GB" b="1" dirty="0" smtClean="0"/>
              <a:t>Recommendations</a:t>
            </a:r>
            <a:endParaRPr lang="en-GB" b="1" dirty="0"/>
          </a:p>
          <a:p>
            <a:pPr marL="0" indent="0">
              <a:buNone/>
            </a:pPr>
            <a:r>
              <a:rPr lang="en-GB" dirty="0"/>
              <a:t>N</a:t>
            </a:r>
            <a:r>
              <a:rPr lang="en-GB" dirty="0" smtClean="0"/>
              <a:t>ow, the question arising is: what is the relationship between the </a:t>
            </a:r>
            <a:r>
              <a:rPr lang="en-GB" i="1" dirty="0" smtClean="0"/>
              <a:t>number of </a:t>
            </a:r>
            <a:r>
              <a:rPr lang="en-GB" i="1" dirty="0" err="1" smtClean="0"/>
              <a:t>cellphone</a:t>
            </a:r>
            <a:r>
              <a:rPr lang="en-GB" i="1" dirty="0" smtClean="0"/>
              <a:t> subscribers </a:t>
            </a:r>
            <a:r>
              <a:rPr lang="en-GB" dirty="0" smtClean="0"/>
              <a:t>and </a:t>
            </a:r>
            <a:r>
              <a:rPr lang="en-GB" u="sng" dirty="0" smtClean="0"/>
              <a:t>number of impaired drivers </a:t>
            </a:r>
            <a:r>
              <a:rPr lang="en-GB" dirty="0" smtClean="0"/>
              <a:t>in Canada? </a:t>
            </a:r>
          </a:p>
          <a:p>
            <a:pPr marL="0" indent="0">
              <a:buNone/>
            </a:pPr>
            <a:r>
              <a:rPr lang="en-GB" b="1" dirty="0" smtClean="0"/>
              <a:t>	Appendices.</a:t>
            </a:r>
            <a:endParaRPr lang="en-GB" b="1" dirty="0"/>
          </a:p>
          <a:p>
            <a:pPr marL="0" indent="0">
              <a:buNone/>
            </a:pPr>
            <a:r>
              <a:rPr lang="en-GB" dirty="0" smtClean="0"/>
              <a:t>For me to do a similar project in the future, I would Increase the sample size.</a:t>
            </a:r>
            <a:endParaRPr lang="en-GB" dirty="0"/>
          </a:p>
        </p:txBody>
      </p:sp>
    </p:spTree>
    <p:extLst>
      <p:ext uri="{BB962C8B-B14F-4D97-AF65-F5344CB8AC3E}">
        <p14:creationId xmlns:p14="http://schemas.microsoft.com/office/powerpoint/2010/main" xmlns="" val="4078511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913504" y="1782595"/>
            <a:ext cx="10515600" cy="4351338"/>
          </a:xfrm>
        </p:spPr>
        <p:txBody>
          <a:bodyPr>
            <a:normAutofit fontScale="77500" lnSpcReduction="20000"/>
          </a:bodyPr>
          <a:lstStyle/>
          <a:p>
            <a:pPr marL="0" indent="0" algn="ctr">
              <a:buNone/>
            </a:pPr>
            <a:r>
              <a:rPr lang="en-GB" dirty="0"/>
              <a:t>Amara, N., &amp; Landry, R. (2005). Sources of information as determinants of novelty of innovation in manufacturing firms: evidence from the  </a:t>
            </a:r>
            <a:r>
              <a:rPr lang="en-GB" dirty="0" smtClean="0"/>
              <a:t> 1999 statistics </a:t>
            </a:r>
            <a:r>
              <a:rPr lang="en-GB" dirty="0"/>
              <a:t>Canada innovation survey. </a:t>
            </a:r>
            <a:r>
              <a:rPr lang="en-GB" i="1" dirty="0" err="1"/>
              <a:t>Technovation</a:t>
            </a:r>
            <a:r>
              <a:rPr lang="en-GB" dirty="0"/>
              <a:t>, </a:t>
            </a:r>
            <a:r>
              <a:rPr lang="en-GB" i="1" dirty="0"/>
              <a:t>25</a:t>
            </a:r>
            <a:r>
              <a:rPr lang="en-GB" dirty="0"/>
              <a:t>(3), 245-259</a:t>
            </a:r>
            <a:r>
              <a:rPr lang="en-GB" dirty="0" smtClean="0"/>
              <a:t>.</a:t>
            </a:r>
          </a:p>
          <a:p>
            <a:pPr marL="0" indent="0" algn="ctr">
              <a:buNone/>
            </a:pPr>
            <a:r>
              <a:rPr lang="en-GB" dirty="0"/>
              <a:t>Beck, K. H., Yan, F., &amp; Wang, M. Q. (2007). Cell phone users, reported crash risk, unsafe driving </a:t>
            </a:r>
            <a:r>
              <a:rPr lang="en-GB" dirty="0" err="1"/>
              <a:t>behaviors</a:t>
            </a:r>
            <a:r>
              <a:rPr lang="en-GB" dirty="0"/>
              <a:t> and dispositions: A survey of motorists in Maryland. </a:t>
            </a:r>
            <a:r>
              <a:rPr lang="en-GB" i="1" dirty="0"/>
              <a:t>Journal of safety research</a:t>
            </a:r>
            <a:r>
              <a:rPr lang="en-GB" dirty="0"/>
              <a:t>, </a:t>
            </a:r>
            <a:r>
              <a:rPr lang="en-GB" i="1" dirty="0"/>
              <a:t>38</a:t>
            </a:r>
            <a:r>
              <a:rPr lang="en-GB" dirty="0"/>
              <a:t>(6), 683-688</a:t>
            </a:r>
            <a:r>
              <a:rPr lang="en-GB" dirty="0" smtClean="0"/>
              <a:t>.</a:t>
            </a:r>
          </a:p>
          <a:p>
            <a:pPr marL="0" indent="0" algn="ctr">
              <a:buNone/>
            </a:pPr>
            <a:r>
              <a:rPr lang="en-US" dirty="0"/>
              <a:t>Canadian Wireless Telecommunications Association. (2014). </a:t>
            </a:r>
            <a:r>
              <a:rPr lang="en-US" i="1" dirty="0"/>
              <a:t>Facts &amp; Figures</a:t>
            </a:r>
            <a:r>
              <a:rPr lang="en-US" dirty="0"/>
              <a:t>.  Retrieved October 26, 2014, from </a:t>
            </a:r>
            <a:r>
              <a:rPr lang="en-US" dirty="0">
                <a:hlinkClick r:id="rId2"/>
              </a:rPr>
              <a:t>http://cwta.ca/facts-figures</a:t>
            </a:r>
            <a:r>
              <a:rPr lang="en-US" dirty="0" smtClean="0">
                <a:hlinkClick r:id="rId2"/>
              </a:rPr>
              <a:t>/</a:t>
            </a:r>
            <a:endParaRPr lang="en-US" dirty="0" smtClean="0"/>
          </a:p>
          <a:p>
            <a:pPr marL="0" indent="0" algn="ctr">
              <a:buNone/>
            </a:pPr>
            <a:r>
              <a:rPr lang="en-GB" dirty="0" err="1"/>
              <a:t>Laberge</a:t>
            </a:r>
            <a:r>
              <a:rPr lang="en-GB" dirty="0"/>
              <a:t>-Nadeau, C., </a:t>
            </a:r>
            <a:r>
              <a:rPr lang="en-GB" dirty="0" err="1"/>
              <a:t>Maag</a:t>
            </a:r>
            <a:r>
              <a:rPr lang="en-GB" dirty="0"/>
              <a:t>, U., </a:t>
            </a:r>
            <a:r>
              <a:rPr lang="en-GB" dirty="0" err="1"/>
              <a:t>Bellavance</a:t>
            </a:r>
            <a:r>
              <a:rPr lang="en-GB" dirty="0"/>
              <a:t>, F., </a:t>
            </a:r>
            <a:r>
              <a:rPr lang="en-GB" dirty="0" err="1"/>
              <a:t>Lapierre</a:t>
            </a:r>
            <a:r>
              <a:rPr lang="en-GB" dirty="0"/>
              <a:t>, S. D., Desjardins, D., Messier, S., &amp; </a:t>
            </a:r>
            <a:r>
              <a:rPr lang="en-GB" dirty="0" err="1"/>
              <a:t>Saı̈di</a:t>
            </a:r>
            <a:r>
              <a:rPr lang="en-GB" dirty="0"/>
              <a:t>, A. (2003). Wireless telephones and the risk of road crashes. </a:t>
            </a:r>
            <a:r>
              <a:rPr lang="en-GB" i="1" dirty="0"/>
              <a:t>Accident Analysis &amp; Prevention</a:t>
            </a:r>
            <a:r>
              <a:rPr lang="en-GB" dirty="0"/>
              <a:t>, </a:t>
            </a:r>
            <a:r>
              <a:rPr lang="en-GB" i="1" dirty="0"/>
              <a:t>35</a:t>
            </a:r>
            <a:r>
              <a:rPr lang="en-GB" dirty="0"/>
              <a:t>(5), 649-660, from </a:t>
            </a:r>
            <a:r>
              <a:rPr lang="en-GB" dirty="0">
                <a:hlinkClick r:id="rId3"/>
              </a:rPr>
              <a:t>https://www.sciencedirect.com/science/article/pii/S000145750200043X</a:t>
            </a:r>
            <a:endParaRPr lang="en-GB" dirty="0"/>
          </a:p>
          <a:p>
            <a:pPr marL="0" indent="0" algn="ctr">
              <a:buNone/>
            </a:pPr>
            <a:endParaRPr lang="en-GB" dirty="0" smtClean="0"/>
          </a:p>
        </p:txBody>
      </p:sp>
    </p:spTree>
    <p:extLst>
      <p:ext uri="{BB962C8B-B14F-4D97-AF65-F5344CB8AC3E}">
        <p14:creationId xmlns:p14="http://schemas.microsoft.com/office/powerpoint/2010/main" xmlns="" val="2021158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GB" dirty="0" err="1" smtClean="0"/>
              <a:t>Redelmeier</a:t>
            </a:r>
            <a:r>
              <a:rPr lang="en-GB" dirty="0"/>
              <a:t>, D. A., &amp; </a:t>
            </a:r>
            <a:r>
              <a:rPr lang="en-GB" dirty="0" err="1"/>
              <a:t>Tibshirani</a:t>
            </a:r>
            <a:r>
              <a:rPr lang="en-GB" dirty="0"/>
              <a:t>, R. J. (1997). Association between cellular-telephone calls and motor vehicle collisions. </a:t>
            </a:r>
            <a:r>
              <a:rPr lang="en-GB" i="1" dirty="0"/>
              <a:t>New England Journal of Medicine</a:t>
            </a:r>
            <a:r>
              <a:rPr lang="en-GB" dirty="0"/>
              <a:t>, </a:t>
            </a:r>
            <a:r>
              <a:rPr lang="en-GB" i="1" dirty="0"/>
              <a:t>336</a:t>
            </a:r>
            <a:r>
              <a:rPr lang="en-GB" dirty="0"/>
              <a:t>(7), 453-458.</a:t>
            </a:r>
          </a:p>
          <a:p>
            <a:pPr marL="0" indent="0" algn="ctr">
              <a:buNone/>
            </a:pPr>
            <a:endParaRPr lang="en-GB" dirty="0"/>
          </a:p>
          <a:p>
            <a:pPr marL="0" indent="0" algn="ctr">
              <a:buNone/>
            </a:pPr>
            <a:endParaRPr lang="en-GB" dirty="0" smtClean="0"/>
          </a:p>
          <a:p>
            <a:pPr marL="0" indent="0" algn="ctr">
              <a:buNone/>
            </a:pPr>
            <a:endParaRPr lang="en-GB" dirty="0"/>
          </a:p>
          <a:p>
            <a:pPr marL="0" indent="0">
              <a:buNone/>
            </a:pPr>
            <a:endParaRPr lang="en-GB" dirty="0"/>
          </a:p>
        </p:txBody>
      </p:sp>
    </p:spTree>
    <p:extLst>
      <p:ext uri="{BB962C8B-B14F-4D97-AF65-F5344CB8AC3E}">
        <p14:creationId xmlns:p14="http://schemas.microsoft.com/office/powerpoint/2010/main" xmlns="" val="3160077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GB" b="1" dirty="0" smtClean="0"/>
              <a:t>Summary</a:t>
            </a:r>
          </a:p>
          <a:p>
            <a:pPr algn="l"/>
            <a:r>
              <a:rPr lang="en-GB" dirty="0" smtClean="0"/>
              <a:t>This research question is used to explore the relationship between variables</a:t>
            </a:r>
            <a:endParaRPr lang="en-GB" dirty="0"/>
          </a:p>
        </p:txBody>
      </p:sp>
    </p:spTree>
    <p:extLst>
      <p:ext uri="{BB962C8B-B14F-4D97-AF65-F5344CB8AC3E}">
        <p14:creationId xmlns:p14="http://schemas.microsoft.com/office/powerpoint/2010/main" xmlns="" val="2374963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462579"/>
            <a:ext cx="9144000" cy="5282005"/>
          </a:xfrm>
        </p:spPr>
        <p:txBody>
          <a:bodyPr>
            <a:normAutofit/>
          </a:bodyPr>
          <a:lstStyle/>
          <a:p>
            <a:pPr algn="l"/>
            <a:r>
              <a:rPr lang="en-GB" b="1" dirty="0" smtClean="0"/>
              <a:t>Introduction</a:t>
            </a:r>
          </a:p>
          <a:p>
            <a:pPr algn="l"/>
            <a:r>
              <a:rPr lang="en-GB" dirty="0" smtClean="0"/>
              <a:t>The aim of the study is to show how the </a:t>
            </a:r>
            <a:r>
              <a:rPr lang="en-GB" u="sng" dirty="0" smtClean="0"/>
              <a:t>number of motor vehicle collisions </a:t>
            </a:r>
            <a:r>
              <a:rPr lang="en-GB" dirty="0" smtClean="0"/>
              <a:t>is affected by the </a:t>
            </a:r>
            <a:r>
              <a:rPr lang="en-GB" i="1" dirty="0" smtClean="0"/>
              <a:t>number of cell phone subscribers.</a:t>
            </a:r>
            <a:r>
              <a:rPr lang="en-GB" dirty="0" smtClean="0"/>
              <a:t> According to a research conducted by Donald et al, they found out that using cellular telephones in motor vehicles was accompanied with a four times risk of collision on a brief call period. However, the decisions on how to regulate such telephones need </a:t>
            </a:r>
            <a:r>
              <a:rPr lang="en-GB" dirty="0"/>
              <a:t>to take into </a:t>
            </a:r>
            <a:r>
              <a:rPr lang="en-GB" dirty="0" smtClean="0"/>
              <a:t>consideration of </a:t>
            </a:r>
            <a:r>
              <a:rPr lang="en-GB" dirty="0"/>
              <a:t>the </a:t>
            </a:r>
            <a:r>
              <a:rPr lang="en-GB" dirty="0" smtClean="0"/>
              <a:t>benefits of technology </a:t>
            </a:r>
            <a:r>
              <a:rPr lang="en-GB" dirty="0"/>
              <a:t>and the of an individual’s </a:t>
            </a:r>
            <a:r>
              <a:rPr lang="en-GB" dirty="0" smtClean="0"/>
              <a:t>responsibility. (</a:t>
            </a:r>
            <a:r>
              <a:rPr lang="en-GB" dirty="0" err="1" smtClean="0"/>
              <a:t>Redelmeier</a:t>
            </a:r>
            <a:r>
              <a:rPr lang="en-GB" dirty="0"/>
              <a:t>, D. A., &amp; </a:t>
            </a:r>
            <a:r>
              <a:rPr lang="en-GB" dirty="0" err="1"/>
              <a:t>Tibshirani</a:t>
            </a:r>
            <a:r>
              <a:rPr lang="en-GB" dirty="0"/>
              <a:t>, R. J</a:t>
            </a:r>
            <a:r>
              <a:rPr lang="en-GB" dirty="0" smtClean="0"/>
              <a:t>., 1997).</a:t>
            </a:r>
          </a:p>
          <a:p>
            <a:pPr algn="l"/>
            <a:r>
              <a:rPr lang="en-GB" dirty="0" smtClean="0">
                <a:latin typeface="Times New Roman" panose="02020603050405020304" pitchFamily="18" charset="0"/>
                <a:cs typeface="Times New Roman" panose="02020603050405020304" pitchFamily="18" charset="0"/>
              </a:rPr>
              <a:t>The hypothesis is: what </a:t>
            </a:r>
            <a:r>
              <a:rPr lang="en-GB" dirty="0">
                <a:latin typeface="Times New Roman" panose="02020603050405020304" pitchFamily="18" charset="0"/>
                <a:cs typeface="Times New Roman" panose="02020603050405020304" pitchFamily="18" charset="0"/>
              </a:rPr>
              <a:t>is the relationship between the </a:t>
            </a:r>
            <a:r>
              <a:rPr lang="en-GB" i="1" dirty="0">
                <a:latin typeface="Times New Roman" panose="02020603050405020304" pitchFamily="18" charset="0"/>
                <a:cs typeface="Times New Roman" panose="02020603050405020304" pitchFamily="18" charset="0"/>
              </a:rPr>
              <a:t>number of cell phone subscribers </a:t>
            </a:r>
            <a:r>
              <a:rPr lang="en-GB" dirty="0">
                <a:latin typeface="Times New Roman" panose="02020603050405020304" pitchFamily="18" charset="0"/>
                <a:cs typeface="Times New Roman" panose="02020603050405020304" pitchFamily="18" charset="0"/>
              </a:rPr>
              <a:t>and </a:t>
            </a:r>
            <a:r>
              <a:rPr lang="en-GB" u="sng" dirty="0">
                <a:latin typeface="Times New Roman" panose="02020603050405020304" pitchFamily="18" charset="0"/>
                <a:cs typeface="Times New Roman" panose="02020603050405020304" pitchFamily="18" charset="0"/>
              </a:rPr>
              <a:t>number of motor vehicle collisions?</a:t>
            </a:r>
            <a:endParaRPr lang="en-GB" dirty="0"/>
          </a:p>
        </p:txBody>
      </p:sp>
    </p:spTree>
    <p:extLst>
      <p:ext uri="{BB962C8B-B14F-4D97-AF65-F5344CB8AC3E}">
        <p14:creationId xmlns:p14="http://schemas.microsoft.com/office/powerpoint/2010/main" xmlns="" val="2722708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706437"/>
          </a:xfrm>
        </p:spPr>
        <p:txBody>
          <a:bodyPr>
            <a:normAutofit fontScale="90000"/>
          </a:bodyPr>
          <a:lstStyle/>
          <a:p>
            <a:r>
              <a:rPr lang="en-GB" dirty="0" smtClean="0"/>
              <a:t>BODY</a:t>
            </a:r>
            <a:endParaRPr lang="en-GB" dirty="0"/>
          </a:p>
        </p:txBody>
      </p:sp>
      <p:sp>
        <p:nvSpPr>
          <p:cNvPr id="3" name="Subtitle 2"/>
          <p:cNvSpPr>
            <a:spLocks noGrp="1"/>
          </p:cNvSpPr>
          <p:nvPr>
            <p:ph type="subTitle" idx="1"/>
          </p:nvPr>
        </p:nvSpPr>
        <p:spPr>
          <a:xfrm>
            <a:off x="1524000" y="1828800"/>
            <a:ext cx="9144000" cy="3429000"/>
          </a:xfrm>
        </p:spPr>
        <p:txBody>
          <a:bodyPr/>
          <a:lstStyle/>
          <a:p>
            <a:r>
              <a:rPr lang="en-GB" dirty="0" smtClean="0"/>
              <a:t>Graphic organizer</a:t>
            </a:r>
          </a:p>
          <a:p>
            <a:pPr algn="l"/>
            <a:endParaRPr lang="en-GB" dirty="0"/>
          </a:p>
        </p:txBody>
      </p:sp>
      <p:sp>
        <p:nvSpPr>
          <p:cNvPr id="6" name="TextBox 5"/>
          <p:cNvSpPr txBox="1"/>
          <p:nvPr/>
        </p:nvSpPr>
        <p:spPr>
          <a:xfrm>
            <a:off x="4368800" y="2374900"/>
            <a:ext cx="2933700" cy="369332"/>
          </a:xfrm>
          <a:prstGeom prst="rect">
            <a:avLst/>
          </a:prstGeom>
          <a:noFill/>
        </p:spPr>
        <p:txBody>
          <a:bodyPr wrap="square" rtlCol="0">
            <a:spAutoFit/>
          </a:bodyPr>
          <a:lstStyle/>
          <a:p>
            <a:r>
              <a:rPr lang="en-GB" dirty="0" smtClean="0"/>
              <a:t>Possible research questions</a:t>
            </a:r>
            <a:endParaRPr lang="en-GB" dirty="0"/>
          </a:p>
        </p:txBody>
      </p:sp>
      <p:sp>
        <p:nvSpPr>
          <p:cNvPr id="7" name="TextBox 6"/>
          <p:cNvSpPr txBox="1"/>
          <p:nvPr/>
        </p:nvSpPr>
        <p:spPr>
          <a:xfrm>
            <a:off x="1524000" y="3530600"/>
            <a:ext cx="3835400" cy="923330"/>
          </a:xfrm>
          <a:prstGeom prst="rect">
            <a:avLst/>
          </a:prstGeom>
          <a:noFill/>
        </p:spPr>
        <p:txBody>
          <a:bodyPr wrap="square" rtlCol="0">
            <a:spAutoFit/>
          </a:bodyPr>
          <a:lstStyle/>
          <a:p>
            <a:r>
              <a:rPr lang="en-GB" dirty="0" smtClean="0"/>
              <a:t>What is the relationship between </a:t>
            </a:r>
            <a:r>
              <a:rPr lang="en-GB" i="1" dirty="0" smtClean="0"/>
              <a:t>number of cell phone subscribers and </a:t>
            </a:r>
            <a:r>
              <a:rPr lang="en-GB" u="sng" dirty="0" smtClean="0"/>
              <a:t>number of motor vehicle </a:t>
            </a:r>
            <a:r>
              <a:rPr lang="en-GB" u="sng" dirty="0" err="1" smtClean="0"/>
              <a:t>collisins</a:t>
            </a:r>
            <a:endParaRPr lang="en-GB" dirty="0"/>
          </a:p>
        </p:txBody>
      </p:sp>
      <p:sp>
        <p:nvSpPr>
          <p:cNvPr id="8" name="TextBox 7"/>
          <p:cNvSpPr txBox="1"/>
          <p:nvPr/>
        </p:nvSpPr>
        <p:spPr>
          <a:xfrm>
            <a:off x="6362700" y="3111500"/>
            <a:ext cx="3276600" cy="1200329"/>
          </a:xfrm>
          <a:prstGeom prst="rect">
            <a:avLst/>
          </a:prstGeom>
          <a:noFill/>
        </p:spPr>
        <p:txBody>
          <a:bodyPr wrap="square" rtlCol="0">
            <a:spAutoFit/>
          </a:bodyPr>
          <a:lstStyle/>
          <a:p>
            <a:r>
              <a:rPr lang="en-GB" dirty="0"/>
              <a:t>What is the relationship between </a:t>
            </a:r>
            <a:r>
              <a:rPr lang="en-GB" i="1" dirty="0"/>
              <a:t>number of </a:t>
            </a:r>
            <a:r>
              <a:rPr lang="en-GB" i="1" dirty="0" err="1"/>
              <a:t>cellphone</a:t>
            </a:r>
            <a:r>
              <a:rPr lang="en-GB" i="1" dirty="0"/>
              <a:t> subscribers and </a:t>
            </a:r>
            <a:r>
              <a:rPr lang="en-GB" u="sng" dirty="0"/>
              <a:t>number </a:t>
            </a:r>
            <a:r>
              <a:rPr lang="en-GB" u="sng" dirty="0" smtClean="0"/>
              <a:t>of impaired </a:t>
            </a:r>
            <a:r>
              <a:rPr lang="en-GB" u="sng" dirty="0" err="1" smtClean="0"/>
              <a:t>drivind</a:t>
            </a:r>
            <a:r>
              <a:rPr lang="en-GB" u="sng" dirty="0" smtClean="0"/>
              <a:t> </a:t>
            </a:r>
            <a:r>
              <a:rPr lang="en-GB" u="sng" dirty="0" err="1" smtClean="0"/>
              <a:t>incedents</a:t>
            </a:r>
            <a:r>
              <a:rPr lang="en-GB" u="sng" dirty="0" smtClean="0"/>
              <a:t>.</a:t>
            </a:r>
            <a:endParaRPr lang="en-GB" dirty="0"/>
          </a:p>
        </p:txBody>
      </p:sp>
      <p:cxnSp>
        <p:nvCxnSpPr>
          <p:cNvPr id="10" name="Straight Connector 9"/>
          <p:cNvCxnSpPr>
            <a:stCxn id="6" idx="1"/>
            <a:endCxn id="7" idx="0"/>
          </p:cNvCxnSpPr>
          <p:nvPr/>
        </p:nvCxnSpPr>
        <p:spPr>
          <a:xfrm flipH="1">
            <a:off x="3441700" y="2559566"/>
            <a:ext cx="927100" cy="9710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8" idx="0"/>
          </p:cNvCxnSpPr>
          <p:nvPr/>
        </p:nvCxnSpPr>
        <p:spPr>
          <a:xfrm>
            <a:off x="7302500" y="2559566"/>
            <a:ext cx="698500" cy="55193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06471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828339"/>
            <a:ext cx="9144000" cy="4429461"/>
          </a:xfrm>
        </p:spPr>
        <p:txBody>
          <a:bodyPr>
            <a:normAutofit/>
          </a:bodyPr>
          <a:lstStyle/>
          <a:p>
            <a:pPr algn="l"/>
            <a:r>
              <a:rPr lang="en-GB" dirty="0" smtClean="0"/>
              <a:t>I used what is the relationship between </a:t>
            </a:r>
            <a:r>
              <a:rPr lang="en-GB" u="sng" dirty="0" smtClean="0"/>
              <a:t>number of motor vehicle collisions </a:t>
            </a:r>
            <a:r>
              <a:rPr lang="en-GB" dirty="0" smtClean="0"/>
              <a:t>and </a:t>
            </a:r>
            <a:r>
              <a:rPr lang="en-GB" i="1" dirty="0" smtClean="0"/>
              <a:t>number of cell phone subscribers.</a:t>
            </a:r>
            <a:r>
              <a:rPr lang="en-GB" dirty="0" smtClean="0"/>
              <a:t> Numeric data type which has the </a:t>
            </a:r>
            <a:r>
              <a:rPr lang="en-GB" u="sng" dirty="0" smtClean="0"/>
              <a:t>number of motor vehicle collisions </a:t>
            </a:r>
            <a:r>
              <a:rPr lang="en-GB" dirty="0" smtClean="0"/>
              <a:t>and the </a:t>
            </a:r>
            <a:r>
              <a:rPr lang="en-GB" i="1" dirty="0" smtClean="0"/>
              <a:t>number of cell phone subscribers</a:t>
            </a:r>
            <a:r>
              <a:rPr lang="en-GB" dirty="0" smtClean="0"/>
              <a:t> at a certain range of years will help me investigate my question. The population is the total number of Canadians each year, from 1992 to 2011. The sample size is 100,000 for all the variables.</a:t>
            </a:r>
          </a:p>
          <a:p>
            <a:pPr algn="l"/>
            <a:r>
              <a:rPr lang="en-GB" dirty="0" smtClean="0"/>
              <a:t>The data needed to support my hypothesis already exists.</a:t>
            </a:r>
          </a:p>
          <a:p>
            <a:pPr algn="l"/>
            <a:r>
              <a:rPr lang="en-GB" dirty="0" smtClean="0"/>
              <a:t> Hypothesis:</a:t>
            </a:r>
          </a:p>
          <a:p>
            <a:pPr algn="l"/>
            <a:r>
              <a:rPr lang="en-GB" dirty="0" smtClean="0"/>
              <a:t>	a prediction of the relationship between the </a:t>
            </a:r>
            <a:r>
              <a:rPr lang="en-GB" i="1" dirty="0" smtClean="0"/>
              <a:t>number of cell phone subscribers </a:t>
            </a:r>
            <a:r>
              <a:rPr lang="en-GB" dirty="0" smtClean="0"/>
              <a:t>and </a:t>
            </a:r>
            <a:r>
              <a:rPr lang="en-GB" u="sng" dirty="0" smtClean="0"/>
              <a:t>number of motor vehicle collisions.</a:t>
            </a:r>
            <a:endParaRPr lang="en-GB" dirty="0"/>
          </a:p>
        </p:txBody>
      </p:sp>
    </p:spTree>
    <p:extLst>
      <p:ext uri="{BB962C8B-B14F-4D97-AF65-F5344CB8AC3E}">
        <p14:creationId xmlns:p14="http://schemas.microsoft.com/office/powerpoint/2010/main" xmlns="" val="354145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Findings</a:t>
            </a:r>
            <a:endParaRPr lang="en-GB" b="1" dirty="0"/>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t>The websites related to my question of interest are:</a:t>
            </a:r>
          </a:p>
          <a:p>
            <a:pPr marL="0" indent="0">
              <a:buNone/>
            </a:pPr>
            <a:r>
              <a:rPr lang="en-GB" dirty="0" smtClean="0"/>
              <a:t>	</a:t>
            </a:r>
            <a:r>
              <a:rPr lang="en-GB" dirty="0" err="1"/>
              <a:t>Redelmeier</a:t>
            </a:r>
            <a:r>
              <a:rPr lang="en-GB" dirty="0"/>
              <a:t>, D. A., &amp; </a:t>
            </a:r>
            <a:r>
              <a:rPr lang="en-GB" dirty="0" err="1"/>
              <a:t>Tibshirani</a:t>
            </a:r>
            <a:r>
              <a:rPr lang="en-GB" dirty="0"/>
              <a:t>, R. J. (1997). Association between cellular-telephone calls and motor vehicle collisions. </a:t>
            </a:r>
            <a:r>
              <a:rPr lang="en-GB" i="1" dirty="0"/>
              <a:t>New England Journal of Medicine</a:t>
            </a:r>
            <a:r>
              <a:rPr lang="en-GB" dirty="0"/>
              <a:t>, </a:t>
            </a:r>
            <a:r>
              <a:rPr lang="en-GB" i="1" dirty="0"/>
              <a:t>336</a:t>
            </a:r>
            <a:r>
              <a:rPr lang="en-GB" dirty="0"/>
              <a:t>(7), </a:t>
            </a:r>
            <a:r>
              <a:rPr lang="en-GB" dirty="0" smtClean="0"/>
              <a:t>453-458, from </a:t>
            </a:r>
            <a:r>
              <a:rPr lang="en-GB" dirty="0" smtClean="0">
                <a:hlinkClick r:id="rId2"/>
              </a:rPr>
              <a:t>https://www.nejm.org/doi/full/10.1056/NEJM199702133360701</a:t>
            </a:r>
            <a:endParaRPr lang="en-GB" dirty="0" smtClean="0"/>
          </a:p>
          <a:p>
            <a:pPr marL="0" indent="0">
              <a:buNone/>
            </a:pPr>
            <a:r>
              <a:rPr lang="en-GB" dirty="0"/>
              <a:t>	McEvoy, S. P., Stevenson, M. R., </a:t>
            </a:r>
            <a:r>
              <a:rPr lang="en-GB" dirty="0" err="1"/>
              <a:t>McCartt</a:t>
            </a:r>
            <a:r>
              <a:rPr lang="en-GB" dirty="0"/>
              <a:t>, A. T., Woodward, M., Haworth, C., </a:t>
            </a:r>
            <a:r>
              <a:rPr lang="en-GB" dirty="0" err="1"/>
              <a:t>Palamara</a:t>
            </a:r>
            <a:r>
              <a:rPr lang="en-GB" dirty="0"/>
              <a:t>, P., &amp; </a:t>
            </a:r>
            <a:r>
              <a:rPr lang="en-GB" dirty="0" err="1"/>
              <a:t>Cercarelli</a:t>
            </a:r>
            <a:r>
              <a:rPr lang="en-GB" dirty="0"/>
              <a:t>, R. (2005). Role of mobile phones in motor vehicle crashes resulting in hospital attendance: a case-crossover study. </a:t>
            </a:r>
            <a:r>
              <a:rPr lang="en-GB" i="1" dirty="0" err="1"/>
              <a:t>Bmj</a:t>
            </a:r>
            <a:r>
              <a:rPr lang="en-GB" dirty="0"/>
              <a:t>, </a:t>
            </a:r>
            <a:r>
              <a:rPr lang="en-GB" i="1" dirty="0"/>
              <a:t>331</a:t>
            </a:r>
            <a:r>
              <a:rPr lang="en-GB" dirty="0"/>
              <a:t>(7514), </a:t>
            </a:r>
            <a:r>
              <a:rPr lang="en-GB" dirty="0" smtClean="0"/>
              <a:t>428, from </a:t>
            </a:r>
            <a:r>
              <a:rPr lang="en-GB" dirty="0" smtClean="0">
                <a:hlinkClick r:id="rId3"/>
              </a:rPr>
              <a:t>https://www.bmj.com/content/331/7514/428?ehom</a:t>
            </a:r>
            <a:endParaRPr lang="en-GB" dirty="0" smtClean="0"/>
          </a:p>
          <a:p>
            <a:pPr marL="0" indent="0">
              <a:buNone/>
            </a:pPr>
            <a:endParaRPr lang="en-GB" dirty="0"/>
          </a:p>
        </p:txBody>
      </p:sp>
    </p:spTree>
    <p:extLst>
      <p:ext uri="{BB962C8B-B14F-4D97-AF65-F5344CB8AC3E}">
        <p14:creationId xmlns:p14="http://schemas.microsoft.com/office/powerpoint/2010/main" xmlns="" val="89048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1821"/>
            <a:ext cx="10515600" cy="5725142"/>
          </a:xfrm>
        </p:spPr>
        <p:txBody>
          <a:bodyPr>
            <a:normAutofit fontScale="92500" lnSpcReduction="10000"/>
          </a:bodyPr>
          <a:lstStyle/>
          <a:p>
            <a:pPr marL="0" indent="0">
              <a:buNone/>
            </a:pPr>
            <a:r>
              <a:rPr lang="en-GB" dirty="0" err="1"/>
              <a:t>Laberge</a:t>
            </a:r>
            <a:r>
              <a:rPr lang="en-GB" dirty="0"/>
              <a:t>-Nadeau, C., </a:t>
            </a:r>
            <a:r>
              <a:rPr lang="en-GB" dirty="0" err="1"/>
              <a:t>Maag</a:t>
            </a:r>
            <a:r>
              <a:rPr lang="en-GB" dirty="0"/>
              <a:t>, U., </a:t>
            </a:r>
            <a:r>
              <a:rPr lang="en-GB" dirty="0" err="1"/>
              <a:t>Bellavance</a:t>
            </a:r>
            <a:r>
              <a:rPr lang="en-GB" dirty="0"/>
              <a:t>, F., </a:t>
            </a:r>
            <a:r>
              <a:rPr lang="en-GB" dirty="0" err="1"/>
              <a:t>Lapierre</a:t>
            </a:r>
            <a:r>
              <a:rPr lang="en-GB" dirty="0"/>
              <a:t>, S. D., Desjardins, D., Messier, S., &amp; </a:t>
            </a:r>
            <a:r>
              <a:rPr lang="en-GB" dirty="0" err="1"/>
              <a:t>Saı̈di</a:t>
            </a:r>
            <a:r>
              <a:rPr lang="en-GB" dirty="0"/>
              <a:t>, A. (2003). Wireless telephones and the risk of road crashes. </a:t>
            </a:r>
            <a:r>
              <a:rPr lang="en-GB" i="1" dirty="0"/>
              <a:t>Accident Analysis &amp; Prevention</a:t>
            </a:r>
            <a:r>
              <a:rPr lang="en-GB" dirty="0"/>
              <a:t>, </a:t>
            </a:r>
            <a:r>
              <a:rPr lang="en-GB" i="1" dirty="0"/>
              <a:t>35</a:t>
            </a:r>
            <a:r>
              <a:rPr lang="en-GB" dirty="0"/>
              <a:t>(5), </a:t>
            </a:r>
            <a:r>
              <a:rPr lang="en-GB" dirty="0" smtClean="0"/>
              <a:t>649-660, from </a:t>
            </a:r>
            <a:r>
              <a:rPr lang="en-GB" dirty="0" smtClean="0">
                <a:hlinkClick r:id="rId2"/>
              </a:rPr>
              <a:t>https://www.sciencedirect.com/science/article/pii/S000145750200043X</a:t>
            </a:r>
            <a:endParaRPr lang="en-GB" dirty="0" smtClean="0"/>
          </a:p>
          <a:p>
            <a:pPr marL="0" indent="0">
              <a:buNone/>
            </a:pPr>
            <a:r>
              <a:rPr lang="en-US" dirty="0"/>
              <a:t>Canadian Wireless Telecommunications Association. (2014). </a:t>
            </a:r>
            <a:r>
              <a:rPr lang="en-US" i="1" dirty="0"/>
              <a:t>Facts &amp; Figures</a:t>
            </a:r>
            <a:r>
              <a:rPr lang="en-US" dirty="0"/>
              <a:t>.  Retrieved October 26, 2014, from </a:t>
            </a:r>
            <a:r>
              <a:rPr lang="en-US" dirty="0">
                <a:hlinkClick r:id="rId3"/>
              </a:rPr>
              <a:t>http://cwta.ca/facts-figures</a:t>
            </a:r>
            <a:r>
              <a:rPr lang="en-US" dirty="0" smtClean="0">
                <a:hlinkClick r:id="rId3"/>
              </a:rPr>
              <a:t>/</a:t>
            </a:r>
            <a:endParaRPr lang="en-US" dirty="0" smtClean="0"/>
          </a:p>
          <a:p>
            <a:pPr marL="0" indent="0">
              <a:buNone/>
            </a:pPr>
            <a:r>
              <a:rPr lang="en-US" dirty="0"/>
              <a:t>Transport Canada. (2011). </a:t>
            </a:r>
            <a:r>
              <a:rPr lang="en-US" i="1" dirty="0"/>
              <a:t>Canadian Motor Vehicle Traffic Collision Statistics 2011</a:t>
            </a:r>
            <a:r>
              <a:rPr lang="en-US" dirty="0"/>
              <a:t>.  Retrieved October 26, 2014, from </a:t>
            </a:r>
            <a:r>
              <a:rPr lang="en-US" dirty="0">
                <a:hlinkClick r:id="rId4"/>
              </a:rPr>
              <a:t>https://</a:t>
            </a:r>
            <a:r>
              <a:rPr lang="en-US" dirty="0" smtClean="0">
                <a:hlinkClick r:id="rId4"/>
              </a:rPr>
              <a:t>www.tc.gc.ca/media/documents/roadsafety/TrafficCollisionStatisitcs_2011.pdf</a:t>
            </a:r>
            <a:endParaRPr lang="en-GB" dirty="0" smtClean="0"/>
          </a:p>
          <a:p>
            <a:pPr marL="0" indent="0">
              <a:buNone/>
            </a:pPr>
            <a:endParaRPr lang="en-GB" dirty="0"/>
          </a:p>
          <a:p>
            <a:pPr marL="0" indent="0">
              <a:buNone/>
            </a:pPr>
            <a:endParaRPr lang="en-GB" dirty="0"/>
          </a:p>
        </p:txBody>
      </p:sp>
    </p:spTree>
    <p:extLst>
      <p:ext uri="{BB962C8B-B14F-4D97-AF65-F5344CB8AC3E}">
        <p14:creationId xmlns:p14="http://schemas.microsoft.com/office/powerpoint/2010/main" xmlns="" val="327644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1064"/>
            <a:ext cx="10515600" cy="5735899"/>
          </a:xfrm>
        </p:spPr>
        <p:txBody>
          <a:bodyPr>
            <a:normAutofit fontScale="92500" lnSpcReduction="20000"/>
          </a:bodyPr>
          <a:lstStyle/>
          <a:p>
            <a:pPr marL="0" indent="0">
              <a:buNone/>
            </a:pPr>
            <a:r>
              <a:rPr lang="en-GB" dirty="0" smtClean="0"/>
              <a:t>The data I found in the above websites are valid, and hence they're related to my research question. The main source of the data is the Statistics Canada websites, which is  reliable source because it is ranked as one of the top statistical agencies in the world.(</a:t>
            </a:r>
            <a:r>
              <a:rPr lang="sv-SE" dirty="0"/>
              <a:t>Amara, N., &amp; Landry, </a:t>
            </a:r>
            <a:r>
              <a:rPr lang="sv-SE" dirty="0" smtClean="0"/>
              <a:t>R., 2005) The data is from all reportable motor vehicle collisions and cell phone subscribers in Canada that the provinces and territories provide each year.</a:t>
            </a:r>
          </a:p>
          <a:p>
            <a:pPr marL="0" indent="0">
              <a:buNone/>
            </a:pPr>
            <a:r>
              <a:rPr lang="sv-SE" dirty="0" smtClean="0"/>
              <a:t>The data was collected from a sample of 100,000 of the population, which will allow me to make prediction of larger population. There is no evidence of bias in the data collection methods. The data can be organized to facilitate retrieval and analysis. For this project, I require numeric data for </a:t>
            </a:r>
            <a:r>
              <a:rPr lang="sv-SE" i="1" dirty="0" smtClean="0"/>
              <a:t>number of cell phone subscribers </a:t>
            </a:r>
            <a:r>
              <a:rPr lang="sv-SE" dirty="0" smtClean="0"/>
              <a:t>and </a:t>
            </a:r>
            <a:r>
              <a:rPr lang="sv-SE" u="sng" dirty="0" smtClean="0"/>
              <a:t>number of motor vehicle collisions</a:t>
            </a:r>
            <a:r>
              <a:rPr lang="sv-SE" dirty="0" smtClean="0"/>
              <a:t> between the year 1992 to 2011. </a:t>
            </a:r>
            <a:r>
              <a:rPr lang="sv-SE" dirty="0"/>
              <a:t>S</a:t>
            </a:r>
            <a:r>
              <a:rPr lang="sv-SE" dirty="0" smtClean="0"/>
              <a:t>ince the data is available, I do not need to revise my research question.</a:t>
            </a:r>
            <a:endParaRPr lang="en-GB" dirty="0"/>
          </a:p>
        </p:txBody>
      </p:sp>
    </p:spTree>
    <p:extLst>
      <p:ext uri="{BB962C8B-B14F-4D97-AF65-F5344CB8AC3E}">
        <p14:creationId xmlns:p14="http://schemas.microsoft.com/office/powerpoint/2010/main" xmlns="" val="76462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b="1" dirty="0" smtClean="0"/>
              <a:t>One Variable Analysis</a:t>
            </a:r>
            <a:endParaRPr lang="en-GB" sz="5400" b="1" dirty="0"/>
          </a:p>
        </p:txBody>
      </p:sp>
      <p:sp>
        <p:nvSpPr>
          <p:cNvPr id="3" name="Content Placeholder 2"/>
          <p:cNvSpPr>
            <a:spLocks noGrp="1"/>
          </p:cNvSpPr>
          <p:nvPr>
            <p:ph idx="1"/>
          </p:nvPr>
        </p:nvSpPr>
        <p:spPr/>
        <p:txBody>
          <a:bodyPr>
            <a:normAutofit/>
          </a:bodyPr>
          <a:lstStyle/>
          <a:p>
            <a:pPr marL="0" indent="0">
              <a:buNone/>
            </a:pPr>
            <a:r>
              <a:rPr lang="en-GB" sz="2400" dirty="0" smtClean="0"/>
              <a:t>First, I started by summarizing the </a:t>
            </a:r>
            <a:r>
              <a:rPr lang="en-GB" sz="2400" i="1" dirty="0" smtClean="0"/>
              <a:t>number of </a:t>
            </a:r>
            <a:r>
              <a:rPr lang="en-GB" sz="2400" i="1" dirty="0" err="1" smtClean="0"/>
              <a:t>cellphone</a:t>
            </a:r>
            <a:r>
              <a:rPr lang="en-GB" sz="2400" i="1" dirty="0" smtClean="0"/>
              <a:t> subscribers </a:t>
            </a:r>
            <a:r>
              <a:rPr lang="en-GB" sz="2400" dirty="0" smtClean="0"/>
              <a:t>variable. This variable contains data for </a:t>
            </a:r>
            <a:r>
              <a:rPr lang="en-GB" sz="2400" u="sng" dirty="0" smtClean="0"/>
              <a:t>number of cellular subscription </a:t>
            </a:r>
            <a:r>
              <a:rPr lang="en-GB" sz="2400" dirty="0" smtClean="0"/>
              <a:t>per 100 people in Canada. For proper analysis and summary of data, I will plot a histogram and box-and-whisker plot using Statistics Package For Social Sciences(SPSS). I will declare variable </a:t>
            </a:r>
            <a:r>
              <a:rPr lang="en-GB" sz="2400" i="1" dirty="0" smtClean="0"/>
              <a:t>number of </a:t>
            </a:r>
            <a:r>
              <a:rPr lang="en-GB" sz="2400" i="1" dirty="0" err="1" smtClean="0"/>
              <a:t>cellphone</a:t>
            </a:r>
            <a:r>
              <a:rPr lang="en-GB" sz="2400" i="1" dirty="0" smtClean="0"/>
              <a:t>  </a:t>
            </a:r>
            <a:r>
              <a:rPr lang="en-GB" sz="2400" dirty="0" smtClean="0"/>
              <a:t>as cell and </a:t>
            </a:r>
            <a:r>
              <a:rPr lang="en-GB" sz="2400" u="sng" dirty="0" smtClean="0"/>
              <a:t>number of motor vehicle collisions  </a:t>
            </a:r>
            <a:r>
              <a:rPr lang="en-GB" sz="2400" dirty="0" smtClean="0"/>
              <a:t>as motors.</a:t>
            </a:r>
          </a:p>
          <a:p>
            <a:pPr marL="0" indent="0">
              <a:buNone/>
            </a:pPr>
            <a:r>
              <a:rPr lang="en-GB" sz="2400" dirty="0" smtClean="0"/>
              <a:t>				</a:t>
            </a:r>
          </a:p>
          <a:p>
            <a:pPr marL="0" indent="0">
              <a:buNone/>
            </a:pPr>
            <a:r>
              <a:rPr lang="en-GB" sz="2400" dirty="0"/>
              <a:t>	</a:t>
            </a:r>
            <a:r>
              <a:rPr lang="en-GB" sz="2400" dirty="0" smtClean="0"/>
              <a:t>			</a:t>
            </a:r>
            <a:r>
              <a:rPr lang="en-GB" sz="2400" b="1" u="sng" dirty="0"/>
              <a:t>H</a:t>
            </a:r>
            <a:r>
              <a:rPr lang="en-GB" sz="2400" b="1" u="sng" dirty="0" smtClean="0"/>
              <a:t>istogram.</a:t>
            </a:r>
            <a:endParaRPr lang="en-GB" sz="2400" dirty="0"/>
          </a:p>
        </p:txBody>
      </p:sp>
      <p:pic>
        <p:nvPicPr>
          <p:cNvPr id="4" name="Picture 3"/>
          <p:cNvPicPr>
            <a:picLocks noChangeAspect="1"/>
          </p:cNvPicPr>
          <p:nvPr/>
        </p:nvPicPr>
        <p:blipFill>
          <a:blip r:embed="rId2" cstate="print"/>
          <a:stretch>
            <a:fillRect/>
          </a:stretch>
        </p:blipFill>
        <p:spPr>
          <a:xfrm>
            <a:off x="3100387" y="3602916"/>
            <a:ext cx="5991225" cy="3064584"/>
          </a:xfrm>
          <a:prstGeom prst="rect">
            <a:avLst/>
          </a:prstGeom>
        </p:spPr>
      </p:pic>
    </p:spTree>
    <p:extLst>
      <p:ext uri="{BB962C8B-B14F-4D97-AF65-F5344CB8AC3E}">
        <p14:creationId xmlns:p14="http://schemas.microsoft.com/office/powerpoint/2010/main" xmlns="" val="1272701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821</TotalTime>
  <Words>773</Words>
  <Application>Microsoft Office PowerPoint</Application>
  <PresentationFormat>Custom</PresentationFormat>
  <Paragraphs>65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Technic</vt:lpstr>
      <vt:lpstr>Title Name date</vt:lpstr>
      <vt:lpstr>Slide 2</vt:lpstr>
      <vt:lpstr>Slide 3</vt:lpstr>
      <vt:lpstr>BODY</vt:lpstr>
      <vt:lpstr>Slide 5</vt:lpstr>
      <vt:lpstr>Findings</vt:lpstr>
      <vt:lpstr>Slide 7</vt:lpstr>
      <vt:lpstr>Slide 8</vt:lpstr>
      <vt:lpstr>One Variable Analysis</vt:lpstr>
      <vt:lpstr>Slide 10</vt:lpstr>
      <vt:lpstr>Slide 11</vt:lpstr>
      <vt:lpstr>Slide 12</vt:lpstr>
      <vt:lpstr>Slide 13</vt:lpstr>
      <vt:lpstr>Slide 14</vt:lpstr>
      <vt:lpstr>Slide 15</vt:lpstr>
      <vt:lpstr>References</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relationship between the number of cell phone subscribers and number of motor vehicle collisions?</dc:title>
  <dc:creator>Windows User</dc:creator>
  <cp:lastModifiedBy>user</cp:lastModifiedBy>
  <cp:revision>57</cp:revision>
  <dcterms:created xsi:type="dcterms:W3CDTF">2021-06-20T02:05:44Z</dcterms:created>
  <dcterms:modified xsi:type="dcterms:W3CDTF">2021-06-20T18:30:16Z</dcterms:modified>
</cp:coreProperties>
</file>