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7" r:id="rId2"/>
    <p:sldId id="402" r:id="rId3"/>
    <p:sldId id="258" r:id="rId4"/>
    <p:sldId id="352" r:id="rId5"/>
    <p:sldId id="403" r:id="rId6"/>
    <p:sldId id="362" r:id="rId7"/>
    <p:sldId id="359" r:id="rId8"/>
    <p:sldId id="358" r:id="rId9"/>
    <p:sldId id="386" r:id="rId10"/>
    <p:sldId id="387" r:id="rId11"/>
    <p:sldId id="388" r:id="rId12"/>
    <p:sldId id="389" r:id="rId13"/>
    <p:sldId id="404" r:id="rId14"/>
    <p:sldId id="405" r:id="rId15"/>
    <p:sldId id="260" r:id="rId16"/>
    <p:sldId id="372" r:id="rId17"/>
    <p:sldId id="406" r:id="rId18"/>
    <p:sldId id="354" r:id="rId19"/>
    <p:sldId id="365" r:id="rId20"/>
    <p:sldId id="366" r:id="rId21"/>
    <p:sldId id="355" r:id="rId22"/>
    <p:sldId id="363" r:id="rId23"/>
    <p:sldId id="367" r:id="rId24"/>
    <p:sldId id="368" r:id="rId25"/>
    <p:sldId id="356" r:id="rId26"/>
    <p:sldId id="364" r:id="rId27"/>
    <p:sldId id="369" r:id="rId28"/>
    <p:sldId id="392" r:id="rId29"/>
    <p:sldId id="393" r:id="rId30"/>
    <p:sldId id="394" r:id="rId31"/>
    <p:sldId id="409" r:id="rId32"/>
    <p:sldId id="399" r:id="rId33"/>
    <p:sldId id="408" r:id="rId34"/>
    <p:sldId id="400" r:id="rId35"/>
    <p:sldId id="401" r:id="rId36"/>
    <p:sldId id="379" r:id="rId37"/>
    <p:sldId id="410" r:id="rId38"/>
    <p:sldId id="407" r:id="rId39"/>
    <p:sldId id="411" r:id="rId40"/>
    <p:sldId id="380" r:id="rId41"/>
    <p:sldId id="381" r:id="rId42"/>
    <p:sldId id="374" r:id="rId43"/>
    <p:sldId id="382" r:id="rId44"/>
    <p:sldId id="375" r:id="rId45"/>
  </p:sldIdLst>
  <p:sldSz cx="9144000" cy="5715000" type="screen16x1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2" d="100"/>
          <a:sy n="92" d="100"/>
        </p:scale>
        <p:origin x="-756" y="-72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CD157B-C957-4AF4-B77D-EAED41440A94}" type="datetimeFigureOut">
              <a:rPr lang="en-CA" smtClean="0"/>
              <a:t>19/02/2019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152C02-FE59-4E54-9734-D53F67C9A7D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1008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152C02-FE59-4E54-9734-D53F67C9A7D9}" type="slidenum">
              <a:rPr lang="en-CA" smtClean="0"/>
              <a:t>1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56073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 userDrawn="1"/>
        </p:nvGrpSpPr>
        <p:grpSpPr>
          <a:xfrm flipH="1">
            <a:off x="-95250" y="0"/>
            <a:ext cx="3676650" cy="5724525"/>
            <a:chOff x="5492750" y="0"/>
            <a:chExt cx="3743325" cy="5724525"/>
          </a:xfrm>
        </p:grpSpPr>
        <p:sp>
          <p:nvSpPr>
            <p:cNvPr id="15" name="Freeform 14"/>
            <p:cNvSpPr>
              <a:spLocks/>
            </p:cNvSpPr>
            <p:nvPr userDrawn="1"/>
          </p:nvSpPr>
          <p:spPr bwMode="auto">
            <a:xfrm>
              <a:off x="5492750" y="0"/>
              <a:ext cx="3743325" cy="5724525"/>
            </a:xfrm>
            <a:custGeom>
              <a:avLst/>
              <a:gdLst>
                <a:gd name="T0" fmla="*/ 75 w 1176"/>
                <a:gd name="T1" fmla="*/ 875 h 1803"/>
                <a:gd name="T2" fmla="*/ 30 w 1176"/>
                <a:gd name="T3" fmla="*/ 1803 h 1803"/>
                <a:gd name="T4" fmla="*/ 819 w 1176"/>
                <a:gd name="T5" fmla="*/ 1803 h 1803"/>
                <a:gd name="T6" fmla="*/ 1137 w 1176"/>
                <a:gd name="T7" fmla="*/ 436 h 1803"/>
                <a:gd name="T8" fmla="*/ 1137 w 1176"/>
                <a:gd name="T9" fmla="*/ 0 h 1803"/>
                <a:gd name="T10" fmla="*/ 109 w 1176"/>
                <a:gd name="T11" fmla="*/ 0 h 1803"/>
                <a:gd name="T12" fmla="*/ 75 w 1176"/>
                <a:gd name="T13" fmla="*/ 875 h 1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6" h="1803">
                  <a:moveTo>
                    <a:pt x="75" y="875"/>
                  </a:moveTo>
                  <a:cubicBezTo>
                    <a:pt x="161" y="1290"/>
                    <a:pt x="116" y="1592"/>
                    <a:pt x="30" y="1803"/>
                  </a:cubicBezTo>
                  <a:cubicBezTo>
                    <a:pt x="819" y="1803"/>
                    <a:pt x="819" y="1803"/>
                    <a:pt x="819" y="1803"/>
                  </a:cubicBezTo>
                  <a:cubicBezTo>
                    <a:pt x="1176" y="436"/>
                    <a:pt x="1137" y="436"/>
                    <a:pt x="1137" y="436"/>
                  </a:cubicBezTo>
                  <a:cubicBezTo>
                    <a:pt x="1137" y="0"/>
                    <a:pt x="1137" y="0"/>
                    <a:pt x="1137" y="0"/>
                  </a:cubicBezTo>
                  <a:cubicBezTo>
                    <a:pt x="70" y="0"/>
                    <a:pt x="109" y="0"/>
                    <a:pt x="109" y="0"/>
                  </a:cubicBezTo>
                  <a:cubicBezTo>
                    <a:pt x="38" y="218"/>
                    <a:pt x="0" y="512"/>
                    <a:pt x="75" y="8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5"/>
            <p:cNvSpPr>
              <a:spLocks/>
            </p:cNvSpPr>
            <p:nvPr userDrawn="1"/>
          </p:nvSpPr>
          <p:spPr bwMode="auto">
            <a:xfrm>
              <a:off x="5575300" y="0"/>
              <a:ext cx="3467100" cy="5724525"/>
            </a:xfrm>
            <a:custGeom>
              <a:avLst/>
              <a:gdLst>
                <a:gd name="T0" fmla="*/ 86 w 1089"/>
                <a:gd name="T1" fmla="*/ 900 h 1803"/>
                <a:gd name="T2" fmla="*/ 94 w 1089"/>
                <a:gd name="T3" fmla="*/ 1803 h 1803"/>
                <a:gd name="T4" fmla="*/ 732 w 1089"/>
                <a:gd name="T5" fmla="*/ 1803 h 1803"/>
                <a:gd name="T6" fmla="*/ 1089 w 1089"/>
                <a:gd name="T7" fmla="*/ 436 h 1803"/>
                <a:gd name="T8" fmla="*/ 1089 w 1089"/>
                <a:gd name="T9" fmla="*/ 0 h 1803"/>
                <a:gd name="T10" fmla="*/ 106 w 1089"/>
                <a:gd name="T11" fmla="*/ 0 h 1803"/>
                <a:gd name="T12" fmla="*/ 86 w 1089"/>
                <a:gd name="T13" fmla="*/ 900 h 1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9" h="1803">
                  <a:moveTo>
                    <a:pt x="86" y="900"/>
                  </a:moveTo>
                  <a:cubicBezTo>
                    <a:pt x="178" y="1307"/>
                    <a:pt x="157" y="1598"/>
                    <a:pt x="94" y="1803"/>
                  </a:cubicBezTo>
                  <a:cubicBezTo>
                    <a:pt x="732" y="1803"/>
                    <a:pt x="732" y="1803"/>
                    <a:pt x="732" y="1803"/>
                  </a:cubicBezTo>
                  <a:cubicBezTo>
                    <a:pt x="1089" y="436"/>
                    <a:pt x="1089" y="436"/>
                    <a:pt x="1089" y="436"/>
                  </a:cubicBezTo>
                  <a:cubicBezTo>
                    <a:pt x="1089" y="0"/>
                    <a:pt x="1089" y="0"/>
                    <a:pt x="1089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37" y="222"/>
                    <a:pt x="0" y="524"/>
                    <a:pt x="86" y="9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6"/>
            <p:cNvSpPr>
              <a:spLocks/>
            </p:cNvSpPr>
            <p:nvPr userDrawn="1"/>
          </p:nvSpPr>
          <p:spPr bwMode="auto">
            <a:xfrm>
              <a:off x="5568950" y="0"/>
              <a:ext cx="3479800" cy="5724525"/>
            </a:xfrm>
            <a:custGeom>
              <a:avLst/>
              <a:gdLst>
                <a:gd name="T0" fmla="*/ 96 w 1093"/>
                <a:gd name="T1" fmla="*/ 902 h 1803"/>
                <a:gd name="T2" fmla="*/ 137 w 1093"/>
                <a:gd name="T3" fmla="*/ 1803 h 1803"/>
                <a:gd name="T4" fmla="*/ 736 w 1093"/>
                <a:gd name="T5" fmla="*/ 1803 h 1803"/>
                <a:gd name="T6" fmla="*/ 1093 w 1093"/>
                <a:gd name="T7" fmla="*/ 436 h 1803"/>
                <a:gd name="T8" fmla="*/ 1093 w 1093"/>
                <a:gd name="T9" fmla="*/ 0 h 1803"/>
                <a:gd name="T10" fmla="*/ 85 w 1093"/>
                <a:gd name="T11" fmla="*/ 0 h 1803"/>
                <a:gd name="T12" fmla="*/ 96 w 1093"/>
                <a:gd name="T13" fmla="*/ 902 h 1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3" h="1803">
                  <a:moveTo>
                    <a:pt x="96" y="902"/>
                  </a:moveTo>
                  <a:cubicBezTo>
                    <a:pt x="199" y="1306"/>
                    <a:pt x="190" y="1597"/>
                    <a:pt x="137" y="1803"/>
                  </a:cubicBezTo>
                  <a:cubicBezTo>
                    <a:pt x="736" y="1803"/>
                    <a:pt x="736" y="1803"/>
                    <a:pt x="736" y="1803"/>
                  </a:cubicBezTo>
                  <a:cubicBezTo>
                    <a:pt x="1093" y="436"/>
                    <a:pt x="1093" y="436"/>
                    <a:pt x="1093" y="436"/>
                  </a:cubicBezTo>
                  <a:cubicBezTo>
                    <a:pt x="1093" y="0"/>
                    <a:pt x="1093" y="0"/>
                    <a:pt x="1093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25" y="224"/>
                    <a:pt x="0" y="526"/>
                    <a:pt x="96" y="9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7"/>
            <p:cNvSpPr>
              <a:spLocks/>
            </p:cNvSpPr>
            <p:nvPr userDrawn="1"/>
          </p:nvSpPr>
          <p:spPr bwMode="auto">
            <a:xfrm>
              <a:off x="5670550" y="3175"/>
              <a:ext cx="3473450" cy="5721350"/>
            </a:xfrm>
            <a:custGeom>
              <a:avLst/>
              <a:gdLst>
                <a:gd name="T0" fmla="*/ 114 w 1091"/>
                <a:gd name="T1" fmla="*/ 970 h 1802"/>
                <a:gd name="T2" fmla="*/ 185 w 1091"/>
                <a:gd name="T3" fmla="*/ 1802 h 1802"/>
                <a:gd name="T4" fmla="*/ 1091 w 1091"/>
                <a:gd name="T5" fmla="*/ 1802 h 1802"/>
                <a:gd name="T6" fmla="*/ 1091 w 1091"/>
                <a:gd name="T7" fmla="*/ 0 h 1802"/>
                <a:gd name="T8" fmla="*/ 75 w 1091"/>
                <a:gd name="T9" fmla="*/ 0 h 1802"/>
                <a:gd name="T10" fmla="*/ 114 w 1091"/>
                <a:gd name="T11" fmla="*/ 970 h 1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91" h="1802">
                  <a:moveTo>
                    <a:pt x="114" y="970"/>
                  </a:moveTo>
                  <a:cubicBezTo>
                    <a:pt x="208" y="1333"/>
                    <a:pt x="216" y="1603"/>
                    <a:pt x="185" y="1802"/>
                  </a:cubicBezTo>
                  <a:cubicBezTo>
                    <a:pt x="1091" y="1802"/>
                    <a:pt x="1091" y="1802"/>
                    <a:pt x="1091" y="1802"/>
                  </a:cubicBezTo>
                  <a:cubicBezTo>
                    <a:pt x="1091" y="0"/>
                    <a:pt x="1091" y="0"/>
                    <a:pt x="1091" y="0"/>
                  </a:cubicBezTo>
                  <a:cubicBezTo>
                    <a:pt x="172" y="0"/>
                    <a:pt x="62" y="0"/>
                    <a:pt x="75" y="0"/>
                  </a:cubicBezTo>
                  <a:cubicBezTo>
                    <a:pt x="16" y="227"/>
                    <a:pt x="0" y="534"/>
                    <a:pt x="114" y="9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2324100"/>
            <a:ext cx="7772400" cy="493052"/>
          </a:xfrm>
        </p:spPr>
        <p:txBody>
          <a:bodyPr>
            <a:no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2803071"/>
            <a:ext cx="6400800" cy="435429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67225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6A866-0A23-491F-85A5-D120BEBA0BC2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93B1-FCDD-4EE2-9D2A-962769FD0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808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6A866-0A23-491F-85A5-D120BEBA0BC2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93B1-FCDD-4EE2-9D2A-962769FD0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688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6A866-0A23-491F-85A5-D120BEBA0BC2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93B1-FCDD-4EE2-9D2A-962769FD0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500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6A866-0A23-491F-85A5-D120BEBA0BC2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93B1-FCDD-4EE2-9D2A-962769FD0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382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6A866-0A23-491F-85A5-D120BEBA0BC2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93B1-FCDD-4EE2-9D2A-962769FD0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277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6A866-0A23-491F-85A5-D120BEBA0BC2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93B1-FCDD-4EE2-9D2A-962769FD0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415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6A866-0A23-491F-85A5-D120BEBA0BC2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93B1-FCDD-4EE2-9D2A-962769FD0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303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6A866-0A23-491F-85A5-D120BEBA0BC2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93B1-FCDD-4EE2-9D2A-962769FD0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241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6A866-0A23-491F-85A5-D120BEBA0BC2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93B1-FCDD-4EE2-9D2A-962769FD0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184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6A866-0A23-491F-85A5-D120BEBA0BC2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93B1-FCDD-4EE2-9D2A-962769FD0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695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 userDrawn="1"/>
        </p:nvGrpSpPr>
        <p:grpSpPr>
          <a:xfrm flipH="1">
            <a:off x="0" y="0"/>
            <a:ext cx="9144000" cy="1714500"/>
            <a:chOff x="685800" y="-3276600"/>
            <a:chExt cx="7842250" cy="1758950"/>
          </a:xfrm>
        </p:grpSpPr>
        <p:sp>
          <p:nvSpPr>
            <p:cNvPr id="11" name="Freeform 6"/>
            <p:cNvSpPr>
              <a:spLocks/>
            </p:cNvSpPr>
            <p:nvPr userDrawn="1"/>
          </p:nvSpPr>
          <p:spPr bwMode="auto">
            <a:xfrm>
              <a:off x="685800" y="-3276600"/>
              <a:ext cx="7842250" cy="1758950"/>
            </a:xfrm>
            <a:custGeom>
              <a:avLst/>
              <a:gdLst>
                <a:gd name="T0" fmla="*/ 0 w 2464"/>
                <a:gd name="T1" fmla="*/ 422 h 551"/>
                <a:gd name="T2" fmla="*/ 1008 w 2464"/>
                <a:gd name="T3" fmla="*/ 432 h 551"/>
                <a:gd name="T4" fmla="*/ 2464 w 2464"/>
                <a:gd name="T5" fmla="*/ 551 h 551"/>
                <a:gd name="T6" fmla="*/ 2464 w 2464"/>
                <a:gd name="T7" fmla="*/ 0 h 551"/>
                <a:gd name="T8" fmla="*/ 0 w 2464"/>
                <a:gd name="T9" fmla="*/ 0 h 551"/>
                <a:gd name="T10" fmla="*/ 0 w 2464"/>
                <a:gd name="T11" fmla="*/ 422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64" h="551">
                  <a:moveTo>
                    <a:pt x="0" y="422"/>
                  </a:moveTo>
                  <a:cubicBezTo>
                    <a:pt x="258" y="452"/>
                    <a:pt x="595" y="467"/>
                    <a:pt x="1008" y="432"/>
                  </a:cubicBezTo>
                  <a:cubicBezTo>
                    <a:pt x="1834" y="363"/>
                    <a:pt x="2265" y="466"/>
                    <a:pt x="2464" y="551"/>
                  </a:cubicBezTo>
                  <a:cubicBezTo>
                    <a:pt x="2464" y="0"/>
                    <a:pt x="2464" y="0"/>
                    <a:pt x="246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2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685800" y="-3276600"/>
              <a:ext cx="7842250" cy="1455738"/>
            </a:xfrm>
            <a:custGeom>
              <a:avLst/>
              <a:gdLst>
                <a:gd name="T0" fmla="*/ 2464 w 2464"/>
                <a:gd name="T1" fmla="*/ 35 h 456"/>
                <a:gd name="T2" fmla="*/ 1760 w 2464"/>
                <a:gd name="T3" fmla="*/ 0 h 456"/>
                <a:gd name="T4" fmla="*/ 0 w 2464"/>
                <a:gd name="T5" fmla="*/ 0 h 456"/>
                <a:gd name="T6" fmla="*/ 0 w 2464"/>
                <a:gd name="T7" fmla="*/ 380 h 456"/>
                <a:gd name="T8" fmla="*/ 1039 w 2464"/>
                <a:gd name="T9" fmla="*/ 384 h 456"/>
                <a:gd name="T10" fmla="*/ 2464 w 2464"/>
                <a:gd name="T11" fmla="*/ 456 h 456"/>
                <a:gd name="T12" fmla="*/ 2464 w 2464"/>
                <a:gd name="T13" fmla="*/ 35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64" h="456">
                  <a:moveTo>
                    <a:pt x="2464" y="35"/>
                  </a:moveTo>
                  <a:cubicBezTo>
                    <a:pt x="1760" y="0"/>
                    <a:pt x="1760" y="0"/>
                    <a:pt x="176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80"/>
                    <a:pt x="0" y="380"/>
                    <a:pt x="0" y="380"/>
                  </a:cubicBezTo>
                  <a:cubicBezTo>
                    <a:pt x="262" y="410"/>
                    <a:pt x="611" y="424"/>
                    <a:pt x="1039" y="384"/>
                  </a:cubicBezTo>
                  <a:cubicBezTo>
                    <a:pt x="1852" y="309"/>
                    <a:pt x="2260" y="386"/>
                    <a:pt x="2464" y="456"/>
                  </a:cubicBezTo>
                  <a:lnTo>
                    <a:pt x="2464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8"/>
            <p:cNvSpPr>
              <a:spLocks/>
            </p:cNvSpPr>
            <p:nvPr userDrawn="1"/>
          </p:nvSpPr>
          <p:spPr bwMode="auto">
            <a:xfrm>
              <a:off x="685800" y="-3276600"/>
              <a:ext cx="7842250" cy="1366838"/>
            </a:xfrm>
            <a:custGeom>
              <a:avLst/>
              <a:gdLst>
                <a:gd name="T0" fmla="*/ 2464 w 2464"/>
                <a:gd name="T1" fmla="*/ 35 h 428"/>
                <a:gd name="T2" fmla="*/ 1760 w 2464"/>
                <a:gd name="T3" fmla="*/ 0 h 428"/>
                <a:gd name="T4" fmla="*/ 0 w 2464"/>
                <a:gd name="T5" fmla="*/ 0 h 428"/>
                <a:gd name="T6" fmla="*/ 0 w 2464"/>
                <a:gd name="T7" fmla="*/ 392 h 428"/>
                <a:gd name="T8" fmla="*/ 1041 w 2464"/>
                <a:gd name="T9" fmla="*/ 381 h 428"/>
                <a:gd name="T10" fmla="*/ 2464 w 2464"/>
                <a:gd name="T11" fmla="*/ 428 h 428"/>
                <a:gd name="T12" fmla="*/ 2464 w 2464"/>
                <a:gd name="T13" fmla="*/ 35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64" h="428">
                  <a:moveTo>
                    <a:pt x="2464" y="35"/>
                  </a:moveTo>
                  <a:cubicBezTo>
                    <a:pt x="1760" y="0"/>
                    <a:pt x="1760" y="0"/>
                    <a:pt x="176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92"/>
                    <a:pt x="0" y="392"/>
                    <a:pt x="0" y="392"/>
                  </a:cubicBezTo>
                  <a:cubicBezTo>
                    <a:pt x="264" y="417"/>
                    <a:pt x="613" y="425"/>
                    <a:pt x="1041" y="381"/>
                  </a:cubicBezTo>
                  <a:cubicBezTo>
                    <a:pt x="1841" y="298"/>
                    <a:pt x="2253" y="363"/>
                    <a:pt x="2464" y="428"/>
                  </a:cubicBezTo>
                  <a:lnTo>
                    <a:pt x="2464" y="3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9"/>
            <p:cNvSpPr>
              <a:spLocks/>
            </p:cNvSpPr>
            <p:nvPr userDrawn="1"/>
          </p:nvSpPr>
          <p:spPr bwMode="auto">
            <a:xfrm>
              <a:off x="685800" y="-3276600"/>
              <a:ext cx="7842250" cy="1193800"/>
            </a:xfrm>
            <a:custGeom>
              <a:avLst/>
              <a:gdLst>
                <a:gd name="T0" fmla="*/ 2464 w 2464"/>
                <a:gd name="T1" fmla="*/ 0 h 374"/>
                <a:gd name="T2" fmla="*/ 0 w 2464"/>
                <a:gd name="T3" fmla="*/ 0 h 374"/>
                <a:gd name="T4" fmla="*/ 0 w 2464"/>
                <a:gd name="T5" fmla="*/ 346 h 374"/>
                <a:gd name="T6" fmla="*/ 1124 w 2464"/>
                <a:gd name="T7" fmla="*/ 322 h 374"/>
                <a:gd name="T8" fmla="*/ 2464 w 2464"/>
                <a:gd name="T9" fmla="*/ 333 h 374"/>
                <a:gd name="T10" fmla="*/ 2464 w 2464"/>
                <a:gd name="T11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64" h="374">
                  <a:moveTo>
                    <a:pt x="246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6"/>
                    <a:pt x="0" y="346"/>
                    <a:pt x="0" y="346"/>
                  </a:cubicBezTo>
                  <a:cubicBezTo>
                    <a:pt x="268" y="371"/>
                    <a:pt x="627" y="374"/>
                    <a:pt x="1124" y="322"/>
                  </a:cubicBezTo>
                  <a:cubicBezTo>
                    <a:pt x="1842" y="246"/>
                    <a:pt x="2245" y="283"/>
                    <a:pt x="2464" y="333"/>
                  </a:cubicBezTo>
                  <a:lnTo>
                    <a:pt x="246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00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Sans Serif" pitchFamily="34" charset="0"/>
                <a:cs typeface="Microsoft Sans Serif" pitchFamily="34" charset="0"/>
              </a:defRPr>
            </a:lvl1pPr>
          </a:lstStyle>
          <a:p>
            <a:fld id="{69C6A866-0A23-491F-85A5-D120BEBA0BC2}" type="datetimeFigureOut">
              <a:rPr lang="en-US" smtClean="0"/>
              <a:pPr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Sans Serif" pitchFamily="34" charset="0"/>
                <a:cs typeface="Microsoft Sans Serif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Sans Serif" pitchFamily="34" charset="0"/>
                <a:cs typeface="Microsoft Sans Serif" pitchFamily="34" charset="0"/>
              </a:defRPr>
            </a:lvl1pPr>
          </a:lstStyle>
          <a:p>
            <a:fld id="{F54C93B1-FCDD-4EE2-9D2A-962769FD0B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408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Microsoft Sans Serif" pitchFamily="34" charset="0"/>
          <a:ea typeface="+mj-ea"/>
          <a:cs typeface="Microsoft Sans Serif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Microsoft Sans Serif" pitchFamily="34" charset="0"/>
          <a:ea typeface="+mn-ea"/>
          <a:cs typeface="Microsoft Sans Serif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Microsoft Sans Serif" pitchFamily="34" charset="0"/>
          <a:ea typeface="+mn-ea"/>
          <a:cs typeface="Microsoft Sans Serif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Microsoft Sans Serif" pitchFamily="34" charset="0"/>
          <a:ea typeface="+mn-ea"/>
          <a:cs typeface="Microsoft Sans Serif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Microsoft Sans Serif" pitchFamily="34" charset="0"/>
          <a:ea typeface="+mn-ea"/>
          <a:cs typeface="Microsoft Sans Serif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Microsoft Sans Serif" pitchFamily="34" charset="0"/>
          <a:ea typeface="+mn-ea"/>
          <a:cs typeface="Microsoft Sans Serif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researchgate.net/figure/llustration-of-the-extensive-branching-of-the-capillaries-including-arteries-venules-and_fig4_227343262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http://pediaa.com/difference-between-oxygenated-and-deoxygenated-blood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3.nd.edu/~jsapirst/textbook/figures/fig241.html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ssmyexams.co.uk/GCSE/biology/capillaries.html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hyperlink" Target="https://www.fi.edu/heart/blood-vessels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xvivo.net/blog/archives/illustration-new/pericyte-on-capillary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hyperlink" Target="https://scblood.weebly.com/capillaries.html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ww.easynotecards.com/notecard_set/11327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hyperlink" Target="https://scblood.weebly.com/capillaries.html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959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Purpose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The </a:t>
            </a:r>
            <a:r>
              <a:rPr lang="en-US" dirty="0"/>
              <a:t>purpose of capillaries in the circulatory </a:t>
            </a:r>
          </a:p>
          <a:p>
            <a:pPr marL="0" indent="0" algn="ctr">
              <a:buNone/>
            </a:pPr>
            <a:r>
              <a:rPr lang="en-US" dirty="0"/>
              <a:t>system is to do the following: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CA" dirty="0" smtClean="0"/>
              <a:t>Diffusion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dirty="0" smtClean="0"/>
              <a:t>Bulk flow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dirty="0" smtClean="0"/>
              <a:t>Pinocytosis /</a:t>
            </a:r>
            <a:r>
              <a:rPr lang="en-GB" dirty="0" err="1" smtClean="0"/>
              <a:t>transcytosis</a:t>
            </a:r>
            <a:r>
              <a:rPr lang="en-GB" dirty="0" smtClean="0"/>
              <a:t>.</a:t>
            </a:r>
            <a:endParaRPr lang="en-US" kern="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CA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894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>
                <a:latin typeface="Calibri" panose="020F0502020204030204" pitchFamily="34" charset="0"/>
                <a:cs typeface="Calibri" panose="020F0502020204030204" pitchFamily="34" charset="0"/>
              </a:rPr>
              <a:t>Purpose-Diffusion</a:t>
            </a:r>
            <a:endParaRPr lang="en-US" sz="4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57200" y="2476500"/>
            <a:ext cx="1981200" cy="25656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lang="en-CA" sz="1600" dirty="0"/>
              <a:t>Enabling the exchange between water, oxygen, carbon dioxide, nutrients and many other substances between blood and the surrounding tissues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08581" y="1467766"/>
            <a:ext cx="4421809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3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43000" y="1511086"/>
            <a:ext cx="792272" cy="686823"/>
          </a:xfrm>
          <a:prstGeom prst="rect">
            <a:avLst/>
          </a:prstGeom>
          <a:solidFill>
            <a:schemeClr val="accent1"/>
          </a:solidFill>
          <a:ln w="25400" cap="flat" cmpd="sng" algn="ctr">
            <a:solidFill>
              <a:schemeClr val="accent1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0" name="Picture 9">
            <a:hlinkClick r:id="rId2"/>
            <a:extLst>
              <a:ext uri="{FF2B5EF4-FFF2-40B4-BE49-F238E27FC236}">
                <a16:creationId xmlns:a16="http://schemas.microsoft.com/office/drawing/2014/main" xmlns="" id="{50EF5144-C708-4E54-9B20-1088965008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9976" y="1385129"/>
            <a:ext cx="5392419" cy="404431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56AD751-B7F0-4272-89DE-DE8BC6251758}"/>
              </a:ext>
            </a:extLst>
          </p:cNvPr>
          <p:cNvSpPr txBox="1"/>
          <p:nvPr/>
        </p:nvSpPr>
        <p:spPr>
          <a:xfrm>
            <a:off x="2999976" y="5429443"/>
            <a:ext cx="5392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800" dirty="0">
                <a:hlinkClick r:id="rId2"/>
              </a:rPr>
              <a:t>https://www.researchgate.net/figure/llustration-of-the-extensive-branching-of-the-capillaries-including-arteries-venules-and_fig4_227343262</a:t>
            </a:r>
            <a:endParaRPr lang="en-CA" sz="800" dirty="0"/>
          </a:p>
        </p:txBody>
      </p:sp>
    </p:spTree>
    <p:extLst>
      <p:ext uri="{BB962C8B-B14F-4D97-AF65-F5344CB8AC3E}">
        <p14:creationId xmlns:p14="http://schemas.microsoft.com/office/powerpoint/2010/main" val="970262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>
                <a:latin typeface="Calibri" panose="020F0502020204030204" pitchFamily="34" charset="0"/>
                <a:cs typeface="Calibri" panose="020F0502020204030204" pitchFamily="34" charset="0"/>
              </a:rPr>
              <a:t>Purpose-Bulk flow</a:t>
            </a:r>
            <a:endParaRPr lang="en-US" sz="4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57200" y="2476500"/>
            <a:ext cx="1981200" cy="25656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lang="en-CA" dirty="0"/>
              <a:t>Connect the arterioles and venules to create uninterrupted blood flow through the body</a:t>
            </a:r>
            <a:endParaRPr kumimoji="0" lang="en-US" sz="18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08581" y="1467766"/>
            <a:ext cx="4421809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3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43000" y="1511086"/>
            <a:ext cx="792272" cy="686823"/>
          </a:xfrm>
          <a:prstGeom prst="rect">
            <a:avLst/>
          </a:prstGeom>
          <a:solidFill>
            <a:schemeClr val="accent1"/>
          </a:solidFill>
          <a:ln w="25400" cap="flat" cmpd="sng" algn="ctr">
            <a:solidFill>
              <a:schemeClr val="accent1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2400" b="1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0" name="Picture 9">
            <a:hlinkClick r:id="rId2"/>
            <a:extLst>
              <a:ext uri="{FF2B5EF4-FFF2-40B4-BE49-F238E27FC236}">
                <a16:creationId xmlns:a16="http://schemas.microsoft.com/office/drawing/2014/main" xmlns="" id="{50EF5144-C708-4E54-9B20-1088965008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704876"/>
            <a:ext cx="5715000" cy="365673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56AD751-B7F0-4272-89DE-DE8BC6251758}"/>
              </a:ext>
            </a:extLst>
          </p:cNvPr>
          <p:cNvSpPr txBox="1"/>
          <p:nvPr/>
        </p:nvSpPr>
        <p:spPr>
          <a:xfrm>
            <a:off x="2895600" y="5368228"/>
            <a:ext cx="539241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800" dirty="0">
                <a:hlinkClick r:id="rId2"/>
              </a:rPr>
              <a:t>http://pediaa.com/difference-between-oxygenated-and-deoxygenated-blood/</a:t>
            </a:r>
            <a:endParaRPr lang="en-CA" sz="800" dirty="0"/>
          </a:p>
        </p:txBody>
      </p:sp>
    </p:spTree>
    <p:extLst>
      <p:ext uri="{BB962C8B-B14F-4D97-AF65-F5344CB8AC3E}">
        <p14:creationId xmlns:p14="http://schemas.microsoft.com/office/powerpoint/2010/main" val="216609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Purpose-Pinocytosis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This is movement of materials across capillary walls by using pinocytic vesicles. </a:t>
            </a:r>
          </a:p>
          <a:p>
            <a:r>
              <a:rPr lang="en-GB" dirty="0"/>
              <a:t>S</a:t>
            </a:r>
            <a:r>
              <a:rPr lang="en-GB" dirty="0" smtClean="0"/>
              <a:t>ubstances being transported from </a:t>
            </a:r>
            <a:r>
              <a:rPr lang="en-GB" dirty="0"/>
              <a:t>blood </a:t>
            </a:r>
            <a:r>
              <a:rPr lang="en-GB" dirty="0" smtClean="0"/>
              <a:t>plasma to body cells are enclosed </a:t>
            </a:r>
            <a:r>
              <a:rPr lang="en-GB" dirty="0"/>
              <a:t>within tiny </a:t>
            </a:r>
            <a:r>
              <a:rPr lang="en-GB" dirty="0" smtClean="0"/>
              <a:t>bodies known as pinocytic vesicles.</a:t>
            </a:r>
          </a:p>
          <a:p>
            <a:r>
              <a:rPr lang="en-GB" dirty="0" smtClean="0"/>
              <a:t>Transported materials first </a:t>
            </a:r>
            <a:r>
              <a:rPr lang="en-GB" dirty="0"/>
              <a:t>enter endothelial cells </a:t>
            </a:r>
            <a:r>
              <a:rPr lang="en-GB" dirty="0" smtClean="0"/>
              <a:t>through endocytosis and later move cell to cell to external capillary wall through exocytosis.</a:t>
            </a:r>
          </a:p>
          <a:p>
            <a:r>
              <a:rPr lang="en-GB" dirty="0" smtClean="0"/>
              <a:t>The </a:t>
            </a:r>
            <a:r>
              <a:rPr lang="en-GB" dirty="0"/>
              <a:t>method </a:t>
            </a:r>
            <a:r>
              <a:rPr lang="en-GB" dirty="0" smtClean="0"/>
              <a:t>is used for </a:t>
            </a:r>
            <a:r>
              <a:rPr lang="en-GB" dirty="0"/>
              <a:t>transport </a:t>
            </a:r>
            <a:r>
              <a:rPr lang="en-GB" dirty="0" smtClean="0"/>
              <a:t>of large, lipid-insoluble </a:t>
            </a:r>
            <a:r>
              <a:rPr lang="en-GB" dirty="0"/>
              <a:t>molecules that cannot </a:t>
            </a:r>
            <a:r>
              <a:rPr lang="en-GB" dirty="0" smtClean="0"/>
              <a:t>diffuse into body cells.</a:t>
            </a:r>
          </a:p>
        </p:txBody>
      </p:sp>
    </p:spTree>
    <p:extLst>
      <p:ext uri="{BB962C8B-B14F-4D97-AF65-F5344CB8AC3E}">
        <p14:creationId xmlns:p14="http://schemas.microsoft.com/office/powerpoint/2010/main" val="10823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AFA67CD3-AB4E-4A7A-BEB8-53C445D8C44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3105"/>
            <a:ext cx="4211157" cy="5715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07CF545F-9C2E-4446-97CD-AD92990C2B6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98781" y="72479"/>
            <a:ext cx="3733482" cy="121170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4400" kern="1200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Overview</a:t>
            </a:r>
          </a:p>
        </p:txBody>
      </p:sp>
      <p:sp>
        <p:nvSpPr>
          <p:cNvPr id="24" name="Freeform 62">
            <a:extLst>
              <a:ext uri="{FF2B5EF4-FFF2-40B4-BE49-F238E27FC236}">
                <a16:creationId xmlns:a16="http://schemas.microsoft.com/office/drawing/2014/main" xmlns="" id="{339C8D78-A644-462F-B674-F440635E53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15515"/>
            <a:ext cx="3750328" cy="450080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5000"/>
                  </a:schemeClr>
                </a:gs>
                <a:gs pos="100000">
                  <a:schemeClr val="bg2">
                    <a:lumMod val="8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4" name="Picture 13">
            <a:hlinkClick r:id="rId3"/>
            <a:extLst>
              <a:ext uri="{FF2B5EF4-FFF2-40B4-BE49-F238E27FC236}">
                <a16:creationId xmlns:a16="http://schemas.microsoft.com/office/drawing/2014/main" xmlns="" id="{946A9BA9-03B1-4E39-B6F1-012A0F7A7B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192947"/>
            <a:ext cx="2528693" cy="341715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2825F184-9354-4ED0-8F32-8FF67944758B}"/>
              </a:ext>
            </a:extLst>
          </p:cNvPr>
          <p:cNvSpPr txBox="1"/>
          <p:nvPr/>
        </p:nvSpPr>
        <p:spPr>
          <a:xfrm>
            <a:off x="238986" y="5367340"/>
            <a:ext cx="3733184" cy="2883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800" dirty="0">
                <a:solidFill>
                  <a:srgbClr val="000000"/>
                </a:solidFill>
                <a:hlinkClick r:id="rId3"/>
              </a:rPr>
              <a:t>https://www3.nd.edu/~jsapirst/textbook/figures/fig241.html</a:t>
            </a:r>
            <a:endParaRPr lang="en-US" sz="800" dirty="0">
              <a:solidFill>
                <a:srgbClr val="0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A297265-8C30-4B28-A2E3-535097F3CB23}"/>
              </a:ext>
            </a:extLst>
          </p:cNvPr>
          <p:cNvSpPr txBox="1"/>
          <p:nvPr/>
        </p:nvSpPr>
        <p:spPr>
          <a:xfrm>
            <a:off x="4572000" y="2019300"/>
            <a:ext cx="3810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Capillaries are microscopic blood vessels that form networks between arterioles and venules</a:t>
            </a:r>
          </a:p>
        </p:txBody>
      </p:sp>
    </p:spTree>
    <p:extLst>
      <p:ext uri="{BB962C8B-B14F-4D97-AF65-F5344CB8AC3E}">
        <p14:creationId xmlns:p14="http://schemas.microsoft.com/office/powerpoint/2010/main" val="70449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29" y="22630"/>
            <a:ext cx="9127671" cy="859346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400" dirty="0">
                <a:latin typeface="+mj-lt"/>
                <a:cs typeface="+mj-cs"/>
              </a:rPr>
              <a:t>Overview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946A9BA9-03B1-4E39-B6F1-012A0F7A7B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044531"/>
            <a:ext cx="4895312" cy="266127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2825F184-9354-4ED0-8F32-8FF67944758B}"/>
              </a:ext>
            </a:extLst>
          </p:cNvPr>
          <p:cNvSpPr txBox="1"/>
          <p:nvPr/>
        </p:nvSpPr>
        <p:spPr>
          <a:xfrm>
            <a:off x="762000" y="4686751"/>
            <a:ext cx="3505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800" dirty="0">
                <a:hlinkClick r:id="rId3"/>
              </a:rPr>
              <a:t>http://www.passmyexams.co.uk/GCSE/biology/capillaries.html</a:t>
            </a:r>
            <a:endParaRPr lang="en-CA" sz="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39E4CB5-ED72-448D-809A-558B37C74F18}"/>
              </a:ext>
            </a:extLst>
          </p:cNvPr>
          <p:cNvSpPr txBox="1"/>
          <p:nvPr/>
        </p:nvSpPr>
        <p:spPr>
          <a:xfrm>
            <a:off x="5867400" y="2095500"/>
            <a:ext cx="2895600" cy="2828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2400" dirty="0"/>
              <a:t>Capillaries have a diameter of around 5 to 10 micrometers 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2400" dirty="0"/>
              <a:t>The thickness of the endothelial lining is only one layer of cells</a:t>
            </a:r>
          </a:p>
        </p:txBody>
      </p:sp>
    </p:spTree>
    <p:extLst>
      <p:ext uri="{BB962C8B-B14F-4D97-AF65-F5344CB8AC3E}">
        <p14:creationId xmlns:p14="http://schemas.microsoft.com/office/powerpoint/2010/main" val="18278276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214"/>
            <a:ext cx="8991600" cy="11046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400" dirty="0">
                <a:latin typeface="+mj-lt"/>
                <a:cs typeface="+mj-cs"/>
              </a:rPr>
              <a:t>Overview</a:t>
            </a:r>
          </a:p>
        </p:txBody>
      </p:sp>
      <p:pic>
        <p:nvPicPr>
          <p:cNvPr id="5" name="Picture 4">
            <a:hlinkClick r:id="rId2"/>
            <a:extLst>
              <a:ext uri="{FF2B5EF4-FFF2-40B4-BE49-F238E27FC236}">
                <a16:creationId xmlns:a16="http://schemas.microsoft.com/office/drawing/2014/main" xmlns="" id="{EC04071A-BEB4-4858-8273-F8605C7449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045525"/>
            <a:ext cx="4887784" cy="289193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39FAFBA-B9B2-4966-888E-83C3F9DC657A}"/>
              </a:ext>
            </a:extLst>
          </p:cNvPr>
          <p:cNvSpPr txBox="1"/>
          <p:nvPr/>
        </p:nvSpPr>
        <p:spPr>
          <a:xfrm>
            <a:off x="5791200" y="2095500"/>
            <a:ext cx="2850642" cy="36261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dirty="0"/>
              <a:t>If all the capillaries in the human body were lined up in single file, the line would stretch over 100,000 miles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CA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dirty="0"/>
              <a:t>Only allows smaller molecules, such as water and ions to pass through their intercellular clefts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BF3AAC5-E62B-409B-BDF2-B75372A6267B}"/>
              </a:ext>
            </a:extLst>
          </p:cNvPr>
          <p:cNvSpPr txBox="1"/>
          <p:nvPr/>
        </p:nvSpPr>
        <p:spPr>
          <a:xfrm>
            <a:off x="502158" y="4926258"/>
            <a:ext cx="467487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800" dirty="0">
                <a:hlinkClick r:id="rId2"/>
              </a:rPr>
              <a:t>https://www.fi.edu/heart/blood-vessels</a:t>
            </a:r>
            <a:endParaRPr lang="en-CA" sz="800" dirty="0"/>
          </a:p>
        </p:txBody>
      </p:sp>
    </p:spTree>
    <p:extLst>
      <p:ext uri="{BB962C8B-B14F-4D97-AF65-F5344CB8AC3E}">
        <p14:creationId xmlns:p14="http://schemas.microsoft.com/office/powerpoint/2010/main" val="38448174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Importance of Capillaries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Capillaries facilitate </a:t>
            </a:r>
            <a:r>
              <a:rPr lang="en-GB" dirty="0"/>
              <a:t>transport and exchange of gasses, fluids, and nutrients in the body. </a:t>
            </a:r>
            <a:endParaRPr lang="en-GB" dirty="0" smtClean="0"/>
          </a:p>
          <a:p>
            <a:r>
              <a:rPr lang="en-GB" dirty="0" smtClean="0"/>
              <a:t>The capillaries </a:t>
            </a:r>
            <a:r>
              <a:rPr lang="en-GB" dirty="0"/>
              <a:t>receive carbon dioxide and </a:t>
            </a:r>
            <a:r>
              <a:rPr lang="en-GB" dirty="0" smtClean="0"/>
              <a:t>other metabolic waste </a:t>
            </a:r>
            <a:r>
              <a:rPr lang="en-GB" dirty="0"/>
              <a:t>products </a:t>
            </a:r>
            <a:r>
              <a:rPr lang="en-GB" dirty="0" smtClean="0"/>
              <a:t>from cells.</a:t>
            </a:r>
          </a:p>
          <a:p>
            <a:r>
              <a:rPr lang="en-GB" dirty="0" smtClean="0"/>
              <a:t>The waste products </a:t>
            </a:r>
            <a:r>
              <a:rPr lang="en-GB" dirty="0"/>
              <a:t>are then </a:t>
            </a:r>
            <a:r>
              <a:rPr lang="en-GB" dirty="0" smtClean="0"/>
              <a:t>transported to </a:t>
            </a:r>
            <a:r>
              <a:rPr lang="en-GB" dirty="0"/>
              <a:t>the </a:t>
            </a:r>
            <a:r>
              <a:rPr lang="en-GB" dirty="0" smtClean="0"/>
              <a:t>kidneys, </a:t>
            </a:r>
            <a:r>
              <a:rPr lang="en-GB" dirty="0"/>
              <a:t>liver </a:t>
            </a:r>
            <a:r>
              <a:rPr lang="en-GB" dirty="0" smtClean="0"/>
              <a:t>and </a:t>
            </a:r>
            <a:r>
              <a:rPr lang="en-GB" dirty="0"/>
              <a:t>the </a:t>
            </a:r>
            <a:r>
              <a:rPr lang="en-GB" dirty="0" smtClean="0"/>
              <a:t>lungs for separation and removal from the body.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613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Capillaries and </a:t>
            </a:r>
            <a:r>
              <a:rPr lang="en-GB" dirty="0" smtClean="0"/>
              <a:t>Gaseous Exchange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Oxygen </a:t>
            </a:r>
            <a:r>
              <a:rPr lang="en-GB" dirty="0"/>
              <a:t>diffuses from the </a:t>
            </a:r>
            <a:r>
              <a:rPr lang="en-GB" dirty="0" smtClean="0"/>
              <a:t>alveoli of </a:t>
            </a:r>
            <a:r>
              <a:rPr lang="en-GB" dirty="0"/>
              <a:t>the lungs </a:t>
            </a:r>
            <a:r>
              <a:rPr lang="en-GB" dirty="0" smtClean="0"/>
              <a:t>into capillaries.</a:t>
            </a:r>
          </a:p>
          <a:p>
            <a:r>
              <a:rPr lang="en-GB" dirty="0" smtClean="0"/>
              <a:t>Inside the capillaries, oxygen is attached </a:t>
            </a:r>
            <a:r>
              <a:rPr lang="en-GB" dirty="0"/>
              <a:t>to </a:t>
            </a:r>
            <a:r>
              <a:rPr lang="en-GB" dirty="0" smtClean="0"/>
              <a:t>haemoglobin.</a:t>
            </a:r>
          </a:p>
          <a:p>
            <a:r>
              <a:rPr lang="en-GB" dirty="0" smtClean="0"/>
              <a:t>Carbon </a:t>
            </a:r>
            <a:r>
              <a:rPr lang="en-GB" dirty="0"/>
              <a:t>dioxide </a:t>
            </a:r>
            <a:r>
              <a:rPr lang="en-GB" dirty="0" smtClean="0"/>
              <a:t>from </a:t>
            </a:r>
            <a:r>
              <a:rPr lang="en-GB" dirty="0"/>
              <a:t>the capillaries </a:t>
            </a:r>
            <a:r>
              <a:rPr lang="en-GB" dirty="0" smtClean="0"/>
              <a:t>into </a:t>
            </a:r>
            <a:r>
              <a:rPr lang="en-GB" dirty="0"/>
              <a:t>alveoli </a:t>
            </a:r>
            <a:r>
              <a:rPr lang="en-GB" dirty="0" smtClean="0"/>
              <a:t>and id exhaled out of the body.</a:t>
            </a:r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197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Nutrient Exchange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Important fluids and nutrients selectively diffuse from </a:t>
            </a:r>
            <a:r>
              <a:rPr lang="en-GB" dirty="0"/>
              <a:t>permeable capillaries into the tissues of the </a:t>
            </a:r>
            <a:r>
              <a:rPr lang="en-GB" dirty="0" smtClean="0"/>
              <a:t>body.</a:t>
            </a:r>
          </a:p>
          <a:p>
            <a:r>
              <a:rPr lang="en-GB" dirty="0" smtClean="0"/>
              <a:t>Harmful and </a:t>
            </a:r>
            <a:r>
              <a:rPr lang="en-GB" dirty="0"/>
              <a:t>waste products </a:t>
            </a:r>
            <a:r>
              <a:rPr lang="en-GB" dirty="0" smtClean="0"/>
              <a:t>after respiration are also absorbed into capillaries.</a:t>
            </a:r>
          </a:p>
          <a:p>
            <a:r>
              <a:rPr lang="en-GB" dirty="0" smtClean="0"/>
              <a:t>They are transported </a:t>
            </a:r>
            <a:r>
              <a:rPr lang="en-GB" dirty="0"/>
              <a:t>to </a:t>
            </a:r>
            <a:r>
              <a:rPr lang="en-GB" dirty="0" smtClean="0"/>
              <a:t>kidneys </a:t>
            </a:r>
            <a:r>
              <a:rPr lang="en-GB" dirty="0"/>
              <a:t>and liver </a:t>
            </a:r>
            <a:r>
              <a:rPr lang="en-GB" dirty="0" smtClean="0"/>
              <a:t>and are processed for elimination from </a:t>
            </a:r>
            <a:r>
              <a:rPr lang="en-GB" dirty="0"/>
              <a:t>the body.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3923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Blood-brain Barrier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capillaries make up </a:t>
            </a:r>
            <a:r>
              <a:rPr lang="en-GB" dirty="0" smtClean="0"/>
              <a:t>a blood-brain barrier in </a:t>
            </a:r>
            <a:r>
              <a:rPr lang="en-GB" dirty="0"/>
              <a:t>the central nervous </a:t>
            </a:r>
            <a:r>
              <a:rPr lang="en-GB" dirty="0" smtClean="0"/>
              <a:t>system.</a:t>
            </a:r>
          </a:p>
          <a:p>
            <a:r>
              <a:rPr lang="en-GB" dirty="0" smtClean="0"/>
              <a:t>The barrier functions to limit </a:t>
            </a:r>
            <a:r>
              <a:rPr lang="en-GB" dirty="0"/>
              <a:t>the ability of </a:t>
            </a:r>
            <a:r>
              <a:rPr lang="en-GB" dirty="0" smtClean="0"/>
              <a:t>toxins to cross into the brain.</a:t>
            </a:r>
          </a:p>
          <a:p>
            <a:r>
              <a:rPr lang="en-GB" dirty="0" smtClean="0"/>
              <a:t>Unfortunately</a:t>
            </a:r>
            <a:r>
              <a:rPr lang="en-GB" dirty="0"/>
              <a:t>, </a:t>
            </a:r>
            <a:r>
              <a:rPr lang="en-GB" dirty="0" smtClean="0"/>
              <a:t>the barrier also limits the passage of </a:t>
            </a:r>
            <a:r>
              <a:rPr lang="en-GB" dirty="0"/>
              <a:t>chemotherapy </a:t>
            </a:r>
            <a:r>
              <a:rPr lang="en-GB" dirty="0" smtClean="0"/>
              <a:t>agents </a:t>
            </a:r>
            <a:r>
              <a:rPr lang="en-GB" dirty="0"/>
              <a:t>into the </a:t>
            </a:r>
            <a:r>
              <a:rPr lang="en-GB" dirty="0" smtClean="0"/>
              <a:t>brain making management of brain cancer cumbersome.</a:t>
            </a:r>
            <a:r>
              <a:rPr lang="en-GB" dirty="0"/>
              <a:t>  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934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Capillary </a:t>
            </a:r>
            <a:r>
              <a:rPr lang="en-GB" dirty="0" smtClean="0"/>
              <a:t>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Diameter: Ranges from </a:t>
            </a:r>
            <a:r>
              <a:rPr lang="en-GB" dirty="0"/>
              <a:t>3 to 4 </a:t>
            </a:r>
            <a:r>
              <a:rPr lang="en-GB" dirty="0" err="1" smtClean="0"/>
              <a:t>micrometers</a:t>
            </a:r>
            <a:r>
              <a:rPr lang="en-GB" dirty="0" smtClean="0"/>
              <a:t> (µm), however, some are </a:t>
            </a:r>
            <a:r>
              <a:rPr lang="en-GB" dirty="0"/>
              <a:t>as large as 40 µm. </a:t>
            </a:r>
            <a:endParaRPr lang="en-GB" dirty="0" smtClean="0"/>
          </a:p>
          <a:p>
            <a:r>
              <a:rPr lang="en-GB" dirty="0" smtClean="0"/>
              <a:t>Composition: Have </a:t>
            </a:r>
            <a:r>
              <a:rPr lang="en-GB" dirty="0"/>
              <a:t>a thin layer of epithelial cells and a basal </a:t>
            </a:r>
            <a:r>
              <a:rPr lang="en-GB" dirty="0" smtClean="0"/>
              <a:t>lamina, referred to as</a:t>
            </a:r>
            <a:r>
              <a:rPr lang="en-GB" dirty="0"/>
              <a:t> tunica intima. </a:t>
            </a:r>
            <a:endParaRPr lang="en-GB" dirty="0" smtClean="0"/>
          </a:p>
          <a:p>
            <a:r>
              <a:rPr lang="en-GB" dirty="0"/>
              <a:t>A</a:t>
            </a:r>
            <a:r>
              <a:rPr lang="en-GB" dirty="0" smtClean="0"/>
              <a:t>n </a:t>
            </a:r>
            <a:r>
              <a:rPr lang="en-GB" dirty="0"/>
              <a:t>incomplete layer of </a:t>
            </a:r>
            <a:r>
              <a:rPr lang="en-GB" dirty="0" smtClean="0"/>
              <a:t>cells known as pericytes partially encloses </a:t>
            </a:r>
            <a:r>
              <a:rPr lang="en-GB" dirty="0"/>
              <a:t>the epithelial </a:t>
            </a:r>
            <a:r>
              <a:rPr lang="en-GB" dirty="0" smtClean="0"/>
              <a:t>cells.</a:t>
            </a:r>
          </a:p>
        </p:txBody>
      </p:sp>
    </p:spTree>
    <p:extLst>
      <p:ext uri="{BB962C8B-B14F-4D97-AF65-F5344CB8AC3E}">
        <p14:creationId xmlns:p14="http://schemas.microsoft.com/office/powerpoint/2010/main" val="27518364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Blood Flow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Microvascular pericytes </a:t>
            </a:r>
            <a:r>
              <a:rPr lang="en-GB" dirty="0" smtClean="0"/>
              <a:t>control blood </a:t>
            </a:r>
            <a:r>
              <a:rPr lang="en-GB" dirty="0"/>
              <a:t>pressure </a:t>
            </a:r>
            <a:r>
              <a:rPr lang="en-GB" dirty="0" smtClean="0"/>
              <a:t>by contraction action in capillaries. </a:t>
            </a:r>
          </a:p>
          <a:p>
            <a:r>
              <a:rPr lang="en-GB" dirty="0" smtClean="0"/>
              <a:t>The process aids to improve </a:t>
            </a:r>
            <a:r>
              <a:rPr lang="en-GB" dirty="0"/>
              <a:t>the efficiency </a:t>
            </a:r>
            <a:r>
              <a:rPr lang="en-GB" dirty="0" smtClean="0"/>
              <a:t>movement of materials between </a:t>
            </a:r>
            <a:r>
              <a:rPr lang="en-GB" dirty="0"/>
              <a:t>the  capillary </a:t>
            </a:r>
            <a:r>
              <a:rPr lang="en-GB" dirty="0" smtClean="0"/>
              <a:t>blood and body cells.</a:t>
            </a:r>
          </a:p>
          <a:p>
            <a:r>
              <a:rPr lang="en-GB" dirty="0" smtClean="0"/>
              <a:t>Flow of blood in capillaries </a:t>
            </a:r>
            <a:r>
              <a:rPr lang="en-GB" dirty="0"/>
              <a:t>is </a:t>
            </a:r>
            <a:r>
              <a:rPr lang="en-GB" dirty="0" smtClean="0"/>
              <a:t>regulated by</a:t>
            </a:r>
            <a:r>
              <a:rPr lang="en-GB" dirty="0"/>
              <a:t> precapillary </a:t>
            </a:r>
            <a:r>
              <a:rPr lang="en-GB" dirty="0" smtClean="0"/>
              <a:t>sphincters which is are smooth </a:t>
            </a:r>
            <a:r>
              <a:rPr lang="en-GB" dirty="0"/>
              <a:t>muscle bands that </a:t>
            </a:r>
            <a:r>
              <a:rPr lang="en-GB" dirty="0" smtClean="0"/>
              <a:t>cover the </a:t>
            </a:r>
            <a:r>
              <a:rPr lang="en-GB" dirty="0"/>
              <a:t>metarterioles.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6007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214"/>
            <a:ext cx="8991600" cy="11046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400" dirty="0">
                <a:latin typeface="+mj-lt"/>
                <a:cs typeface="+mj-cs"/>
              </a:rPr>
              <a:t>Overview</a:t>
            </a:r>
          </a:p>
        </p:txBody>
      </p:sp>
      <p:pic>
        <p:nvPicPr>
          <p:cNvPr id="5" name="Picture 4" descr="A picture containing animal, food&#10;&#10;Description automatically generated">
            <a:hlinkClick r:id="rId2"/>
            <a:extLst>
              <a:ext uri="{FF2B5EF4-FFF2-40B4-BE49-F238E27FC236}">
                <a16:creationId xmlns:a16="http://schemas.microsoft.com/office/drawing/2014/main" xmlns="" id="{EC04071A-BEB4-4858-8273-F8605C74493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56" b="2"/>
          <a:stretch/>
        </p:blipFill>
        <p:spPr>
          <a:xfrm>
            <a:off x="628650" y="1586900"/>
            <a:ext cx="4674870" cy="356056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39FAFBA-B9B2-4966-888E-83C3F9DC657A}"/>
              </a:ext>
            </a:extLst>
          </p:cNvPr>
          <p:cNvSpPr txBox="1"/>
          <p:nvPr/>
        </p:nvSpPr>
        <p:spPr>
          <a:xfrm>
            <a:off x="5791200" y="1795576"/>
            <a:ext cx="2850642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Capillaries and post-capillary venules have pericytes(shown left) around the epithelial cells</a:t>
            </a:r>
          </a:p>
          <a:p>
            <a:pPr marL="57150">
              <a:lnSpc>
                <a:spcPct val="90000"/>
              </a:lnSpc>
              <a:spcAft>
                <a:spcPts val="600"/>
              </a:spcAft>
            </a:pPr>
            <a:r>
              <a:rPr lang="en-CA" dirty="0"/>
              <a:t>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dirty="0"/>
              <a:t>Pericytes are contractile cells that wrap around the endothelial cells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CA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BF3AAC5-E62B-409B-BDF2-B75372A6267B}"/>
              </a:ext>
            </a:extLst>
          </p:cNvPr>
          <p:cNvSpPr txBox="1"/>
          <p:nvPr/>
        </p:nvSpPr>
        <p:spPr>
          <a:xfrm>
            <a:off x="628650" y="5147468"/>
            <a:ext cx="467487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800" dirty="0">
                <a:hlinkClick r:id="rId2"/>
              </a:rPr>
              <a:t>https://www.xvivo.net/blog/archives/illustration-new/pericyte-on-capillary/</a:t>
            </a:r>
            <a:endParaRPr lang="en-CA" sz="800" dirty="0"/>
          </a:p>
        </p:txBody>
      </p:sp>
    </p:spTree>
    <p:extLst>
      <p:ext uri="{BB962C8B-B14F-4D97-AF65-F5344CB8AC3E}">
        <p14:creationId xmlns:p14="http://schemas.microsoft.com/office/powerpoint/2010/main" val="36651442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 of exchange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waste products to be exchanged between tissues and the blood.</a:t>
            </a:r>
          </a:p>
          <a:p>
            <a:r>
              <a:rPr lang="en-GB" dirty="0"/>
              <a:t>This occurs via passive diffusion and pinocytosis (ingestion of fluid by cells). White blood cells also enter tissues via the capillaries, attacking infections and repairing damage.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6498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Types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81AEB8A9-B768-4E30-BA55-D919E66873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7500" y="-1"/>
            <a:ext cx="3052451" cy="5715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381000" y="533400"/>
            <a:ext cx="2423920" cy="4677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Microsoft Sans Serif" pitchFamily="34" charset="0"/>
                <a:ea typeface="+mj-ea"/>
                <a:cs typeface="Microsoft Sans Serif" pitchFamily="34" charset="0"/>
              </a:defRPr>
            </a:lvl1pPr>
          </a:lstStyle>
          <a:p>
            <a:pPr algn="l">
              <a:lnSpc>
                <a:spcPct val="90000"/>
              </a:lnSpc>
            </a:pPr>
            <a:r>
              <a:rPr lang="en-US" sz="4400" smtClean="0">
                <a:solidFill>
                  <a:srgbClr val="FFFFFF"/>
                </a:solidFill>
                <a:latin typeface="+mj-lt"/>
                <a:cs typeface="+mj-cs"/>
              </a:rPr>
              <a:t>Overview</a:t>
            </a:r>
            <a:endParaRPr lang="en-US" sz="44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439FAFBA-B9B2-4966-888E-83C3F9DC657A}"/>
              </a:ext>
            </a:extLst>
          </p:cNvPr>
          <p:cNvSpPr txBox="1"/>
          <p:nvPr/>
        </p:nvSpPr>
        <p:spPr>
          <a:xfrm>
            <a:off x="3466229" y="1028700"/>
            <a:ext cx="5136536" cy="1575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500" dirty="0">
              <a:solidFill>
                <a:schemeClr val="bg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/>
              <a:t>There are three types of capillaries: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B9D6D8E3-1BF3-4015-8EEB-A6F04B08C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451" y="2705100"/>
            <a:ext cx="5405749" cy="2179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157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214"/>
            <a:ext cx="8991600" cy="11046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400" dirty="0">
                <a:latin typeface="+mj-lt"/>
                <a:cs typeface="+mj-cs"/>
              </a:rPr>
              <a:t>Overview</a:t>
            </a:r>
          </a:p>
        </p:txBody>
      </p:sp>
      <p:pic>
        <p:nvPicPr>
          <p:cNvPr id="5" name="Picture 4">
            <a:hlinkClick r:id="rId2"/>
            <a:extLst>
              <a:ext uri="{FF2B5EF4-FFF2-40B4-BE49-F238E27FC236}">
                <a16:creationId xmlns:a16="http://schemas.microsoft.com/office/drawing/2014/main" xmlns="" id="{EC04071A-BEB4-4858-8273-F8605C7449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095500"/>
            <a:ext cx="4008120" cy="29552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39FAFBA-B9B2-4966-888E-83C3F9DC657A}"/>
              </a:ext>
            </a:extLst>
          </p:cNvPr>
          <p:cNvSpPr txBox="1"/>
          <p:nvPr/>
        </p:nvSpPr>
        <p:spPr>
          <a:xfrm>
            <a:off x="5791200" y="2095500"/>
            <a:ext cx="2850642" cy="36261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dirty="0"/>
              <a:t>The most common type of capillary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dirty="0"/>
              <a:t>Found in skin, muscle, brain, etc.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dirty="0"/>
              <a:t>Junction between cells is called intercellular cleft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dirty="0"/>
              <a:t>Only allows smaller molecules, such as water and ions to pass through their intercellular clefts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BF3AAC5-E62B-409B-BDF2-B75372A6267B}"/>
              </a:ext>
            </a:extLst>
          </p:cNvPr>
          <p:cNvSpPr txBox="1"/>
          <p:nvPr/>
        </p:nvSpPr>
        <p:spPr>
          <a:xfrm>
            <a:off x="989688" y="5008500"/>
            <a:ext cx="467487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800" dirty="0">
                <a:hlinkClick r:id="rId2"/>
              </a:rPr>
              <a:t>https://scblood.weebly.com/capillaries.html</a:t>
            </a:r>
            <a:endParaRPr lang="en-CA" sz="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A85BB1D-A8AD-4E20-873B-167EBB717D99}"/>
              </a:ext>
            </a:extLst>
          </p:cNvPr>
          <p:cNvSpPr txBox="1"/>
          <p:nvPr/>
        </p:nvSpPr>
        <p:spPr>
          <a:xfrm>
            <a:off x="1022985" y="1532256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>
                <a:solidFill>
                  <a:schemeClr val="accent1"/>
                </a:solidFill>
              </a:rPr>
              <a:t>Continuous Capillaries</a:t>
            </a:r>
          </a:p>
        </p:txBody>
      </p:sp>
    </p:spTree>
    <p:extLst>
      <p:ext uri="{BB962C8B-B14F-4D97-AF65-F5344CB8AC3E}">
        <p14:creationId xmlns:p14="http://schemas.microsoft.com/office/powerpoint/2010/main" val="15125733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fontAlgn="base"/>
            <a:r>
              <a:rPr lang="en-GB" dirty="0" smtClean="0"/>
              <a:t>These capillaries have endothelial </a:t>
            </a:r>
            <a:r>
              <a:rPr lang="en-GB" dirty="0"/>
              <a:t>cells </a:t>
            </a:r>
            <a:r>
              <a:rPr lang="en-GB" dirty="0" smtClean="0"/>
              <a:t>with a </a:t>
            </a:r>
            <a:r>
              <a:rPr lang="en-GB" dirty="0"/>
              <a:t>lining </a:t>
            </a:r>
            <a:r>
              <a:rPr lang="en-GB" dirty="0" smtClean="0"/>
              <a:t>that is </a:t>
            </a:r>
            <a:r>
              <a:rPr lang="en-GB" dirty="0"/>
              <a:t>uninterrupted.</a:t>
            </a:r>
          </a:p>
          <a:p>
            <a:pPr fontAlgn="base"/>
            <a:r>
              <a:rPr lang="en-GB" dirty="0" smtClean="0"/>
              <a:t>Continuous capillaries </a:t>
            </a:r>
            <a:r>
              <a:rPr lang="en-GB" dirty="0"/>
              <a:t>only </a:t>
            </a:r>
            <a:r>
              <a:rPr lang="en-GB" dirty="0" smtClean="0"/>
              <a:t>allow passage of very </a:t>
            </a:r>
            <a:r>
              <a:rPr lang="en-GB" dirty="0"/>
              <a:t>small </a:t>
            </a:r>
            <a:r>
              <a:rPr lang="en-GB" dirty="0" smtClean="0"/>
              <a:t>molecules such as ions and water through them.</a:t>
            </a:r>
          </a:p>
          <a:p>
            <a:pPr fontAlgn="base"/>
            <a:r>
              <a:rPr lang="en-GB" dirty="0" smtClean="0"/>
              <a:t>Such molecules pass through the intercellular </a:t>
            </a:r>
            <a:r>
              <a:rPr lang="en-GB" dirty="0"/>
              <a:t>clefts of the </a:t>
            </a:r>
            <a:r>
              <a:rPr lang="en-GB" dirty="0" smtClean="0"/>
              <a:t>continuous capillaries</a:t>
            </a:r>
            <a:r>
              <a:rPr lang="en-GB" dirty="0"/>
              <a:t>.</a:t>
            </a:r>
          </a:p>
          <a:p>
            <a:pPr fontAlgn="base"/>
            <a:r>
              <a:rPr lang="en-GB" dirty="0" smtClean="0"/>
              <a:t>Continuous capillaries also allow passage of certain </a:t>
            </a:r>
            <a:r>
              <a:rPr lang="en-GB" dirty="0"/>
              <a:t>lipid-soluble </a:t>
            </a:r>
            <a:r>
              <a:rPr lang="en-GB" dirty="0" smtClean="0"/>
              <a:t>molecules through </a:t>
            </a:r>
            <a:r>
              <a:rPr lang="en-GB" dirty="0"/>
              <a:t>the </a:t>
            </a:r>
            <a:r>
              <a:rPr lang="en-GB" dirty="0" smtClean="0"/>
              <a:t>endothelial cells membranes. </a:t>
            </a:r>
          </a:p>
          <a:p>
            <a:pPr fontAlgn="base"/>
            <a:r>
              <a:rPr lang="en-GB" dirty="0" smtClean="0"/>
              <a:t>The have tight junctions </a:t>
            </a:r>
            <a:r>
              <a:rPr lang="en-GB" dirty="0"/>
              <a:t>which </a:t>
            </a:r>
            <a:r>
              <a:rPr lang="en-GB" dirty="0" smtClean="0"/>
              <a:t>prevent </a:t>
            </a:r>
            <a:r>
              <a:rPr lang="en-GB" dirty="0"/>
              <a:t>water and solutes from leaking </a:t>
            </a:r>
            <a:r>
              <a:rPr lang="en-GB" dirty="0" smtClean="0"/>
              <a:t>out but selectively allow passage of other materials out.</a:t>
            </a:r>
          </a:p>
        </p:txBody>
      </p:sp>
    </p:spTree>
    <p:extLst>
      <p:ext uri="{BB962C8B-B14F-4D97-AF65-F5344CB8AC3E}">
        <p14:creationId xmlns:p14="http://schemas.microsoft.com/office/powerpoint/2010/main" val="26083661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 Capillaries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fontAlgn="base"/>
            <a:endParaRPr lang="en-GB" dirty="0" smtClean="0"/>
          </a:p>
          <a:p>
            <a:pPr fontAlgn="base"/>
            <a:r>
              <a:rPr lang="en-GB" dirty="0" smtClean="0"/>
              <a:t>Tight junctions are only found in vertebrates and are of </a:t>
            </a:r>
            <a:r>
              <a:rPr lang="en-GB" dirty="0"/>
              <a:t>two subtypes</a:t>
            </a:r>
            <a:r>
              <a:rPr lang="en-GB" dirty="0" smtClean="0"/>
              <a:t>:</a:t>
            </a:r>
          </a:p>
          <a:p>
            <a:pPr marL="514350" indent="-514350" fontAlgn="base">
              <a:buFont typeface="+mj-lt"/>
              <a:buAutoNum type="arabicPeriod"/>
            </a:pPr>
            <a:r>
              <a:rPr lang="en-GB" dirty="0" smtClean="0"/>
              <a:t>Tight junctions that have numerous</a:t>
            </a:r>
            <a:r>
              <a:rPr lang="en-GB" dirty="0"/>
              <a:t> transport </a:t>
            </a:r>
            <a:r>
              <a:rPr lang="en-GB" dirty="0" smtClean="0"/>
              <a:t>vesicles. They are  </a:t>
            </a:r>
            <a:r>
              <a:rPr lang="en-GB" dirty="0"/>
              <a:t>found in fingers, </a:t>
            </a:r>
            <a:r>
              <a:rPr lang="en-GB" dirty="0" smtClean="0"/>
              <a:t>skin and </a:t>
            </a:r>
            <a:r>
              <a:rPr lang="en-GB" dirty="0"/>
              <a:t>skeletal </a:t>
            </a:r>
            <a:r>
              <a:rPr lang="en-GB" dirty="0" smtClean="0"/>
              <a:t>muscles. </a:t>
            </a:r>
          </a:p>
          <a:p>
            <a:pPr marL="514350" indent="-514350" fontAlgn="base">
              <a:buFont typeface="+mj-lt"/>
              <a:buAutoNum type="arabicPeriod"/>
            </a:pPr>
            <a:r>
              <a:rPr lang="en-GB" dirty="0" smtClean="0"/>
              <a:t>Tight junctions with </a:t>
            </a:r>
            <a:r>
              <a:rPr lang="en-GB" dirty="0"/>
              <a:t>very few </a:t>
            </a:r>
            <a:r>
              <a:rPr lang="en-GB" dirty="0" smtClean="0"/>
              <a:t>vesicles and are </a:t>
            </a:r>
            <a:r>
              <a:rPr lang="en-GB" dirty="0"/>
              <a:t>found in the central nervous </a:t>
            </a:r>
            <a:r>
              <a:rPr lang="en-GB" dirty="0" smtClean="0"/>
              <a:t>system and form the </a:t>
            </a:r>
            <a:r>
              <a:rPr lang="en-GB" dirty="0"/>
              <a:t>blood-brain </a:t>
            </a:r>
            <a:r>
              <a:rPr lang="en-GB" dirty="0" smtClean="0"/>
              <a:t>barrier</a:t>
            </a:r>
          </a:p>
          <a:p>
            <a:pPr fontAlgn="base"/>
            <a:r>
              <a:rPr lang="en-GB" dirty="0" smtClean="0"/>
              <a:t>Continuous </a:t>
            </a:r>
            <a:r>
              <a:rPr lang="en-GB" dirty="0"/>
              <a:t>capillaries </a:t>
            </a:r>
            <a:r>
              <a:rPr lang="en-GB" dirty="0" smtClean="0"/>
              <a:t>found </a:t>
            </a:r>
            <a:r>
              <a:rPr lang="en-GB" dirty="0"/>
              <a:t>in the lungs </a:t>
            </a:r>
            <a:r>
              <a:rPr lang="en-GB" dirty="0" smtClean="0"/>
              <a:t>and </a:t>
            </a:r>
            <a:r>
              <a:rPr lang="en-GB" dirty="0"/>
              <a:t>muscle </a:t>
            </a:r>
            <a:r>
              <a:rPr lang="en-GB" dirty="0" smtClean="0"/>
              <a:t>tissues </a:t>
            </a:r>
            <a:r>
              <a:rPr lang="en-GB" dirty="0"/>
              <a:t>have pinocytotic vesicles and fine </a:t>
            </a:r>
            <a:r>
              <a:rPr lang="en-GB" dirty="0" smtClean="0"/>
              <a:t>filaments.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442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214"/>
            <a:ext cx="8991600" cy="11046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400" dirty="0">
                <a:latin typeface="+mj-lt"/>
                <a:cs typeface="+mj-cs"/>
              </a:rPr>
              <a:t>Overview</a:t>
            </a:r>
          </a:p>
        </p:txBody>
      </p:sp>
      <p:pic>
        <p:nvPicPr>
          <p:cNvPr id="5" name="Picture 4">
            <a:hlinkClick r:id="rId2"/>
            <a:extLst>
              <a:ext uri="{FF2B5EF4-FFF2-40B4-BE49-F238E27FC236}">
                <a16:creationId xmlns:a16="http://schemas.microsoft.com/office/drawing/2014/main" xmlns="" id="{EC04071A-BEB4-4858-8273-F8605C7449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102623"/>
            <a:ext cx="4008120" cy="294095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39FAFBA-B9B2-4966-888E-83C3F9DC657A}"/>
              </a:ext>
            </a:extLst>
          </p:cNvPr>
          <p:cNvSpPr txBox="1"/>
          <p:nvPr/>
        </p:nvSpPr>
        <p:spPr>
          <a:xfrm>
            <a:off x="5741670" y="2077510"/>
            <a:ext cx="2850642" cy="36261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1700" dirty="0"/>
              <a:t>Larger pores (60-80 nanometers in diameter)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1700" dirty="0"/>
              <a:t>Found in in the mucosa of the intestinal tract, pancreas, endocrine organs, choroid plexus, and in the ciliary processes of the eye.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1700" dirty="0"/>
              <a:t>They allow larger molecules through</a:t>
            </a:r>
            <a:endParaRPr lang="en-US" sz="17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BF3AAC5-E62B-409B-BDF2-B75372A6267B}"/>
              </a:ext>
            </a:extLst>
          </p:cNvPr>
          <p:cNvSpPr txBox="1"/>
          <p:nvPr/>
        </p:nvSpPr>
        <p:spPr>
          <a:xfrm>
            <a:off x="1022985" y="4983006"/>
            <a:ext cx="467487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800" dirty="0">
                <a:hlinkClick r:id="rId2"/>
              </a:rPr>
              <a:t>https://www.easynotecards.com/notecard_set/11327</a:t>
            </a:r>
            <a:endParaRPr lang="en-CA" sz="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A85BB1D-A8AD-4E20-873B-167EBB717D99}"/>
              </a:ext>
            </a:extLst>
          </p:cNvPr>
          <p:cNvSpPr txBox="1"/>
          <p:nvPr/>
        </p:nvSpPr>
        <p:spPr>
          <a:xfrm>
            <a:off x="1022985" y="1532256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>
                <a:solidFill>
                  <a:schemeClr val="accent1"/>
                </a:solidFill>
              </a:rPr>
              <a:t>Fenestrated Capillaries</a:t>
            </a:r>
          </a:p>
        </p:txBody>
      </p:sp>
    </p:spTree>
    <p:extLst>
      <p:ext uri="{BB962C8B-B14F-4D97-AF65-F5344CB8AC3E}">
        <p14:creationId xmlns:p14="http://schemas.microsoft.com/office/powerpoint/2010/main" val="8415654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Fenestrated Capillaries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Their name is derived from Latin </a:t>
            </a:r>
            <a:r>
              <a:rPr lang="en-GB" dirty="0"/>
              <a:t>word for “</a:t>
            </a:r>
            <a:r>
              <a:rPr lang="en-GB" dirty="0" smtClean="0"/>
              <a:t>window.” </a:t>
            </a:r>
          </a:p>
          <a:p>
            <a:r>
              <a:rPr lang="en-GB" dirty="0" smtClean="0"/>
              <a:t>Fenestrated </a:t>
            </a:r>
            <a:r>
              <a:rPr lang="en-GB" dirty="0"/>
              <a:t>capillaries </a:t>
            </a:r>
            <a:r>
              <a:rPr lang="en-GB" dirty="0" smtClean="0"/>
              <a:t>have pores in their </a:t>
            </a:r>
            <a:r>
              <a:rPr lang="en-GB" dirty="0"/>
              <a:t>endothelial </a:t>
            </a:r>
            <a:r>
              <a:rPr lang="en-GB" dirty="0" smtClean="0"/>
              <a:t>cells</a:t>
            </a:r>
          </a:p>
          <a:p>
            <a:r>
              <a:rPr lang="en-GB" dirty="0" smtClean="0"/>
              <a:t> Their poles allow passed of </a:t>
            </a:r>
            <a:r>
              <a:rPr lang="en-GB" dirty="0"/>
              <a:t>small molecules and </a:t>
            </a:r>
            <a:r>
              <a:rPr lang="en-GB" dirty="0" smtClean="0"/>
              <a:t>proteins to diffuse.</a:t>
            </a:r>
          </a:p>
          <a:p>
            <a:r>
              <a:rPr lang="en-GB" dirty="0" smtClean="0"/>
              <a:t>Mostly they occur in </a:t>
            </a:r>
            <a:r>
              <a:rPr lang="en-GB" dirty="0"/>
              <a:t>the glomeruli of the </a:t>
            </a:r>
            <a:r>
              <a:rPr lang="en-GB" dirty="0" smtClean="0"/>
              <a:t>kidney. </a:t>
            </a:r>
          </a:p>
        </p:txBody>
      </p:sp>
    </p:spTree>
    <p:extLst>
      <p:ext uri="{BB962C8B-B14F-4D97-AF65-F5344CB8AC3E}">
        <p14:creationId xmlns:p14="http://schemas.microsoft.com/office/powerpoint/2010/main" val="34508294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They are located in tissues where extensive molecular exchange occurs with blood.</a:t>
            </a:r>
          </a:p>
          <a:p>
            <a:r>
              <a:rPr lang="en-GB" dirty="0"/>
              <a:t>Such tissues include; small intestine, kidney and the endocrine glands.</a:t>
            </a:r>
          </a:p>
          <a:p>
            <a:r>
              <a:rPr lang="en-GB" dirty="0"/>
              <a:t>They 'fenestrations' or pores that facilitate movement of large molecules.</a:t>
            </a:r>
          </a:p>
          <a:p>
            <a:r>
              <a:rPr lang="en-GB" dirty="0"/>
              <a:t>Fenestrated capillaries are more permeable to molecules than continuous capillaries</a:t>
            </a:r>
            <a:r>
              <a:rPr lang="en-GB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8281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 capillaries </a:t>
            </a:r>
            <a:r>
              <a:rPr lang="en-GB" dirty="0"/>
              <a:t>pores </a:t>
            </a:r>
            <a:r>
              <a:rPr lang="en-GB" dirty="0" smtClean="0"/>
              <a:t> have </a:t>
            </a:r>
            <a:r>
              <a:rPr lang="en-GB" dirty="0"/>
              <a:t>diaphragm </a:t>
            </a:r>
            <a:r>
              <a:rPr lang="en-GB" dirty="0" smtClean="0"/>
              <a:t> which aids to close and open the pores.</a:t>
            </a:r>
          </a:p>
          <a:p>
            <a:r>
              <a:rPr lang="en-GB" dirty="0" smtClean="0"/>
              <a:t>However, the pores can open and close without the help of the diaphragm.</a:t>
            </a:r>
          </a:p>
          <a:p>
            <a:r>
              <a:rPr lang="en-GB" dirty="0" smtClean="0"/>
              <a:t>In kidneys, the diaphragm is crucial blood </a:t>
            </a:r>
            <a:r>
              <a:rPr lang="en-GB" dirty="0"/>
              <a:t>filtration </a:t>
            </a:r>
            <a:r>
              <a:rPr lang="en-GB" dirty="0" smtClean="0"/>
              <a:t>as the urine </a:t>
            </a:r>
            <a:r>
              <a:rPr lang="en-GB" dirty="0"/>
              <a:t>is </a:t>
            </a:r>
            <a:r>
              <a:rPr lang="en-GB" dirty="0" smtClean="0"/>
              <a:t>formed</a:t>
            </a:r>
            <a:r>
              <a:rPr lang="en-GB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5827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214"/>
            <a:ext cx="8991600" cy="11046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400" dirty="0">
                <a:latin typeface="+mj-lt"/>
                <a:cs typeface="+mj-cs"/>
              </a:rPr>
              <a:t>Overview</a:t>
            </a:r>
          </a:p>
        </p:txBody>
      </p:sp>
      <p:pic>
        <p:nvPicPr>
          <p:cNvPr id="5" name="Picture 4">
            <a:hlinkClick r:id="rId2"/>
            <a:extLst>
              <a:ext uri="{FF2B5EF4-FFF2-40B4-BE49-F238E27FC236}">
                <a16:creationId xmlns:a16="http://schemas.microsoft.com/office/drawing/2014/main" xmlns="" id="{EC04071A-BEB4-4858-8273-F8605C7449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144427"/>
            <a:ext cx="4008120" cy="28573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39FAFBA-B9B2-4966-888E-83C3F9DC657A}"/>
              </a:ext>
            </a:extLst>
          </p:cNvPr>
          <p:cNvSpPr txBox="1"/>
          <p:nvPr/>
        </p:nvSpPr>
        <p:spPr>
          <a:xfrm>
            <a:off x="5791200" y="2095500"/>
            <a:ext cx="2850642" cy="36261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dirty="0"/>
              <a:t>Also known as a discontinuous, a special type of open-pore capillary, that have larger openings (30–</a:t>
            </a:r>
            <a:r>
              <a:rPr lang="en-CA" b="1" dirty="0"/>
              <a:t>40 µm</a:t>
            </a:r>
            <a:r>
              <a:rPr lang="en-CA" dirty="0"/>
              <a:t> in diameter) in the endothelium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dirty="0"/>
              <a:t>Found in the liver, spleen, lymph nodes, bone marrow and some endocrine glands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BF3AAC5-E62B-409B-BDF2-B75372A6267B}"/>
              </a:ext>
            </a:extLst>
          </p:cNvPr>
          <p:cNvSpPr txBox="1"/>
          <p:nvPr/>
        </p:nvSpPr>
        <p:spPr>
          <a:xfrm>
            <a:off x="989688" y="5008500"/>
            <a:ext cx="467487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800" dirty="0">
                <a:hlinkClick r:id="rId2"/>
              </a:rPr>
              <a:t>https://scblood.weebly.com/capillaries.html</a:t>
            </a:r>
            <a:endParaRPr lang="en-CA" sz="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A85BB1D-A8AD-4E20-873B-167EBB717D99}"/>
              </a:ext>
            </a:extLst>
          </p:cNvPr>
          <p:cNvSpPr txBox="1"/>
          <p:nvPr/>
        </p:nvSpPr>
        <p:spPr>
          <a:xfrm>
            <a:off x="1022985" y="1532256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>
                <a:solidFill>
                  <a:schemeClr val="accent1"/>
                </a:solidFill>
              </a:rPr>
              <a:t>Sinusoidal Capillaries</a:t>
            </a:r>
          </a:p>
        </p:txBody>
      </p:sp>
    </p:spTree>
    <p:extLst>
      <p:ext uri="{BB962C8B-B14F-4D97-AF65-F5344CB8AC3E}">
        <p14:creationId xmlns:p14="http://schemas.microsoft.com/office/powerpoint/2010/main" val="32318765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Sinusoidal Capillaries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fontAlgn="base"/>
            <a:r>
              <a:rPr lang="en-GB" dirty="0" smtClean="0"/>
              <a:t>Sinusoids </a:t>
            </a:r>
            <a:r>
              <a:rPr lang="en-GB" dirty="0"/>
              <a:t>have open pores. </a:t>
            </a:r>
            <a:endParaRPr lang="en-GB" dirty="0" smtClean="0"/>
          </a:p>
          <a:p>
            <a:pPr fontAlgn="base"/>
            <a:r>
              <a:rPr lang="en-GB" dirty="0" smtClean="0"/>
              <a:t>Unlike fenestrated capillaries which </a:t>
            </a:r>
            <a:r>
              <a:rPr lang="en-GB" dirty="0"/>
              <a:t>have </a:t>
            </a:r>
            <a:r>
              <a:rPr lang="en-GB" dirty="0" smtClean="0"/>
              <a:t>diaphragms, sinusoid capillaries </a:t>
            </a:r>
            <a:r>
              <a:rPr lang="en-GB" dirty="0"/>
              <a:t>have no diaphragm and </a:t>
            </a:r>
            <a:r>
              <a:rPr lang="en-GB" dirty="0" smtClean="0"/>
              <a:t>no </a:t>
            </a:r>
            <a:r>
              <a:rPr lang="en-GB" dirty="0"/>
              <a:t>exposed </a:t>
            </a:r>
            <a:r>
              <a:rPr lang="en-GB" dirty="0" smtClean="0"/>
              <a:t>open pore.</a:t>
            </a:r>
            <a:endParaRPr lang="en-GB" dirty="0"/>
          </a:p>
          <a:p>
            <a:pPr fontAlgn="base"/>
            <a:r>
              <a:rPr lang="en-GB" dirty="0"/>
              <a:t>These </a:t>
            </a:r>
            <a:r>
              <a:rPr lang="en-GB" dirty="0" smtClean="0"/>
              <a:t>open pores allow medium-sized and larges molecules such as albumin to pass through. </a:t>
            </a:r>
          </a:p>
          <a:p>
            <a:r>
              <a:rPr lang="en-GB" dirty="0" smtClean="0"/>
              <a:t>Sinusoids have </a:t>
            </a:r>
            <a:r>
              <a:rPr lang="en-GB" dirty="0"/>
              <a:t>a wide </a:t>
            </a:r>
            <a:r>
              <a:rPr lang="en-GB" dirty="0" smtClean="0"/>
              <a:t>diameter compared to other types of capillaries. </a:t>
            </a:r>
          </a:p>
        </p:txBody>
      </p:sp>
    </p:spTree>
    <p:extLst>
      <p:ext uri="{BB962C8B-B14F-4D97-AF65-F5344CB8AC3E}">
        <p14:creationId xmlns:p14="http://schemas.microsoft.com/office/powerpoint/2010/main" val="18603440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Sinusoidal Capillaries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fontAlgn="base"/>
            <a:r>
              <a:rPr lang="en-GB" dirty="0" smtClean="0"/>
              <a:t>Sinusoidal </a:t>
            </a:r>
            <a:r>
              <a:rPr lang="en-GB" dirty="0"/>
              <a:t>capillaries </a:t>
            </a:r>
            <a:r>
              <a:rPr lang="en-GB" dirty="0" smtClean="0"/>
              <a:t>allow passage of both </a:t>
            </a:r>
            <a:r>
              <a:rPr lang="en-GB" dirty="0"/>
              <a:t>red and white blood cells </a:t>
            </a:r>
            <a:r>
              <a:rPr lang="en-GB" dirty="0" smtClean="0"/>
              <a:t>and </a:t>
            </a:r>
            <a:r>
              <a:rPr lang="en-GB" dirty="0"/>
              <a:t>serum proteins </a:t>
            </a:r>
            <a:r>
              <a:rPr lang="en-GB" dirty="0" smtClean="0"/>
              <a:t>to pass through.</a:t>
            </a:r>
          </a:p>
          <a:p>
            <a:pPr fontAlgn="base"/>
            <a:r>
              <a:rPr lang="en-GB" dirty="0" smtClean="0"/>
              <a:t>Passage of large molecules is aided by the presence of </a:t>
            </a:r>
            <a:r>
              <a:rPr lang="en-GB" dirty="0"/>
              <a:t>a discontinuous basal lamina.</a:t>
            </a:r>
          </a:p>
          <a:p>
            <a:pPr fontAlgn="base"/>
            <a:r>
              <a:rPr lang="en-GB" dirty="0" smtClean="0"/>
              <a:t>They do not have pinocytotic vesicles thus passage of molecules occurs through cell junctions. </a:t>
            </a:r>
          </a:p>
          <a:p>
            <a:pPr fontAlgn="base"/>
            <a:r>
              <a:rPr lang="en-GB" dirty="0" smtClean="0"/>
              <a:t>In the liver </a:t>
            </a:r>
            <a:r>
              <a:rPr lang="en-GB" dirty="0"/>
              <a:t>and the </a:t>
            </a:r>
            <a:r>
              <a:rPr lang="en-GB" dirty="0" smtClean="0"/>
              <a:t>spleen, sinusoidal capillaries have no </a:t>
            </a:r>
            <a:r>
              <a:rPr lang="en-GB" dirty="0"/>
              <a:t>tight junctions in between the </a:t>
            </a:r>
            <a:r>
              <a:rPr lang="en-GB" dirty="0" smtClean="0"/>
              <a:t>cells.</a:t>
            </a:r>
          </a:p>
        </p:txBody>
      </p:sp>
    </p:spTree>
    <p:extLst>
      <p:ext uri="{BB962C8B-B14F-4D97-AF65-F5344CB8AC3E}">
        <p14:creationId xmlns:p14="http://schemas.microsoft.com/office/powerpoint/2010/main" val="24960337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Capillary </a:t>
            </a:r>
            <a:r>
              <a:rPr lang="en-GB" dirty="0" smtClean="0"/>
              <a:t>Microcirculation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Two </a:t>
            </a:r>
            <a:r>
              <a:rPr lang="en-GB" dirty="0"/>
              <a:t>forces: the hydrostatic pressure and osmotic </a:t>
            </a:r>
            <a:r>
              <a:rPr lang="en-GB" dirty="0" smtClean="0"/>
              <a:t>pressure regulate movement of fluids </a:t>
            </a:r>
            <a:r>
              <a:rPr lang="en-GB" dirty="0"/>
              <a:t>between the capillaries and </a:t>
            </a:r>
            <a:r>
              <a:rPr lang="en-GB" dirty="0" smtClean="0"/>
              <a:t>the </a:t>
            </a:r>
            <a:r>
              <a:rPr lang="en-GB" dirty="0"/>
              <a:t>interstitial </a:t>
            </a:r>
            <a:r>
              <a:rPr lang="en-GB" dirty="0" smtClean="0"/>
              <a:t>tissues.</a:t>
            </a:r>
          </a:p>
          <a:p>
            <a:r>
              <a:rPr lang="en-GB" dirty="0"/>
              <a:t>H</a:t>
            </a:r>
            <a:r>
              <a:rPr lang="en-GB" dirty="0" smtClean="0"/>
              <a:t>ydrostatic </a:t>
            </a:r>
            <a:r>
              <a:rPr lang="en-GB" dirty="0"/>
              <a:t>pressure </a:t>
            </a:r>
            <a:r>
              <a:rPr lang="en-GB" dirty="0"/>
              <a:t>i</a:t>
            </a:r>
            <a:r>
              <a:rPr lang="en-GB" dirty="0" smtClean="0"/>
              <a:t>n the inside </a:t>
            </a:r>
            <a:r>
              <a:rPr lang="en-GB" dirty="0"/>
              <a:t>of the </a:t>
            </a:r>
            <a:r>
              <a:rPr lang="en-GB" dirty="0" smtClean="0"/>
              <a:t>capillary is high and this </a:t>
            </a:r>
            <a:r>
              <a:rPr lang="en-GB" dirty="0"/>
              <a:t>pressure forces fluid and nutrients </a:t>
            </a:r>
            <a:r>
              <a:rPr lang="en-GB" dirty="0" smtClean="0"/>
              <a:t>out. </a:t>
            </a:r>
          </a:p>
          <a:p>
            <a:r>
              <a:rPr lang="en-GB" dirty="0" smtClean="0"/>
              <a:t>The </a:t>
            </a:r>
            <a:r>
              <a:rPr lang="en-GB" dirty="0"/>
              <a:t>hydrostatic pressure </a:t>
            </a:r>
            <a:r>
              <a:rPr lang="en-GB" dirty="0" smtClean="0"/>
              <a:t>on </a:t>
            </a:r>
            <a:r>
              <a:rPr lang="en-GB" dirty="0"/>
              <a:t>the </a:t>
            </a:r>
            <a:r>
              <a:rPr lang="en-GB" dirty="0" smtClean="0"/>
              <a:t>outside side </a:t>
            </a:r>
            <a:r>
              <a:rPr lang="en-GB" dirty="0"/>
              <a:t>of the </a:t>
            </a:r>
            <a:r>
              <a:rPr lang="en-GB" dirty="0" smtClean="0"/>
              <a:t>capillary is low.</a:t>
            </a:r>
          </a:p>
        </p:txBody>
      </p:sp>
    </p:spTree>
    <p:extLst>
      <p:ext uri="{BB962C8B-B14F-4D97-AF65-F5344CB8AC3E}">
        <p14:creationId xmlns:p14="http://schemas.microsoft.com/office/powerpoint/2010/main" val="19642202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Capillary Microcirculation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T</a:t>
            </a:r>
            <a:r>
              <a:rPr lang="en-GB" dirty="0" smtClean="0"/>
              <a:t>he </a:t>
            </a:r>
            <a:r>
              <a:rPr lang="en-GB" dirty="0"/>
              <a:t>osmotic pressure of the fluid within the capillary </a:t>
            </a:r>
            <a:r>
              <a:rPr lang="en-GB" dirty="0" smtClean="0"/>
              <a:t>is low  and draws </a:t>
            </a:r>
            <a:r>
              <a:rPr lang="en-GB" dirty="0"/>
              <a:t>fluids back into the capillary. </a:t>
            </a:r>
            <a:endParaRPr lang="en-GB" dirty="0" smtClean="0"/>
          </a:p>
          <a:p>
            <a:r>
              <a:rPr lang="en-GB" dirty="0" smtClean="0"/>
              <a:t>Osmotic </a:t>
            </a:r>
            <a:r>
              <a:rPr lang="en-GB" dirty="0"/>
              <a:t>pressure </a:t>
            </a:r>
            <a:r>
              <a:rPr lang="en-GB" dirty="0" smtClean="0"/>
              <a:t>forces the movement of fluids </a:t>
            </a:r>
            <a:r>
              <a:rPr lang="en-GB" dirty="0"/>
              <a:t>and waste products </a:t>
            </a:r>
            <a:r>
              <a:rPr lang="en-GB" dirty="0" smtClean="0"/>
              <a:t>from tissues </a:t>
            </a:r>
            <a:r>
              <a:rPr lang="en-GB" dirty="0"/>
              <a:t>into the </a:t>
            </a:r>
            <a:r>
              <a:rPr lang="en-GB" dirty="0" smtClean="0"/>
              <a:t>capillary.</a:t>
            </a:r>
          </a:p>
        </p:txBody>
      </p:sp>
    </p:spTree>
    <p:extLst>
      <p:ext uri="{BB962C8B-B14F-4D97-AF65-F5344CB8AC3E}">
        <p14:creationId xmlns:p14="http://schemas.microsoft.com/office/powerpoint/2010/main" val="39180682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Distribution </a:t>
            </a:r>
            <a:r>
              <a:rPr lang="en-GB" dirty="0"/>
              <a:t>of </a:t>
            </a:r>
            <a:r>
              <a:rPr lang="en-GB" dirty="0" smtClean="0"/>
              <a:t>Capillaries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C</a:t>
            </a:r>
            <a:r>
              <a:rPr lang="en-GB" dirty="0" smtClean="0"/>
              <a:t>apillaries numbers in </a:t>
            </a:r>
            <a:r>
              <a:rPr lang="en-GB" dirty="0"/>
              <a:t>a </a:t>
            </a:r>
            <a:r>
              <a:rPr lang="en-GB" dirty="0" smtClean="0"/>
              <a:t>tissue varies </a:t>
            </a:r>
            <a:r>
              <a:rPr lang="en-GB" dirty="0"/>
              <a:t>widely. </a:t>
            </a:r>
            <a:endParaRPr lang="en-GB" dirty="0"/>
          </a:p>
          <a:p>
            <a:r>
              <a:rPr lang="en-GB" dirty="0" smtClean="0"/>
              <a:t>In the </a:t>
            </a:r>
            <a:r>
              <a:rPr lang="en-GB" dirty="0"/>
              <a:t>lungs </a:t>
            </a:r>
            <a:r>
              <a:rPr lang="en-GB" dirty="0" smtClean="0"/>
              <a:t>large number of capillaries </a:t>
            </a:r>
            <a:r>
              <a:rPr lang="en-GB" dirty="0"/>
              <a:t>surrounding the alveoli to </a:t>
            </a:r>
            <a:r>
              <a:rPr lang="en-GB" dirty="0" smtClean="0"/>
              <a:t>exchange </a:t>
            </a:r>
            <a:r>
              <a:rPr lang="en-GB" dirty="0"/>
              <a:t>oxygen and </a:t>
            </a:r>
            <a:r>
              <a:rPr lang="en-GB" dirty="0" smtClean="0"/>
              <a:t>carbon </a:t>
            </a:r>
            <a:r>
              <a:rPr lang="en-GB" dirty="0"/>
              <a:t>dioxide. </a:t>
            </a:r>
            <a:endParaRPr lang="en-GB" dirty="0" smtClean="0"/>
          </a:p>
          <a:p>
            <a:r>
              <a:rPr lang="en-GB" dirty="0"/>
              <a:t>C</a:t>
            </a:r>
            <a:r>
              <a:rPr lang="en-GB" dirty="0" smtClean="0"/>
              <a:t>apillaries </a:t>
            </a:r>
            <a:r>
              <a:rPr lang="en-GB" dirty="0"/>
              <a:t>are </a:t>
            </a:r>
            <a:r>
              <a:rPr lang="en-GB" dirty="0" smtClean="0"/>
              <a:t>generally more </a:t>
            </a:r>
            <a:r>
              <a:rPr lang="en-GB" dirty="0"/>
              <a:t>abundant </a:t>
            </a:r>
            <a:r>
              <a:rPr lang="en-GB" dirty="0" smtClean="0"/>
              <a:t>in </a:t>
            </a:r>
            <a:r>
              <a:rPr lang="en-GB" dirty="0"/>
              <a:t>metabolically active</a:t>
            </a:r>
            <a:r>
              <a:rPr lang="en-GB" dirty="0" smtClean="0"/>
              <a:t> tissues.</a:t>
            </a:r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7780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Special Focus:</a:t>
            </a:r>
            <a:r>
              <a:rPr lang="en-GB" b="1" dirty="0" smtClean="0"/>
              <a:t> Systemic Capillary Leak Syndrome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It is a </a:t>
            </a:r>
            <a:r>
              <a:rPr lang="en-GB" dirty="0"/>
              <a:t>rare disorder </a:t>
            </a:r>
            <a:r>
              <a:rPr lang="en-GB" dirty="0" smtClean="0"/>
              <a:t>which occurs due to leaking capillaries resulting into recurring constant </a:t>
            </a:r>
            <a:r>
              <a:rPr lang="en-GB" dirty="0"/>
              <a:t>nasal congestion and </a:t>
            </a:r>
            <a:r>
              <a:rPr lang="en-GB" dirty="0" smtClean="0"/>
              <a:t>fainting.</a:t>
            </a:r>
          </a:p>
          <a:p>
            <a:r>
              <a:rPr lang="en-GB" dirty="0" smtClean="0"/>
              <a:t>It is caused by episodes of </a:t>
            </a:r>
            <a:r>
              <a:rPr lang="en-GB" dirty="0"/>
              <a:t>rapid drops in blood </a:t>
            </a:r>
            <a:r>
              <a:rPr lang="en-GB" dirty="0" smtClean="0"/>
              <a:t>pressure among victims.</a:t>
            </a:r>
            <a:endParaRPr lang="en-GB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241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 Focus-Disorders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Capillaries conditions can either be common </a:t>
            </a:r>
            <a:r>
              <a:rPr lang="en-GB" dirty="0"/>
              <a:t>and uncommon </a:t>
            </a:r>
            <a:r>
              <a:rPr lang="en-GB" dirty="0" smtClean="0"/>
              <a:t>conditions.</a:t>
            </a:r>
          </a:p>
          <a:p>
            <a:r>
              <a:rPr lang="en-GB" dirty="0" smtClean="0"/>
              <a:t>They include: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Systemic capillary leak syndrome (</a:t>
            </a:r>
            <a:r>
              <a:rPr lang="en-GB" dirty="0" smtClean="0"/>
              <a:t>SCLS)</a:t>
            </a: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Port </a:t>
            </a:r>
            <a:r>
              <a:rPr lang="en-GB" dirty="0"/>
              <a:t>Wine Stain (Birth Mark</a:t>
            </a:r>
            <a:r>
              <a:rPr lang="en-GB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Capillary Malformation (Arteriovenous Malformation Syndrome</a:t>
            </a:r>
            <a:r>
              <a:rPr lang="en-GB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Macular Degeneration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endParaRPr lang="en-GB" b="1" dirty="0"/>
          </a:p>
          <a:p>
            <a:pPr marL="0" indent="0">
              <a:buNone/>
            </a:pPr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935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Port Wine Stain (Birth Mark</a:t>
            </a:r>
            <a:r>
              <a:rPr lang="en-GB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They are areas </a:t>
            </a:r>
            <a:r>
              <a:rPr lang="en-GB" dirty="0"/>
              <a:t>of red or purple skin </a:t>
            </a:r>
            <a:r>
              <a:rPr lang="en-GB" dirty="0" smtClean="0"/>
              <a:t>caused by dilated capillaries.</a:t>
            </a:r>
          </a:p>
          <a:p>
            <a:r>
              <a:rPr lang="en-GB" dirty="0" smtClean="0"/>
              <a:t>In United States, 1 </a:t>
            </a:r>
            <a:r>
              <a:rPr lang="en-GB" dirty="0"/>
              <a:t>in 300 children are born </a:t>
            </a:r>
            <a:r>
              <a:rPr lang="en-GB" dirty="0" smtClean="0"/>
              <a:t>with</a:t>
            </a:r>
            <a:r>
              <a:rPr lang="en-GB" dirty="0"/>
              <a:t> Port Wine </a:t>
            </a:r>
            <a:r>
              <a:rPr lang="en-GB" dirty="0" smtClean="0"/>
              <a:t>Stain. </a:t>
            </a:r>
          </a:p>
          <a:p>
            <a:r>
              <a:rPr lang="en-GB" dirty="0" smtClean="0"/>
              <a:t>They not painful instead they are </a:t>
            </a:r>
            <a:r>
              <a:rPr lang="en-GB" dirty="0"/>
              <a:t>a cosmetic </a:t>
            </a:r>
            <a:r>
              <a:rPr lang="en-GB" dirty="0" smtClean="0"/>
              <a:t>problem.</a:t>
            </a:r>
          </a:p>
          <a:p>
            <a:r>
              <a:rPr lang="en-GB" dirty="0" smtClean="0"/>
              <a:t>In some people they bleed </a:t>
            </a:r>
            <a:r>
              <a:rPr lang="en-GB" dirty="0"/>
              <a:t>easily when </a:t>
            </a:r>
            <a:r>
              <a:rPr lang="en-GB" dirty="0" smtClean="0"/>
              <a:t>irritated causing medical concerns.</a:t>
            </a:r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258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Capillary Malformation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It is an </a:t>
            </a:r>
            <a:r>
              <a:rPr lang="en-GB" dirty="0"/>
              <a:t>inherited </a:t>
            </a:r>
            <a:r>
              <a:rPr lang="en-GB" dirty="0" smtClean="0"/>
              <a:t>disorder.</a:t>
            </a:r>
          </a:p>
          <a:p>
            <a:r>
              <a:rPr lang="en-GB" dirty="0" smtClean="0"/>
              <a:t>It is commonly </a:t>
            </a:r>
            <a:r>
              <a:rPr lang="en-GB" dirty="0"/>
              <a:t>present </a:t>
            </a:r>
            <a:r>
              <a:rPr lang="en-GB" dirty="0" smtClean="0"/>
              <a:t>in </a:t>
            </a:r>
            <a:r>
              <a:rPr lang="en-GB" dirty="0"/>
              <a:t>people of European </a:t>
            </a:r>
            <a:r>
              <a:rPr lang="en-GB" dirty="0" smtClean="0"/>
              <a:t>ancestry.</a:t>
            </a:r>
          </a:p>
          <a:p>
            <a:r>
              <a:rPr lang="en-GB" dirty="0" smtClean="0"/>
              <a:t>It causes </a:t>
            </a:r>
            <a:r>
              <a:rPr lang="en-GB" dirty="0"/>
              <a:t>more blood </a:t>
            </a:r>
            <a:r>
              <a:rPr lang="en-GB" dirty="0" smtClean="0"/>
              <a:t>flow </a:t>
            </a:r>
            <a:r>
              <a:rPr lang="en-GB" dirty="0"/>
              <a:t>near the skin</a:t>
            </a:r>
            <a:r>
              <a:rPr lang="en-GB" dirty="0" smtClean="0"/>
              <a:t> </a:t>
            </a:r>
            <a:r>
              <a:rPr lang="en-GB" dirty="0"/>
              <a:t>than </a:t>
            </a:r>
            <a:r>
              <a:rPr lang="en-GB" dirty="0" smtClean="0"/>
              <a:t>in normal individual through </a:t>
            </a:r>
            <a:r>
              <a:rPr lang="en-GB" dirty="0"/>
              <a:t>the </a:t>
            </a:r>
            <a:r>
              <a:rPr lang="en-GB" dirty="0" smtClean="0"/>
              <a:t>capillaries.</a:t>
            </a:r>
          </a:p>
          <a:p>
            <a:r>
              <a:rPr lang="en-GB" dirty="0" smtClean="0"/>
              <a:t>As a result, pink </a:t>
            </a:r>
            <a:r>
              <a:rPr lang="en-GB" dirty="0"/>
              <a:t>and red dots </a:t>
            </a:r>
            <a:r>
              <a:rPr lang="en-GB" dirty="0" smtClean="0"/>
              <a:t>appear on </a:t>
            </a:r>
            <a:r>
              <a:rPr lang="en-GB" dirty="0"/>
              <a:t>the </a:t>
            </a:r>
            <a:r>
              <a:rPr lang="en-GB" dirty="0" smtClean="0"/>
              <a:t>skin of the affected.</a:t>
            </a:r>
          </a:p>
          <a:p>
            <a:r>
              <a:rPr lang="en-GB" dirty="0" smtClean="0"/>
              <a:t>It </a:t>
            </a:r>
            <a:r>
              <a:rPr lang="en-GB" dirty="0"/>
              <a:t>may occur alone, or </a:t>
            </a:r>
            <a:r>
              <a:rPr lang="en-GB" dirty="0" smtClean="0"/>
              <a:t>along with other </a:t>
            </a:r>
            <a:r>
              <a:rPr lang="en-GB" dirty="0"/>
              <a:t>complications </a:t>
            </a:r>
          </a:p>
        </p:txBody>
      </p:sp>
    </p:spTree>
    <p:extLst>
      <p:ext uri="{BB962C8B-B14F-4D97-AF65-F5344CB8AC3E}">
        <p14:creationId xmlns:p14="http://schemas.microsoft.com/office/powerpoint/2010/main" val="27271373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Macular </a:t>
            </a:r>
            <a:r>
              <a:rPr lang="en-GB" b="1" dirty="0" smtClean="0"/>
              <a:t>Degeneration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It is damage of capillaries in the retina of the eyes.</a:t>
            </a:r>
          </a:p>
          <a:p>
            <a:r>
              <a:rPr lang="en-GB" dirty="0" smtClean="0"/>
              <a:t>It is the </a:t>
            </a:r>
            <a:r>
              <a:rPr lang="en-GB" dirty="0"/>
              <a:t>leading cause of blindness in the United </a:t>
            </a:r>
            <a:r>
              <a:rPr lang="en-GB" dirty="0" smtClean="0"/>
              <a:t>States.</a:t>
            </a:r>
          </a:p>
          <a:p>
            <a:r>
              <a:rPr lang="en-GB" dirty="0" smtClean="0"/>
              <a:t>It is majorly caused by diabetes condition during advanced stages.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75309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Systemic Capillary Leak Syndrome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The condition is characterized by fluids and proteins leaking from capillaries into surrounding tissues.</a:t>
            </a:r>
          </a:p>
          <a:p>
            <a:r>
              <a:rPr lang="en-US" dirty="0" smtClean="0"/>
              <a:t>The leaks can lead to dangerously low blood pressure levels (hypotension), decrease in plasma volume and hypoalubuminia.</a:t>
            </a:r>
          </a:p>
          <a:p>
            <a:r>
              <a:rPr lang="en-US" dirty="0" smtClean="0"/>
              <a:t>Initial symptoms may include </a:t>
            </a:r>
            <a:r>
              <a:rPr lang="en-US" dirty="0"/>
              <a:t>sudden increase in body </a:t>
            </a:r>
            <a:r>
              <a:rPr lang="en-US" dirty="0" smtClean="0"/>
              <a:t>weight, fatigue, nausea and abdominal pain.</a:t>
            </a:r>
          </a:p>
          <a:p>
            <a:r>
              <a:rPr lang="en-US" dirty="0" smtClean="0"/>
              <a:t>Frequency of occurrence vary, with one episode in a lifetime or having several per year.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7875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cause is not known in many patients.</a:t>
            </a:r>
          </a:p>
          <a:p>
            <a:r>
              <a:rPr lang="en-US" dirty="0" smtClean="0"/>
              <a:t>Some develop the condition after a viral infection.</a:t>
            </a:r>
          </a:p>
          <a:p>
            <a:r>
              <a:rPr lang="en-US" dirty="0" smtClean="0"/>
              <a:t>Other cases </a:t>
            </a:r>
            <a:r>
              <a:rPr lang="en-US" dirty="0"/>
              <a:t>of capillary leak are associated with </a:t>
            </a:r>
            <a:r>
              <a:rPr lang="en-US" dirty="0" smtClean="0"/>
              <a:t>various </a:t>
            </a:r>
            <a:r>
              <a:rPr lang="en-US" dirty="0"/>
              <a:t>heart, kidney, or liver</a:t>
            </a:r>
            <a:r>
              <a:rPr lang="en-US" dirty="0" smtClean="0"/>
              <a:t> conditions.</a:t>
            </a:r>
            <a:r>
              <a:rPr lang="en-US" dirty="0"/>
              <a:t> </a:t>
            </a:r>
            <a:br>
              <a:rPr lang="en-US" dirty="0"/>
            </a:b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3501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Pathophysiology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Patients develop self-reversing episodes of fainting.</a:t>
            </a:r>
          </a:p>
          <a:p>
            <a:r>
              <a:rPr lang="en-GB" dirty="0" smtClean="0"/>
              <a:t>The endothelial </a:t>
            </a:r>
            <a:r>
              <a:rPr lang="en-GB" dirty="0"/>
              <a:t>cells </a:t>
            </a:r>
            <a:r>
              <a:rPr lang="en-GB" dirty="0" smtClean="0"/>
              <a:t>of the capillaries separate </a:t>
            </a:r>
            <a:r>
              <a:rPr lang="en-GB" dirty="0"/>
              <a:t>for a few </a:t>
            </a:r>
            <a:r>
              <a:rPr lang="en-GB" dirty="0" smtClean="0"/>
              <a:t>days causing massive </a:t>
            </a:r>
            <a:r>
              <a:rPr lang="en-GB" dirty="0"/>
              <a:t>leakage of plasma and other blood </a:t>
            </a:r>
            <a:r>
              <a:rPr lang="en-GB" dirty="0" smtClean="0"/>
              <a:t>components.</a:t>
            </a:r>
          </a:p>
          <a:p>
            <a:r>
              <a:rPr lang="en-GB" dirty="0" smtClean="0"/>
              <a:t>The leaked blood components are deposited into </a:t>
            </a:r>
            <a:r>
              <a:rPr lang="en-GB" dirty="0"/>
              <a:t>neighbouring </a:t>
            </a:r>
            <a:r>
              <a:rPr lang="en-GB" dirty="0" smtClean="0"/>
              <a:t>tissue sinuses </a:t>
            </a:r>
            <a:r>
              <a:rPr lang="en-GB" dirty="0"/>
              <a:t>and muscles</a:t>
            </a:r>
            <a:r>
              <a:rPr lang="en-GB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945266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Pathophysiology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Systemic capillary leak syndrome </a:t>
            </a:r>
            <a:r>
              <a:rPr lang="en-GB" dirty="0" smtClean="0"/>
              <a:t>has two phases: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C</a:t>
            </a:r>
            <a:r>
              <a:rPr lang="en-GB" dirty="0" smtClean="0"/>
              <a:t>apillary </a:t>
            </a:r>
            <a:r>
              <a:rPr lang="en-GB" dirty="0"/>
              <a:t>leak phase 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Recruitment </a:t>
            </a:r>
            <a:r>
              <a:rPr lang="en-GB" dirty="0"/>
              <a:t>phase</a:t>
            </a:r>
            <a:r>
              <a:rPr lang="en-GB" dirty="0" smtClean="0"/>
              <a:t>.</a:t>
            </a:r>
          </a:p>
          <a:p>
            <a:r>
              <a:rPr lang="en-GB" dirty="0" smtClean="0"/>
              <a:t>The condition causes hypotension</a:t>
            </a:r>
            <a:r>
              <a:rPr lang="en-GB" dirty="0"/>
              <a:t>, </a:t>
            </a:r>
            <a:r>
              <a:rPr lang="en-GB" dirty="0" err="1"/>
              <a:t>hemoconcentration</a:t>
            </a:r>
            <a:r>
              <a:rPr lang="en-GB" dirty="0"/>
              <a:t>, and </a:t>
            </a:r>
            <a:r>
              <a:rPr lang="en-GB" dirty="0" err="1"/>
              <a:t>hypoalbuminemia</a:t>
            </a:r>
            <a:r>
              <a:rPr lang="en-GB" dirty="0"/>
              <a:t>. </a:t>
            </a:r>
            <a:endParaRPr lang="en-GB" dirty="0" smtClean="0"/>
          </a:p>
          <a:p>
            <a:r>
              <a:rPr lang="en-GB" dirty="0" smtClean="0"/>
              <a:t>If it is not properly managed, it </a:t>
            </a:r>
            <a:r>
              <a:rPr lang="en-GB" dirty="0"/>
              <a:t>is a life </a:t>
            </a:r>
            <a:r>
              <a:rPr lang="en-GB" dirty="0" err="1"/>
              <a:t>threatning</a:t>
            </a:r>
            <a:r>
              <a:rPr lang="en-GB" dirty="0"/>
              <a:t> </a:t>
            </a:r>
            <a:r>
              <a:rPr lang="en-GB" dirty="0" smtClean="0"/>
              <a:t>syndrome.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396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Symptoms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0530704"/>
              </p:ext>
            </p:extLst>
          </p:nvPr>
        </p:nvGraphicFramePr>
        <p:xfrm>
          <a:off x="1371600" y="1181100"/>
          <a:ext cx="5567565" cy="4284392"/>
        </p:xfrm>
        <a:graphic>
          <a:graphicData uri="http://schemas.openxmlformats.org/drawingml/2006/table">
            <a:tbl>
              <a:tblPr/>
              <a:tblGrid>
                <a:gridCol w="2173524"/>
                <a:gridCol w="3394041"/>
              </a:tblGrid>
              <a:tr h="857529">
                <a:tc>
                  <a:txBody>
                    <a:bodyPr/>
                    <a:lstStyle/>
                    <a:p>
                      <a:pPr algn="l"/>
                      <a:r>
                        <a:rPr lang="en-US" sz="1600" b="1" noProof="0" smtClean="0">
                          <a:solidFill>
                            <a:srgbClr val="003D79"/>
                          </a:solidFill>
                          <a:effectLst/>
                        </a:rPr>
                        <a:t>Condition</a:t>
                      </a:r>
                      <a:r>
                        <a:rPr lang="en-US" sz="1600" b="1" baseline="0" noProof="0" smtClean="0">
                          <a:solidFill>
                            <a:srgbClr val="003D79"/>
                          </a:solidFill>
                          <a:effectLst/>
                        </a:rPr>
                        <a:t> </a:t>
                      </a:r>
                      <a:r>
                        <a:rPr lang="en-US" sz="1600" b="1" noProof="0" smtClean="0">
                          <a:solidFill>
                            <a:srgbClr val="003D79"/>
                          </a:solidFill>
                          <a:effectLst/>
                        </a:rPr>
                        <a:t>Terms</a:t>
                      </a:r>
                      <a:endParaRPr lang="en-US" sz="1600" b="1" noProof="0">
                        <a:solidFill>
                          <a:srgbClr val="003D79"/>
                        </a:solidFill>
                        <a:effectLst/>
                      </a:endParaRPr>
                    </a:p>
                  </a:txBody>
                  <a:tcPr marL="41799" marR="80253" marT="40127" marB="4012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CE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noProof="0" smtClean="0">
                          <a:solidFill>
                            <a:srgbClr val="003D79"/>
                          </a:solidFill>
                          <a:effectLst/>
                        </a:rPr>
                        <a:t>Common Names</a:t>
                      </a:r>
                      <a:endParaRPr lang="en-US" sz="1600" b="1" noProof="0">
                        <a:solidFill>
                          <a:srgbClr val="003D79"/>
                        </a:solidFill>
                        <a:effectLst/>
                      </a:endParaRPr>
                    </a:p>
                  </a:txBody>
                  <a:tcPr marL="41799" marR="80253" marT="40127" marB="4012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CE9"/>
                    </a:solidFill>
                  </a:tcPr>
                </a:tc>
              </a:tr>
              <a:tr h="342361">
                <a:tc gridSpan="2">
                  <a:txBody>
                    <a:bodyPr/>
                    <a:lstStyle/>
                    <a:p>
                      <a:pPr fontAlgn="t"/>
                      <a:r>
                        <a:rPr lang="en-US" sz="1600" b="1" noProof="0" smtClean="0">
                          <a:effectLst/>
                        </a:rPr>
                        <a:t>85%-95% of victims</a:t>
                      </a:r>
                      <a:r>
                        <a:rPr lang="en-US" sz="1600" b="1" baseline="0" noProof="0" smtClean="0">
                          <a:effectLst/>
                        </a:rPr>
                        <a:t> develop </a:t>
                      </a:r>
                      <a:r>
                        <a:rPr lang="en-US" sz="1600" b="1" noProof="0" smtClean="0">
                          <a:effectLst/>
                        </a:rPr>
                        <a:t>these symptoms</a:t>
                      </a:r>
                      <a:endParaRPr lang="en-US" sz="1600" b="1" noProof="0">
                        <a:effectLst/>
                      </a:endParaRPr>
                    </a:p>
                  </a:txBody>
                  <a:tcPr marL="41799" marR="41799" marT="40127" marB="4012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3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99945">
                <a:tc>
                  <a:txBody>
                    <a:bodyPr/>
                    <a:lstStyle/>
                    <a:p>
                      <a:pPr fontAlgn="t"/>
                      <a:r>
                        <a:rPr lang="en-US" sz="1600" noProof="0" smtClean="0">
                          <a:effectLst/>
                        </a:rPr>
                        <a:t>Edema of lower limbs</a:t>
                      </a:r>
                      <a:endParaRPr lang="en-US" sz="1600" noProof="0">
                        <a:effectLst/>
                      </a:endParaRPr>
                    </a:p>
                  </a:txBody>
                  <a:tcPr marL="41799" marR="41799" marT="40127" marB="4012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noProof="0" smtClean="0">
                          <a:effectLst/>
                        </a:rPr>
                        <a:t>Fluid accumulation in</a:t>
                      </a:r>
                      <a:r>
                        <a:rPr lang="en-US" sz="1600" baseline="0" noProof="0" smtClean="0">
                          <a:effectLst/>
                        </a:rPr>
                        <a:t> legs</a:t>
                      </a:r>
                      <a:endParaRPr lang="en-US" sz="1600" noProof="0">
                        <a:effectLst/>
                      </a:endParaRPr>
                    </a:p>
                  </a:txBody>
                  <a:tcPr marL="41799" marR="41799" marT="40127" marB="4012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99945">
                <a:tc>
                  <a:txBody>
                    <a:bodyPr/>
                    <a:lstStyle/>
                    <a:p>
                      <a:pPr fontAlgn="t"/>
                      <a:r>
                        <a:rPr lang="en-US" sz="1600" noProof="0" smtClean="0">
                          <a:effectLst/>
                        </a:rPr>
                        <a:t>Leukocytosis</a:t>
                      </a:r>
                      <a:endParaRPr lang="en-US" sz="1600" noProof="0">
                        <a:effectLst/>
                      </a:endParaRPr>
                    </a:p>
                  </a:txBody>
                  <a:tcPr marL="41799" marR="41799" marT="40127" marB="4012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noProof="0" dirty="0" smtClean="0">
                          <a:effectLst/>
                        </a:rPr>
                        <a:t>Increased</a:t>
                      </a:r>
                      <a:r>
                        <a:rPr lang="en-US" sz="1600" baseline="0" noProof="0" dirty="0" smtClean="0">
                          <a:effectLst/>
                        </a:rPr>
                        <a:t> </a:t>
                      </a:r>
                      <a:r>
                        <a:rPr lang="en-US" sz="1600" noProof="0" dirty="0" smtClean="0">
                          <a:effectLst/>
                        </a:rPr>
                        <a:t>white blood  cells</a:t>
                      </a:r>
                      <a:endParaRPr lang="en-US" sz="1600" noProof="0" dirty="0">
                        <a:effectLst/>
                      </a:endParaRPr>
                    </a:p>
                  </a:txBody>
                  <a:tcPr marL="41799" marR="41799" marT="40127" marB="4012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42361">
                <a:tc gridSpan="2">
                  <a:txBody>
                    <a:bodyPr/>
                    <a:lstStyle/>
                    <a:p>
                      <a:pPr fontAlgn="t"/>
                      <a:r>
                        <a:rPr lang="en-US" sz="1600" b="1" noProof="0" smtClean="0">
                          <a:effectLst/>
                        </a:rPr>
                        <a:t>35%-85% of victims</a:t>
                      </a:r>
                      <a:r>
                        <a:rPr lang="en-US" sz="1600" b="1" baseline="0" noProof="0" smtClean="0">
                          <a:effectLst/>
                        </a:rPr>
                        <a:t> show the following  </a:t>
                      </a:r>
                      <a:r>
                        <a:rPr lang="en-US" sz="1600" b="1" noProof="0" smtClean="0">
                          <a:effectLst/>
                        </a:rPr>
                        <a:t>symptoms</a:t>
                      </a:r>
                      <a:endParaRPr lang="en-US" sz="1600" b="1" noProof="0">
                        <a:effectLst/>
                      </a:endParaRPr>
                    </a:p>
                  </a:txBody>
                  <a:tcPr marL="41799" marR="41799" marT="40127" marB="4012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3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99945">
                <a:tc>
                  <a:txBody>
                    <a:bodyPr/>
                    <a:lstStyle/>
                    <a:p>
                      <a:pPr fontAlgn="t"/>
                      <a:r>
                        <a:rPr lang="en-US" sz="1600" noProof="0" smtClean="0">
                          <a:effectLst/>
                        </a:rPr>
                        <a:t>Abdominal pains</a:t>
                      </a:r>
                      <a:endParaRPr lang="en-US" sz="1600" noProof="0">
                        <a:effectLst/>
                      </a:endParaRPr>
                    </a:p>
                  </a:txBody>
                  <a:tcPr marL="41799" marR="41799" marT="40127" marB="4012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noProof="0" dirty="0" smtClean="0">
                          <a:effectLst/>
                        </a:rPr>
                        <a:t>Stomach pains</a:t>
                      </a:r>
                      <a:endParaRPr lang="en-US" sz="1600" noProof="0" dirty="0">
                        <a:effectLst/>
                      </a:endParaRPr>
                    </a:p>
                  </a:txBody>
                  <a:tcPr marL="41799" marR="41799" marT="40127" marB="4012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42361">
                <a:tc>
                  <a:txBody>
                    <a:bodyPr/>
                    <a:lstStyle/>
                    <a:p>
                      <a:pPr fontAlgn="t"/>
                      <a:r>
                        <a:rPr lang="en-US" sz="1600" noProof="0" smtClean="0">
                          <a:effectLst/>
                        </a:rPr>
                        <a:t>Frequent Diarrhoea</a:t>
                      </a:r>
                      <a:endParaRPr lang="en-US" sz="1600" noProof="0">
                        <a:effectLst/>
                      </a:endParaRPr>
                    </a:p>
                  </a:txBody>
                  <a:tcPr marL="41799" marR="41799" marT="40127" marB="4012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noProof="0" dirty="0" smtClean="0">
                          <a:effectLst/>
                        </a:rPr>
                        <a:t>Watery stool appears many times</a:t>
                      </a:r>
                      <a:endParaRPr lang="en-US" sz="1600" noProof="0" dirty="0">
                        <a:effectLst/>
                      </a:endParaRPr>
                    </a:p>
                  </a:txBody>
                  <a:tcPr marL="41799" marR="41799" marT="40127" marB="4012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99945">
                <a:tc>
                  <a:txBody>
                    <a:bodyPr/>
                    <a:lstStyle/>
                    <a:p>
                      <a:pPr fontAlgn="t"/>
                      <a:r>
                        <a:rPr lang="en-US" sz="1600" noProof="0" dirty="0" smtClean="0">
                          <a:effectLst/>
                        </a:rPr>
                        <a:t>Fatigue</a:t>
                      </a:r>
                      <a:endParaRPr lang="en-US" sz="1600" noProof="0" dirty="0">
                        <a:effectLst/>
                      </a:endParaRPr>
                    </a:p>
                  </a:txBody>
                  <a:tcPr marL="41799" marR="41799" marT="40127" marB="4012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noProof="0" dirty="0" smtClean="0">
                          <a:effectLst/>
                        </a:rPr>
                        <a:t>Tiredness</a:t>
                      </a:r>
                      <a:r>
                        <a:rPr lang="en-US" sz="1600" baseline="0" noProof="0" dirty="0" smtClean="0">
                          <a:effectLst/>
                        </a:rPr>
                        <a:t> of affected patient</a:t>
                      </a:r>
                      <a:endParaRPr lang="en-US" sz="1600" noProof="0" dirty="0">
                        <a:effectLst/>
                      </a:endParaRPr>
                    </a:p>
                  </a:txBody>
                  <a:tcPr marL="41799" marR="41799" marT="40127" marB="4012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1161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Diagnosis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Diagnosis involves </a:t>
            </a:r>
            <a:r>
              <a:rPr lang="en-GB" dirty="0"/>
              <a:t>recurrence of </a:t>
            </a:r>
            <a:r>
              <a:rPr lang="en-GB" dirty="0" smtClean="0"/>
              <a:t>symptoms, physical examination and </a:t>
            </a:r>
            <a:r>
              <a:rPr lang="en-GB" dirty="0"/>
              <a:t>laboratory </a:t>
            </a:r>
            <a:r>
              <a:rPr lang="en-GB" dirty="0" smtClean="0"/>
              <a:t>tests. </a:t>
            </a:r>
          </a:p>
          <a:p>
            <a:r>
              <a:rPr lang="en-GB" dirty="0" smtClean="0"/>
              <a:t>Recurring </a:t>
            </a:r>
            <a:r>
              <a:rPr lang="en-GB" dirty="0"/>
              <a:t>episodes </a:t>
            </a:r>
            <a:r>
              <a:rPr lang="en-GB" dirty="0" smtClean="0"/>
              <a:t>shows occurrence of monoclonal gammopathy.</a:t>
            </a:r>
          </a:p>
          <a:p>
            <a:r>
              <a:rPr lang="en-GB" dirty="0" smtClean="0"/>
              <a:t>Investigation of secondary </a:t>
            </a:r>
            <a:r>
              <a:rPr lang="en-GB" dirty="0"/>
              <a:t>capillary leak </a:t>
            </a:r>
            <a:r>
              <a:rPr lang="en-GB" dirty="0" smtClean="0"/>
              <a:t>syndrome symptoms and abnormally </a:t>
            </a:r>
            <a:r>
              <a:rPr lang="en-GB" dirty="0"/>
              <a:t>low levels of protein in the </a:t>
            </a:r>
            <a:r>
              <a:rPr lang="en-GB" dirty="0" smtClean="0"/>
              <a:t>blood shows a positive result.</a:t>
            </a:r>
          </a:p>
          <a:p>
            <a:r>
              <a:rPr lang="en-GB" dirty="0" smtClean="0"/>
              <a:t>The condition can be misdiagnosed with sepsis, </a:t>
            </a:r>
            <a:r>
              <a:rPr lang="en-GB" dirty="0" err="1" smtClean="0"/>
              <a:t>polycythemia</a:t>
            </a:r>
            <a:r>
              <a:rPr lang="en-GB" dirty="0" smtClean="0"/>
              <a:t> and </a:t>
            </a:r>
            <a:r>
              <a:rPr lang="en-GB" dirty="0" err="1" smtClean="0"/>
              <a:t>polycythemia</a:t>
            </a:r>
            <a:r>
              <a:rPr lang="en-GB" dirty="0" smtClean="0"/>
              <a:t> </a:t>
            </a:r>
            <a:r>
              <a:rPr lang="en-GB" dirty="0" err="1" smtClean="0"/>
              <a:t>vera</a:t>
            </a:r>
            <a:r>
              <a:rPr lang="en-GB" dirty="0" smtClean="0"/>
              <a:t>. </a:t>
            </a:r>
            <a:endParaRPr lang="en-US" dirty="0"/>
          </a:p>
          <a:p>
            <a:r>
              <a:rPr lang="en-GB" dirty="0"/>
              <a:t/>
            </a:r>
            <a:br>
              <a:rPr lang="en-GB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73860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Treatment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There is no cure for the condition but management drugs include: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Intravenous </a:t>
            </a:r>
            <a:r>
              <a:rPr lang="en-GB" dirty="0"/>
              <a:t>administration of saline </a:t>
            </a:r>
            <a:r>
              <a:rPr lang="en-GB" dirty="0" smtClean="0"/>
              <a:t>solution.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 </a:t>
            </a:r>
            <a:r>
              <a:rPr lang="en-GB" dirty="0"/>
              <a:t>Intravenous administration of </a:t>
            </a:r>
            <a:r>
              <a:rPr lang="en-GB" dirty="0" err="1" smtClean="0"/>
              <a:t>hetastarch</a:t>
            </a:r>
            <a:r>
              <a:rPr lang="en-GB" dirty="0" smtClean="0"/>
              <a:t> </a:t>
            </a:r>
            <a:r>
              <a:rPr lang="en-GB" dirty="0"/>
              <a:t>or albumin and </a:t>
            </a:r>
            <a:r>
              <a:rPr lang="en-GB" dirty="0" smtClean="0"/>
              <a:t>colloids.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Administration </a:t>
            </a:r>
            <a:r>
              <a:rPr lang="en-GB" dirty="0"/>
              <a:t>of </a:t>
            </a:r>
            <a:r>
              <a:rPr lang="en-GB" dirty="0" smtClean="0"/>
              <a:t>glucocorticoids.</a:t>
            </a:r>
          </a:p>
        </p:txBody>
      </p:sp>
    </p:spTree>
    <p:extLst>
      <p:ext uri="{BB962C8B-B14F-4D97-AF65-F5344CB8AC3E}">
        <p14:creationId xmlns:p14="http://schemas.microsoft.com/office/powerpoint/2010/main" val="16019318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SCLS </a:t>
            </a:r>
            <a:r>
              <a:rPr lang="en-US" dirty="0" smtClean="0"/>
              <a:t>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Supportive care aim </a:t>
            </a:r>
            <a:r>
              <a:rPr lang="en-GB" dirty="0"/>
              <a:t>to stabilize symptoms and </a:t>
            </a:r>
            <a:r>
              <a:rPr lang="en-GB" dirty="0" smtClean="0"/>
              <a:t>reduce severity of complications.</a:t>
            </a:r>
          </a:p>
          <a:p>
            <a:r>
              <a:rPr lang="en-GB" dirty="0" smtClean="0"/>
              <a:t>Involve stabilization of patients airways </a:t>
            </a:r>
            <a:r>
              <a:rPr lang="en-GB" dirty="0"/>
              <a:t>and </a:t>
            </a:r>
            <a:r>
              <a:rPr lang="en-GB" dirty="0" smtClean="0"/>
              <a:t>breathing patterns.</a:t>
            </a:r>
          </a:p>
          <a:p>
            <a:r>
              <a:rPr lang="en-GB" dirty="0" smtClean="0"/>
              <a:t>Once </a:t>
            </a:r>
            <a:r>
              <a:rPr lang="en-GB" dirty="0"/>
              <a:t>a </a:t>
            </a:r>
            <a:r>
              <a:rPr lang="en-GB" dirty="0" smtClean="0"/>
              <a:t>patient recover from symptoms diuretics are administered.</a:t>
            </a:r>
          </a:p>
          <a:p>
            <a:r>
              <a:rPr lang="en-GB" dirty="0" smtClean="0"/>
              <a:t>Preventive measure include treatment </a:t>
            </a:r>
            <a:r>
              <a:rPr lang="en-GB" dirty="0"/>
              <a:t>with </a:t>
            </a:r>
            <a:r>
              <a:rPr lang="en-GB" dirty="0" smtClean="0"/>
              <a:t>IVIG.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11364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Statistics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About </a:t>
            </a:r>
            <a:r>
              <a:rPr lang="en-GB" dirty="0"/>
              <a:t>25</a:t>
            </a:r>
            <a:r>
              <a:rPr lang="en-GB" dirty="0" smtClean="0"/>
              <a:t>% Indians suffer </a:t>
            </a:r>
            <a:r>
              <a:rPr lang="en-GB" dirty="0"/>
              <a:t>from Systemic capillary leak syndrome. </a:t>
            </a:r>
            <a:endParaRPr lang="en-GB" dirty="0" smtClean="0"/>
          </a:p>
          <a:p>
            <a:r>
              <a:rPr lang="en-GB" dirty="0" smtClean="0"/>
              <a:t>In USA, 10% among </a:t>
            </a:r>
            <a:r>
              <a:rPr lang="en-GB" dirty="0"/>
              <a:t>the total population </a:t>
            </a:r>
            <a:r>
              <a:rPr lang="en-GB" dirty="0" smtClean="0"/>
              <a:t>suffer from this condition</a:t>
            </a:r>
          </a:p>
          <a:p>
            <a:r>
              <a:rPr lang="en-GB" dirty="0" smtClean="0"/>
              <a:t> USA victims predominantly demonstrate mmonoclonal gammopathy </a:t>
            </a:r>
            <a:r>
              <a:rPr lang="en-GB" dirty="0"/>
              <a:t>of the </a:t>
            </a:r>
            <a:r>
              <a:rPr lang="en-GB" dirty="0" err="1"/>
              <a:t>IgG</a:t>
            </a:r>
            <a:r>
              <a:rPr lang="en-GB" dirty="0"/>
              <a:t>-κ </a:t>
            </a:r>
            <a:r>
              <a:rPr lang="en-GB" dirty="0" smtClean="0"/>
              <a:t>type.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7510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96185B"/>
      </a:accent1>
      <a:accent2>
        <a:srgbClr val="CC3333"/>
      </a:accent2>
      <a:accent3>
        <a:srgbClr val="333366"/>
      </a:accent3>
      <a:accent4>
        <a:srgbClr val="CC6666"/>
      </a:accent4>
      <a:accent5>
        <a:srgbClr val="336666"/>
      </a:accent5>
      <a:accent6>
        <a:srgbClr val="66669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1671</Words>
  <Application>Microsoft Office PowerPoint</Application>
  <PresentationFormat>On-screen Show (16:10)</PresentationFormat>
  <Paragraphs>221</Paragraphs>
  <Slides>44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Office Theme</vt:lpstr>
      <vt:lpstr> </vt:lpstr>
      <vt:lpstr>Purpose</vt:lpstr>
      <vt:lpstr>Purpose-Diffusion</vt:lpstr>
      <vt:lpstr>Purpose-Bulk flow</vt:lpstr>
      <vt:lpstr>Purpose-Pinocytosis</vt:lpstr>
      <vt:lpstr>Overview</vt:lpstr>
      <vt:lpstr>Overview</vt:lpstr>
      <vt:lpstr>Overview</vt:lpstr>
      <vt:lpstr>Importance of Capillaries</vt:lpstr>
      <vt:lpstr>Capillaries and Gaseous Exchange</vt:lpstr>
      <vt:lpstr>Nutrient Exchange</vt:lpstr>
      <vt:lpstr>Blood-brain Barrier</vt:lpstr>
      <vt:lpstr>Capillary Structure</vt:lpstr>
      <vt:lpstr>Blood Flow</vt:lpstr>
      <vt:lpstr>Overview</vt:lpstr>
      <vt:lpstr>Mode of exchange</vt:lpstr>
      <vt:lpstr>Types</vt:lpstr>
      <vt:lpstr>Overview</vt:lpstr>
      <vt:lpstr>PowerPoint Presentation</vt:lpstr>
      <vt:lpstr>Continuous Capillaries</vt:lpstr>
      <vt:lpstr>Overview</vt:lpstr>
      <vt:lpstr>Fenestrated Capillaries</vt:lpstr>
      <vt:lpstr>PowerPoint Presentation</vt:lpstr>
      <vt:lpstr>PowerPoint Presentation</vt:lpstr>
      <vt:lpstr>Overview</vt:lpstr>
      <vt:lpstr>Sinusoidal Capillaries</vt:lpstr>
      <vt:lpstr>Sinusoidal Capillaries</vt:lpstr>
      <vt:lpstr>Capillary Microcirculation</vt:lpstr>
      <vt:lpstr>Capillary Microcirculation</vt:lpstr>
      <vt:lpstr>Distribution of Capillaries</vt:lpstr>
      <vt:lpstr>Special Focus: Systemic Capillary Leak Syndrome </vt:lpstr>
      <vt:lpstr>Special Focus-Disorders</vt:lpstr>
      <vt:lpstr>Port Wine Stain (Birth Mark)</vt:lpstr>
      <vt:lpstr>Capillary Malformation</vt:lpstr>
      <vt:lpstr>Macular Degeneration</vt:lpstr>
      <vt:lpstr>Systemic Capillary Leak Syndrome</vt:lpstr>
      <vt:lpstr>Causes</vt:lpstr>
      <vt:lpstr>Pathophysiology</vt:lpstr>
      <vt:lpstr>Pathophysiology</vt:lpstr>
      <vt:lpstr>Symptoms</vt:lpstr>
      <vt:lpstr>Diagnosis</vt:lpstr>
      <vt:lpstr>Treatment</vt:lpstr>
      <vt:lpstr>SCLS Management</vt:lpstr>
      <vt:lpstr>Statistics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Circulation – Capillaries</dc:title>
  <dc:creator>Traverse,Kelly S</dc:creator>
  <cp:lastModifiedBy>ZACK</cp:lastModifiedBy>
  <cp:revision>35</cp:revision>
  <dcterms:created xsi:type="dcterms:W3CDTF">2019-02-16T20:29:35Z</dcterms:created>
  <dcterms:modified xsi:type="dcterms:W3CDTF">2019-02-19T20:13:50Z</dcterms:modified>
</cp:coreProperties>
</file>