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</p:sldIdLst>
  <p:sldSz cx="10080625" cy="7559675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9" d="100"/>
          <a:sy n="69" d="100"/>
        </p:scale>
        <p:origin x="-1212" y="12"/>
      </p:cViewPr>
      <p:guideLst>
        <p:guide orient="horz" pos="2381"/>
        <p:guide pos="317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969840"/>
            <a:ext cx="9071640" cy="1046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2232000"/>
            <a:ext cx="9071640" cy="2094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latin typeface="Times New Roman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526280"/>
            <a:ext cx="9071640" cy="2094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969840"/>
            <a:ext cx="9071640" cy="1046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2232000"/>
            <a:ext cx="4426920" cy="2094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latin typeface="Times New Roman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2232000"/>
            <a:ext cx="4426920" cy="2094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latin typeface="Times New Roman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04000" y="4526280"/>
            <a:ext cx="4426920" cy="2094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latin typeface="Times New Roman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152680" y="4526280"/>
            <a:ext cx="4426920" cy="2094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969840"/>
            <a:ext cx="9071640" cy="1046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2232000"/>
            <a:ext cx="2920680" cy="2094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latin typeface="Times New Roman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2232000"/>
            <a:ext cx="2920680" cy="2094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latin typeface="Times New Roman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2232000"/>
            <a:ext cx="2920680" cy="2094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latin typeface="Times New Roman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504000" y="4526280"/>
            <a:ext cx="2920680" cy="2094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latin typeface="Times New Roman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526280"/>
            <a:ext cx="2920680" cy="2094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latin typeface="Times New Roman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638040" y="4526280"/>
            <a:ext cx="2920680" cy="2094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504000" y="969840"/>
            <a:ext cx="9071640" cy="1046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504000" y="2232000"/>
            <a:ext cx="9071640" cy="43920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504000" y="969840"/>
            <a:ext cx="9071640" cy="1046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504000" y="2232000"/>
            <a:ext cx="9071640" cy="4392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504000" y="969840"/>
            <a:ext cx="9071640" cy="1046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504000" y="2232000"/>
            <a:ext cx="4426920" cy="4392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latin typeface="Times New Roman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5152680" y="2232000"/>
            <a:ext cx="4426920" cy="4392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504000" y="969840"/>
            <a:ext cx="9071640" cy="1046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504000" y="969840"/>
            <a:ext cx="9071640" cy="48506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504000" y="969840"/>
            <a:ext cx="9071640" cy="1046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504000" y="2232000"/>
            <a:ext cx="4426920" cy="2094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latin typeface="Times New Roman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5152680" y="2232000"/>
            <a:ext cx="4426920" cy="4392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latin typeface="Times New Roman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504000" y="4526280"/>
            <a:ext cx="4426920" cy="2094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969840"/>
            <a:ext cx="9071640" cy="1046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2232000"/>
            <a:ext cx="9071640" cy="43920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504000" y="969840"/>
            <a:ext cx="9071640" cy="1046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504000" y="2232000"/>
            <a:ext cx="4426920" cy="4392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latin typeface="Times New Roman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5152680" y="2232000"/>
            <a:ext cx="4426920" cy="2094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latin typeface="Times New Roman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5152680" y="4526280"/>
            <a:ext cx="4426920" cy="2094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504000" y="969840"/>
            <a:ext cx="9071640" cy="1046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504000" y="2232000"/>
            <a:ext cx="4426920" cy="2094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latin typeface="Times New Roman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5152680" y="2232000"/>
            <a:ext cx="4426920" cy="2094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latin typeface="Times New Roman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504000" y="4526280"/>
            <a:ext cx="9071640" cy="2094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504000" y="969840"/>
            <a:ext cx="9071640" cy="1046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504000" y="2232000"/>
            <a:ext cx="9071640" cy="2094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latin typeface="Times New Roman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504000" y="4526280"/>
            <a:ext cx="9071640" cy="2094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504000" y="969840"/>
            <a:ext cx="9071640" cy="1046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504000" y="2232000"/>
            <a:ext cx="4426920" cy="2094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latin typeface="Times New Roman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5152680" y="2232000"/>
            <a:ext cx="4426920" cy="2094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latin typeface="Times New Roman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504000" y="4526280"/>
            <a:ext cx="4426920" cy="2094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latin typeface="Times New Roman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 type="body"/>
          </p:nvPr>
        </p:nvSpPr>
        <p:spPr>
          <a:xfrm>
            <a:off x="5152680" y="4526280"/>
            <a:ext cx="4426920" cy="2094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504000" y="969840"/>
            <a:ext cx="9071640" cy="1046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504000" y="2232000"/>
            <a:ext cx="2920680" cy="2094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latin typeface="Times New Roman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3571200" y="2232000"/>
            <a:ext cx="2920680" cy="2094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latin typeface="Times New Roman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6638040" y="2232000"/>
            <a:ext cx="2920680" cy="2094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latin typeface="Times New Roman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504000" y="4526280"/>
            <a:ext cx="2920680" cy="2094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latin typeface="Times New Roman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 type="body"/>
          </p:nvPr>
        </p:nvSpPr>
        <p:spPr>
          <a:xfrm>
            <a:off x="3571200" y="4526280"/>
            <a:ext cx="2920680" cy="2094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latin typeface="Times New Roman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 type="body"/>
          </p:nvPr>
        </p:nvSpPr>
        <p:spPr>
          <a:xfrm>
            <a:off x="6638040" y="4526280"/>
            <a:ext cx="2920680" cy="2094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504000" y="969840"/>
            <a:ext cx="9071640" cy="1046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subTitle"/>
          </p:nvPr>
        </p:nvSpPr>
        <p:spPr>
          <a:xfrm>
            <a:off x="504000" y="2232000"/>
            <a:ext cx="9071640" cy="43920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504000" y="969840"/>
            <a:ext cx="9071640" cy="1046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body"/>
          </p:nvPr>
        </p:nvSpPr>
        <p:spPr>
          <a:xfrm>
            <a:off x="504000" y="2232000"/>
            <a:ext cx="9071640" cy="4392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504000" y="969840"/>
            <a:ext cx="9071640" cy="1046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504000" y="2232000"/>
            <a:ext cx="4426920" cy="4392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latin typeface="Times New Roman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 type="body"/>
          </p:nvPr>
        </p:nvSpPr>
        <p:spPr>
          <a:xfrm>
            <a:off x="5152680" y="2232000"/>
            <a:ext cx="4426920" cy="4392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504000" y="969840"/>
            <a:ext cx="9071640" cy="1046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969840"/>
            <a:ext cx="9071640" cy="1046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2232000"/>
            <a:ext cx="9071640" cy="4392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subTitle"/>
          </p:nvPr>
        </p:nvSpPr>
        <p:spPr>
          <a:xfrm>
            <a:off x="504000" y="969840"/>
            <a:ext cx="9071640" cy="48506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504000" y="969840"/>
            <a:ext cx="9071640" cy="1046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504000" y="2232000"/>
            <a:ext cx="4426920" cy="2094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latin typeface="Times New Roman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 type="body"/>
          </p:nvPr>
        </p:nvSpPr>
        <p:spPr>
          <a:xfrm>
            <a:off x="5152680" y="2232000"/>
            <a:ext cx="4426920" cy="4392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latin typeface="Times New Roman"/>
            </a:endParaRPr>
          </a:p>
        </p:txBody>
      </p:sp>
      <p:sp>
        <p:nvSpPr>
          <p:cNvPr id="100" name="PlaceHolder 4"/>
          <p:cNvSpPr>
            <a:spLocks noGrp="1"/>
          </p:cNvSpPr>
          <p:nvPr>
            <p:ph type="body"/>
          </p:nvPr>
        </p:nvSpPr>
        <p:spPr>
          <a:xfrm>
            <a:off x="504000" y="4526280"/>
            <a:ext cx="4426920" cy="2094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504000" y="969840"/>
            <a:ext cx="9071640" cy="1046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 type="body"/>
          </p:nvPr>
        </p:nvSpPr>
        <p:spPr>
          <a:xfrm>
            <a:off x="504000" y="2232000"/>
            <a:ext cx="4426920" cy="4392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latin typeface="Times New Roman"/>
            </a:endParaRPr>
          </a:p>
        </p:txBody>
      </p:sp>
      <p:sp>
        <p:nvSpPr>
          <p:cNvPr id="103" name="PlaceHolder 3"/>
          <p:cNvSpPr>
            <a:spLocks noGrp="1"/>
          </p:cNvSpPr>
          <p:nvPr>
            <p:ph type="body"/>
          </p:nvPr>
        </p:nvSpPr>
        <p:spPr>
          <a:xfrm>
            <a:off x="5152680" y="2232000"/>
            <a:ext cx="4426920" cy="2094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latin typeface="Times New Roman"/>
            </a:endParaRPr>
          </a:p>
        </p:txBody>
      </p:sp>
      <p:sp>
        <p:nvSpPr>
          <p:cNvPr id="104" name="PlaceHolder 4"/>
          <p:cNvSpPr>
            <a:spLocks noGrp="1"/>
          </p:cNvSpPr>
          <p:nvPr>
            <p:ph type="body"/>
          </p:nvPr>
        </p:nvSpPr>
        <p:spPr>
          <a:xfrm>
            <a:off x="5152680" y="4526280"/>
            <a:ext cx="4426920" cy="2094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504000" y="969840"/>
            <a:ext cx="9071640" cy="1046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 type="body"/>
          </p:nvPr>
        </p:nvSpPr>
        <p:spPr>
          <a:xfrm>
            <a:off x="504000" y="2232000"/>
            <a:ext cx="4426920" cy="2094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latin typeface="Times New Roman"/>
            </a:endParaRPr>
          </a:p>
        </p:txBody>
      </p:sp>
      <p:sp>
        <p:nvSpPr>
          <p:cNvPr id="107" name="PlaceHolder 3"/>
          <p:cNvSpPr>
            <a:spLocks noGrp="1"/>
          </p:cNvSpPr>
          <p:nvPr>
            <p:ph type="body"/>
          </p:nvPr>
        </p:nvSpPr>
        <p:spPr>
          <a:xfrm>
            <a:off x="5152680" y="2232000"/>
            <a:ext cx="4426920" cy="2094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latin typeface="Times New Roman"/>
            </a:endParaRPr>
          </a:p>
        </p:txBody>
      </p:sp>
      <p:sp>
        <p:nvSpPr>
          <p:cNvPr id="108" name="PlaceHolder 4"/>
          <p:cNvSpPr>
            <a:spLocks noGrp="1"/>
          </p:cNvSpPr>
          <p:nvPr>
            <p:ph type="body"/>
          </p:nvPr>
        </p:nvSpPr>
        <p:spPr>
          <a:xfrm>
            <a:off x="504000" y="4526280"/>
            <a:ext cx="9071640" cy="2094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504000" y="969840"/>
            <a:ext cx="9071640" cy="1046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10" name="PlaceHolder 2"/>
          <p:cNvSpPr>
            <a:spLocks noGrp="1"/>
          </p:cNvSpPr>
          <p:nvPr>
            <p:ph type="body"/>
          </p:nvPr>
        </p:nvSpPr>
        <p:spPr>
          <a:xfrm>
            <a:off x="504000" y="2232000"/>
            <a:ext cx="9071640" cy="2094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latin typeface="Times New Roman"/>
            </a:endParaRPr>
          </a:p>
        </p:txBody>
      </p:sp>
      <p:sp>
        <p:nvSpPr>
          <p:cNvPr id="111" name="PlaceHolder 3"/>
          <p:cNvSpPr>
            <a:spLocks noGrp="1"/>
          </p:cNvSpPr>
          <p:nvPr>
            <p:ph type="body"/>
          </p:nvPr>
        </p:nvSpPr>
        <p:spPr>
          <a:xfrm>
            <a:off x="504000" y="4526280"/>
            <a:ext cx="9071640" cy="2094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504000" y="969840"/>
            <a:ext cx="9071640" cy="1046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13" name="PlaceHolder 2"/>
          <p:cNvSpPr>
            <a:spLocks noGrp="1"/>
          </p:cNvSpPr>
          <p:nvPr>
            <p:ph type="body"/>
          </p:nvPr>
        </p:nvSpPr>
        <p:spPr>
          <a:xfrm>
            <a:off x="504000" y="2232000"/>
            <a:ext cx="4426920" cy="2094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latin typeface="Times New Roman"/>
            </a:endParaRPr>
          </a:p>
        </p:txBody>
      </p:sp>
      <p:sp>
        <p:nvSpPr>
          <p:cNvPr id="114" name="PlaceHolder 3"/>
          <p:cNvSpPr>
            <a:spLocks noGrp="1"/>
          </p:cNvSpPr>
          <p:nvPr>
            <p:ph type="body"/>
          </p:nvPr>
        </p:nvSpPr>
        <p:spPr>
          <a:xfrm>
            <a:off x="5152680" y="2232000"/>
            <a:ext cx="4426920" cy="2094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latin typeface="Times New Roman"/>
            </a:endParaRPr>
          </a:p>
        </p:txBody>
      </p:sp>
      <p:sp>
        <p:nvSpPr>
          <p:cNvPr id="115" name="PlaceHolder 4"/>
          <p:cNvSpPr>
            <a:spLocks noGrp="1"/>
          </p:cNvSpPr>
          <p:nvPr>
            <p:ph type="body"/>
          </p:nvPr>
        </p:nvSpPr>
        <p:spPr>
          <a:xfrm>
            <a:off x="504000" y="4526280"/>
            <a:ext cx="4426920" cy="2094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latin typeface="Times New Roman"/>
            </a:endParaRPr>
          </a:p>
        </p:txBody>
      </p:sp>
      <p:sp>
        <p:nvSpPr>
          <p:cNvPr id="116" name="PlaceHolder 5"/>
          <p:cNvSpPr>
            <a:spLocks noGrp="1"/>
          </p:cNvSpPr>
          <p:nvPr>
            <p:ph type="body"/>
          </p:nvPr>
        </p:nvSpPr>
        <p:spPr>
          <a:xfrm>
            <a:off x="5152680" y="4526280"/>
            <a:ext cx="4426920" cy="2094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504000" y="969840"/>
            <a:ext cx="9071640" cy="1046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 type="body"/>
          </p:nvPr>
        </p:nvSpPr>
        <p:spPr>
          <a:xfrm>
            <a:off x="504000" y="2232000"/>
            <a:ext cx="2920680" cy="2094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latin typeface="Times New Roman"/>
            </a:endParaRPr>
          </a:p>
        </p:txBody>
      </p:sp>
      <p:sp>
        <p:nvSpPr>
          <p:cNvPr id="119" name="PlaceHolder 3"/>
          <p:cNvSpPr>
            <a:spLocks noGrp="1"/>
          </p:cNvSpPr>
          <p:nvPr>
            <p:ph type="body"/>
          </p:nvPr>
        </p:nvSpPr>
        <p:spPr>
          <a:xfrm>
            <a:off x="3571200" y="2232000"/>
            <a:ext cx="2920680" cy="2094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latin typeface="Times New Roman"/>
            </a:endParaRPr>
          </a:p>
        </p:txBody>
      </p:sp>
      <p:sp>
        <p:nvSpPr>
          <p:cNvPr id="120" name="PlaceHolder 4"/>
          <p:cNvSpPr>
            <a:spLocks noGrp="1"/>
          </p:cNvSpPr>
          <p:nvPr>
            <p:ph type="body"/>
          </p:nvPr>
        </p:nvSpPr>
        <p:spPr>
          <a:xfrm>
            <a:off x="6638040" y="2232000"/>
            <a:ext cx="2920680" cy="2094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latin typeface="Times New Roman"/>
            </a:endParaRPr>
          </a:p>
        </p:txBody>
      </p:sp>
      <p:sp>
        <p:nvSpPr>
          <p:cNvPr id="121" name="PlaceHolder 5"/>
          <p:cNvSpPr>
            <a:spLocks noGrp="1"/>
          </p:cNvSpPr>
          <p:nvPr>
            <p:ph type="body"/>
          </p:nvPr>
        </p:nvSpPr>
        <p:spPr>
          <a:xfrm>
            <a:off x="504000" y="4526280"/>
            <a:ext cx="2920680" cy="2094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latin typeface="Times New Roman"/>
            </a:endParaRPr>
          </a:p>
        </p:txBody>
      </p:sp>
      <p:sp>
        <p:nvSpPr>
          <p:cNvPr id="122" name="PlaceHolder 6"/>
          <p:cNvSpPr>
            <a:spLocks noGrp="1"/>
          </p:cNvSpPr>
          <p:nvPr>
            <p:ph type="body"/>
          </p:nvPr>
        </p:nvSpPr>
        <p:spPr>
          <a:xfrm>
            <a:off x="3571200" y="4526280"/>
            <a:ext cx="2920680" cy="2094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latin typeface="Times New Roman"/>
            </a:endParaRPr>
          </a:p>
        </p:txBody>
      </p:sp>
      <p:sp>
        <p:nvSpPr>
          <p:cNvPr id="123" name="PlaceHolder 7"/>
          <p:cNvSpPr>
            <a:spLocks noGrp="1"/>
          </p:cNvSpPr>
          <p:nvPr>
            <p:ph type="body"/>
          </p:nvPr>
        </p:nvSpPr>
        <p:spPr>
          <a:xfrm>
            <a:off x="6638040" y="4526280"/>
            <a:ext cx="2920680" cy="2094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969840"/>
            <a:ext cx="9071640" cy="1046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2232000"/>
            <a:ext cx="4426920" cy="4392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latin typeface="Times New Roman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2232000"/>
            <a:ext cx="4426920" cy="4392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969840"/>
            <a:ext cx="9071640" cy="1046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969840"/>
            <a:ext cx="9071640" cy="48506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969840"/>
            <a:ext cx="9071640" cy="1046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2232000"/>
            <a:ext cx="4426920" cy="2094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latin typeface="Times New Roman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152680" y="2232000"/>
            <a:ext cx="4426920" cy="4392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latin typeface="Times New Roman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04000" y="4526280"/>
            <a:ext cx="4426920" cy="2094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969840"/>
            <a:ext cx="9071640" cy="1046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2232000"/>
            <a:ext cx="4426920" cy="4392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latin typeface="Times New Roman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2232000"/>
            <a:ext cx="4426920" cy="2094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latin typeface="Times New Roman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526280"/>
            <a:ext cx="4426920" cy="2094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969840"/>
            <a:ext cx="9071640" cy="1046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2232000"/>
            <a:ext cx="4426920" cy="2094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latin typeface="Times New Roman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2232000"/>
            <a:ext cx="4426920" cy="2094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latin typeface="Times New Roman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526280"/>
            <a:ext cx="9071640" cy="2094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latin typeface="Times New Roman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1905480"/>
            <a:ext cx="9071640" cy="1262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n-US" sz="4400" b="0" strike="noStrike" spc="-1">
                <a:solidFill>
                  <a:srgbClr val="FFFFFF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3456000"/>
            <a:ext cx="9071640" cy="2697120"/>
          </a:xfrm>
          <a:prstGeom prst="rect">
            <a:avLst/>
          </a:prstGeom>
        </p:spPr>
        <p:txBody>
          <a:bodyPr lIns="0" tIns="0" rIns="0" bIns="0">
            <a:normAutofit fontScale="88000"/>
          </a:bodyPr>
          <a:lstStyle/>
          <a:p>
            <a:pPr marL="432000" indent="-324000">
              <a:spcAft>
                <a:spcPts val="1414"/>
              </a:spcAft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FFFFFF"/>
                </a:solidFill>
                <a:latin typeface="Arial"/>
              </a:rPr>
              <a:t>Click to edit the outline text format</a:t>
            </a:r>
          </a:p>
          <a:p>
            <a:pPr marL="864000" lvl="1" indent="-324000">
              <a:spcAft>
                <a:spcPts val="1128"/>
              </a:spcAft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FFFFFF"/>
                </a:solidFill>
                <a:latin typeface="Arial"/>
              </a:rPr>
              <a:t>Second Outline Level</a:t>
            </a:r>
          </a:p>
          <a:p>
            <a:pPr marL="1296000" lvl="2" indent="-288000">
              <a:spcAft>
                <a:spcPts val="845"/>
              </a:spcAft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FFFFFF"/>
                </a:solidFill>
                <a:latin typeface="Arial"/>
              </a:rPr>
              <a:t>Third Outline Level</a:t>
            </a:r>
          </a:p>
          <a:p>
            <a:pPr marL="1728000" lvl="3" indent="-216000">
              <a:spcAft>
                <a:spcPts val="561"/>
              </a:spcAft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FFFFFF"/>
                </a:solidFill>
                <a:latin typeface="Arial"/>
              </a:rPr>
              <a:t>Fourth Outline Level</a:t>
            </a:r>
          </a:p>
          <a:p>
            <a:pPr marL="2160000" lvl="4" indent="-216000">
              <a:spcAft>
                <a:spcPts val="278"/>
              </a:spcAft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FFFFFF"/>
                </a:solidFill>
                <a:latin typeface="Arial"/>
              </a:rPr>
              <a:t>Fifth Outline Level</a:t>
            </a:r>
          </a:p>
          <a:p>
            <a:pPr marL="2592000" lvl="5" indent="-216000">
              <a:spcAft>
                <a:spcPts val="278"/>
              </a:spcAft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FFFFFF"/>
                </a:solidFill>
                <a:latin typeface="Arial"/>
              </a:rPr>
              <a:t>Sixth Outline Level</a:t>
            </a:r>
          </a:p>
          <a:p>
            <a:pPr marL="3024000" lvl="6" indent="-216000">
              <a:spcAft>
                <a:spcPts val="278"/>
              </a:spcAft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FFFFFF"/>
                </a:solidFill>
                <a:latin typeface="Arial"/>
              </a:rPr>
              <a:t>Seventh Outline Level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180000" y="6886800"/>
            <a:ext cx="2348280" cy="52128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en-US" sz="1400" b="0" strike="noStrike" spc="-1">
                <a:latin typeface="Times New Roman"/>
              </a:rPr>
              <a:t>&lt;date/time&gt;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6800"/>
            <a:ext cx="3195000" cy="52128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ctr"/>
            <a:r>
              <a:rPr lang="en-US" sz="1400" b="0" strike="noStrike" spc="-1">
                <a:latin typeface="Times New Roman"/>
              </a:rPr>
              <a:t>&lt;footer&gt;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587360" y="6886800"/>
            <a:ext cx="2348280" cy="52128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24CBB63A-E80D-4D44-889B-27DAEF0E8DC4}" type="slidenum">
              <a:rPr lang="en-US" sz="1400" b="0" strike="noStrike" spc="-1">
                <a:latin typeface="Times New Roman"/>
              </a:rPr>
              <a:t>‹#›</a:t>
            </a:fld>
            <a:endParaRPr lang="en-US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504000" y="408600"/>
            <a:ext cx="9071640" cy="1262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n-US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504000" y="2020680"/>
            <a:ext cx="9071640" cy="4675320"/>
          </a:xfrm>
          <a:prstGeom prst="rect">
            <a:avLst/>
          </a:prstGeom>
        </p:spPr>
        <p:txBody>
          <a:bodyPr lIns="0" tIns="0" rIns="0" bIns="0">
            <a:normAutofit fontScale="94000"/>
          </a:bodyPr>
          <a:lstStyle/>
          <a:p>
            <a:pPr marL="432000" indent="-324000">
              <a:spcAft>
                <a:spcPts val="882"/>
              </a:spcAft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Aft>
                <a:spcPts val="1128"/>
              </a:spcAft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Aft>
                <a:spcPts val="845"/>
              </a:spcAft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Aft>
                <a:spcPts val="561"/>
              </a:spcAft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Aft>
                <a:spcPts val="278"/>
              </a:spcAft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Aft>
                <a:spcPts val="278"/>
              </a:spcAft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Aft>
                <a:spcPts val="278"/>
              </a:spcAft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Seventh Outline Level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dt"/>
          </p:nvPr>
        </p:nvSpPr>
        <p:spPr>
          <a:xfrm>
            <a:off x="216000" y="6886800"/>
            <a:ext cx="2348280" cy="52128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en-US" sz="1400" b="0" strike="noStrike" spc="-1">
                <a:latin typeface="Times New Roman"/>
              </a:rPr>
              <a:t>&lt;date/time&gt;</a:t>
            </a:r>
          </a:p>
        </p:txBody>
      </p:sp>
      <p:sp>
        <p:nvSpPr>
          <p:cNvPr id="44" name="PlaceHolder 4"/>
          <p:cNvSpPr>
            <a:spLocks noGrp="1"/>
          </p:cNvSpPr>
          <p:nvPr>
            <p:ph type="ftr"/>
          </p:nvPr>
        </p:nvSpPr>
        <p:spPr>
          <a:xfrm>
            <a:off x="3447360" y="6886800"/>
            <a:ext cx="3195000" cy="52128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ctr"/>
            <a:r>
              <a:rPr lang="en-US" sz="1400" b="0" strike="noStrike" spc="-1">
                <a:latin typeface="Times New Roman"/>
              </a:rPr>
              <a:t>&lt;footer&gt;</a:t>
            </a:r>
          </a:p>
        </p:txBody>
      </p:sp>
      <p:sp>
        <p:nvSpPr>
          <p:cNvPr id="45" name="PlaceHolder 5"/>
          <p:cNvSpPr>
            <a:spLocks noGrp="1"/>
          </p:cNvSpPr>
          <p:nvPr>
            <p:ph type="sldNum"/>
          </p:nvPr>
        </p:nvSpPr>
        <p:spPr>
          <a:xfrm>
            <a:off x="7623360" y="6886800"/>
            <a:ext cx="2348280" cy="52128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E1A95447-6413-4F33-B2A4-BBDE0CFFBD5C}" type="slidenum">
              <a:rPr lang="en-US" sz="1400" b="0" strike="noStrike" spc="-1">
                <a:latin typeface="Times New Roman"/>
              </a:rPr>
              <a:t>‹#›</a:t>
            </a:fld>
            <a:endParaRPr lang="en-US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" name="Picture 81"/>
          <p:cNvPicPr/>
          <p:nvPr/>
        </p:nvPicPr>
        <p:blipFill>
          <a:blip r:embed="rId14"/>
          <a:stretch/>
        </p:blipFill>
        <p:spPr>
          <a:xfrm>
            <a:off x="-16920" y="-12240"/>
            <a:ext cx="10096920" cy="948240"/>
          </a:xfrm>
          <a:prstGeom prst="rect">
            <a:avLst/>
          </a:prstGeom>
          <a:ln>
            <a:noFill/>
          </a:ln>
        </p:spPr>
      </p:pic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504000" y="969840"/>
            <a:ext cx="9071640" cy="1046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en-US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504000" y="2232000"/>
            <a:ext cx="9071640" cy="4392000"/>
          </a:xfrm>
          <a:prstGeom prst="rect">
            <a:avLst/>
          </a:prstGeom>
        </p:spPr>
        <p:txBody>
          <a:bodyPr lIns="0" tIns="0" rIns="0" bIns="0">
            <a:normAutofit fontScale="88000"/>
          </a:bodyPr>
          <a:lstStyle/>
          <a:p>
            <a:pPr marL="432000" indent="-324000">
              <a:spcAft>
                <a:spcPts val="794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Times New Roman"/>
              </a:rPr>
              <a:t>Click to edit the outline text format</a:t>
            </a:r>
          </a:p>
          <a:p>
            <a:pPr marL="864000" lvl="1" indent="-324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latin typeface="Times New Roman"/>
              </a:rPr>
              <a:t>Second Outline Level</a:t>
            </a:r>
          </a:p>
          <a:p>
            <a:pPr marL="1296000" lvl="2" indent="-288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latin typeface="Times New Roman"/>
              </a:rPr>
              <a:t>Third Outline Level</a:t>
            </a:r>
          </a:p>
          <a:p>
            <a:pPr marL="1728000" lvl="3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latin typeface="Times New Roman"/>
              </a:rPr>
              <a:t>Fourth Outline Level</a:t>
            </a:r>
          </a:p>
          <a:p>
            <a:pPr marL="2160000" lvl="4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Times New Roman"/>
              </a:rPr>
              <a:t>Fifth Outline Level</a:t>
            </a:r>
          </a:p>
          <a:p>
            <a:pPr marL="2592000" lvl="5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Times New Roman"/>
              </a:rPr>
              <a:t>Sixth Outline Level</a:t>
            </a:r>
          </a:p>
          <a:p>
            <a:pPr marL="3024000" lvl="6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Times New Roman"/>
              </a:rPr>
              <a:t>Seventh Outline Level</a:t>
            </a:r>
          </a:p>
        </p:txBody>
      </p:sp>
      <p:sp>
        <p:nvSpPr>
          <p:cNvPr id="85" name="PlaceHolder 3"/>
          <p:cNvSpPr>
            <a:spLocks noGrp="1"/>
          </p:cNvSpPr>
          <p:nvPr>
            <p:ph type="dt"/>
          </p:nvPr>
        </p:nvSpPr>
        <p:spPr>
          <a:xfrm>
            <a:off x="180000" y="6887160"/>
            <a:ext cx="2348280" cy="52128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en-US" sz="1400" b="0" strike="noStrike" spc="-1">
                <a:latin typeface="Times New Roman"/>
              </a:rPr>
              <a:t>&lt;date/time&gt;</a:t>
            </a:r>
          </a:p>
        </p:txBody>
      </p:sp>
      <p:sp>
        <p:nvSpPr>
          <p:cNvPr id="86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ctr"/>
            <a:r>
              <a:rPr lang="en-US" sz="1400" b="0" strike="noStrike" spc="-1">
                <a:latin typeface="Times New Roman"/>
              </a:rPr>
              <a:t>&lt;footer&gt;</a:t>
            </a:r>
          </a:p>
        </p:txBody>
      </p:sp>
      <p:sp>
        <p:nvSpPr>
          <p:cNvPr id="87" name="PlaceHolder 5"/>
          <p:cNvSpPr>
            <a:spLocks noGrp="1"/>
          </p:cNvSpPr>
          <p:nvPr>
            <p:ph type="sldNum"/>
          </p:nvPr>
        </p:nvSpPr>
        <p:spPr>
          <a:xfrm>
            <a:off x="7587360" y="6887160"/>
            <a:ext cx="2348280" cy="52128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D30145CC-64B8-4C83-B684-4545AEBEB9ED}" type="slidenum">
              <a:rPr lang="en-US" sz="1400" b="0" strike="noStrike" spc="-1">
                <a:latin typeface="Times New Roman"/>
              </a:rPr>
              <a:t>‹#›</a:t>
            </a:fld>
            <a:endParaRPr lang="en-US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TextShape 1"/>
          <p:cNvSpPr txBox="1"/>
          <p:nvPr/>
        </p:nvSpPr>
        <p:spPr>
          <a:xfrm>
            <a:off x="3474720" y="1828800"/>
            <a:ext cx="2560320" cy="1280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spAutoFit/>
          </a:bodyPr>
          <a:lstStyle/>
          <a:p>
            <a:r>
              <a:rPr lang="en-US" sz="4400" b="0" strike="noStrike" spc="-1">
                <a:solidFill>
                  <a:srgbClr val="FFFFFF"/>
                </a:solidFill>
                <a:latin typeface="Arial"/>
              </a:rPr>
              <a:t>Capsim</a:t>
            </a:r>
          </a:p>
        </p:txBody>
      </p:sp>
      <p:sp>
        <p:nvSpPr>
          <p:cNvPr id="125" name="TextShape 2"/>
          <p:cNvSpPr txBox="1"/>
          <p:nvPr/>
        </p:nvSpPr>
        <p:spPr>
          <a:xfrm>
            <a:off x="5760720" y="3456000"/>
            <a:ext cx="3814920" cy="26971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spAutoFit/>
          </a:bodyPr>
          <a:lstStyle/>
          <a:p>
            <a:pPr algn="ctr"/>
            <a:r>
              <a:rPr lang="en-US" sz="3200" b="0" strike="noStrike" spc="-1">
                <a:solidFill>
                  <a:srgbClr val="FFFFFF"/>
                </a:solidFill>
                <a:latin typeface="Arial"/>
              </a:rPr>
              <a:t>Capsim Powerpoint Presentation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TextShape 1"/>
          <p:cNvSpPr txBox="1"/>
          <p:nvPr/>
        </p:nvSpPr>
        <p:spPr>
          <a:xfrm>
            <a:off x="504000" y="1280160"/>
            <a:ext cx="9071640" cy="15544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spAutoFit/>
          </a:bodyPr>
          <a:lstStyle/>
          <a:p>
            <a:pPr algn="ctr"/>
            <a:r>
              <a:rPr lang="en-US" sz="4400" b="0" strike="noStrike" spc="-1">
                <a:latin typeface="Arial"/>
              </a:rPr>
              <a:t>Key Lessons</a:t>
            </a:r>
          </a:p>
        </p:txBody>
      </p:sp>
      <p:sp>
        <p:nvSpPr>
          <p:cNvPr id="143" name="TextShape 2"/>
          <p:cNvSpPr txBox="1"/>
          <p:nvPr/>
        </p:nvSpPr>
        <p:spPr>
          <a:xfrm>
            <a:off x="504000" y="3657600"/>
            <a:ext cx="9071640" cy="333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 fontScale="71000"/>
          </a:bodyPr>
          <a:lstStyle/>
          <a:p>
            <a:pPr marL="432000" indent="-324000" algn="ctr">
              <a:spcAft>
                <a:spcPts val="794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rgbClr val="000000"/>
                </a:solidFill>
                <a:latin typeface="Roboto Mono"/>
                <a:ea typeface="Roboto Mono"/>
              </a:rPr>
              <a:t>Capsim is an acronym for captive simulation.</a:t>
            </a:r>
            <a:endParaRPr lang="en-US" sz="1800" b="0" strike="noStrike" spc="-1">
              <a:latin typeface="Times New Roman"/>
            </a:endParaRPr>
          </a:p>
          <a:p>
            <a:pPr marL="432000" indent="-324000" algn="ctr">
              <a:spcAft>
                <a:spcPts val="794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rgbClr val="000000"/>
                </a:solidFill>
                <a:latin typeface="Roboto Mono"/>
                <a:ea typeface="Roboto Mono"/>
              </a:rPr>
              <a:t>Capsim simulations which are web based tools that employ the use of dash boards and reports to present financial and operational performance data.</a:t>
            </a:r>
            <a:endParaRPr lang="en-US" sz="1800" b="0" strike="noStrike" spc="-1">
              <a:latin typeface="Times New Roman"/>
            </a:endParaRPr>
          </a:p>
          <a:p>
            <a:pPr marL="432000" indent="-324000" algn="ctr">
              <a:spcAft>
                <a:spcPts val="794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rgbClr val="000000"/>
                </a:solidFill>
                <a:latin typeface="Roboto Mono"/>
                <a:ea typeface="Roboto Mono"/>
              </a:rPr>
              <a:t>Capsim majorly deals with teaching about critical thinking and decision making skills </a:t>
            </a:r>
            <a:endParaRPr lang="en-US" sz="1800" b="0" strike="noStrike" spc="-1">
              <a:latin typeface="Times New Roman"/>
            </a:endParaRPr>
          </a:p>
          <a:p>
            <a:pPr marL="432000" indent="-324000" algn="ctr">
              <a:spcAft>
                <a:spcPts val="794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rgbClr val="000000"/>
                </a:solidFill>
                <a:latin typeface="Roboto Mono"/>
                <a:ea typeface="Roboto Mono"/>
              </a:rPr>
              <a:t>Capsim has six strategies it can employ depending on the desired results .</a:t>
            </a:r>
            <a:endParaRPr lang="en-US" sz="1800" b="0" strike="noStrike" spc="-1">
              <a:latin typeface="Times New Roman"/>
            </a:endParaRPr>
          </a:p>
          <a:p>
            <a:pPr marL="432000" indent="-324000" algn="ctr">
              <a:spcAft>
                <a:spcPts val="794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lang="en-US" sz="1800" b="0" strike="noStrike" spc="-1">
              <a:latin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TextShape 1"/>
          <p:cNvSpPr txBox="1"/>
          <p:nvPr/>
        </p:nvSpPr>
        <p:spPr>
          <a:xfrm>
            <a:off x="504000" y="969840"/>
            <a:ext cx="9071640" cy="1046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spAutoFit/>
          </a:bodyPr>
          <a:lstStyle/>
          <a:p>
            <a:pPr algn="ctr"/>
            <a:r>
              <a:rPr lang="en-US" sz="4400" b="0" strike="noStrike" spc="-1">
                <a:latin typeface="Arial"/>
              </a:rPr>
              <a:t>References</a:t>
            </a:r>
          </a:p>
        </p:txBody>
      </p:sp>
      <p:sp>
        <p:nvSpPr>
          <p:cNvPr id="145" name="TextShape 2"/>
          <p:cNvSpPr txBox="1"/>
          <p:nvPr/>
        </p:nvSpPr>
        <p:spPr>
          <a:xfrm>
            <a:off x="504000" y="2232000"/>
            <a:ext cx="9071640" cy="4392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marL="432000" indent="-324000" algn="ctr">
              <a:spcAft>
                <a:spcPts val="794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Times New Roman"/>
              </a:rPr>
              <a:t>Chasteen, L. (2020, February 28). Capsim: How to Win. JSOM Perspectives. https://jindal.utdallas.edu/blog/capsim-how-to-win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TextShape 1"/>
          <p:cNvSpPr txBox="1"/>
          <p:nvPr/>
        </p:nvSpPr>
        <p:spPr>
          <a:xfrm>
            <a:off x="504000" y="408600"/>
            <a:ext cx="9071640" cy="1262520"/>
          </a:xfrm>
          <a:prstGeom prst="rect">
            <a:avLst/>
          </a:prstGeom>
          <a:solidFill>
            <a:srgbClr val="FFFFFF">
              <a:alpha val="70000"/>
            </a:srgbClr>
          </a:solidFill>
          <a:ln>
            <a:noFill/>
          </a:ln>
        </p:spPr>
        <p:txBody>
          <a:bodyPr lIns="0" tIns="0" rIns="0" bIns="0" anchor="ctr">
            <a:spAutoFit/>
          </a:bodyPr>
          <a:lstStyle/>
          <a:p>
            <a:r>
              <a:rPr lang="en-US" sz="2800" b="0" strike="noStrike" spc="-1">
                <a:solidFill>
                  <a:srgbClr val="000000"/>
                </a:solidFill>
                <a:latin typeface="Oswald Regular"/>
                <a:ea typeface="Oswald Regular"/>
              </a:rPr>
              <a:t>CONTENTS OF THIS TEMPLATE</a:t>
            </a:r>
            <a:endParaRPr lang="en-US" sz="2800" b="0" strike="noStrike" spc="-1">
              <a:latin typeface="Arial"/>
            </a:endParaRPr>
          </a:p>
        </p:txBody>
      </p:sp>
      <p:sp>
        <p:nvSpPr>
          <p:cNvPr id="127" name="TextShape 2"/>
          <p:cNvSpPr txBox="1"/>
          <p:nvPr/>
        </p:nvSpPr>
        <p:spPr>
          <a:xfrm>
            <a:off x="757080" y="2752200"/>
            <a:ext cx="7563960" cy="2094120"/>
          </a:xfrm>
          <a:prstGeom prst="rect">
            <a:avLst/>
          </a:prstGeom>
          <a:solidFill>
            <a:srgbClr val="FFFFFF">
              <a:alpha val="50000"/>
            </a:srgbClr>
          </a:solidFill>
          <a:ln>
            <a:noFill/>
          </a:ln>
        </p:spPr>
        <p:txBody>
          <a:bodyPr lIns="0" tIns="0" rIns="0" bIns="0">
            <a:normAutofit/>
          </a:bodyPr>
          <a:lstStyle/>
          <a:p>
            <a:pPr marL="432000" indent="-324000">
              <a:lnSpc>
                <a:spcPct val="115000"/>
              </a:lnSpc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1000" b="0" strike="noStrike" spc="-1">
                <a:solidFill>
                  <a:srgbClr val="171723"/>
                </a:solidFill>
                <a:latin typeface="Roboto Mono"/>
                <a:ea typeface="Roboto Mono"/>
              </a:rPr>
              <a:t>Here’s what you’ll find in this </a:t>
            </a:r>
            <a:r>
              <a:rPr lang="en-US" sz="1000" b="0" strike="noStrike" spc="-1">
                <a:solidFill>
                  <a:srgbClr val="000000"/>
                </a:solidFill>
                <a:latin typeface="Roboto Mono"/>
                <a:ea typeface="Roboto Mono"/>
              </a:rPr>
              <a:t>Capsim</a:t>
            </a:r>
            <a:r>
              <a:rPr lang="en-US" sz="1000" b="0" strike="noStrike" spc="-1">
                <a:solidFill>
                  <a:srgbClr val="171723"/>
                </a:solidFill>
                <a:latin typeface="Roboto Mono"/>
                <a:ea typeface="Roboto Mono"/>
              </a:rPr>
              <a:t> template: </a:t>
            </a:r>
            <a:endParaRPr lang="en-US" sz="1000" b="0" strike="noStrike" spc="-1">
              <a:latin typeface="Arial"/>
            </a:endParaRPr>
          </a:p>
          <a:p>
            <a:pPr marL="432000" indent="-324000">
              <a:lnSpc>
                <a:spcPct val="115000"/>
              </a:lnSpc>
              <a:spcBef>
                <a:spcPts val="1199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1000" b="0" strike="noStrike" spc="-1">
                <a:solidFill>
                  <a:srgbClr val="171723"/>
                </a:solidFill>
                <a:latin typeface="Roboto Mono"/>
                <a:ea typeface="Roboto Mono"/>
              </a:rPr>
              <a:t>The Capsim strategy pursued in competitive rounds</a:t>
            </a:r>
            <a:endParaRPr lang="en-US" sz="1000" b="0" strike="noStrike" spc="-1">
              <a:latin typeface="Arial"/>
            </a:endParaRPr>
          </a:p>
          <a:p>
            <a:pPr marL="432000" indent="-324000">
              <a:lnSpc>
                <a:spcPct val="115000"/>
              </a:lnSpc>
              <a:spcBef>
                <a:spcPts val="1199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1000" b="0" strike="noStrike" spc="-1">
                <a:solidFill>
                  <a:srgbClr val="171723"/>
                </a:solidFill>
                <a:latin typeface="Roboto Mono"/>
                <a:ea typeface="Roboto Mono"/>
              </a:rPr>
              <a:t>Change In the Strategy</a:t>
            </a:r>
            <a:endParaRPr lang="en-US" sz="1000" b="0" strike="noStrike" spc="-1">
              <a:latin typeface="Arial"/>
            </a:endParaRPr>
          </a:p>
          <a:p>
            <a:pPr marL="432000" indent="-324000">
              <a:lnSpc>
                <a:spcPct val="115000"/>
              </a:lnSpc>
              <a:spcBef>
                <a:spcPts val="1199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1000" b="0" strike="noStrike" spc="-1">
                <a:solidFill>
                  <a:srgbClr val="171723"/>
                </a:solidFill>
                <a:latin typeface="Roboto Mono"/>
                <a:ea typeface="Roboto Mono"/>
              </a:rPr>
              <a:t>SWOT. </a:t>
            </a:r>
            <a:endParaRPr lang="en-US" sz="1000" b="0" strike="noStrike" spc="-1">
              <a:latin typeface="Arial"/>
            </a:endParaRPr>
          </a:p>
          <a:p>
            <a:pPr marL="432000" indent="-324000">
              <a:spcAft>
                <a:spcPts val="882"/>
              </a:spcAft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1000" b="0" strike="noStrike" spc="-1">
                <a:solidFill>
                  <a:srgbClr val="171723"/>
                </a:solidFill>
                <a:latin typeface="Roboto Mono"/>
                <a:ea typeface="Roboto Mono"/>
              </a:rPr>
              <a:t>Key Lessons and takeaways </a:t>
            </a:r>
            <a:endParaRPr lang="en-US" sz="10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TextShape 1"/>
          <p:cNvSpPr txBox="1"/>
          <p:nvPr/>
        </p:nvSpPr>
        <p:spPr>
          <a:xfrm>
            <a:off x="504000" y="969840"/>
            <a:ext cx="9071640" cy="1046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spAutoFit/>
          </a:bodyPr>
          <a:lstStyle/>
          <a:p>
            <a:pPr algn="ctr"/>
            <a:r>
              <a:rPr lang="en-US" sz="4800" b="0" strike="noStrike" spc="-1">
                <a:solidFill>
                  <a:srgbClr val="000000"/>
                </a:solidFill>
                <a:latin typeface="Oswald Regular"/>
                <a:ea typeface="Oswald Regular"/>
              </a:rPr>
              <a:t>What Is Capsim</a:t>
            </a:r>
            <a:endParaRPr lang="en-US" sz="4800" b="0" strike="noStrike" spc="-1">
              <a:latin typeface="Arial"/>
            </a:endParaRPr>
          </a:p>
        </p:txBody>
      </p:sp>
      <p:sp>
        <p:nvSpPr>
          <p:cNvPr id="129" name="TextShape 2"/>
          <p:cNvSpPr txBox="1"/>
          <p:nvPr/>
        </p:nvSpPr>
        <p:spPr>
          <a:xfrm>
            <a:off x="504000" y="2232000"/>
            <a:ext cx="9071640" cy="4392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marL="432000" indent="-324000" algn="ctr">
              <a:lnSpc>
                <a:spcPct val="100000"/>
              </a:lnSpc>
              <a:spcAft>
                <a:spcPts val="1199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rgbClr val="000000"/>
                </a:solidFill>
                <a:latin typeface="Roboto Mono"/>
                <a:ea typeface="Roboto Mono"/>
              </a:rPr>
              <a:t>Capsim is an acronym that stands for  Captive Simulations </a:t>
            </a:r>
            <a:endParaRPr lang="en-US" sz="1800" b="0" strike="noStrike" spc="-1">
              <a:latin typeface="Times New Roman"/>
            </a:endParaRPr>
          </a:p>
          <a:p>
            <a:pPr marL="432000" indent="-324000" algn="ctr">
              <a:lnSpc>
                <a:spcPct val="100000"/>
              </a:lnSpc>
              <a:spcAft>
                <a:spcPts val="1199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lang="en-US" sz="1800" b="0" strike="noStrike" spc="-1">
              <a:latin typeface="Times New Roman"/>
            </a:endParaRPr>
          </a:p>
          <a:p>
            <a:pPr marL="432000" indent="-324000" algn="ctr">
              <a:spcAft>
                <a:spcPts val="794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rgbClr val="000000"/>
                </a:solidFill>
                <a:latin typeface="Roboto Mono"/>
                <a:ea typeface="Roboto Mono"/>
              </a:rPr>
              <a:t>Capsim are simulations which are web based learning tools that employ the use of dashboards and reports to present dynamic financial and operational performance data.</a:t>
            </a:r>
            <a:endParaRPr lang="en-US" sz="1800" b="0" strike="noStrike" spc="-1">
              <a:latin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TextShape 1"/>
          <p:cNvSpPr txBox="1"/>
          <p:nvPr/>
        </p:nvSpPr>
        <p:spPr>
          <a:xfrm>
            <a:off x="504000" y="969840"/>
            <a:ext cx="9071640" cy="1046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spAutoFit/>
          </a:bodyPr>
          <a:lstStyle/>
          <a:p>
            <a:pPr algn="ctr"/>
            <a:r>
              <a:rPr lang="en-US" sz="4400" b="0" strike="noStrike" spc="-1">
                <a:latin typeface="Arial"/>
              </a:rPr>
              <a:t>Strategies of Capsim</a:t>
            </a:r>
          </a:p>
        </p:txBody>
      </p:sp>
      <p:sp>
        <p:nvSpPr>
          <p:cNvPr id="131" name="TextShape 2"/>
          <p:cNvSpPr txBox="1"/>
          <p:nvPr/>
        </p:nvSpPr>
        <p:spPr>
          <a:xfrm>
            <a:off x="365760" y="2560320"/>
            <a:ext cx="9071640" cy="4392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marL="432000" indent="-324000" algn="ctr">
              <a:lnSpc>
                <a:spcPct val="100000"/>
              </a:lnSpc>
              <a:spcAft>
                <a:spcPts val="1199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400" b="0" strike="noStrike" spc="-1">
                <a:solidFill>
                  <a:srgbClr val="000000"/>
                </a:solidFill>
                <a:latin typeface="Roboto Mono"/>
                <a:ea typeface="Roboto Mono"/>
              </a:rPr>
              <a:t>Capsim has six basic strategies which are : </a:t>
            </a:r>
            <a:endParaRPr lang="en-US" sz="1400" b="0" strike="noStrike" spc="-1">
              <a:latin typeface="Times New Roman"/>
            </a:endParaRPr>
          </a:p>
          <a:p>
            <a:pPr marL="432000" indent="-324000" algn="ctr">
              <a:lnSpc>
                <a:spcPct val="100000"/>
              </a:lnSpc>
              <a:spcAft>
                <a:spcPts val="1199"/>
              </a:spcAft>
              <a:buClr>
                <a:srgbClr val="000000"/>
              </a:buClr>
              <a:buSzPct val="45000"/>
              <a:buFont typeface="Wingdings" charset="2"/>
              <a:buChar char=""/>
            </a:pPr>
            <a:r>
              <a:rPr lang="en-US" sz="1400" b="0" strike="noStrike" spc="-1">
                <a:solidFill>
                  <a:srgbClr val="000000"/>
                </a:solidFill>
                <a:latin typeface="Roboto Mono"/>
                <a:ea typeface="Roboto Mono"/>
              </a:rPr>
              <a:t>Broad cost leader</a:t>
            </a:r>
            <a:endParaRPr lang="en-US" sz="1400" b="0" strike="noStrike" spc="-1">
              <a:latin typeface="Times New Roman"/>
            </a:endParaRPr>
          </a:p>
          <a:p>
            <a:pPr marL="432000" indent="-324000" algn="ctr">
              <a:lnSpc>
                <a:spcPct val="100000"/>
              </a:lnSpc>
              <a:spcAft>
                <a:spcPts val="1199"/>
              </a:spcAft>
              <a:buClr>
                <a:srgbClr val="000000"/>
              </a:buClr>
              <a:buSzPct val="45000"/>
              <a:buFont typeface="Wingdings" charset="2"/>
              <a:buChar char=""/>
            </a:pPr>
            <a:r>
              <a:rPr lang="en-US" sz="1400" b="0" strike="noStrike" spc="-1">
                <a:solidFill>
                  <a:srgbClr val="000000"/>
                </a:solidFill>
                <a:latin typeface="Roboto Mono"/>
                <a:ea typeface="Roboto Mono"/>
              </a:rPr>
              <a:t>Broad Differentiator</a:t>
            </a:r>
            <a:endParaRPr lang="en-US" sz="1400" b="0" strike="noStrike" spc="-1">
              <a:latin typeface="Times New Roman"/>
            </a:endParaRPr>
          </a:p>
          <a:p>
            <a:pPr marL="432000" indent="-324000" algn="ctr">
              <a:lnSpc>
                <a:spcPct val="100000"/>
              </a:lnSpc>
              <a:spcAft>
                <a:spcPts val="1199"/>
              </a:spcAft>
              <a:buClr>
                <a:srgbClr val="000000"/>
              </a:buClr>
              <a:buSzPct val="45000"/>
              <a:buFont typeface="Wingdings" charset="2"/>
              <a:buChar char=""/>
            </a:pPr>
            <a:r>
              <a:rPr lang="en-US" sz="1400" b="0" strike="noStrike" spc="-1">
                <a:solidFill>
                  <a:srgbClr val="000000"/>
                </a:solidFill>
                <a:latin typeface="Roboto Mono"/>
                <a:ea typeface="Roboto Mono"/>
              </a:rPr>
              <a:t>Niche Cost Leader</a:t>
            </a:r>
            <a:endParaRPr lang="en-US" sz="1400" b="0" strike="noStrike" spc="-1">
              <a:latin typeface="Times New Roman"/>
            </a:endParaRPr>
          </a:p>
          <a:p>
            <a:pPr marL="432000" indent="-324000" algn="ctr">
              <a:lnSpc>
                <a:spcPct val="100000"/>
              </a:lnSpc>
              <a:spcAft>
                <a:spcPts val="1199"/>
              </a:spcAft>
              <a:buClr>
                <a:srgbClr val="000000"/>
              </a:buClr>
              <a:buSzPct val="45000"/>
              <a:buFont typeface="Wingdings" charset="2"/>
              <a:buChar char=""/>
            </a:pPr>
            <a:r>
              <a:rPr lang="en-US" sz="1400" b="0" strike="noStrike" spc="-1">
                <a:solidFill>
                  <a:srgbClr val="000000"/>
                </a:solidFill>
                <a:latin typeface="Roboto Mono"/>
                <a:ea typeface="Roboto Mono"/>
              </a:rPr>
              <a:t>Niche Differentiator</a:t>
            </a:r>
            <a:endParaRPr lang="en-US" sz="1400" b="0" strike="noStrike" spc="-1">
              <a:latin typeface="Times New Roman"/>
            </a:endParaRPr>
          </a:p>
          <a:p>
            <a:pPr marL="432000" indent="-324000" algn="ctr">
              <a:lnSpc>
                <a:spcPct val="100000"/>
              </a:lnSpc>
              <a:spcAft>
                <a:spcPts val="1199"/>
              </a:spcAft>
              <a:buClr>
                <a:srgbClr val="000000"/>
              </a:buClr>
              <a:buSzPct val="45000"/>
              <a:buFont typeface="Wingdings" charset="2"/>
              <a:buChar char=""/>
            </a:pPr>
            <a:r>
              <a:rPr lang="en-US" sz="1400" b="0" strike="noStrike" spc="-1">
                <a:solidFill>
                  <a:srgbClr val="000000"/>
                </a:solidFill>
                <a:latin typeface="Roboto Mono"/>
                <a:ea typeface="Roboto Mono"/>
              </a:rPr>
              <a:t>Cost with product lifestyle focus</a:t>
            </a:r>
            <a:endParaRPr lang="en-US" sz="1400" b="0" strike="noStrike" spc="-1">
              <a:latin typeface="Times New Roman"/>
            </a:endParaRPr>
          </a:p>
          <a:p>
            <a:pPr marL="432000" indent="-324000" algn="ctr">
              <a:lnSpc>
                <a:spcPct val="100000"/>
              </a:lnSpc>
              <a:spcAft>
                <a:spcPts val="1199"/>
              </a:spcAft>
              <a:buClr>
                <a:srgbClr val="000000"/>
              </a:buClr>
              <a:buSzPct val="45000"/>
              <a:buFont typeface="Wingdings" charset="2"/>
              <a:buChar char=""/>
            </a:pPr>
            <a:r>
              <a:rPr lang="en-US" sz="1400" b="0" strike="noStrike" spc="-1">
                <a:solidFill>
                  <a:srgbClr val="000000"/>
                </a:solidFill>
                <a:latin typeface="Roboto Mono"/>
                <a:ea typeface="Roboto Mono"/>
              </a:rPr>
              <a:t>Differentiator with product lifestyle focus </a:t>
            </a:r>
            <a:endParaRPr lang="en-US" sz="1400" b="0" strike="noStrike" spc="-1">
              <a:latin typeface="Times New Roman"/>
            </a:endParaRPr>
          </a:p>
          <a:p>
            <a:pPr marL="432000" indent="-324000" algn="ctr">
              <a:lnSpc>
                <a:spcPct val="100000"/>
              </a:lnSpc>
              <a:spcAft>
                <a:spcPts val="1199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400" b="0" strike="noStrike" spc="-1">
                <a:solidFill>
                  <a:srgbClr val="000000"/>
                </a:solidFill>
                <a:latin typeface="Roboto Mono"/>
                <a:ea typeface="Roboto Mono"/>
              </a:rPr>
              <a:t>Capsim Strategy we employed for our research is the </a:t>
            </a:r>
            <a:r>
              <a:rPr lang="en-US" sz="1400" b="1" strike="noStrike" spc="-1">
                <a:solidFill>
                  <a:srgbClr val="000000"/>
                </a:solidFill>
                <a:latin typeface="Roboto Mono"/>
                <a:ea typeface="Roboto Mono"/>
              </a:rPr>
              <a:t>broad cost leader</a:t>
            </a:r>
            <a:r>
              <a:rPr lang="en-US" sz="1400" b="0" strike="noStrike" spc="-1">
                <a:solidFill>
                  <a:srgbClr val="000000"/>
                </a:solidFill>
                <a:latin typeface="Roboto Mono"/>
                <a:ea typeface="Roboto Mono"/>
              </a:rPr>
              <a:t> which competes in prices and keeps the production and resources costs low</a:t>
            </a:r>
            <a:endParaRPr lang="en-US" sz="1400" b="0" strike="noStrike" spc="-1">
              <a:latin typeface="Times New Roman"/>
            </a:endParaRPr>
          </a:p>
          <a:p>
            <a:pPr marL="432000" indent="-324000" algn="ctr">
              <a:spcAft>
                <a:spcPts val="794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400" b="0" strike="noStrike" spc="-1">
                <a:solidFill>
                  <a:srgbClr val="000000"/>
                </a:solidFill>
                <a:latin typeface="Roboto Mono"/>
                <a:ea typeface="Roboto Mono"/>
              </a:rPr>
              <a:t> The strategy was later changed to </a:t>
            </a:r>
            <a:r>
              <a:rPr lang="en-US" sz="1400" b="1" strike="noStrike" spc="-1">
                <a:solidFill>
                  <a:srgbClr val="000000"/>
                </a:solidFill>
                <a:latin typeface="Roboto Mono"/>
                <a:ea typeface="Roboto Mono"/>
              </a:rPr>
              <a:t>niche cost leader</a:t>
            </a:r>
            <a:r>
              <a:rPr lang="en-US" sz="1400" b="0" strike="noStrike" spc="-1">
                <a:solidFill>
                  <a:srgbClr val="000000"/>
                </a:solidFill>
                <a:latin typeface="Roboto Mono"/>
                <a:ea typeface="Roboto Mono"/>
              </a:rPr>
              <a:t>(low tech) which focuses on low tech segments. It competes with prices to keep then below average and automation is increased.</a:t>
            </a:r>
            <a:endParaRPr lang="en-US" sz="1400" b="0" strike="noStrike" spc="-1">
              <a:latin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TextShape 1"/>
          <p:cNvSpPr txBox="1"/>
          <p:nvPr/>
        </p:nvSpPr>
        <p:spPr>
          <a:xfrm>
            <a:off x="504000" y="784080"/>
            <a:ext cx="9371520" cy="3056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spAutoFit/>
          </a:bodyPr>
          <a:lstStyle/>
          <a:p>
            <a:pPr algn="ctr"/>
            <a:r>
              <a:rPr lang="en-US" sz="4800" b="0" strike="noStrike" spc="-1">
                <a:solidFill>
                  <a:srgbClr val="000000"/>
                </a:solidFill>
                <a:latin typeface="Oswald Regular"/>
                <a:ea typeface="Oswald Regular"/>
              </a:rPr>
              <a:t>Strength, Weakness, Opportunity and Threat</a:t>
            </a:r>
            <a:endParaRPr lang="en-US" sz="4800" b="0" strike="noStrike" spc="-1">
              <a:latin typeface="Arial"/>
            </a:endParaRPr>
          </a:p>
        </p:txBody>
      </p:sp>
      <p:sp>
        <p:nvSpPr>
          <p:cNvPr id="133" name="TextShape 2"/>
          <p:cNvSpPr txBox="1"/>
          <p:nvPr/>
        </p:nvSpPr>
        <p:spPr>
          <a:xfrm>
            <a:off x="504000" y="4572000"/>
            <a:ext cx="9071640" cy="2052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marL="432000" indent="-324000" algn="ctr">
              <a:spcAft>
                <a:spcPts val="794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rgbClr val="000000"/>
                </a:solidFill>
                <a:latin typeface="Roboto Mono"/>
                <a:ea typeface="Roboto Mono"/>
              </a:rPr>
              <a:t>SWOT analysis of our Capsim.</a:t>
            </a:r>
            <a:endParaRPr lang="en-US" sz="1800" b="0" strike="noStrike" spc="-1">
              <a:latin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extShape 1"/>
          <p:cNvSpPr txBox="1"/>
          <p:nvPr/>
        </p:nvSpPr>
        <p:spPr>
          <a:xfrm>
            <a:off x="504000" y="1463040"/>
            <a:ext cx="9071640" cy="21031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spAutoFit/>
          </a:bodyPr>
          <a:lstStyle/>
          <a:p>
            <a:pPr algn="ctr"/>
            <a:r>
              <a:rPr lang="en-US" sz="4400" b="0" strike="noStrike" spc="-1">
                <a:latin typeface="Arial"/>
              </a:rPr>
              <a:t>Strengths</a:t>
            </a:r>
          </a:p>
        </p:txBody>
      </p:sp>
      <p:sp>
        <p:nvSpPr>
          <p:cNvPr id="135" name="TextShape 2"/>
          <p:cNvSpPr txBox="1"/>
          <p:nvPr/>
        </p:nvSpPr>
        <p:spPr>
          <a:xfrm>
            <a:off x="163800" y="4297680"/>
            <a:ext cx="9071640" cy="26517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marL="432000" indent="-324000" algn="ctr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endParaRPr lang="en-US" sz="1800" b="0" strike="noStrike" spc="-1">
              <a:latin typeface="Times New Roman"/>
            </a:endParaRPr>
          </a:p>
          <a:p>
            <a:pPr marL="432000" indent="-324000" algn="ctr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400" b="0" strike="noStrike" spc="-1">
                <a:solidFill>
                  <a:srgbClr val="000000"/>
                </a:solidFill>
                <a:latin typeface="Roboto Mono"/>
                <a:ea typeface="Roboto Mono"/>
              </a:rPr>
              <a:t>The strength of the Capsim session was majorly on the cost minimization, savings and effectiveness.</a:t>
            </a:r>
            <a:endParaRPr lang="en-US" sz="1400" b="0" strike="noStrike" spc="-1">
              <a:latin typeface="Times New Roman"/>
            </a:endParaRPr>
          </a:p>
          <a:p>
            <a:pPr marL="432000" indent="-324000" algn="ctr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400" b="0" strike="noStrike" spc="-1">
                <a:solidFill>
                  <a:srgbClr val="000000"/>
                </a:solidFill>
                <a:latin typeface="Roboto Mono"/>
                <a:ea typeface="Roboto Mono"/>
              </a:rPr>
              <a:t>Another stronghold of the Capsim was on the teamwork.</a:t>
            </a:r>
            <a:endParaRPr lang="en-US" sz="1400" b="0" strike="noStrike" spc="-1">
              <a:latin typeface="Times New Roman"/>
            </a:endParaRPr>
          </a:p>
          <a:p>
            <a:pPr marL="432000" indent="-324000" algn="ctr">
              <a:lnSpc>
                <a:spcPct val="200000"/>
              </a:lnSpc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lang="en-US" sz="1400" b="0" strike="noStrike" spc="-1">
              <a:latin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TextShape 1"/>
          <p:cNvSpPr txBox="1"/>
          <p:nvPr/>
        </p:nvSpPr>
        <p:spPr>
          <a:xfrm>
            <a:off x="457200" y="1697040"/>
            <a:ext cx="9071640" cy="14119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spAutoFit/>
          </a:bodyPr>
          <a:lstStyle/>
          <a:p>
            <a:pPr algn="ctr"/>
            <a:r>
              <a:rPr lang="en-US" sz="4400" b="0" strike="noStrike" spc="-1">
                <a:latin typeface="Arial"/>
              </a:rPr>
              <a:t>Weakness</a:t>
            </a:r>
          </a:p>
        </p:txBody>
      </p:sp>
      <p:sp>
        <p:nvSpPr>
          <p:cNvPr id="137" name="TextShape 2"/>
          <p:cNvSpPr txBox="1"/>
          <p:nvPr/>
        </p:nvSpPr>
        <p:spPr>
          <a:xfrm>
            <a:off x="548640" y="4023360"/>
            <a:ext cx="9071640" cy="31089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marL="432000" indent="-324000" algn="ctr">
              <a:spcAft>
                <a:spcPts val="794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lang="en-US" sz="1800" b="0" strike="noStrike" spc="-1">
              <a:latin typeface="Times New Roman"/>
            </a:endParaRPr>
          </a:p>
          <a:p>
            <a:pPr marL="432000" indent="-324000" algn="ctr">
              <a:spcAft>
                <a:spcPts val="794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Times New Roman"/>
              </a:rPr>
              <a:t>The weaknesses however also exist in that the quality of service or product delivered may be of average or below the standards.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TextShape 1"/>
          <p:cNvSpPr txBox="1"/>
          <p:nvPr/>
        </p:nvSpPr>
        <p:spPr>
          <a:xfrm>
            <a:off x="457200" y="1788480"/>
            <a:ext cx="9071640" cy="19605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spAutoFit/>
          </a:bodyPr>
          <a:lstStyle/>
          <a:p>
            <a:pPr algn="ctr"/>
            <a:r>
              <a:rPr lang="en-US" sz="4400" b="0" strike="noStrike" spc="-1">
                <a:latin typeface="Arial"/>
              </a:rPr>
              <a:t>Opportunities</a:t>
            </a:r>
          </a:p>
        </p:txBody>
      </p:sp>
      <p:sp>
        <p:nvSpPr>
          <p:cNvPr id="139" name="TextShape 2"/>
          <p:cNvSpPr txBox="1"/>
          <p:nvPr/>
        </p:nvSpPr>
        <p:spPr>
          <a:xfrm>
            <a:off x="529560" y="4023360"/>
            <a:ext cx="9071640" cy="20145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marL="432000" indent="-324000" algn="ctr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400" b="0" strike="noStrike" spc="-1">
                <a:solidFill>
                  <a:srgbClr val="000000"/>
                </a:solidFill>
                <a:latin typeface="Roboto Mono"/>
                <a:ea typeface="Roboto Mono"/>
              </a:rPr>
              <a:t>The Capsim opportunities revealed include cost efficiency increasing and the profit margin increasing as well.</a:t>
            </a:r>
            <a:endParaRPr lang="en-US" sz="1400" b="0" strike="noStrike" spc="-1">
              <a:latin typeface="Times New Roman"/>
            </a:endParaRPr>
          </a:p>
          <a:p>
            <a:pPr marL="432000" indent="-324000" algn="ctr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400" b="0" strike="noStrike" spc="-1">
                <a:solidFill>
                  <a:srgbClr val="000000"/>
                </a:solidFill>
                <a:latin typeface="Roboto Mono"/>
                <a:ea typeface="Roboto Mono"/>
              </a:rPr>
              <a:t>It also modernizes the methods and means of creating and supplying/delivering the services and products.</a:t>
            </a:r>
            <a:endParaRPr lang="en-US" sz="1400" b="0" strike="noStrike" spc="-1">
              <a:latin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TextShape 1"/>
          <p:cNvSpPr txBox="1"/>
          <p:nvPr/>
        </p:nvSpPr>
        <p:spPr>
          <a:xfrm>
            <a:off x="365760" y="2103120"/>
            <a:ext cx="9071640" cy="1046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spAutoFit/>
          </a:bodyPr>
          <a:lstStyle/>
          <a:p>
            <a:pPr algn="ctr"/>
            <a:r>
              <a:rPr lang="en-US" sz="4400" b="0" strike="noStrike" spc="-1">
                <a:latin typeface="Arial"/>
              </a:rPr>
              <a:t>Threat</a:t>
            </a:r>
          </a:p>
        </p:txBody>
      </p:sp>
      <p:sp>
        <p:nvSpPr>
          <p:cNvPr id="141" name="TextShape 2"/>
          <p:cNvSpPr txBox="1"/>
          <p:nvPr/>
        </p:nvSpPr>
        <p:spPr>
          <a:xfrm>
            <a:off x="274320" y="3931920"/>
            <a:ext cx="9301320" cy="26920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marL="432000" indent="-324000" algn="ctr">
              <a:spcAft>
                <a:spcPts val="794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400" b="0" strike="noStrike" spc="-1">
                <a:solidFill>
                  <a:srgbClr val="000000"/>
                </a:solidFill>
                <a:latin typeface="Roboto Mono"/>
                <a:ea typeface="Roboto Mono"/>
              </a:rPr>
              <a:t>A Capsim threat of a reduction in quality and reduction of job opportunities due to automation is realized as well.</a:t>
            </a:r>
            <a:endParaRPr lang="en-US" sz="1400" b="0" strike="noStrike" spc="-1">
              <a:latin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</TotalTime>
  <Words>362</Words>
  <Application>Microsoft Office PowerPoint</Application>
  <PresentationFormat>Custom</PresentationFormat>
  <Paragraphs>43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Office Theme</vt:lpstr>
      <vt:lpstr>Office Theme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Lights</dc:title>
  <cp:lastModifiedBy>Simon</cp:lastModifiedBy>
  <cp:revision>17</cp:revision>
  <dcterms:created xsi:type="dcterms:W3CDTF">2021-04-22T23:58:18Z</dcterms:created>
  <dcterms:modified xsi:type="dcterms:W3CDTF">2021-04-23T00:49:42Z</dcterms:modified>
  <dc:language>en-US</dc:language>
</cp:coreProperties>
</file>