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68" r:id="rId2"/>
    <p:sldId id="264" r:id="rId3"/>
    <p:sldId id="284" r:id="rId4"/>
    <p:sldId id="285" r:id="rId5"/>
    <p:sldId id="257" r:id="rId6"/>
    <p:sldId id="266" r:id="rId7"/>
    <p:sldId id="262" r:id="rId8"/>
    <p:sldId id="276" r:id="rId9"/>
    <p:sldId id="263" r:id="rId10"/>
    <p:sldId id="278" r:id="rId11"/>
    <p:sldId id="279" r:id="rId12"/>
    <p:sldId id="280" r:id="rId13"/>
    <p:sldId id="281" r:id="rId14"/>
    <p:sldId id="282" r:id="rId15"/>
    <p:sldId id="28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14" autoAdjust="0"/>
    <p:restoredTop sz="74821" autoAdjust="0"/>
  </p:normalViewPr>
  <p:slideViewPr>
    <p:cSldViewPr>
      <p:cViewPr varScale="1">
        <p:scale>
          <a:sx n="57" d="100"/>
          <a:sy n="57" d="100"/>
        </p:scale>
        <p:origin x="-1500"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67F392-CD7F-42D3-AE01-07D373274BE1}" type="datetimeFigureOut">
              <a:rPr lang="en-US" smtClean="0"/>
              <a:pPr/>
              <a:t>11/19/2017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625A93-80F8-402C-8992-87E1EEC42DF1}" type="slidenum">
              <a:rPr lang="en-US" smtClean="0"/>
              <a:pPr/>
              <a:t>‹#›</a:t>
            </a:fld>
            <a:endParaRPr lang="en-US" dirty="0"/>
          </a:p>
        </p:txBody>
      </p:sp>
    </p:spTree>
    <p:extLst>
      <p:ext uri="{BB962C8B-B14F-4D97-AF65-F5344CB8AC3E}">
        <p14:creationId xmlns="" xmlns:p14="http://schemas.microsoft.com/office/powerpoint/2010/main" val="4235519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Engagement</a:t>
            </a:r>
            <a:r>
              <a:rPr lang="en-US" baseline="0" dirty="0" smtClean="0"/>
              <a:t> of all family, community and parents within hallway kindergarten is based on communal respect and empowerment during the total relationship that will raise achievement of every kid. </a:t>
            </a: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pPr/>
              <a:t>1</a:t>
            </a:fld>
            <a:endParaRPr lang="en-US" dirty="0"/>
          </a:p>
        </p:txBody>
      </p:sp>
    </p:spTree>
    <p:extLst>
      <p:ext uri="{BB962C8B-B14F-4D97-AF65-F5344CB8AC3E}">
        <p14:creationId xmlns="" xmlns:p14="http://schemas.microsoft.com/office/powerpoint/2010/main" val="2261371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Topic:</a:t>
            </a:r>
            <a:r>
              <a:rPr lang="en-US" b="1" baseline="0" dirty="0" smtClean="0"/>
              <a:t> Family engagement presentation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Children should have good relationship with their parents and family  in order to offer impression of the required to develop their learning (</a:t>
            </a:r>
            <a:r>
              <a:rPr lang="en-US" sz="1200" b="0" i="0" kern="1200" dirty="0" smtClean="0">
                <a:solidFill>
                  <a:schemeClr val="tx1"/>
                </a:solidFill>
                <a:latin typeface="+mn-lt"/>
                <a:ea typeface="+mn-ea"/>
                <a:cs typeface="+mn-cs"/>
              </a:rPr>
              <a:t>Pennell, Edwards &amp; Burford,2010). </a:t>
            </a:r>
            <a:r>
              <a:rPr lang="en-US" b="0" baseline="0" dirty="0" smtClean="0"/>
              <a:t>It will also help them to delineate the need and advantage of engaging parents and family in their school life span.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pPr/>
              <a:t>2</a:t>
            </a:fld>
            <a:endParaRPr lang="en-US" dirty="0"/>
          </a:p>
        </p:txBody>
      </p:sp>
    </p:spTree>
    <p:extLst>
      <p:ext uri="{BB962C8B-B14F-4D97-AF65-F5344CB8AC3E}">
        <p14:creationId xmlns="" xmlns:p14="http://schemas.microsoft.com/office/powerpoint/2010/main" val="3416244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 curriculum</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A</a:t>
            </a:r>
            <a:r>
              <a:rPr lang="en-US" sz="1200" b="0" i="0" kern="1200" baseline="0" dirty="0" smtClean="0">
                <a:solidFill>
                  <a:schemeClr val="tx1"/>
                </a:solidFill>
                <a:latin typeface="+mn-lt"/>
                <a:ea typeface="+mn-ea"/>
                <a:cs typeface="+mn-cs"/>
              </a:rPr>
              <a:t> curriculum must integrate a strong literacy element and academic alternatives that meet the principles for school preparation that assist and support children emerging knowledge in writing and reading in a developmentally appropriate manner (</a:t>
            </a:r>
            <a:r>
              <a:rPr lang="en-US" sz="1200" b="0" i="0" kern="1200" dirty="0" smtClean="0">
                <a:solidFill>
                  <a:schemeClr val="tx1"/>
                </a:solidFill>
                <a:latin typeface="+mn-lt"/>
                <a:ea typeface="+mn-ea"/>
                <a:cs typeface="+mn-cs"/>
              </a:rPr>
              <a:t>Kisiel, Rowe, Vartabedian &amp; Kopczak, 2012). </a:t>
            </a:r>
            <a:r>
              <a:rPr lang="en-US" sz="1200" b="0" i="0" kern="1200" baseline="0" dirty="0" smtClean="0">
                <a:solidFill>
                  <a:schemeClr val="tx1"/>
                </a:solidFill>
                <a:latin typeface="+mn-lt"/>
                <a:ea typeface="+mn-ea"/>
                <a:cs typeface="+mn-cs"/>
              </a:rPr>
              <a:t>Head Start Programs must create curriculum that will let a teacher to assist kids develop positive attitude and place a foundation for elevated moral character of child in adulthood. This proposal programs  will help both at school and at home.</a:t>
            </a:r>
            <a:endParaRPr lang="en-US"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5625A93-80F8-402C-8992-87E1EEC42DF1}"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These interventions encourage</a:t>
            </a:r>
            <a:r>
              <a:rPr lang="en-US" baseline="0" dirty="0" smtClean="0"/>
              <a:t> mothers to shift from welfare to work through consent and penalties (</a:t>
            </a:r>
            <a:r>
              <a:rPr lang="en-US" sz="1200" b="0" i="0" kern="1200" dirty="0" smtClean="0">
                <a:solidFill>
                  <a:schemeClr val="tx1"/>
                </a:solidFill>
                <a:latin typeface="+mn-lt"/>
                <a:ea typeface="+mn-ea"/>
                <a:cs typeface="+mn-cs"/>
              </a:rPr>
              <a:t>Pennell, Edwards &amp; </a:t>
            </a:r>
            <a:r>
              <a:rPr lang="en-US" sz="1200" b="0" i="0" kern="1200" dirty="0" err="1" smtClean="0">
                <a:solidFill>
                  <a:schemeClr val="tx1"/>
                </a:solidFill>
                <a:latin typeface="+mn-lt"/>
                <a:ea typeface="+mn-ea"/>
                <a:cs typeface="+mn-cs"/>
              </a:rPr>
              <a:t>Burford</a:t>
            </a:r>
            <a:r>
              <a:rPr lang="en-US" sz="1200" b="0" i="0" kern="1200" dirty="0" smtClean="0">
                <a:solidFill>
                  <a:schemeClr val="tx1"/>
                </a:solidFill>
                <a:latin typeface="+mn-lt"/>
                <a:ea typeface="+mn-ea"/>
                <a:cs typeface="+mn-cs"/>
              </a:rPr>
              <a:t>,</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2010). </a:t>
            </a:r>
            <a:r>
              <a:rPr lang="en-US" baseline="0" dirty="0" smtClean="0"/>
              <a:t>The importance of the community is to raise income and other benefits of these programs is to know health of the children in preparation of early childhood education.</a:t>
            </a:r>
            <a:endParaRPr lang="en-US"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Better child health care and  school orientation:</a:t>
            </a:r>
          </a:p>
          <a:p>
            <a:r>
              <a:rPr lang="en-US" b="0" baseline="0" dirty="0" smtClean="0"/>
              <a:t>Every child should be well-informed about social and cultural anticipations of the community where they live. Ms.Bryson told parents they will use effective method to make children understand why family engagement is significant to them. Since she will create their own experience.</a:t>
            </a:r>
          </a:p>
        </p:txBody>
      </p:sp>
      <p:sp>
        <p:nvSpPr>
          <p:cNvPr id="4" name="Slide Number Placeholder 3"/>
          <p:cNvSpPr>
            <a:spLocks noGrp="1"/>
          </p:cNvSpPr>
          <p:nvPr>
            <p:ph type="sldNum" sz="quarter" idx="10"/>
          </p:nvPr>
        </p:nvSpPr>
        <p:spPr/>
        <p:txBody>
          <a:bodyPr/>
          <a:lstStyle/>
          <a:p>
            <a:fld id="{F5625A93-80F8-402C-8992-87E1EEC42DF1}" type="slidenum">
              <a:rPr lang="en-US" smtClean="0"/>
              <a:pPr/>
              <a:t>5</a:t>
            </a:fld>
            <a:endParaRPr lang="en-US" dirty="0"/>
          </a:p>
        </p:txBody>
      </p:sp>
    </p:spTree>
    <p:extLst>
      <p:ext uri="{BB962C8B-B14F-4D97-AF65-F5344CB8AC3E}">
        <p14:creationId xmlns="" xmlns:p14="http://schemas.microsoft.com/office/powerpoint/2010/main" val="2109768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pPr>
              <a:buNone/>
            </a:pPr>
            <a:r>
              <a:rPr lang="en-US" b="1" baseline="0" dirty="0" smtClean="0"/>
              <a:t>major Point: </a:t>
            </a:r>
            <a:r>
              <a:rPr lang="en-US" dirty="0" smtClean="0"/>
              <a:t>NAEYC  position statement encourages parent and family in developmentally suitable practice in early childhood  plans serving  kids from birth throughout the age of eight years.</a:t>
            </a:r>
          </a:p>
          <a:p>
            <a:pPr>
              <a:buNone/>
            </a:pPr>
            <a:r>
              <a:rPr lang="en-US" dirty="0" smtClean="0"/>
              <a:t>This program will discuss vital issues in current family involvement in child context.</a:t>
            </a:r>
          </a:p>
          <a:p>
            <a:endParaRPr lang="en-US" b="1" baseline="0" dirty="0" smtClean="0"/>
          </a:p>
          <a:p>
            <a:endParaRPr lang="en-US" b="1" baseline="0" dirty="0" smtClean="0"/>
          </a:p>
          <a:p>
            <a:endParaRPr lang="en-US" b="1"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pPr/>
              <a:t>6</a:t>
            </a:fld>
            <a:endParaRPr lang="en-US" dirty="0"/>
          </a:p>
        </p:txBody>
      </p:sp>
    </p:spTree>
    <p:extLst>
      <p:ext uri="{BB962C8B-B14F-4D97-AF65-F5344CB8AC3E}">
        <p14:creationId xmlns="" xmlns:p14="http://schemas.microsoft.com/office/powerpoint/2010/main" val="1703384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December</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HALLWAY</a:t>
            </a:r>
            <a:r>
              <a:rPr lang="en-US" sz="1200" b="1" kern="1200" baseline="0" dirty="0" smtClean="0">
                <a:solidFill>
                  <a:schemeClr val="tx1"/>
                </a:solidFill>
                <a:latin typeface="+mn-lt"/>
                <a:ea typeface="+mn-ea"/>
                <a:cs typeface="+mn-cs"/>
              </a:rPr>
              <a:t> KINDERGARTEN </a:t>
            </a:r>
            <a:r>
              <a:rPr lang="en-US" sz="1200" b="1" kern="1200" dirty="0" smtClean="0">
                <a:solidFill>
                  <a:schemeClr val="tx1"/>
                </a:solidFill>
                <a:latin typeface="+mn-lt"/>
                <a:ea typeface="+mn-ea"/>
                <a:cs typeface="+mn-cs"/>
              </a:rPr>
              <a:t>NEWSLETTER</a:t>
            </a:r>
          </a:p>
          <a:p>
            <a:r>
              <a:rPr lang="en-US" sz="1200" b="0" kern="1200" dirty="0" smtClean="0">
                <a:solidFill>
                  <a:schemeClr val="tx1"/>
                </a:solidFill>
                <a:latin typeface="+mn-lt"/>
                <a:ea typeface="+mn-ea"/>
                <a:cs typeface="+mn-cs"/>
              </a:rPr>
              <a:t>Ms.</a:t>
            </a:r>
            <a:r>
              <a:rPr lang="en-US" sz="1200" b="0" kern="1200" baseline="0" dirty="0" smtClean="0">
                <a:solidFill>
                  <a:schemeClr val="tx1"/>
                </a:solidFill>
                <a:latin typeface="+mn-lt"/>
                <a:ea typeface="+mn-ea"/>
                <a:cs typeface="+mn-cs"/>
              </a:rPr>
              <a:t> Bryson  is greeting parents and family who have attended the meeting at the Hallway Kindergarten hence welcoming them to December newsletter so as to discuss how family should relate to their children at home and in school. Children and parents should enjoy their holiday by interacting together with their teachers.</a:t>
            </a:r>
          </a:p>
          <a:p>
            <a:endParaRPr lang="en-US" sz="1200" b="0" kern="1200" baseline="0" dirty="0" smtClean="0">
              <a:solidFill>
                <a:schemeClr val="tx1"/>
              </a:solidFill>
              <a:latin typeface="+mn-lt"/>
              <a:ea typeface="+mn-ea"/>
              <a:cs typeface="+mn-cs"/>
            </a:endParaRPr>
          </a:p>
          <a:p>
            <a:endParaRPr lang="en-US" sz="1200" b="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222222"/>
                </a:solidFill>
                <a:latin typeface="arial"/>
              </a:rPr>
              <a:t> </a:t>
            </a:r>
          </a:p>
          <a:p>
            <a:endParaRPr lang="en-US" sz="1200" b="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F5625A93-80F8-402C-8992-87E1EEC42DF1}" type="slidenum">
              <a:rPr lang="en-US" smtClean="0"/>
              <a:pPr/>
              <a:t>7</a:t>
            </a:fld>
            <a:endParaRPr lang="en-US" dirty="0"/>
          </a:p>
        </p:txBody>
      </p:sp>
    </p:spTree>
    <p:extLst>
      <p:ext uri="{BB962C8B-B14F-4D97-AF65-F5344CB8AC3E}">
        <p14:creationId xmlns="" xmlns:p14="http://schemas.microsoft.com/office/powerpoint/2010/main" val="2676338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Reminders for Parents:</a:t>
            </a:r>
          </a:p>
          <a:p>
            <a:r>
              <a:rPr lang="en-US" sz="1200" b="0" kern="1200" dirty="0" smtClean="0">
                <a:solidFill>
                  <a:schemeClr val="tx1"/>
                </a:solidFill>
                <a:latin typeface="+mn-lt"/>
                <a:ea typeface="+mn-ea"/>
                <a:cs typeface="+mn-cs"/>
              </a:rPr>
              <a:t>Parents</a:t>
            </a:r>
            <a:r>
              <a:rPr lang="en-US" sz="1200" b="0" kern="1200" baseline="0" dirty="0" smtClean="0">
                <a:solidFill>
                  <a:schemeClr val="tx1"/>
                </a:solidFill>
                <a:latin typeface="+mn-lt"/>
                <a:ea typeface="+mn-ea"/>
                <a:cs typeface="+mn-cs"/>
              </a:rPr>
              <a:t> are reminded to keep their children warm as we approach winter (</a:t>
            </a:r>
            <a:r>
              <a:rPr lang="en-US" sz="1200" b="0" i="0" kern="1200" dirty="0" smtClean="0">
                <a:solidFill>
                  <a:schemeClr val="tx1"/>
                </a:solidFill>
                <a:latin typeface="+mn-lt"/>
                <a:ea typeface="+mn-ea"/>
                <a:cs typeface="+mn-cs"/>
              </a:rPr>
              <a:t>Kim &amp; Park,2012). </a:t>
            </a:r>
            <a:r>
              <a:rPr lang="en-US" sz="1200" b="0" kern="1200" baseline="0" dirty="0" smtClean="0">
                <a:solidFill>
                  <a:schemeClr val="tx1"/>
                </a:solidFill>
                <a:latin typeface="+mn-lt"/>
                <a:ea typeface="+mn-ea"/>
                <a:cs typeface="+mn-cs"/>
              </a:rPr>
              <a:t> They are also reminded to communicate if the child will be absent and to add extra clothes to children cubbies in case of any accident.</a:t>
            </a:r>
            <a:endParaRPr lang="en-US" sz="1200" b="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5625A93-80F8-402C-8992-87E1EEC42DF1}"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Teachers</a:t>
            </a:r>
            <a:r>
              <a:rPr lang="en-US" sz="1200" b="1" kern="1200" baseline="0" dirty="0" smtClean="0">
                <a:solidFill>
                  <a:schemeClr val="tx1"/>
                </a:solidFill>
                <a:latin typeface="+mn-lt"/>
                <a:ea typeface="+mn-ea"/>
                <a:cs typeface="+mn-cs"/>
              </a:rPr>
              <a:t> proposals:</a:t>
            </a:r>
          </a:p>
          <a:p>
            <a:r>
              <a:rPr lang="en-US" sz="1200" b="0" kern="1200" baseline="0" dirty="0" smtClean="0">
                <a:solidFill>
                  <a:schemeClr val="tx1"/>
                </a:solidFill>
                <a:latin typeface="+mn-lt"/>
                <a:ea typeface="+mn-ea"/>
                <a:cs typeface="+mn-cs"/>
              </a:rPr>
              <a:t>Family should take care of their children especially winter season by putting them heavy clothes in order to keep them warm (</a:t>
            </a:r>
            <a:r>
              <a:rPr lang="en-US" sz="1200" b="0" i="0" kern="1200" dirty="0" smtClean="0">
                <a:solidFill>
                  <a:schemeClr val="tx1"/>
                </a:solidFill>
                <a:latin typeface="+mn-lt"/>
                <a:ea typeface="+mn-ea"/>
                <a:cs typeface="+mn-cs"/>
              </a:rPr>
              <a:t>Ryan</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 &amp; Sawin</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2009). </a:t>
            </a:r>
            <a:r>
              <a:rPr lang="en-US" sz="1200" b="0" kern="1200" baseline="0" dirty="0" smtClean="0">
                <a:solidFill>
                  <a:schemeClr val="tx1"/>
                </a:solidFill>
                <a:latin typeface="+mn-lt"/>
                <a:ea typeface="+mn-ea"/>
                <a:cs typeface="+mn-cs"/>
              </a:rPr>
              <a:t> Please parents assist us to coordinate with children so that children can be prepared for preschool and early childhood education.</a:t>
            </a:r>
          </a:p>
          <a:p>
            <a:endParaRPr lang="en-US" sz="1200" b="1"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5625A93-80F8-402C-8992-87E1EEC42DF1}" type="slidenum">
              <a:rPr lang="en-US" smtClean="0"/>
              <a:pPr/>
              <a:t>9</a:t>
            </a:fld>
            <a:endParaRPr lang="en-US" dirty="0"/>
          </a:p>
        </p:txBody>
      </p:sp>
    </p:spTree>
    <p:extLst>
      <p:ext uri="{BB962C8B-B14F-4D97-AF65-F5344CB8AC3E}">
        <p14:creationId xmlns="" xmlns:p14="http://schemas.microsoft.com/office/powerpoint/2010/main" val="3168347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November recapitulate</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We have studied</a:t>
            </a:r>
            <a:r>
              <a:rPr lang="en-US" sz="1200" kern="1200" baseline="0" dirty="0" smtClean="0">
                <a:solidFill>
                  <a:schemeClr val="tx1"/>
                </a:solidFill>
                <a:latin typeface="+mn-lt"/>
                <a:ea typeface="+mn-ea"/>
                <a:cs typeface="+mn-cs"/>
              </a:rPr>
              <a:t> what it states by focusing on methods in which we should respect every person. W also found the seasons of the year and how they revolutionize in the autumn. We studied the upcoming public holiday and thanksgiving.</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5625A93-80F8-402C-8992-87E1EEC42DF1}"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Thanksgiving:</a:t>
            </a:r>
          </a:p>
          <a:p>
            <a:r>
              <a:rPr lang="en-US" dirty="0" smtClean="0"/>
              <a:t>We sketch</a:t>
            </a:r>
            <a:r>
              <a:rPr lang="en-US" baseline="0" dirty="0" smtClean="0"/>
              <a:t> </a:t>
            </a:r>
            <a:r>
              <a:rPr lang="en-US" dirty="0" smtClean="0"/>
              <a:t>and outlined pictures with our</a:t>
            </a:r>
            <a:r>
              <a:rPr lang="en-US" baseline="0" dirty="0" smtClean="0"/>
              <a:t> children of something that we are grateful for and took round when sharing them with the whole class. Above is our report board with remarkable artwork we produced.</a:t>
            </a: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r>
              <a:rPr lang="en-US" dirty="0" smtClean="0"/>
              <a:t>Thank</a:t>
            </a:r>
            <a:r>
              <a:rPr lang="en-US" baseline="0" dirty="0" smtClean="0"/>
              <a:t> you everybody who provided to our annual meeting food stuff. Hallway Early Childhood Care Center was capable of contributing approximately  200 cans of food to those who require it.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5625A93-80F8-402C-8992-87E1EEC42DF1}"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indent="-457200">
              <a:lnSpc>
                <a:spcPct val="200000"/>
              </a:lnSpc>
            </a:pPr>
            <a:r>
              <a:rPr lang="en-US" dirty="0" smtClean="0"/>
              <a:t>References</a:t>
            </a:r>
          </a:p>
          <a:p>
            <a:pPr indent="-457200">
              <a:lnSpc>
                <a:spcPct val="200000"/>
              </a:lnSpc>
            </a:pPr>
            <a:r>
              <a:rPr lang="en-US" sz="1200" b="0" i="0" kern="1200" dirty="0" smtClean="0">
                <a:solidFill>
                  <a:schemeClr val="tx1"/>
                </a:solidFill>
                <a:latin typeface="+mn-lt"/>
                <a:ea typeface="+mn-ea"/>
                <a:cs typeface="+mn-cs"/>
              </a:rPr>
              <a:t>Kisiel, J., Rowe, S., Vartabedian, M. A., &amp; Kopczak, C. (2012). Evidence for family engagement in scientific reasoning at interactive animal exhibits. </a:t>
            </a:r>
            <a:r>
              <a:rPr lang="en-US" sz="1200" b="0" i="1" kern="1200" dirty="0" smtClean="0">
                <a:solidFill>
                  <a:schemeClr val="tx1"/>
                </a:solidFill>
                <a:latin typeface="+mn-lt"/>
                <a:ea typeface="+mn-ea"/>
                <a:cs typeface="+mn-cs"/>
              </a:rPr>
              <a:t>Science Education</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96</a:t>
            </a:r>
            <a:r>
              <a:rPr lang="en-US" sz="1200" b="0" i="0" kern="1200" dirty="0" smtClean="0">
                <a:solidFill>
                  <a:schemeClr val="tx1"/>
                </a:solidFill>
                <a:latin typeface="+mn-lt"/>
                <a:ea typeface="+mn-ea"/>
                <a:cs typeface="+mn-cs"/>
              </a:rPr>
              <a:t>(6), 1047-1070.</a:t>
            </a:r>
          </a:p>
          <a:p>
            <a:pPr indent="-457200">
              <a:lnSpc>
                <a:spcPct val="200000"/>
              </a:lnSpc>
            </a:pPr>
            <a:r>
              <a:rPr lang="en-US" sz="1200" b="0" i="0" kern="1200" dirty="0" smtClean="0">
                <a:solidFill>
                  <a:schemeClr val="tx1"/>
                </a:solidFill>
                <a:latin typeface="+mn-lt"/>
                <a:ea typeface="+mn-ea"/>
                <a:cs typeface="+mn-cs"/>
              </a:rPr>
              <a:t>Pennell, J., Edwards, M., &amp; </a:t>
            </a:r>
            <a:r>
              <a:rPr lang="en-US" sz="1200" b="0" i="0" kern="1200" dirty="0" err="1" smtClean="0">
                <a:solidFill>
                  <a:schemeClr val="tx1"/>
                </a:solidFill>
                <a:latin typeface="+mn-lt"/>
                <a:ea typeface="+mn-ea"/>
                <a:cs typeface="+mn-cs"/>
              </a:rPr>
              <a:t>Burford</a:t>
            </a:r>
            <a:r>
              <a:rPr lang="en-US" sz="1200" b="0" i="0" kern="1200" dirty="0" smtClean="0">
                <a:solidFill>
                  <a:schemeClr val="tx1"/>
                </a:solidFill>
                <a:latin typeface="+mn-lt"/>
                <a:ea typeface="+mn-ea"/>
                <a:cs typeface="+mn-cs"/>
              </a:rPr>
              <a:t>, G. (2010). Expedited family group engagement and child permanency. </a:t>
            </a:r>
            <a:r>
              <a:rPr lang="en-US" sz="1200" b="0" i="1" kern="1200" dirty="0" smtClean="0">
                <a:solidFill>
                  <a:schemeClr val="tx1"/>
                </a:solidFill>
                <a:latin typeface="+mn-lt"/>
                <a:ea typeface="+mn-ea"/>
                <a:cs typeface="+mn-cs"/>
              </a:rPr>
              <a:t>Children and Youth Services Review</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32</a:t>
            </a:r>
            <a:r>
              <a:rPr lang="en-US" sz="1200" b="0" i="0" kern="1200" dirty="0" smtClean="0">
                <a:solidFill>
                  <a:schemeClr val="tx1"/>
                </a:solidFill>
                <a:latin typeface="+mn-lt"/>
                <a:ea typeface="+mn-ea"/>
                <a:cs typeface="+mn-cs"/>
              </a:rPr>
              <a:t>(7), 1012-1019.</a:t>
            </a:r>
          </a:p>
          <a:p>
            <a:pPr indent="-457200">
              <a:lnSpc>
                <a:spcPct val="200000"/>
              </a:lnSpc>
            </a:pPr>
            <a:r>
              <a:rPr lang="en-US" sz="1200" b="0" i="0" kern="1200" dirty="0" err="1" smtClean="0">
                <a:solidFill>
                  <a:schemeClr val="tx1"/>
                </a:solidFill>
                <a:latin typeface="+mn-lt"/>
                <a:ea typeface="+mn-ea"/>
                <a:cs typeface="+mn-cs"/>
              </a:rPr>
              <a:t>Bonizzi</a:t>
            </a:r>
            <a:r>
              <a:rPr lang="en-US" sz="1200" b="0" i="0" kern="1200" dirty="0" smtClean="0">
                <a:solidFill>
                  <a:schemeClr val="tx1"/>
                </a:solidFill>
                <a:latin typeface="+mn-lt"/>
                <a:ea typeface="+mn-ea"/>
                <a:cs typeface="+mn-cs"/>
              </a:rPr>
              <a:t>, G., &amp; Karin, M. (2004). The two NF-</a:t>
            </a:r>
            <a:r>
              <a:rPr lang="en-US" sz="1200" b="0" i="0" kern="1200" dirty="0" err="1" smtClean="0">
                <a:solidFill>
                  <a:schemeClr val="tx1"/>
                </a:solidFill>
                <a:latin typeface="+mn-lt"/>
                <a:ea typeface="+mn-ea"/>
                <a:cs typeface="+mn-cs"/>
              </a:rPr>
              <a:t>κB</a:t>
            </a:r>
            <a:r>
              <a:rPr lang="en-US" sz="1200" b="0" i="0" kern="1200" dirty="0" smtClean="0">
                <a:solidFill>
                  <a:schemeClr val="tx1"/>
                </a:solidFill>
                <a:latin typeface="+mn-lt"/>
                <a:ea typeface="+mn-ea"/>
                <a:cs typeface="+mn-cs"/>
              </a:rPr>
              <a:t> activation pathways and their role in innate and adaptive immunity. </a:t>
            </a:r>
            <a:r>
              <a:rPr lang="en-US" sz="1200" b="0" i="1" kern="1200" dirty="0" smtClean="0">
                <a:solidFill>
                  <a:schemeClr val="tx1"/>
                </a:solidFill>
                <a:latin typeface="+mn-lt"/>
                <a:ea typeface="+mn-ea"/>
                <a:cs typeface="+mn-cs"/>
              </a:rPr>
              <a:t>Trends in immunology</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25</a:t>
            </a:r>
            <a:r>
              <a:rPr lang="en-US" sz="1200" b="0" i="0" kern="1200" dirty="0" smtClean="0">
                <a:solidFill>
                  <a:schemeClr val="tx1"/>
                </a:solidFill>
                <a:latin typeface="+mn-lt"/>
                <a:ea typeface="+mn-ea"/>
                <a:cs typeface="+mn-cs"/>
              </a:rPr>
              <a:t>(6), 280-288.</a:t>
            </a:r>
          </a:p>
          <a:p>
            <a:pPr indent="-457200">
              <a:lnSpc>
                <a:spcPct val="200000"/>
              </a:lnSpc>
            </a:pPr>
            <a:r>
              <a:rPr lang="en-US" sz="1200" b="0" i="0" kern="1200" dirty="0" err="1" smtClean="0">
                <a:solidFill>
                  <a:schemeClr val="tx1"/>
                </a:solidFill>
                <a:latin typeface="+mn-lt"/>
                <a:ea typeface="+mn-ea"/>
                <a:cs typeface="+mn-cs"/>
              </a:rPr>
              <a:t>Grzywacz</a:t>
            </a:r>
            <a:r>
              <a:rPr lang="en-US" sz="1200" b="0" i="0" kern="1200" dirty="0" smtClean="0">
                <a:solidFill>
                  <a:schemeClr val="tx1"/>
                </a:solidFill>
                <a:latin typeface="+mn-lt"/>
                <a:ea typeface="+mn-ea"/>
                <a:cs typeface="+mn-cs"/>
              </a:rPr>
              <a:t>, J. G., Carlson, D. S., </a:t>
            </a:r>
            <a:r>
              <a:rPr lang="en-US" sz="1200" b="0" i="0" kern="1200" dirty="0" err="1" smtClean="0">
                <a:solidFill>
                  <a:schemeClr val="tx1"/>
                </a:solidFill>
                <a:latin typeface="+mn-lt"/>
                <a:ea typeface="+mn-ea"/>
                <a:cs typeface="+mn-cs"/>
              </a:rPr>
              <a:t>Kacmar</a:t>
            </a:r>
            <a:r>
              <a:rPr lang="en-US" sz="1200" b="0" i="0" kern="1200" dirty="0" smtClean="0">
                <a:solidFill>
                  <a:schemeClr val="tx1"/>
                </a:solidFill>
                <a:latin typeface="+mn-lt"/>
                <a:ea typeface="+mn-ea"/>
                <a:cs typeface="+mn-cs"/>
              </a:rPr>
              <a:t>, K. M., &amp; </a:t>
            </a:r>
            <a:r>
              <a:rPr lang="en-US" sz="1200" b="0" i="0" kern="1200" dirty="0" err="1" smtClean="0">
                <a:solidFill>
                  <a:schemeClr val="tx1"/>
                </a:solidFill>
                <a:latin typeface="+mn-lt"/>
                <a:ea typeface="+mn-ea"/>
                <a:cs typeface="+mn-cs"/>
              </a:rPr>
              <a:t>WaFerrara</a:t>
            </a:r>
            <a:r>
              <a:rPr lang="en-US" sz="1200" b="0" i="0" kern="1200" dirty="0" smtClean="0">
                <a:solidFill>
                  <a:schemeClr val="tx1"/>
                </a:solidFill>
                <a:latin typeface="+mn-lt"/>
                <a:ea typeface="+mn-ea"/>
                <a:cs typeface="+mn-cs"/>
              </a:rPr>
              <a:t>, M. M. (2011). Phrase versus phase: Family engagement. </a:t>
            </a:r>
            <a:r>
              <a:rPr lang="en-US" sz="1200" b="0" i="1" kern="1200" dirty="0" smtClean="0">
                <a:solidFill>
                  <a:schemeClr val="tx1"/>
                </a:solidFill>
                <a:latin typeface="+mn-lt"/>
                <a:ea typeface="+mn-ea"/>
                <a:cs typeface="+mn-cs"/>
              </a:rPr>
              <a:t>The Clearing House: A Journal of Educational Strategies, Issues and Ideas</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84</a:t>
            </a:r>
            <a:r>
              <a:rPr lang="en-US" sz="1200" b="0" i="0" kern="1200" dirty="0" smtClean="0">
                <a:solidFill>
                  <a:schemeClr val="tx1"/>
                </a:solidFill>
                <a:latin typeface="+mn-lt"/>
                <a:ea typeface="+mn-ea"/>
                <a:cs typeface="+mn-cs"/>
              </a:rPr>
              <a:t>(5), 180-183.</a:t>
            </a:r>
          </a:p>
          <a:p>
            <a:pPr indent="-457200">
              <a:lnSpc>
                <a:spcPct val="200000"/>
              </a:lnSpc>
            </a:pPr>
            <a:r>
              <a:rPr lang="en-US" sz="1200" b="0" i="0" kern="1200" dirty="0" err="1" smtClean="0">
                <a:solidFill>
                  <a:schemeClr val="tx1"/>
                </a:solidFill>
                <a:latin typeface="+mn-lt"/>
                <a:ea typeface="+mn-ea"/>
                <a:cs typeface="+mn-cs"/>
              </a:rPr>
              <a:t>yne</a:t>
            </a:r>
            <a:r>
              <a:rPr lang="en-US" sz="1200" b="0" i="0" kern="1200" dirty="0" smtClean="0">
                <a:solidFill>
                  <a:schemeClr val="tx1"/>
                </a:solidFill>
                <a:latin typeface="+mn-lt"/>
                <a:ea typeface="+mn-ea"/>
                <a:cs typeface="+mn-cs"/>
              </a:rPr>
              <a:t>, J. H. (2007). A multi‐level perspective on the synergies between work and family. </a:t>
            </a:r>
            <a:r>
              <a:rPr lang="en-US" sz="1200" b="0" i="1" kern="1200" dirty="0" smtClean="0">
                <a:solidFill>
                  <a:schemeClr val="tx1"/>
                </a:solidFill>
                <a:latin typeface="+mn-lt"/>
                <a:ea typeface="+mn-ea"/>
                <a:cs typeface="+mn-cs"/>
              </a:rPr>
              <a:t>Journal of Occupational and Organizational Psychology</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80</a:t>
            </a:r>
            <a:r>
              <a:rPr lang="en-US" sz="1200" b="0" i="0" kern="1200" dirty="0" smtClean="0">
                <a:solidFill>
                  <a:schemeClr val="tx1"/>
                </a:solidFill>
                <a:latin typeface="+mn-lt"/>
                <a:ea typeface="+mn-ea"/>
                <a:cs typeface="+mn-cs"/>
              </a:rPr>
              <a:t>(4), 559-574.</a:t>
            </a:r>
          </a:p>
          <a:p>
            <a:pPr indent="-457200">
              <a:lnSpc>
                <a:spcPct val="200000"/>
              </a:lnSpc>
            </a:pPr>
            <a:r>
              <a:rPr lang="en-US" sz="1200" b="0" i="0" kern="1200" dirty="0" smtClean="0">
                <a:solidFill>
                  <a:schemeClr val="tx1"/>
                </a:solidFill>
                <a:latin typeface="+mn-lt"/>
                <a:ea typeface="+mn-ea"/>
                <a:cs typeface="+mn-cs"/>
              </a:rPr>
              <a:t>Ryan, P., &amp; Sawin, K. J. (2009). The individual and family self-management theory: Background and perspectives on context, process, and outcomes. </a:t>
            </a:r>
            <a:r>
              <a:rPr lang="en-US" sz="1200" b="0" i="1" kern="1200" dirty="0" smtClean="0">
                <a:solidFill>
                  <a:schemeClr val="tx1"/>
                </a:solidFill>
                <a:latin typeface="+mn-lt"/>
                <a:ea typeface="+mn-ea"/>
                <a:cs typeface="+mn-cs"/>
              </a:rPr>
              <a:t>Nursing outlook</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57</a:t>
            </a:r>
            <a:r>
              <a:rPr lang="en-US" sz="1200" b="0" i="0" kern="1200" dirty="0" smtClean="0">
                <a:solidFill>
                  <a:schemeClr val="tx1"/>
                </a:solidFill>
                <a:latin typeface="+mn-lt"/>
                <a:ea typeface="+mn-ea"/>
                <a:cs typeface="+mn-cs"/>
              </a:rPr>
              <a:t>(4), 217-225.</a:t>
            </a:r>
          </a:p>
          <a:p>
            <a:pPr indent="-457200">
              <a:lnSpc>
                <a:spcPct val="200000"/>
              </a:lnSpc>
            </a:pPr>
            <a:r>
              <a:rPr lang="en-US" sz="1200" b="0" i="0" kern="1200" dirty="0" smtClean="0">
                <a:solidFill>
                  <a:schemeClr val="tx1"/>
                </a:solidFill>
                <a:latin typeface="+mn-lt"/>
                <a:ea typeface="+mn-ea"/>
                <a:cs typeface="+mn-cs"/>
              </a:rPr>
              <a:t>Kim, N. H., &amp; Park, J. (2012). The Effects of the Family-Involved SDLMI on Academic Engagement and Goal Attainment of Middle School Students with Disabilities Who Exhibit Problem Behavior. </a:t>
            </a:r>
            <a:r>
              <a:rPr lang="en-US" sz="1200" b="0" i="1" kern="1200" dirty="0" smtClean="0">
                <a:solidFill>
                  <a:schemeClr val="tx1"/>
                </a:solidFill>
                <a:latin typeface="+mn-lt"/>
                <a:ea typeface="+mn-ea"/>
                <a:cs typeface="+mn-cs"/>
              </a:rPr>
              <a:t>International Journal of Special Education</a:t>
            </a:r>
            <a:r>
              <a:rPr lang="en-US" sz="1200" b="0" i="0" kern="1200" dirty="0" smtClean="0">
                <a:solidFill>
                  <a:schemeClr val="tx1"/>
                </a:solidFill>
                <a:latin typeface="+mn-lt"/>
                <a:ea typeface="+mn-ea"/>
                <a:cs typeface="+mn-cs"/>
              </a:rPr>
              <a:t>, </a:t>
            </a:r>
            <a:r>
              <a:rPr lang="en-US" sz="1200" b="0" i="1" kern="1200" dirty="0" smtClean="0">
                <a:solidFill>
                  <a:schemeClr val="tx1"/>
                </a:solidFill>
                <a:latin typeface="+mn-lt"/>
                <a:ea typeface="+mn-ea"/>
                <a:cs typeface="+mn-cs"/>
              </a:rPr>
              <a:t>27</a:t>
            </a:r>
            <a:r>
              <a:rPr lang="en-US" sz="1200" b="0" i="0" kern="1200" dirty="0" smtClean="0">
                <a:solidFill>
                  <a:schemeClr val="tx1"/>
                </a:solidFill>
                <a:latin typeface="+mn-lt"/>
                <a:ea typeface="+mn-ea"/>
                <a:cs typeface="+mn-cs"/>
              </a:rPr>
              <a:t>(1), 117-127.</a:t>
            </a:r>
            <a:endParaRPr lang="en-US" dirty="0" smtClean="0"/>
          </a:p>
          <a:p>
            <a:pPr indent="-457200">
              <a:lnSpc>
                <a:spcPct val="200000"/>
              </a:lnSpc>
            </a:pPr>
            <a:endParaRPr lang="en-US" dirty="0" smtClean="0"/>
          </a:p>
          <a:p>
            <a:pPr indent="-457200">
              <a:lnSpc>
                <a:spcPct val="200000"/>
              </a:lnSpc>
            </a:pPr>
            <a:endParaRPr lang="en-US" dirty="0" smtClean="0"/>
          </a:p>
        </p:txBody>
      </p:sp>
      <p:sp>
        <p:nvSpPr>
          <p:cNvPr id="4" name="Slide Number Placeholder 3"/>
          <p:cNvSpPr>
            <a:spLocks noGrp="1"/>
          </p:cNvSpPr>
          <p:nvPr>
            <p:ph type="sldNum" sz="quarter" idx="10"/>
          </p:nvPr>
        </p:nvSpPr>
        <p:spPr/>
        <p:txBody>
          <a:bodyPr/>
          <a:lstStyle/>
          <a:p>
            <a:fld id="{F5625A93-80F8-402C-8992-87E1EEC42DF1}" type="slidenum">
              <a:rPr lang="en-US" smtClean="0"/>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534651A3-BE09-44F6-883D-E6B5FF1BB267}"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C3801F-0740-4CB4-9C16-5686EBE6CB93}" type="datetimeFigureOut">
              <a:rPr lang="en-US" smtClean="0"/>
              <a:pPr/>
              <a:t>11/19/2017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4651A3-BE09-44F6-883D-E6B5FF1BB26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CC3801F-0740-4CB4-9C16-5686EBE6CB93}" type="datetimeFigureOut">
              <a:rPr lang="en-US" smtClean="0"/>
              <a:pPr/>
              <a:t>11/19/2017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34651A3-BE09-44F6-883D-E6B5FF1BB267}"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Early Childhood Education</a:t>
            </a:r>
            <a:endParaRPr lang="en-US" dirty="0"/>
          </a:p>
        </p:txBody>
      </p:sp>
      <p:sp>
        <p:nvSpPr>
          <p:cNvPr id="2" name="Content Placeholder 1"/>
          <p:cNvSpPr>
            <a:spLocks noGrp="1"/>
          </p:cNvSpPr>
          <p:nvPr>
            <p:ph idx="1"/>
          </p:nvPr>
        </p:nvSpPr>
        <p:spPr/>
        <p:txBody>
          <a:bodyPr/>
          <a:lstStyle/>
          <a:p>
            <a:pPr lvl="4">
              <a:buNone/>
            </a:pPr>
            <a:endParaRPr lang="en-US" dirty="0" smtClean="0"/>
          </a:p>
          <a:p>
            <a:pPr lvl="4" algn="ctr">
              <a:buNone/>
            </a:pPr>
            <a:r>
              <a:rPr lang="en-US" sz="5400" dirty="0" smtClean="0"/>
              <a:t>Name</a:t>
            </a:r>
          </a:p>
          <a:p>
            <a:pPr lvl="4" algn="ctr">
              <a:buNone/>
            </a:pPr>
            <a:r>
              <a:rPr lang="en-US" sz="5400" dirty="0" smtClean="0"/>
              <a:t>Institution</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763000" cy="1828800"/>
          </a:xfrm>
        </p:spPr>
        <p:txBody>
          <a:bodyPr>
            <a:normAutofit/>
          </a:bodyPr>
          <a:lstStyle/>
          <a:p>
            <a:pPr algn="ctr"/>
            <a:r>
              <a:rPr lang="en-US" sz="4400" dirty="0" smtClean="0"/>
              <a:t>FAMILY ENGAGEMENT PRESENTATION</a:t>
            </a:r>
            <a:br>
              <a:rPr lang="en-US" sz="4400" dirty="0" smtClean="0"/>
            </a:br>
            <a:endParaRPr lang="en-US" sz="4400" dirty="0"/>
          </a:p>
        </p:txBody>
      </p:sp>
      <p:sp>
        <p:nvSpPr>
          <p:cNvPr id="2" name="Content Placeholder 1"/>
          <p:cNvSpPr>
            <a:spLocks noGrp="1"/>
          </p:cNvSpPr>
          <p:nvPr>
            <p:ph idx="1"/>
          </p:nvPr>
        </p:nvSpPr>
        <p:spPr/>
        <p:txBody>
          <a:bodyPr>
            <a:normAutofit/>
          </a:bodyPr>
          <a:lstStyle/>
          <a:p>
            <a:pPr lvl="1">
              <a:buNone/>
            </a:pPr>
            <a:r>
              <a:rPr lang="en-US" sz="2800" dirty="0" smtClean="0"/>
              <a:t>	This will assist in discussing the following   activities outside early childhood education center</a:t>
            </a:r>
          </a:p>
          <a:p>
            <a:pPr lvl="1"/>
            <a:r>
              <a:rPr lang="en-US" sz="2800" dirty="0" smtClean="0"/>
              <a:t>Better child care</a:t>
            </a:r>
          </a:p>
          <a:p>
            <a:pPr lvl="1"/>
            <a:r>
              <a:rPr lang="en-US" sz="2800" dirty="0" smtClean="0"/>
              <a:t>Wellbeing of children</a:t>
            </a:r>
          </a:p>
          <a:p>
            <a:pPr lvl="1"/>
            <a:r>
              <a:rPr lang="en-US" sz="2800" dirty="0" smtClean="0"/>
              <a:t>Children feelings toward the school</a:t>
            </a:r>
          </a:p>
          <a:p>
            <a:pPr lvl="1"/>
            <a:r>
              <a:rPr lang="en-US" sz="2800" dirty="0" smtClean="0"/>
              <a:t>Learning experience</a:t>
            </a:r>
          </a:p>
          <a:p>
            <a:pPr lvl="1"/>
            <a:r>
              <a:rPr lang="en-US" sz="2800" dirty="0" smtClean="0"/>
              <a:t>Professional learning of children</a:t>
            </a:r>
          </a:p>
          <a:p>
            <a:pPr lvl="1">
              <a:buNone/>
            </a:pPr>
            <a:endParaRPr lang="en-US" sz="2800" dirty="0" smtClean="0"/>
          </a:p>
        </p:txBody>
      </p:sp>
    </p:spTree>
    <p:extLst>
      <p:ext uri="{BB962C8B-B14F-4D97-AF65-F5344CB8AC3E}">
        <p14:creationId xmlns="" xmlns:p14="http://schemas.microsoft.com/office/powerpoint/2010/main" val="30682066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1618488"/>
          </a:xfrm>
        </p:spPr>
        <p:txBody>
          <a:bodyPr>
            <a:normAutofit/>
          </a:bodyPr>
          <a:lstStyle/>
          <a:p>
            <a:r>
              <a:rPr lang="en-US" dirty="0" smtClean="0"/>
              <a:t>UPCOMING EVENTS AND ACTIVITIES</a:t>
            </a:r>
            <a:endParaRPr lang="en-US" dirty="0"/>
          </a:p>
        </p:txBody>
      </p:sp>
      <p:sp>
        <p:nvSpPr>
          <p:cNvPr id="3" name="Content Placeholder 2"/>
          <p:cNvSpPr>
            <a:spLocks noGrp="1"/>
          </p:cNvSpPr>
          <p:nvPr>
            <p:ph idx="1"/>
          </p:nvPr>
        </p:nvSpPr>
        <p:spPr>
          <a:xfrm>
            <a:off x="457200" y="1935480"/>
            <a:ext cx="8458200" cy="4389120"/>
          </a:xfrm>
        </p:spPr>
        <p:txBody>
          <a:bodyPr/>
          <a:lstStyle/>
          <a:p>
            <a:pPr>
              <a:buNone/>
            </a:pPr>
            <a:r>
              <a:rPr lang="en-US" dirty="0" smtClean="0"/>
              <a:t>These  upcoming events and activities include:</a:t>
            </a:r>
          </a:p>
          <a:p>
            <a:r>
              <a:rPr lang="en-US" dirty="0" smtClean="0"/>
              <a:t>Families to guide their children in reading.</a:t>
            </a:r>
          </a:p>
          <a:p>
            <a:r>
              <a:rPr lang="en-US" dirty="0" smtClean="0"/>
              <a:t>Children should play freely during their holiday.</a:t>
            </a:r>
          </a:p>
          <a:p>
            <a:r>
              <a:rPr lang="en-US" dirty="0" smtClean="0"/>
              <a:t>Parents should give the directions on every day activities  and  curriculum progress.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RESOURCES </a:t>
            </a:r>
            <a:endParaRPr lang="en-US" dirty="0"/>
          </a:p>
        </p:txBody>
      </p:sp>
      <p:sp>
        <p:nvSpPr>
          <p:cNvPr id="3" name="Content Placeholder 2"/>
          <p:cNvSpPr>
            <a:spLocks noGrp="1"/>
          </p:cNvSpPr>
          <p:nvPr>
            <p:ph idx="1"/>
          </p:nvPr>
        </p:nvSpPr>
        <p:spPr/>
        <p:txBody>
          <a:bodyPr/>
          <a:lstStyle/>
          <a:p>
            <a:pPr>
              <a:buNone/>
            </a:pPr>
            <a:r>
              <a:rPr lang="en-US" dirty="0" smtClean="0"/>
              <a:t>Community resources that help families  in fostering well being of a child  development and learning include; </a:t>
            </a:r>
          </a:p>
          <a:p>
            <a:r>
              <a:rPr lang="en-US" dirty="0" smtClean="0"/>
              <a:t>Several programs will check on child maltreatment </a:t>
            </a:r>
          </a:p>
          <a:p>
            <a:r>
              <a:rPr lang="en-US" dirty="0" smtClean="0"/>
              <a:t>Early Interventions  Foster Care will give important parenting skills</a:t>
            </a:r>
          </a:p>
          <a:p>
            <a:r>
              <a:rPr lang="en-US" dirty="0" smtClean="0"/>
              <a:t>Community will help poor families with material hardship.</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BETTER CHILD CARE</a:t>
            </a:r>
            <a:endParaRPr lang="en-US" dirty="0"/>
          </a:p>
        </p:txBody>
      </p:sp>
      <p:sp>
        <p:nvSpPr>
          <p:cNvPr id="2" name="Content Placeholder 1"/>
          <p:cNvSpPr>
            <a:spLocks noGrp="1"/>
          </p:cNvSpPr>
          <p:nvPr>
            <p:ph idx="1"/>
          </p:nvPr>
        </p:nvSpPr>
        <p:spPr/>
        <p:txBody>
          <a:bodyPr>
            <a:normAutofit/>
          </a:bodyPr>
          <a:lstStyle/>
          <a:p>
            <a:endParaRPr lang="en-US" dirty="0" smtClean="0"/>
          </a:p>
          <a:p>
            <a:pPr>
              <a:buNone/>
            </a:pPr>
            <a:r>
              <a:rPr lang="en-US" dirty="0" smtClean="0"/>
              <a:t>Ms. Bryson discussed many issues with family and parents of children of hallway kindergarten for example;</a:t>
            </a:r>
          </a:p>
          <a:p>
            <a:r>
              <a:rPr lang="en-US" dirty="0" smtClean="0"/>
              <a:t>Children career</a:t>
            </a:r>
          </a:p>
          <a:p>
            <a:r>
              <a:rPr lang="en-US" dirty="0" smtClean="0"/>
              <a:t>Distance education</a:t>
            </a:r>
          </a:p>
          <a:p>
            <a:r>
              <a:rPr lang="en-US" dirty="0" smtClean="0"/>
              <a:t>Professional children development</a:t>
            </a:r>
          </a:p>
          <a:p>
            <a:r>
              <a:rPr lang="en-US" dirty="0" smtClean="0"/>
              <a:t>Orientation programs and many other events</a:t>
            </a:r>
          </a:p>
          <a:p>
            <a:pPr>
              <a:buNone/>
            </a:pPr>
            <a:endParaRPr lang="en-US" dirty="0"/>
          </a:p>
        </p:txBody>
      </p:sp>
    </p:spTree>
    <p:extLst>
      <p:ext uri="{BB962C8B-B14F-4D97-AF65-F5344CB8AC3E}">
        <p14:creationId xmlns="" xmlns:p14="http://schemas.microsoft.com/office/powerpoint/2010/main" val="608959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1618488"/>
          </a:xfrm>
        </p:spPr>
        <p:txBody>
          <a:bodyPr>
            <a:normAutofit/>
          </a:bodyPr>
          <a:lstStyle/>
          <a:p>
            <a:pPr algn="ctr"/>
            <a:r>
              <a:rPr lang="en-US" dirty="0" smtClean="0"/>
              <a:t>CHILD HEALTHCARE </a:t>
            </a:r>
            <a:endParaRPr lang="en-US" dirty="0"/>
          </a:p>
        </p:txBody>
      </p:sp>
      <p:sp>
        <p:nvSpPr>
          <p:cNvPr id="2" name="Content Placeholder 1"/>
          <p:cNvSpPr>
            <a:spLocks noGrp="1"/>
          </p:cNvSpPr>
          <p:nvPr>
            <p:ph idx="1"/>
          </p:nvPr>
        </p:nvSpPr>
        <p:spPr/>
        <p:txBody>
          <a:bodyPr>
            <a:normAutofit/>
          </a:bodyPr>
          <a:lstStyle/>
          <a:p>
            <a:endParaRPr lang="en-US" dirty="0" smtClean="0"/>
          </a:p>
          <a:p>
            <a:pPr>
              <a:buNone/>
            </a:pPr>
            <a:r>
              <a:rPr lang="en-US" dirty="0" smtClean="0"/>
              <a:t>NAEYC  position statement encourages;</a:t>
            </a:r>
          </a:p>
          <a:p>
            <a:r>
              <a:rPr lang="en-US" dirty="0" smtClean="0"/>
              <a:t>Better relationship of family and development connected to preschool and basic  children education.</a:t>
            </a:r>
          </a:p>
          <a:p>
            <a:r>
              <a:rPr lang="en-US" dirty="0" smtClean="0"/>
              <a:t>Lessening learning gaps and raises the success of every child outside the early childhood education center.</a:t>
            </a:r>
            <a:endParaRPr lang="en-US" dirty="0"/>
          </a:p>
        </p:txBody>
      </p:sp>
    </p:spTree>
    <p:extLst>
      <p:ext uri="{BB962C8B-B14F-4D97-AF65-F5344CB8AC3E}">
        <p14:creationId xmlns="" xmlns:p14="http://schemas.microsoft.com/office/powerpoint/2010/main" val="1411608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December Hallway Newsletter  </a:t>
            </a:r>
            <a:endParaRPr lang="en-US" dirty="0"/>
          </a:p>
        </p:txBody>
      </p:sp>
      <p:sp>
        <p:nvSpPr>
          <p:cNvPr id="2" name="Content Placeholder 1"/>
          <p:cNvSpPr>
            <a:spLocks noGrp="1"/>
          </p:cNvSpPr>
          <p:nvPr>
            <p:ph idx="1"/>
          </p:nvPr>
        </p:nvSpPr>
        <p:spPr/>
        <p:txBody>
          <a:bodyPr/>
          <a:lstStyle/>
          <a:p>
            <a:pPr>
              <a:buFont typeface="Wingdings" pitchFamily="2" charset="2"/>
              <a:buChar char="§"/>
            </a:pPr>
            <a:r>
              <a:rPr lang="en-US" dirty="0" smtClean="0"/>
              <a:t>Greetings to parents, community and family members</a:t>
            </a:r>
          </a:p>
          <a:p>
            <a:pPr>
              <a:buFont typeface="Wingdings" pitchFamily="2" charset="2"/>
              <a:buChar char="§"/>
            </a:pPr>
            <a:r>
              <a:rPr lang="en-US" dirty="0" smtClean="0"/>
              <a:t>Welcome to Hallway kindergarten December newsletter for our infants program.</a:t>
            </a:r>
          </a:p>
          <a:p>
            <a:pPr>
              <a:buFont typeface="Wingdings" pitchFamily="2" charset="2"/>
              <a:buChar char="§"/>
            </a:pPr>
            <a:r>
              <a:rPr lang="en-US" dirty="0" smtClean="0"/>
              <a:t>Parent should form a snowman collectively you can use any substance </a:t>
            </a:r>
          </a:p>
          <a:p>
            <a:pPr>
              <a:buFont typeface="Wingdings" pitchFamily="2" charset="2"/>
              <a:buChar char="§"/>
            </a:pPr>
            <a:r>
              <a:rPr lang="en-US" dirty="0" smtClean="0"/>
              <a:t>This will be demonstrated in the hallway kindergarten.</a:t>
            </a:r>
          </a:p>
          <a:p>
            <a:pPr>
              <a:buFont typeface="Wingdings" pitchFamily="2" charset="2"/>
              <a:buChar char="§"/>
            </a:pPr>
            <a:r>
              <a:rPr lang="en-US" dirty="0" smtClean="0"/>
              <a:t>This is appropriate by December  6</a:t>
            </a:r>
            <a:r>
              <a:rPr lang="en-US" baseline="30000" dirty="0" smtClean="0"/>
              <a:t>th</a:t>
            </a:r>
            <a:r>
              <a:rPr lang="en-US" dirty="0" smtClean="0"/>
              <a:t> then every child and family should enjoy holiday.</a:t>
            </a:r>
            <a:endParaRPr lang="en-US" dirty="0"/>
          </a:p>
        </p:txBody>
      </p:sp>
    </p:spTree>
    <p:extLst>
      <p:ext uri="{BB962C8B-B14F-4D97-AF65-F5344CB8AC3E}">
        <p14:creationId xmlns="" xmlns:p14="http://schemas.microsoft.com/office/powerpoint/2010/main" val="4161321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PARENTS REMINDER</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Please parents remember to call in order to communicate and let us understand if your kid is going to be absent at any day.</a:t>
            </a:r>
          </a:p>
          <a:p>
            <a:r>
              <a:rPr lang="en-US" dirty="0" smtClean="0"/>
              <a:t>Don’t disregard to place extra clothes in your kid’s cubby due to any dribbles or accident.</a:t>
            </a:r>
          </a:p>
          <a:p>
            <a:r>
              <a:rPr lang="en-US" dirty="0" smtClean="0"/>
              <a:t>As we move toward winter, please ensure your kid is appropriately kept warm.</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066800"/>
          </a:xfrm>
        </p:spPr>
        <p:txBody>
          <a:bodyPr/>
          <a:lstStyle/>
          <a:p>
            <a:pPr algn="ctr"/>
            <a:r>
              <a:rPr lang="en-US" dirty="0" smtClean="0"/>
              <a:t>TEACHERS PROPOSALS</a:t>
            </a:r>
            <a:endParaRPr lang="en-US" dirty="0"/>
          </a:p>
        </p:txBody>
      </p:sp>
      <p:sp>
        <p:nvSpPr>
          <p:cNvPr id="2" name="Content Placeholder 1"/>
          <p:cNvSpPr>
            <a:spLocks noGrp="1"/>
          </p:cNvSpPr>
          <p:nvPr>
            <p:ph idx="1"/>
          </p:nvPr>
        </p:nvSpPr>
        <p:spPr>
          <a:xfrm>
            <a:off x="304800" y="1295400"/>
            <a:ext cx="8610600" cy="5562600"/>
          </a:xfrm>
        </p:spPr>
        <p:txBody>
          <a:bodyPr>
            <a:normAutofit/>
          </a:bodyPr>
          <a:lstStyle/>
          <a:p>
            <a:pPr marL="0" indent="0">
              <a:spcBef>
                <a:spcPts val="0"/>
              </a:spcBef>
              <a:buClrTx/>
              <a:buSzTx/>
              <a:buNone/>
              <a:defRPr/>
            </a:pPr>
            <a:endParaRPr lang="en-US" sz="3700" dirty="0" smtClean="0"/>
          </a:p>
          <a:p>
            <a:pPr marL="109728" indent="-457200">
              <a:lnSpc>
                <a:spcPct val="120000"/>
              </a:lnSpc>
              <a:buNone/>
            </a:pPr>
            <a:r>
              <a:rPr lang="en-US" sz="4000" dirty="0" smtClean="0"/>
              <a:t>Teachers will ensure that maintenance department will clear all sidewalks, and if there is snow or ice on the floor will use caution while moving to the center. </a:t>
            </a:r>
            <a:endParaRPr lang="en-US" sz="4000" dirty="0"/>
          </a:p>
        </p:txBody>
      </p:sp>
    </p:spTree>
    <p:extLst>
      <p:ext uri="{BB962C8B-B14F-4D97-AF65-F5344CB8AC3E}">
        <p14:creationId xmlns="" xmlns:p14="http://schemas.microsoft.com/office/powerpoint/2010/main" val="12906244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November recapitulate</a:t>
            </a:r>
            <a:endParaRPr lang="en-US" dirty="0"/>
          </a:p>
        </p:txBody>
      </p:sp>
      <p:sp>
        <p:nvSpPr>
          <p:cNvPr id="3" name="Content Placeholder 2"/>
          <p:cNvSpPr>
            <a:spLocks noGrp="1"/>
          </p:cNvSpPr>
          <p:nvPr>
            <p:ph idx="1"/>
          </p:nvPr>
        </p:nvSpPr>
        <p:spPr/>
        <p:txBody>
          <a:bodyPr/>
          <a:lstStyle/>
          <a:p>
            <a:pPr>
              <a:buNone/>
            </a:pPr>
            <a:r>
              <a:rPr lang="en-US" dirty="0" smtClean="0"/>
              <a:t>The remark of the month was respect:</a:t>
            </a:r>
          </a:p>
          <a:p>
            <a:r>
              <a:rPr lang="en-US" dirty="0" smtClean="0"/>
              <a:t>We have understood methods to focus respect.</a:t>
            </a:r>
          </a:p>
          <a:p>
            <a:r>
              <a:rPr lang="en-US" dirty="0" smtClean="0"/>
              <a:t>We have studied  seasons and the reason they vary in the autumn.</a:t>
            </a:r>
          </a:p>
          <a:p>
            <a:r>
              <a:rPr lang="en-US" dirty="0" smtClean="0"/>
              <a:t>We have  intellectual on the upcoming holiday, drew pictures and thanksgiving.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November Thanksgiving Photos</a:t>
            </a:r>
            <a:endParaRPr lang="en-US" dirty="0"/>
          </a:p>
        </p:txBody>
      </p:sp>
      <p:pic>
        <p:nvPicPr>
          <p:cNvPr id="4" name="Content Placeholder 3" descr="Description: board-1"/>
          <p:cNvPicPr>
            <a:picLocks noGrp="1"/>
          </p:cNvPicPr>
          <p:nvPr>
            <p:ph idx="1"/>
          </p:nvPr>
        </p:nvPicPr>
        <p:blipFill>
          <a:blip r:embed="rId3">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val="0"/>
              </a:ext>
            </a:extLst>
          </a:blip>
          <a:srcRect/>
          <a:stretch>
            <a:fillRect/>
          </a:stretch>
        </p:blipFill>
        <p:spPr bwMode="auto">
          <a:xfrm>
            <a:off x="457200" y="2184169"/>
            <a:ext cx="8229600" cy="3891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Annual report</a:t>
            </a:r>
            <a:endParaRPr lang="en-US" dirty="0"/>
          </a:p>
        </p:txBody>
      </p:sp>
      <p:sp>
        <p:nvSpPr>
          <p:cNvPr id="3" name="Content Placeholder 2"/>
          <p:cNvSpPr>
            <a:spLocks noGrp="1"/>
          </p:cNvSpPr>
          <p:nvPr>
            <p:ph idx="1"/>
          </p:nvPr>
        </p:nvSpPr>
        <p:spPr/>
        <p:txBody>
          <a:bodyPr/>
          <a:lstStyle/>
          <a:p>
            <a:pPr>
              <a:buNone/>
            </a:pPr>
            <a:r>
              <a:rPr lang="en-US" dirty="0" smtClean="0"/>
              <a:t>These are the dates  for the parents and children to remember;</a:t>
            </a:r>
          </a:p>
          <a:p>
            <a:r>
              <a:rPr lang="en-US" dirty="0" smtClean="0"/>
              <a:t>December  date 10 – Reserve  fair</a:t>
            </a:r>
          </a:p>
          <a:p>
            <a:r>
              <a:rPr lang="en-US" dirty="0" smtClean="0"/>
              <a:t>December  date 21 -   Festival  show at 7: 00 p.m.</a:t>
            </a:r>
          </a:p>
          <a:p>
            <a:r>
              <a:rPr lang="en-US" dirty="0" smtClean="0"/>
              <a:t>December  date 24 – Closed (Christmas Eve)</a:t>
            </a:r>
          </a:p>
          <a:p>
            <a:r>
              <a:rPr lang="en-US" dirty="0" smtClean="0"/>
              <a:t>December  date 25 -  Closed (Christmas day)</a:t>
            </a:r>
          </a:p>
          <a:p>
            <a:r>
              <a:rPr lang="en-US" dirty="0" smtClean="0"/>
              <a:t>December  date 31 -  Closed ( New Yea Eve)</a:t>
            </a:r>
          </a:p>
          <a:p>
            <a:endParaRPr lang="en-US" dirty="0" smtClean="0"/>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PARENT – TEACHER CONFERENCE</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Family should  remember  annual Parent conference  with teachers on Wednesday, January at around  15, exactly from 3:30 p.m. to 7:30 p.m. Please be sure to log in  or sign up.</a:t>
            </a:r>
          </a:p>
          <a:p>
            <a:pPr>
              <a:buNone/>
            </a:pPr>
            <a:endParaRPr lang="en-US" dirty="0" smtClean="0"/>
          </a:p>
          <a:p>
            <a:pPr>
              <a:buNone/>
            </a:pPr>
            <a:r>
              <a:rPr lang="en-US" dirty="0" smtClean="0"/>
              <a:t>GOOD JOB, EVERYBODY!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3467</TotalTime>
  <Words>1106</Words>
  <Application>Microsoft Macintosh PowerPoint</Application>
  <PresentationFormat>On-screen Show (4:3)</PresentationFormat>
  <Paragraphs>122</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Early Childhood Education</vt:lpstr>
      <vt:lpstr>FAMILY ENGAGEMENT PRESENTATION </vt:lpstr>
      <vt:lpstr>UPCOMING EVENTS AND ACTIVITIES</vt:lpstr>
      <vt:lpstr>COMMUNITY RESOURCES </vt:lpstr>
      <vt:lpstr>BETTER CHILD CARE</vt:lpstr>
      <vt:lpstr>CHILD HEALTHCARE </vt:lpstr>
      <vt:lpstr>December Hallway Newsletter  </vt:lpstr>
      <vt:lpstr>PARENTS REMINDER</vt:lpstr>
      <vt:lpstr>TEACHERS PROPOSALS</vt:lpstr>
      <vt:lpstr>November recapitulate</vt:lpstr>
      <vt:lpstr>November Thanksgiving Photos</vt:lpstr>
      <vt:lpstr>Annual report</vt:lpstr>
      <vt:lpstr>PARENT – TEACHER CONFERENCE</vt:lpstr>
      <vt:lpstr>Slide 14</vt:lpstr>
      <vt:lpstr>Slide 15</vt:lpstr>
    </vt:vector>
  </TitlesOfParts>
  <Company>Career Education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COMS203</dc:title>
  <dc:creator>Christina Garcia</dc:creator>
  <cp:lastModifiedBy>DELTER</cp:lastModifiedBy>
  <cp:revision>340</cp:revision>
  <dcterms:created xsi:type="dcterms:W3CDTF">2016-05-05T17:20:21Z</dcterms:created>
  <dcterms:modified xsi:type="dcterms:W3CDTF">2017-11-19T12:14:52Z</dcterms:modified>
</cp:coreProperties>
</file>