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type="screen4x3" cy="6858000" cx="9144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58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58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5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5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5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59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60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60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0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0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3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3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6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6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66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47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5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6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64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s-ES_tradnl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BCF9-A415-7643-80EC-C87E3DD80111}" type="datetimeFigureOut">
              <a:rPr lang="en-US" smtClean="0"/>
              <a:t>3/27/2019</a:t>
            </a:fld>
            <a:endParaRPr lang="es-ES_tradnl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D19F4-B5BF-BC4B-80BF-F006F6CAD441}" type="slidenum">
              <a:rPr lang="es-ES_tradnl" smtClean="0"/>
              <a:t>‹#›</a:t>
            </a:fld>
            <a:endParaRPr lang="es-ES_tradnl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lang="es-ES_tradnl"/>
              <a:t>Español 122 </a:t>
            </a:r>
            <a:r>
              <a:rPr lang="es-ES_tradnl"/>
              <a:t/>
            </a:r>
            <a:br>
              <a:rPr lang="es-ES_tradnl"/>
            </a:br>
            <a:endParaRPr dirty="0" sz="1600" lang="en-AU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1875" lnSpcReduction="20000"/>
          </a:bodyPr>
          <a:p>
            <a:r>
              <a:rPr dirty="0" lang="es-ES_tradnl"/>
              <a:t>Estudios Culturales </a:t>
            </a:r>
          </a:p>
          <a:p>
            <a:r>
              <a:rPr dirty="0" lang="es-ES_tradnl"/>
              <a:t>Lección 5</a:t>
            </a:r>
          </a:p>
          <a:p>
            <a:r>
              <a:rPr dirty="0" lang="es-ES_tradnl"/>
              <a:t>Me llamo_____________</a:t>
            </a:r>
          </a:p>
          <a:p>
            <a:r>
              <a:rPr dirty="0" lang="es-ES_tradnl"/>
              <a:t>Fecha_________________</a:t>
            </a:r>
          </a:p>
          <a:p>
            <a:r>
              <a:rPr dirty="0" lang="es-ES_tradnl"/>
              <a:t>Mi profe </a:t>
            </a:r>
            <a:r>
              <a:rPr lang="es-ES_tradnl"/>
              <a:t>se llama ___________________</a:t>
            </a:r>
            <a:endParaRPr dirty="0" lang="es-ES_tradnl"/>
          </a:p>
          <a:p>
            <a:endParaRPr dirty="0" lang="es-ES_trad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b="1" dirty="0" lang="es-ES_tradnl"/>
              <a:t>¿Quién es César Chávez?</a:t>
            </a:r>
          </a:p>
        </p:txBody>
      </p:sp>
      <p:sp>
        <p:nvSpPr>
          <p:cNvPr id="1048595" name="Content Placeholder 3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2857" lnSpcReduction="20000"/>
          </a:bodyPr>
          <a:p>
            <a:r>
              <a:rPr dirty="0" lang="en-AU" smtClean="0"/>
              <a:t>He was an American </a:t>
            </a:r>
            <a:r>
              <a:rPr dirty="0" lang="en-AU" err="1" smtClean="0"/>
              <a:t>labor</a:t>
            </a:r>
            <a:r>
              <a:rPr dirty="0" lang="en-AU" smtClean="0"/>
              <a:t> leader and civil rights activists.</a:t>
            </a:r>
          </a:p>
          <a:p>
            <a:r>
              <a:rPr dirty="0" lang="en-AU" smtClean="0"/>
              <a:t>Founder of the National Farm Workers Association which was later on renamed the United Farm Workers union in 1962.</a:t>
            </a:r>
          </a:p>
          <a:p>
            <a:r>
              <a:rPr dirty="0" lang="en-AU" smtClean="0"/>
              <a:t>Fought for civil rights and was promoted by the American </a:t>
            </a:r>
            <a:r>
              <a:rPr dirty="0" lang="en-AU" err="1" smtClean="0"/>
              <a:t>Labor</a:t>
            </a:r>
            <a:r>
              <a:rPr dirty="0" lang="en-AU" smtClean="0"/>
              <a:t> Movement.</a:t>
            </a:r>
            <a:endParaRPr dirty="0" lang="en-AU"/>
          </a:p>
        </p:txBody>
      </p:sp>
      <p:pic>
        <p:nvPicPr>
          <p:cNvPr id="2097152" name="Content Placeholder 5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/>
          <a:srcRect l="-14311" r="-14311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3"/>
          <p:cNvSpPr>
            <a:spLocks noGrp="1"/>
          </p:cNvSpPr>
          <p:nvPr>
            <p:ph type="title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s-ES_tradnl"/>
              <a:t>¿Me fascina la vida de César Chávez!</a:t>
            </a:r>
          </a:p>
        </p:txBody>
      </p:sp>
      <p:sp>
        <p:nvSpPr>
          <p:cNvPr id="1048597" name="Content Placeholder 4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2857" lnSpcReduction="10000"/>
          </a:bodyPr>
          <a:p>
            <a:pPr indent="0" marL="0">
              <a:buNone/>
            </a:pPr>
            <a:r>
              <a:rPr dirty="0" lang="en-AU" smtClean="0"/>
              <a:t>I love the life of Cesar Chavez because he proved to be a leader in a foreign country. He served as a leader for the union of the farmers. He was later promoted by the American </a:t>
            </a:r>
            <a:r>
              <a:rPr dirty="0" lang="en-AU" err="1" smtClean="0"/>
              <a:t>Labor</a:t>
            </a:r>
            <a:r>
              <a:rPr dirty="0" lang="en-AU" smtClean="0"/>
              <a:t> Movement. He fought for </a:t>
            </a:r>
            <a:r>
              <a:rPr lang="en-AU" smtClean="0"/>
              <a:t>the improvement </a:t>
            </a:r>
            <a:r>
              <a:rPr dirty="0" lang="en-AU" smtClean="0"/>
              <a:t>of the treatment, pay and working conditions for the farm workers. </a:t>
            </a:r>
            <a:endParaRPr dirty="0" lang="en-AU"/>
          </a:p>
          <a:p>
            <a:pPr indent="0" marL="0">
              <a:buNone/>
            </a:pPr>
            <a:endParaRPr dirty="0" lang="es-ES_tradnl"/>
          </a:p>
        </p:txBody>
      </p:sp>
      <p:pic>
        <p:nvPicPr>
          <p:cNvPr id="2097153" name="Content Placeholder 6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/>
          <a:srcRect l="-14311" r="-14311"/>
          <a:stretch>
            <a:fillRect/>
          </a:stretch>
        </p:blipFill>
        <p:spPr>
          <a:ln>
            <a:solidFill>
              <a:srgbClr val="4F81BD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s-ES_tradnl"/>
              <a:t>1. Una meta (</a:t>
            </a:r>
            <a:r>
              <a:rPr dirty="0" lang="es-ES_tradnl" err="1"/>
              <a:t>goal</a:t>
            </a:r>
            <a:r>
              <a:rPr dirty="0" lang="es-ES_tradnl"/>
              <a:t>) de </a:t>
            </a:r>
            <a:r>
              <a:rPr dirty="0" i="1" lang="es-ES_tradnl"/>
              <a:t>la marcha</a:t>
            </a:r>
            <a:endParaRPr dirty="0" lang="es-ES_tradnl"/>
          </a:p>
        </p:txBody>
      </p:sp>
      <p:sp>
        <p:nvSpPr>
          <p:cNvPr id="1048607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79500"/>
            <a:ext cx="4040188" cy="1095375"/>
          </a:xfrm>
          <a:ln>
            <a:solidFill>
              <a:srgbClr val="4F81BD"/>
            </a:solidFill>
          </a:ln>
        </p:spPr>
        <p:txBody>
          <a:bodyPr>
            <a:normAutofit/>
          </a:bodyPr>
          <a:p>
            <a:r>
              <a:rPr dirty="0" sz="3600" lang="es-ES_tradnl"/>
              <a:t>La meta</a:t>
            </a:r>
          </a:p>
        </p:txBody>
      </p:sp>
      <p:sp>
        <p:nvSpPr>
          <p:cNvPr id="1048608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lang="en-AU" smtClean="0"/>
              <a:t>One of the reason for the La Gran </a:t>
            </a:r>
            <a:r>
              <a:rPr dirty="0" lang="en-AU" err="1" smtClean="0"/>
              <a:t>Marcha</a:t>
            </a:r>
            <a:r>
              <a:rPr dirty="0" lang="en-AU" smtClean="0"/>
              <a:t> was that there was a need to show Americans that there is a need to understand more about all cultures of the world.</a:t>
            </a:r>
            <a:endParaRPr dirty="0" lang="en-AU"/>
          </a:p>
        </p:txBody>
      </p:sp>
      <p:sp>
        <p:nvSpPr>
          <p:cNvPr id="1048609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79500"/>
            <a:ext cx="4041775" cy="1095375"/>
          </a:xfrm>
          <a:ln>
            <a:solidFill>
              <a:srgbClr val="4F81BD"/>
            </a:solidFill>
          </a:ln>
        </p:spPr>
        <p:txBody>
          <a:bodyPr>
            <a:normAutofit fontScale="62500" lnSpcReduction="20000"/>
          </a:bodyPr>
          <a:p>
            <a:endParaRPr dirty="0" sz="6200" lang="es-ES_tradnl"/>
          </a:p>
          <a:p>
            <a:r>
              <a:rPr dirty="0" sz="6200" lang="es-ES_tradnl"/>
              <a:t>Un ejemplo</a:t>
            </a:r>
          </a:p>
          <a:p>
            <a:endParaRPr dirty="0" lang="es-ES_tradnl"/>
          </a:p>
        </p:txBody>
      </p:sp>
      <p:sp>
        <p:nvSpPr>
          <p:cNvPr id="1048610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lang="es-ES_tradnl" err="1" smtClean="0"/>
              <a:t>During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La Gran Marcha, </a:t>
            </a:r>
            <a:r>
              <a:rPr dirty="0" lang="es-ES_tradnl" err="1" smtClean="0"/>
              <a:t>th</a:t>
            </a:r>
            <a:r>
              <a:rPr dirty="0" lang="es-ES_tradnl" err="1" smtClean="0"/>
              <a:t>ose</a:t>
            </a:r>
            <a:r>
              <a:rPr dirty="0" lang="es-ES_tradnl" smtClean="0"/>
              <a:t> </a:t>
            </a:r>
            <a:r>
              <a:rPr dirty="0" lang="es-ES_tradnl" err="1" smtClean="0"/>
              <a:t>who</a:t>
            </a:r>
            <a:r>
              <a:rPr dirty="0" lang="es-ES_tradnl" smtClean="0"/>
              <a:t> </a:t>
            </a:r>
            <a:r>
              <a:rPr dirty="0" lang="es-ES_tradnl" err="1" smtClean="0"/>
              <a:t>took</a:t>
            </a:r>
            <a:r>
              <a:rPr dirty="0" lang="es-ES_tradnl" smtClean="0"/>
              <a:t> </a:t>
            </a:r>
            <a:r>
              <a:rPr dirty="0" lang="es-ES_tradnl" err="1" smtClean="0"/>
              <a:t>part</a:t>
            </a:r>
            <a:r>
              <a:rPr dirty="0" lang="es-ES_tradnl" smtClean="0"/>
              <a:t> </a:t>
            </a:r>
            <a:r>
              <a:rPr dirty="0" lang="es-ES_tradnl" err="1" smtClean="0"/>
              <a:t>wanted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</a:t>
            </a:r>
            <a:r>
              <a:rPr dirty="0" lang="es-ES_tradnl" err="1" smtClean="0"/>
              <a:t>make</a:t>
            </a:r>
            <a:r>
              <a:rPr dirty="0" lang="es-ES_tradnl" smtClean="0"/>
              <a:t> </a:t>
            </a:r>
            <a:r>
              <a:rPr dirty="0" lang="es-ES_tradnl" err="1" smtClean="0"/>
              <a:t>Americans</a:t>
            </a:r>
            <a:r>
              <a:rPr dirty="0" lang="es-ES_tradnl" smtClean="0"/>
              <a:t> (</a:t>
            </a:r>
            <a:r>
              <a:rPr dirty="0" lang="es-ES_tradnl" err="1" smtClean="0"/>
              <a:t>congress</a:t>
            </a:r>
            <a:r>
              <a:rPr dirty="0" lang="es-ES_tradnl" smtClean="0"/>
              <a:t>) </a:t>
            </a:r>
            <a:r>
              <a:rPr dirty="0" lang="es-ES_tradnl" err="1" smtClean="0"/>
              <a:t>recognize</a:t>
            </a:r>
            <a:r>
              <a:rPr dirty="0" lang="es-ES_tradnl" smtClean="0"/>
              <a:t> </a:t>
            </a:r>
            <a:r>
              <a:rPr dirty="0" lang="es-ES_tradnl" err="1" smtClean="0"/>
              <a:t>that</a:t>
            </a:r>
            <a:r>
              <a:rPr dirty="0" lang="es-ES_tradnl" smtClean="0"/>
              <a:t> </a:t>
            </a:r>
            <a:r>
              <a:rPr dirty="0" lang="es-ES_tradnl" err="1" smtClean="0"/>
              <a:t>there</a:t>
            </a:r>
            <a:r>
              <a:rPr dirty="0" lang="es-ES_tradnl" smtClean="0"/>
              <a:t> </a:t>
            </a:r>
            <a:r>
              <a:rPr dirty="0" lang="es-ES_tradnl" err="1" smtClean="0"/>
              <a:t>was</a:t>
            </a:r>
            <a:r>
              <a:rPr dirty="0" lang="es-ES_tradnl" smtClean="0"/>
              <a:t> a </a:t>
            </a:r>
            <a:r>
              <a:rPr dirty="0" lang="es-ES_tradnl" err="1" smtClean="0"/>
              <a:t>need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</a:t>
            </a:r>
            <a:r>
              <a:rPr dirty="0" lang="es-ES_tradnl" err="1" smtClean="0"/>
              <a:t>have</a:t>
            </a:r>
            <a:r>
              <a:rPr dirty="0" lang="es-ES_tradnl" smtClean="0"/>
              <a:t> a </a:t>
            </a:r>
            <a:r>
              <a:rPr dirty="0" lang="es-ES_tradnl" err="1" smtClean="0"/>
              <a:t>diverse</a:t>
            </a:r>
            <a:r>
              <a:rPr dirty="0" lang="es-ES_tradnl" smtClean="0"/>
              <a:t> </a:t>
            </a:r>
            <a:r>
              <a:rPr dirty="0" lang="es-ES_tradnl" err="1" smtClean="0"/>
              <a:t>range</a:t>
            </a:r>
            <a:r>
              <a:rPr dirty="0" lang="es-ES_tradnl" smtClean="0"/>
              <a:t> of cultures. </a:t>
            </a:r>
            <a:endParaRPr dirty="0" lang="es-ES_trad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s-ES_tradnl"/>
              <a:t>2. Una meta (</a:t>
            </a:r>
            <a:r>
              <a:rPr dirty="0" lang="es-ES_tradnl" err="1"/>
              <a:t>goal</a:t>
            </a:r>
            <a:r>
              <a:rPr dirty="0" lang="es-ES_tradnl"/>
              <a:t>) de </a:t>
            </a:r>
            <a:r>
              <a:rPr dirty="0" i="1" lang="es-ES_tradnl"/>
              <a:t>la marcha</a:t>
            </a:r>
            <a:endParaRPr dirty="0" lang="es-ES_tradnl"/>
          </a:p>
        </p:txBody>
      </p:sp>
      <p:sp>
        <p:nvSpPr>
          <p:cNvPr id="1048612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79500"/>
            <a:ext cx="4040188" cy="1095375"/>
          </a:xfrm>
          <a:ln>
            <a:solidFill>
              <a:srgbClr val="4F81BD"/>
            </a:solidFill>
          </a:ln>
        </p:spPr>
        <p:txBody>
          <a:bodyPr>
            <a:normAutofit/>
          </a:bodyPr>
          <a:p>
            <a:r>
              <a:rPr dirty="0" sz="3600" lang="es-ES_tradnl"/>
              <a:t>La meta</a:t>
            </a:r>
          </a:p>
        </p:txBody>
      </p:sp>
      <p:sp>
        <p:nvSpPr>
          <p:cNvPr id="1048613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i="1" lang="en-AU" smtClean="0"/>
              <a:t>Another reason for the La Gran </a:t>
            </a:r>
            <a:r>
              <a:rPr dirty="0" i="1" lang="en-AU" err="1" smtClean="0"/>
              <a:t>Marcha</a:t>
            </a:r>
            <a:r>
              <a:rPr dirty="0" i="1" lang="en-AU" smtClean="0"/>
              <a:t> was that it was a display of values.</a:t>
            </a:r>
            <a:endParaRPr dirty="0" lang="en-AU"/>
          </a:p>
        </p:txBody>
      </p:sp>
      <p:sp>
        <p:nvSpPr>
          <p:cNvPr id="1048614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79500"/>
            <a:ext cx="4041775" cy="1095375"/>
          </a:xfrm>
          <a:ln>
            <a:solidFill>
              <a:srgbClr val="4F81BD"/>
            </a:solidFill>
          </a:ln>
        </p:spPr>
        <p:txBody>
          <a:bodyPr>
            <a:normAutofit fontScale="62500" lnSpcReduction="20000"/>
          </a:bodyPr>
          <a:p>
            <a:endParaRPr dirty="0" sz="6200" lang="es-ES_tradnl"/>
          </a:p>
          <a:p>
            <a:r>
              <a:rPr dirty="0" sz="6200" lang="es-ES_tradnl"/>
              <a:t>Un ejemplo</a:t>
            </a:r>
          </a:p>
          <a:p>
            <a:endParaRPr dirty="0" lang="es-ES_tradnl"/>
          </a:p>
        </p:txBody>
      </p:sp>
      <p:sp>
        <p:nvSpPr>
          <p:cNvPr id="1048615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lang="es-ES_tradnl" err="1" smtClean="0"/>
              <a:t>The</a:t>
            </a:r>
            <a:r>
              <a:rPr dirty="0" lang="es-ES_tradnl" smtClean="0"/>
              <a:t> Latino </a:t>
            </a:r>
            <a:r>
              <a:rPr dirty="0" lang="es-ES_tradnl" err="1" smtClean="0"/>
              <a:t>communit</a:t>
            </a:r>
            <a:r>
              <a:rPr dirty="0" lang="es-ES_tradnl" err="1" smtClean="0"/>
              <a:t>y’s</a:t>
            </a:r>
            <a:r>
              <a:rPr dirty="0" lang="es-ES_tradnl" smtClean="0"/>
              <a:t> </a:t>
            </a:r>
            <a:r>
              <a:rPr dirty="0" lang="es-ES_tradnl" err="1" smtClean="0"/>
              <a:t>families</a:t>
            </a:r>
            <a:r>
              <a:rPr dirty="0" lang="es-ES_tradnl" smtClean="0"/>
              <a:t> </a:t>
            </a:r>
            <a:r>
              <a:rPr dirty="0" lang="es-ES_tradnl" err="1" smtClean="0"/>
              <a:t>were</a:t>
            </a:r>
            <a:r>
              <a:rPr dirty="0" lang="es-ES_tradnl" smtClean="0"/>
              <a:t> </a:t>
            </a:r>
            <a:r>
              <a:rPr dirty="0" lang="es-ES_tradnl" err="1" smtClean="0"/>
              <a:t>threteaned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be </a:t>
            </a:r>
            <a:r>
              <a:rPr dirty="0" lang="es-ES_tradnl" err="1" smtClean="0"/>
              <a:t>broken</a:t>
            </a:r>
            <a:r>
              <a:rPr dirty="0" lang="es-ES_tradnl" smtClean="0"/>
              <a:t> up.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family</a:t>
            </a:r>
            <a:r>
              <a:rPr dirty="0" lang="es-ES_tradnl" smtClean="0"/>
              <a:t> </a:t>
            </a:r>
            <a:r>
              <a:rPr dirty="0" lang="es-ES_tradnl" err="1" smtClean="0"/>
              <a:t>is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most</a:t>
            </a:r>
            <a:r>
              <a:rPr dirty="0" lang="es-ES_tradnl" smtClean="0"/>
              <a:t> </a:t>
            </a:r>
            <a:r>
              <a:rPr dirty="0" lang="es-ES_tradnl" err="1" smtClean="0"/>
              <a:t>valued</a:t>
            </a:r>
            <a:r>
              <a:rPr dirty="0" lang="es-ES_tradnl" smtClean="0"/>
              <a:t> </a:t>
            </a:r>
            <a:r>
              <a:rPr dirty="0" lang="es-ES_tradnl" err="1" smtClean="0"/>
              <a:t>entity</a:t>
            </a:r>
            <a:r>
              <a:rPr dirty="0" lang="es-ES_tradnl" smtClean="0"/>
              <a:t> </a:t>
            </a:r>
            <a:r>
              <a:rPr dirty="0" lang="es-ES_tradnl" err="1" smtClean="0"/>
              <a:t>by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Latinos. </a:t>
            </a:r>
            <a:endParaRPr dirty="0" lang="es-ES_trad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s-ES_tradnl"/>
              <a:t>3. Una meta (</a:t>
            </a:r>
            <a:r>
              <a:rPr dirty="0" lang="es-ES_tradnl" err="1"/>
              <a:t>goal</a:t>
            </a:r>
            <a:r>
              <a:rPr dirty="0" lang="es-ES_tradnl"/>
              <a:t>) de </a:t>
            </a:r>
            <a:r>
              <a:rPr dirty="0" i="1" lang="es-ES_tradnl"/>
              <a:t>la marcha</a:t>
            </a:r>
            <a:endParaRPr dirty="0" lang="es-ES_tradnl"/>
          </a:p>
        </p:txBody>
      </p:sp>
      <p:sp>
        <p:nvSpPr>
          <p:cNvPr id="1048617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79500"/>
            <a:ext cx="4040188" cy="1095375"/>
          </a:xfrm>
          <a:ln>
            <a:solidFill>
              <a:srgbClr val="4F81BD"/>
            </a:solidFill>
          </a:ln>
        </p:spPr>
        <p:txBody>
          <a:bodyPr>
            <a:normAutofit/>
          </a:bodyPr>
          <a:p>
            <a:r>
              <a:rPr dirty="0" sz="3600" lang="es-ES_tradnl"/>
              <a:t>La meta</a:t>
            </a:r>
          </a:p>
        </p:txBody>
      </p:sp>
      <p:sp>
        <p:nvSpPr>
          <p:cNvPr id="1048618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lang="en-AU" smtClean="0"/>
              <a:t>They wanted to be heard get allowed to move into the US in search of livelihood.</a:t>
            </a:r>
            <a:endParaRPr dirty="0" lang="en-AU"/>
          </a:p>
        </p:txBody>
      </p:sp>
      <p:sp>
        <p:nvSpPr>
          <p:cNvPr id="1048619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079500"/>
            <a:ext cx="4041775" cy="1095375"/>
          </a:xfrm>
          <a:ln>
            <a:solidFill>
              <a:srgbClr val="4F81BD"/>
            </a:solidFill>
          </a:ln>
        </p:spPr>
        <p:txBody>
          <a:bodyPr>
            <a:normAutofit fontScale="62500" lnSpcReduction="20000"/>
          </a:bodyPr>
          <a:p>
            <a:endParaRPr dirty="0" sz="6200" lang="es-ES_tradnl"/>
          </a:p>
          <a:p>
            <a:r>
              <a:rPr dirty="0" sz="6200" lang="es-ES_tradnl"/>
              <a:t>Un ejemplo</a:t>
            </a:r>
          </a:p>
          <a:p>
            <a:endParaRPr dirty="0" lang="es-ES_tradnl"/>
          </a:p>
        </p:txBody>
      </p:sp>
      <p:sp>
        <p:nvSpPr>
          <p:cNvPr id="1048620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rgbClr val="4F81BD"/>
            </a:solidFill>
          </a:ln>
        </p:spPr>
        <p:txBody>
          <a:bodyPr/>
          <a:p>
            <a:r>
              <a:rPr dirty="0" lang="es-ES_tradnl" err="1" smtClean="0"/>
              <a:t>The</a:t>
            </a:r>
            <a:r>
              <a:rPr dirty="0" lang="es-ES_tradnl" smtClean="0"/>
              <a:t> Latinos </a:t>
            </a:r>
            <a:r>
              <a:rPr dirty="0" lang="es-ES_tradnl" err="1" smtClean="0"/>
              <a:t>marched</a:t>
            </a:r>
            <a:r>
              <a:rPr dirty="0" lang="es-ES_tradnl" smtClean="0"/>
              <a:t> </a:t>
            </a:r>
            <a:r>
              <a:rPr dirty="0" lang="es-ES_tradnl" err="1" smtClean="0"/>
              <a:t>asking</a:t>
            </a:r>
            <a:r>
              <a:rPr dirty="0" lang="es-ES_tradnl" smtClean="0"/>
              <a:t> </a:t>
            </a:r>
            <a:r>
              <a:rPr dirty="0" lang="es-ES_tradnl" err="1" smtClean="0"/>
              <a:t>for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 </a:t>
            </a:r>
            <a:r>
              <a:rPr dirty="0" lang="es-ES_tradnl" err="1" smtClean="0"/>
              <a:t>provision</a:t>
            </a:r>
            <a:r>
              <a:rPr dirty="0" lang="es-ES_tradnl" smtClean="0"/>
              <a:t> of </a:t>
            </a:r>
            <a:r>
              <a:rPr dirty="0" lang="es-ES_tradnl" err="1" smtClean="0"/>
              <a:t>employment</a:t>
            </a:r>
            <a:r>
              <a:rPr dirty="0" lang="es-ES_tradnl" smtClean="0"/>
              <a:t> so </a:t>
            </a:r>
            <a:r>
              <a:rPr dirty="0" lang="es-ES_tradnl" err="1" smtClean="0"/>
              <a:t>that</a:t>
            </a:r>
            <a:r>
              <a:rPr dirty="0" lang="es-ES_tradnl" smtClean="0"/>
              <a:t> </a:t>
            </a:r>
            <a:r>
              <a:rPr dirty="0" lang="es-ES_tradnl" err="1" smtClean="0"/>
              <a:t>they</a:t>
            </a:r>
            <a:r>
              <a:rPr dirty="0" lang="es-ES_tradnl" smtClean="0"/>
              <a:t> can </a:t>
            </a:r>
            <a:r>
              <a:rPr dirty="0" lang="es-ES_tradnl" err="1" smtClean="0"/>
              <a:t>have</a:t>
            </a:r>
            <a:r>
              <a:rPr dirty="0" lang="es-ES_tradnl" smtClean="0"/>
              <a:t>  </a:t>
            </a:r>
            <a:r>
              <a:rPr dirty="0" lang="es-ES_tradnl" err="1" smtClean="0"/>
              <a:t>better</a:t>
            </a:r>
            <a:r>
              <a:rPr dirty="0" lang="es-ES_tradnl" smtClean="0"/>
              <a:t> </a:t>
            </a:r>
            <a:r>
              <a:rPr dirty="0" lang="es-ES_tradnl" err="1" smtClean="0"/>
              <a:t>lives</a:t>
            </a:r>
            <a:r>
              <a:rPr dirty="0" lang="es-ES_tradnl" smtClean="0"/>
              <a:t>.</a:t>
            </a:r>
            <a:endParaRPr dirty="0" lang="es-ES_trad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n-AU"/>
              <a:t>Did you know about the march previously? 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93750" lnSpcReduction="10000"/>
          </a:bodyPr>
          <a:p>
            <a:r>
              <a:rPr dirty="0" lang="en-AU" smtClean="0"/>
              <a:t>Yes I did. </a:t>
            </a:r>
          </a:p>
          <a:p>
            <a:r>
              <a:rPr dirty="0" lang="en-AU" smtClean="0"/>
              <a:t> I came across the march as I was going through the internet. The site was rich in information concerning the history of the Mexican American in the past. </a:t>
            </a:r>
          </a:p>
          <a:p>
            <a:r>
              <a:rPr dirty="0" lang="en-AU" smtClean="0"/>
              <a:t>I developed interest in learning more about the history of the Latinos. </a:t>
            </a:r>
          </a:p>
          <a:p>
            <a:r>
              <a:rPr dirty="0" lang="en-AU" smtClean="0"/>
              <a:t>I think they are part of this great nation and we should agree in one accord that there is a need to have diverse culture.</a:t>
            </a:r>
            <a:endParaRPr dirty="0" lang="en-A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n-US"/>
              <a:t>Why is it important to study the march? </a:t>
            </a:r>
            <a:endParaRPr dirty="0" lang="en-AU"/>
          </a:p>
        </p:txBody>
      </p:sp>
      <p:sp>
        <p:nvSpPr>
          <p:cNvPr id="1048629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/>
          </a:bodyPr>
          <a:p>
            <a:r>
              <a:rPr dirty="0" lang="en-US"/>
              <a:t>What impacts did it have at the time, and what lessons can we gather from this time period? </a:t>
            </a:r>
            <a:endParaRPr dirty="0" lang="en-AU"/>
          </a:p>
        </p:txBody>
      </p:sp>
      <p:sp>
        <p:nvSpPr>
          <p:cNvPr id="1048630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5000" lnSpcReduction="20000"/>
          </a:bodyPr>
          <a:p>
            <a:r>
              <a:rPr dirty="0" lang="es-ES_tradnl" smtClean="0"/>
              <a:t>It </a:t>
            </a:r>
            <a:r>
              <a:rPr dirty="0" lang="es-ES_tradnl" err="1" smtClean="0"/>
              <a:t>made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Americans</a:t>
            </a:r>
            <a:r>
              <a:rPr dirty="0" lang="es-ES_tradnl" smtClean="0"/>
              <a:t> </a:t>
            </a:r>
            <a:r>
              <a:rPr dirty="0" lang="es-ES_tradnl" err="1" smtClean="0"/>
              <a:t>appreciate</a:t>
            </a:r>
            <a:r>
              <a:rPr dirty="0" lang="es-ES_tradnl" smtClean="0"/>
              <a:t> </a:t>
            </a:r>
            <a:r>
              <a:rPr dirty="0" lang="es-ES_tradnl" err="1" smtClean="0"/>
              <a:t>diversity</a:t>
            </a:r>
            <a:r>
              <a:rPr dirty="0" lang="es-ES_tradnl" smtClean="0"/>
              <a:t> in cultures.</a:t>
            </a:r>
          </a:p>
          <a:p>
            <a:r>
              <a:rPr dirty="0" lang="es-ES_tradnl" smtClean="0"/>
              <a:t>It </a:t>
            </a:r>
            <a:r>
              <a:rPr dirty="0" lang="es-ES_tradnl" err="1" smtClean="0"/>
              <a:t>brought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attention</a:t>
            </a:r>
            <a:r>
              <a:rPr dirty="0" lang="es-ES_tradnl" smtClean="0"/>
              <a:t> of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evil</a:t>
            </a:r>
            <a:r>
              <a:rPr dirty="0" lang="es-ES_tradnl" smtClean="0"/>
              <a:t> </a:t>
            </a:r>
            <a:r>
              <a:rPr dirty="0" lang="es-ES_tradnl" err="1" smtClean="0"/>
              <a:t>things</a:t>
            </a:r>
            <a:r>
              <a:rPr dirty="0" lang="es-ES_tradnl" smtClean="0"/>
              <a:t> </a:t>
            </a:r>
            <a:r>
              <a:rPr dirty="0" lang="es-ES_tradnl" err="1" smtClean="0"/>
              <a:t>that</a:t>
            </a:r>
            <a:r>
              <a:rPr dirty="0" lang="es-ES_tradnl" smtClean="0"/>
              <a:t> </a:t>
            </a:r>
            <a:r>
              <a:rPr dirty="0" lang="es-ES_tradnl" err="1" smtClean="0"/>
              <a:t>were</a:t>
            </a:r>
            <a:r>
              <a:rPr dirty="0" lang="es-ES_tradnl" smtClean="0"/>
              <a:t> done </a:t>
            </a:r>
            <a:r>
              <a:rPr dirty="0" lang="es-ES_tradnl" err="1" smtClean="0"/>
              <a:t>to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Latinos. </a:t>
            </a:r>
            <a:r>
              <a:rPr dirty="0" lang="es-ES_tradnl" err="1" smtClean="0"/>
              <a:t>Both</a:t>
            </a:r>
            <a:r>
              <a:rPr dirty="0" lang="es-ES_tradnl" smtClean="0"/>
              <a:t> verbal and </a:t>
            </a:r>
            <a:r>
              <a:rPr dirty="0" lang="es-ES_tradnl" err="1" smtClean="0"/>
              <a:t>physical</a:t>
            </a:r>
            <a:r>
              <a:rPr dirty="0" lang="es-ES_tradnl" smtClean="0"/>
              <a:t> abuse </a:t>
            </a:r>
            <a:r>
              <a:rPr dirty="0" lang="es-ES_tradnl" err="1" smtClean="0"/>
              <a:t>had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stop.</a:t>
            </a:r>
          </a:p>
          <a:p>
            <a:r>
              <a:rPr dirty="0" lang="es-ES_tradnl" err="1" smtClean="0"/>
              <a:t>One</a:t>
            </a:r>
            <a:r>
              <a:rPr dirty="0" lang="es-ES_tradnl" smtClean="0"/>
              <a:t> of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lessons</a:t>
            </a:r>
            <a:r>
              <a:rPr dirty="0" lang="es-ES_tradnl" smtClean="0"/>
              <a:t> </a:t>
            </a:r>
            <a:r>
              <a:rPr dirty="0" lang="es-ES_tradnl" err="1" smtClean="0"/>
              <a:t>that</a:t>
            </a:r>
            <a:r>
              <a:rPr dirty="0" lang="es-ES_tradnl" smtClean="0"/>
              <a:t> can be </a:t>
            </a:r>
            <a:r>
              <a:rPr dirty="0" lang="es-ES_tradnl" err="1" smtClean="0"/>
              <a:t>gathered</a:t>
            </a:r>
            <a:r>
              <a:rPr dirty="0" lang="es-ES_tradnl" smtClean="0"/>
              <a:t> </a:t>
            </a:r>
            <a:r>
              <a:rPr dirty="0" lang="es-ES_tradnl" err="1" smtClean="0"/>
              <a:t>from</a:t>
            </a:r>
            <a:r>
              <a:rPr dirty="0" lang="es-ES_tradnl" smtClean="0"/>
              <a:t> </a:t>
            </a:r>
            <a:r>
              <a:rPr dirty="0" lang="es-ES_tradnl" err="1" smtClean="0"/>
              <a:t>this</a:t>
            </a:r>
            <a:r>
              <a:rPr dirty="0" lang="es-ES_tradnl" smtClean="0"/>
              <a:t> time </a:t>
            </a:r>
            <a:r>
              <a:rPr dirty="0" lang="es-ES_tradnl" err="1" smtClean="0"/>
              <a:t>period</a:t>
            </a:r>
            <a:r>
              <a:rPr dirty="0" lang="es-ES_tradnl" smtClean="0"/>
              <a:t> </a:t>
            </a:r>
            <a:r>
              <a:rPr dirty="0" lang="es-ES_tradnl" err="1" smtClean="0"/>
              <a:t>is</a:t>
            </a:r>
            <a:r>
              <a:rPr dirty="0" lang="es-ES_tradnl" smtClean="0"/>
              <a:t> </a:t>
            </a:r>
            <a:r>
              <a:rPr dirty="0" lang="es-ES_tradnl" err="1" smtClean="0"/>
              <a:t>that</a:t>
            </a:r>
            <a:r>
              <a:rPr dirty="0" lang="es-ES_tradnl" smtClean="0"/>
              <a:t> </a:t>
            </a:r>
            <a:r>
              <a:rPr dirty="0" lang="es-ES_tradnl" err="1" smtClean="0"/>
              <a:t>all</a:t>
            </a:r>
            <a:r>
              <a:rPr dirty="0" lang="es-ES_tradnl" smtClean="0"/>
              <a:t> </a:t>
            </a:r>
            <a:r>
              <a:rPr dirty="0" lang="es-ES_tradnl" err="1" smtClean="0"/>
              <a:t>people</a:t>
            </a:r>
            <a:r>
              <a:rPr dirty="0" lang="es-ES_tradnl" smtClean="0"/>
              <a:t> </a:t>
            </a:r>
            <a:r>
              <a:rPr dirty="0" lang="es-ES_tradnl" err="1" smtClean="0"/>
              <a:t>should</a:t>
            </a:r>
            <a:r>
              <a:rPr dirty="0" lang="es-ES_tradnl" smtClean="0"/>
              <a:t> be </a:t>
            </a:r>
            <a:r>
              <a:rPr dirty="0" lang="es-ES_tradnl" err="1" smtClean="0"/>
              <a:t>equally</a:t>
            </a:r>
            <a:r>
              <a:rPr dirty="0" lang="es-ES_tradnl" smtClean="0"/>
              <a:t> </a:t>
            </a:r>
            <a:r>
              <a:rPr dirty="0" lang="es-ES_tradnl" err="1" smtClean="0"/>
              <a:t>treated</a:t>
            </a:r>
            <a:r>
              <a:rPr dirty="0" lang="es-ES_tradnl" smtClean="0"/>
              <a:t> </a:t>
            </a:r>
            <a:r>
              <a:rPr dirty="0" lang="es-ES_tradnl" err="1" smtClean="0"/>
              <a:t>regardless</a:t>
            </a:r>
            <a:r>
              <a:rPr dirty="0" lang="es-ES_tradnl" smtClean="0"/>
              <a:t> </a:t>
            </a:r>
            <a:r>
              <a:rPr dirty="0" lang="es-ES_tradnl" err="1" smtClean="0"/>
              <a:t>race</a:t>
            </a:r>
            <a:r>
              <a:rPr dirty="0" lang="es-ES_tradnl" smtClean="0"/>
              <a:t>, and </a:t>
            </a:r>
            <a:r>
              <a:rPr dirty="0" lang="es-ES_tradnl" err="1" smtClean="0"/>
              <a:t>ethnicity</a:t>
            </a:r>
            <a:r>
              <a:rPr dirty="0" lang="es-ES_tradnl" smtClean="0"/>
              <a:t> </a:t>
            </a:r>
            <a:r>
              <a:rPr dirty="0" lang="es-ES_tradnl" err="1" smtClean="0"/>
              <a:t>differences</a:t>
            </a:r>
            <a:r>
              <a:rPr dirty="0" lang="es-ES_tradnl" smtClean="0"/>
              <a:t> </a:t>
            </a:r>
            <a:r>
              <a:rPr dirty="0" lang="es-ES_tradnl" err="1" smtClean="0"/>
              <a:t>among</a:t>
            </a:r>
            <a:r>
              <a:rPr dirty="0" lang="es-ES_tradnl" smtClean="0"/>
              <a:t> </a:t>
            </a:r>
            <a:r>
              <a:rPr dirty="0" lang="es-ES_tradnl" err="1" smtClean="0"/>
              <a:t>others</a:t>
            </a:r>
            <a:r>
              <a:rPr dirty="0" lang="es-ES_tradnl" smtClean="0"/>
              <a:t>.</a:t>
            </a:r>
          </a:p>
          <a:p>
            <a:r>
              <a:rPr dirty="0" lang="es-ES_tradnl" err="1" smtClean="0"/>
              <a:t>Secondly</a:t>
            </a:r>
            <a:r>
              <a:rPr dirty="0" lang="es-ES_tradnl" smtClean="0"/>
              <a:t>, </a:t>
            </a:r>
            <a:r>
              <a:rPr dirty="0" lang="es-ES_tradnl" err="1" smtClean="0"/>
              <a:t>rights</a:t>
            </a:r>
            <a:r>
              <a:rPr dirty="0" lang="es-ES_tradnl" smtClean="0"/>
              <a:t> of </a:t>
            </a:r>
            <a:r>
              <a:rPr dirty="0" lang="es-ES_tradnl" err="1" smtClean="0"/>
              <a:t>all</a:t>
            </a:r>
            <a:r>
              <a:rPr dirty="0" lang="es-ES_tradnl" smtClean="0"/>
              <a:t> </a:t>
            </a:r>
            <a:r>
              <a:rPr dirty="0" lang="es-ES_tradnl" err="1" smtClean="0"/>
              <a:t>people</a:t>
            </a:r>
            <a:r>
              <a:rPr dirty="0" lang="es-ES_tradnl" smtClean="0"/>
              <a:t> </a:t>
            </a:r>
            <a:r>
              <a:rPr dirty="0" lang="es-ES_tradnl" err="1" smtClean="0"/>
              <a:t>should</a:t>
            </a:r>
            <a:r>
              <a:rPr dirty="0" lang="es-ES_tradnl" smtClean="0"/>
              <a:t> be </a:t>
            </a:r>
            <a:r>
              <a:rPr dirty="0" lang="es-ES_tradnl" err="1" smtClean="0"/>
              <a:t>guarded</a:t>
            </a:r>
            <a:r>
              <a:rPr dirty="0" lang="es-ES_tradnl" smtClean="0"/>
              <a:t>.</a:t>
            </a:r>
            <a:endParaRPr dirty="0" lang="es-ES_tradn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201083" y="274638"/>
            <a:ext cx="8485717" cy="1143000"/>
          </a:xfrm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n-US"/>
              <a:t>Why is it important to have a commemorative march on campus? </a:t>
            </a:r>
            <a:endParaRPr dirty="0" lang="en-AU"/>
          </a:p>
        </p:txBody>
      </p:sp>
      <p:sp>
        <p:nvSpPr>
          <p:cNvPr id="1048632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rgbClr val="4F81BD"/>
            </a:solidFill>
          </a:ln>
        </p:spPr>
        <p:txBody>
          <a:bodyPr>
            <a:normAutofit/>
          </a:bodyPr>
          <a:p>
            <a:r>
              <a:rPr dirty="0" lang="en-US"/>
              <a:t>Do you think most Americans today are aware of this social issue?</a:t>
            </a:r>
            <a:endParaRPr dirty="0" lang="en-AU"/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rgbClr val="4F81BD"/>
            </a:solidFill>
          </a:ln>
        </p:spPr>
        <p:txBody>
          <a:bodyPr>
            <a:normAutofit fontScale="75000" lnSpcReduction="20000"/>
          </a:bodyPr>
          <a:p>
            <a:r>
              <a:rPr dirty="0" lang="es-ES_tradnl" err="1" smtClean="0"/>
              <a:t>We</a:t>
            </a:r>
            <a:r>
              <a:rPr dirty="0" lang="es-ES_tradnl" smtClean="0"/>
              <a:t> can </a:t>
            </a:r>
            <a:r>
              <a:rPr dirty="0" lang="es-ES_tradnl" err="1" smtClean="0"/>
              <a:t>say</a:t>
            </a:r>
            <a:r>
              <a:rPr dirty="0" lang="es-ES_tradnl" smtClean="0"/>
              <a:t> </a:t>
            </a:r>
            <a:r>
              <a:rPr dirty="0" lang="es-ES_tradnl" err="1" smtClean="0"/>
              <a:t>that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</a:t>
            </a:r>
            <a:r>
              <a:rPr dirty="0" lang="es-ES_tradnl" err="1" smtClean="0"/>
              <a:t>some</a:t>
            </a:r>
            <a:r>
              <a:rPr dirty="0" lang="es-ES_tradnl" smtClean="0"/>
              <a:t> </a:t>
            </a:r>
            <a:r>
              <a:rPr dirty="0" lang="es-ES_tradnl" err="1" smtClean="0"/>
              <a:t>extent</a:t>
            </a:r>
            <a:r>
              <a:rPr dirty="0" lang="es-ES_tradnl" smtClean="0"/>
              <a:t>, </a:t>
            </a:r>
            <a:r>
              <a:rPr dirty="0" lang="es-ES_tradnl" err="1" smtClean="0"/>
              <a:t>some</a:t>
            </a:r>
            <a:r>
              <a:rPr dirty="0" lang="es-ES_tradnl" smtClean="0"/>
              <a:t> of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Americans</a:t>
            </a:r>
            <a:r>
              <a:rPr dirty="0" lang="es-ES_tradnl" smtClean="0"/>
              <a:t> are </a:t>
            </a:r>
            <a:r>
              <a:rPr dirty="0" lang="es-ES_tradnl" err="1" smtClean="0"/>
              <a:t>aware</a:t>
            </a:r>
            <a:r>
              <a:rPr dirty="0" lang="es-ES_tradnl" smtClean="0"/>
              <a:t> of </a:t>
            </a:r>
            <a:r>
              <a:rPr dirty="0" lang="es-ES_tradnl" err="1" smtClean="0"/>
              <a:t>this</a:t>
            </a:r>
            <a:r>
              <a:rPr dirty="0" lang="es-ES_tradnl" smtClean="0"/>
              <a:t> social </a:t>
            </a:r>
            <a:r>
              <a:rPr dirty="0" lang="es-ES_tradnl" err="1" smtClean="0"/>
              <a:t>issue</a:t>
            </a:r>
            <a:r>
              <a:rPr dirty="0" lang="es-ES_tradnl"/>
              <a:t> </a:t>
            </a:r>
            <a:r>
              <a:rPr dirty="0" lang="es-ES_tradnl" err="1" smtClean="0"/>
              <a:t>since</a:t>
            </a:r>
            <a:r>
              <a:rPr dirty="0" lang="es-ES_tradnl" smtClean="0"/>
              <a:t> </a:t>
            </a:r>
            <a:r>
              <a:rPr dirty="0" lang="es-ES_tradnl" err="1" smtClean="0"/>
              <a:t>they</a:t>
            </a:r>
            <a:r>
              <a:rPr dirty="0" lang="es-ES_tradnl" smtClean="0"/>
              <a:t> </a:t>
            </a:r>
            <a:r>
              <a:rPr dirty="0" lang="es-ES_tradnl" err="1" smtClean="0"/>
              <a:t>have</a:t>
            </a:r>
            <a:r>
              <a:rPr dirty="0" lang="es-ES_tradnl" smtClean="0"/>
              <a:t> </a:t>
            </a:r>
            <a:r>
              <a:rPr dirty="0" lang="es-ES_tradnl" err="1" smtClean="0"/>
              <a:t>allowed</a:t>
            </a:r>
            <a:r>
              <a:rPr dirty="0" lang="es-ES_tradnl" smtClean="0"/>
              <a:t> </a:t>
            </a:r>
            <a:r>
              <a:rPr dirty="0" lang="es-ES_tradnl" err="1" smtClean="0"/>
              <a:t>for</a:t>
            </a:r>
            <a:r>
              <a:rPr dirty="0" lang="es-ES_tradnl" smtClean="0"/>
              <a:t> </a:t>
            </a:r>
            <a:r>
              <a:rPr dirty="0" lang="es-ES_tradnl" err="1" smtClean="0"/>
              <a:t>diversity</a:t>
            </a:r>
            <a:r>
              <a:rPr dirty="0" lang="es-ES_tradnl" smtClean="0"/>
              <a:t> in </a:t>
            </a:r>
            <a:r>
              <a:rPr dirty="0" lang="es-ES_tradnl" err="1" smtClean="0"/>
              <a:t>their</a:t>
            </a:r>
            <a:r>
              <a:rPr dirty="0" lang="es-ES_tradnl" smtClean="0"/>
              <a:t> </a:t>
            </a:r>
            <a:r>
              <a:rPr dirty="0" lang="es-ES_tradnl" err="1" smtClean="0"/>
              <a:t>nation</a:t>
            </a:r>
            <a:r>
              <a:rPr dirty="0" lang="es-ES_tradnl" smtClean="0"/>
              <a:t>. </a:t>
            </a:r>
            <a:r>
              <a:rPr dirty="0" lang="es-ES_tradnl" err="1" smtClean="0"/>
              <a:t>They</a:t>
            </a:r>
            <a:r>
              <a:rPr dirty="0" lang="es-ES_tradnl" smtClean="0"/>
              <a:t> </a:t>
            </a:r>
            <a:r>
              <a:rPr dirty="0" lang="es-ES_tradnl" err="1" smtClean="0"/>
              <a:t>have</a:t>
            </a:r>
            <a:r>
              <a:rPr dirty="0" lang="es-ES_tradnl" smtClean="0"/>
              <a:t> </a:t>
            </a:r>
            <a:r>
              <a:rPr dirty="0" lang="es-ES_tradnl" err="1" smtClean="0"/>
              <a:t>been</a:t>
            </a:r>
            <a:r>
              <a:rPr dirty="0" lang="es-ES_tradnl" smtClean="0"/>
              <a:t> </a:t>
            </a:r>
            <a:r>
              <a:rPr dirty="0" lang="es-ES_tradnl" err="1" smtClean="0"/>
              <a:t>acknowledging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need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</a:t>
            </a:r>
            <a:r>
              <a:rPr dirty="0" lang="es-ES_tradnl" err="1" smtClean="0"/>
              <a:t>have</a:t>
            </a:r>
            <a:r>
              <a:rPr dirty="0" lang="es-ES_tradnl" smtClean="0"/>
              <a:t> </a:t>
            </a:r>
            <a:r>
              <a:rPr dirty="0" lang="es-ES_tradnl" err="1" smtClean="0"/>
              <a:t>diverse</a:t>
            </a:r>
            <a:r>
              <a:rPr dirty="0" lang="es-ES_tradnl" smtClean="0"/>
              <a:t> culture </a:t>
            </a:r>
            <a:r>
              <a:rPr dirty="0" lang="es-ES_tradnl" err="1" smtClean="0"/>
              <a:t>within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</a:t>
            </a:r>
            <a:r>
              <a:rPr dirty="0" lang="es-ES_tradnl" err="1" smtClean="0"/>
              <a:t>nation</a:t>
            </a:r>
            <a:r>
              <a:rPr dirty="0" lang="es-ES_tradnl" smtClean="0"/>
              <a:t>. On the </a:t>
            </a:r>
            <a:r>
              <a:rPr dirty="0" lang="es-ES_tradnl" err="1" smtClean="0"/>
              <a:t>other</a:t>
            </a:r>
            <a:r>
              <a:rPr dirty="0" lang="es-ES_tradnl" smtClean="0"/>
              <a:t> </a:t>
            </a:r>
            <a:r>
              <a:rPr dirty="0" lang="es-ES_tradnl" err="1" smtClean="0"/>
              <a:t>hand</a:t>
            </a:r>
            <a:r>
              <a:rPr dirty="0" lang="es-ES_tradnl" smtClean="0"/>
              <a:t>, </a:t>
            </a:r>
            <a:r>
              <a:rPr dirty="0" lang="es-ES_tradnl" err="1" smtClean="0"/>
              <a:t>we</a:t>
            </a:r>
            <a:r>
              <a:rPr dirty="0" lang="es-ES_tradnl" smtClean="0"/>
              <a:t> </a:t>
            </a:r>
            <a:r>
              <a:rPr dirty="0" lang="es-ES_tradnl" err="1" smtClean="0"/>
              <a:t>have</a:t>
            </a:r>
            <a:r>
              <a:rPr dirty="0" lang="es-ES_tradnl" smtClean="0"/>
              <a:t> all </a:t>
            </a:r>
            <a:r>
              <a:rPr dirty="0" lang="es-ES_tradnl" err="1" smtClean="0"/>
              <a:t>witnessed</a:t>
            </a:r>
            <a:r>
              <a:rPr dirty="0" lang="es-ES_tradnl" smtClean="0"/>
              <a:t> the </a:t>
            </a:r>
            <a:r>
              <a:rPr dirty="0" lang="es-ES_tradnl" err="1" smtClean="0"/>
              <a:t>current</a:t>
            </a:r>
            <a:r>
              <a:rPr dirty="0" lang="es-ES_tradnl" smtClean="0"/>
              <a:t> </a:t>
            </a:r>
            <a:r>
              <a:rPr dirty="0" lang="es-ES_tradnl" err="1" smtClean="0"/>
              <a:t>President</a:t>
            </a:r>
            <a:r>
              <a:rPr dirty="0" lang="es-ES_tradnl" smtClean="0"/>
              <a:t>, </a:t>
            </a:r>
            <a:r>
              <a:rPr dirty="0" lang="es-ES_tradnl" err="1" smtClean="0"/>
              <a:t>Trump</a:t>
            </a:r>
            <a:r>
              <a:rPr dirty="0" lang="es-ES_tradnl" smtClean="0"/>
              <a:t> </a:t>
            </a:r>
            <a:r>
              <a:rPr dirty="0" lang="es-ES_tradnl" err="1" smtClean="0"/>
              <a:t>wanted</a:t>
            </a:r>
            <a:r>
              <a:rPr dirty="0" lang="es-ES_tradnl"/>
              <a:t> </a:t>
            </a:r>
            <a:r>
              <a:rPr dirty="0" lang="es-ES_tradnl" smtClean="0"/>
              <a:t>to </a:t>
            </a:r>
            <a:r>
              <a:rPr dirty="0" lang="es-ES_tradnl" err="1" smtClean="0"/>
              <a:t>depot</a:t>
            </a:r>
            <a:r>
              <a:rPr dirty="0" lang="es-ES_tradnl" smtClean="0"/>
              <a:t> </a:t>
            </a:r>
            <a:r>
              <a:rPr dirty="0" lang="es-ES_tradnl" err="1" smtClean="0"/>
              <a:t>most</a:t>
            </a:r>
            <a:r>
              <a:rPr dirty="0" lang="es-ES_tradnl" smtClean="0"/>
              <a:t> of the </a:t>
            </a:r>
            <a:r>
              <a:rPr dirty="0" lang="es-ES_tradnl" err="1" smtClean="0"/>
              <a:t>immigrants</a:t>
            </a:r>
            <a:r>
              <a:rPr dirty="0" lang="es-ES_tradnl" smtClean="0"/>
              <a:t>. </a:t>
            </a:r>
            <a:r>
              <a:rPr dirty="0" lang="es-ES_tradnl" err="1" smtClean="0"/>
              <a:t>Also</a:t>
            </a:r>
            <a:r>
              <a:rPr dirty="0" lang="es-ES_tradnl" smtClean="0"/>
              <a:t>, he </a:t>
            </a:r>
            <a:r>
              <a:rPr dirty="0" lang="es-ES_tradnl" err="1" smtClean="0"/>
              <a:t>wants</a:t>
            </a:r>
            <a:r>
              <a:rPr dirty="0" lang="es-ES_tradnl" smtClean="0"/>
              <a:t> so </a:t>
            </a:r>
            <a:r>
              <a:rPr dirty="0" lang="es-ES_tradnl" err="1" smtClean="0"/>
              <a:t>much</a:t>
            </a:r>
            <a:r>
              <a:rPr dirty="0" lang="es-ES_tradnl" smtClean="0"/>
              <a:t> </a:t>
            </a:r>
            <a:r>
              <a:rPr dirty="0" lang="es-ES_tradnl" err="1" smtClean="0"/>
              <a:t>to</a:t>
            </a:r>
            <a:r>
              <a:rPr dirty="0" lang="es-ES_tradnl" smtClean="0"/>
              <a:t> </a:t>
            </a:r>
            <a:r>
              <a:rPr dirty="0" lang="es-ES_tradnl" err="1" smtClean="0"/>
              <a:t>build</a:t>
            </a:r>
            <a:r>
              <a:rPr dirty="0" lang="es-ES_tradnl" smtClean="0"/>
              <a:t> a Wall </a:t>
            </a:r>
            <a:r>
              <a:rPr dirty="0" lang="es-ES_tradnl" err="1" smtClean="0"/>
              <a:t>that</a:t>
            </a:r>
            <a:r>
              <a:rPr dirty="0" lang="es-ES_tradnl" smtClean="0"/>
              <a:t> </a:t>
            </a:r>
            <a:r>
              <a:rPr dirty="0" lang="es-ES_tradnl" err="1" smtClean="0"/>
              <a:t>separates</a:t>
            </a:r>
            <a:r>
              <a:rPr dirty="0" lang="es-ES_tradnl" smtClean="0"/>
              <a:t> </a:t>
            </a:r>
            <a:r>
              <a:rPr dirty="0" lang="es-ES_tradnl" err="1" smtClean="0"/>
              <a:t>the</a:t>
            </a:r>
            <a:r>
              <a:rPr dirty="0" lang="es-ES_tradnl" smtClean="0"/>
              <a:t> US and </a:t>
            </a:r>
            <a:r>
              <a:rPr dirty="0" lang="es-ES_tradnl" err="1" smtClean="0"/>
              <a:t>Mexico</a:t>
            </a:r>
            <a:r>
              <a:rPr dirty="0" lang="es-ES_tradnl"/>
              <a:t> </a:t>
            </a:r>
            <a:r>
              <a:rPr dirty="0" lang="es-ES_tradnl" err="1" smtClean="0"/>
              <a:t>which</a:t>
            </a:r>
            <a:r>
              <a:rPr dirty="0" lang="es-ES_tradnl" smtClean="0"/>
              <a:t> </a:t>
            </a:r>
            <a:r>
              <a:rPr dirty="0" lang="es-ES_tradnl" err="1" smtClean="0"/>
              <a:t>is</a:t>
            </a:r>
            <a:r>
              <a:rPr dirty="0" lang="es-ES_tradnl" smtClean="0"/>
              <a:t> a </a:t>
            </a:r>
            <a:r>
              <a:rPr dirty="0" lang="es-ES_tradnl" err="1" smtClean="0"/>
              <a:t>clear</a:t>
            </a:r>
            <a:r>
              <a:rPr dirty="0" lang="es-ES_tradnl" smtClean="0"/>
              <a:t> </a:t>
            </a:r>
            <a:r>
              <a:rPr dirty="0" lang="es-ES_tradnl" err="1" smtClean="0"/>
              <a:t>indication</a:t>
            </a:r>
            <a:r>
              <a:rPr dirty="0" lang="es-ES_tradnl" smtClean="0"/>
              <a:t>  </a:t>
            </a:r>
            <a:r>
              <a:rPr dirty="0" lang="es-ES_tradnl" err="1" smtClean="0"/>
              <a:t>that</a:t>
            </a:r>
            <a:r>
              <a:rPr dirty="0" lang="es-ES_tradnl" smtClean="0"/>
              <a:t> he </a:t>
            </a:r>
            <a:r>
              <a:rPr dirty="0" lang="es-ES_tradnl" err="1" smtClean="0"/>
              <a:t>does</a:t>
            </a:r>
            <a:r>
              <a:rPr dirty="0" lang="es-ES_tradnl" smtClean="0"/>
              <a:t> </a:t>
            </a:r>
            <a:r>
              <a:rPr dirty="0" lang="es-ES_tradnl" err="1" smtClean="0"/>
              <a:t>not</a:t>
            </a:r>
            <a:r>
              <a:rPr dirty="0" lang="es-ES_tradnl" smtClean="0"/>
              <a:t> </a:t>
            </a:r>
            <a:r>
              <a:rPr dirty="0" lang="es-ES_tradnl" err="1" smtClean="0"/>
              <a:t>like</a:t>
            </a:r>
            <a:r>
              <a:rPr dirty="0" lang="es-ES_tradnl" smtClean="0"/>
              <a:t> cultural </a:t>
            </a:r>
            <a:r>
              <a:rPr dirty="0" lang="es-ES_tradnl" err="1" smtClean="0"/>
              <a:t>diversity</a:t>
            </a:r>
            <a:r>
              <a:rPr dirty="0" lang="es-ES_tradnl" smtClean="0"/>
              <a:t>.</a:t>
            </a:r>
            <a:endParaRPr dirty="0" lang="es-ES_tradn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4F81BD"/>
            </a:solidFill>
          </a:ln>
        </p:spPr>
        <p:txBody>
          <a:bodyPr/>
          <a:p>
            <a:r>
              <a:rPr dirty="0" lang="es-ES_tradnl"/>
              <a:t>Mi proyecto: La pancarta</a:t>
            </a:r>
          </a:p>
        </p:txBody>
      </p:sp>
      <p:pic>
        <p:nvPicPr>
          <p:cNvPr id="2097154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25444" y="1840567"/>
            <a:ext cx="2586382" cy="2082075"/>
          </a:xfrm>
          <a:ln>
            <a:solidFill>
              <a:srgbClr val="4F81BD"/>
            </a:solidFill>
          </a:ln>
        </p:spPr>
      </p:pic>
      <p:pic>
        <p:nvPicPr>
          <p:cNvPr id="2097155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103757" y="1586947"/>
            <a:ext cx="4064000" cy="2613992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-1" y="1"/>
            <a:ext cx="8932333" cy="2391832"/>
          </a:xfrm>
          <a:solidFill>
            <a:srgbClr val="FFFF00"/>
          </a:solidFill>
          <a:ln>
            <a:solidFill>
              <a:srgbClr val="4F81BD"/>
            </a:solidFill>
          </a:ln>
        </p:spPr>
        <p:txBody>
          <a:bodyPr>
            <a:normAutofit fontScale="90000"/>
          </a:bodyPr>
          <a:p>
            <a:r>
              <a:rPr dirty="0" lang="en-AU"/>
              <a:t>The Department Website will feature some of the students’ work. Please select  statement (below) that best applies to you and include it in your </a:t>
            </a:r>
            <a:r>
              <a:rPr dirty="0" lang="en-AU" err="1"/>
              <a:t>powerpoint</a:t>
            </a:r>
            <a:r>
              <a:rPr dirty="0" lang="en-AU"/>
              <a:t>.</a:t>
            </a:r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105833" y="2518833"/>
            <a:ext cx="8826499" cy="4072997"/>
          </a:xfrm>
          <a:solidFill>
            <a:srgbClr val="CCFFCC"/>
          </a:solidFill>
        </p:spPr>
        <p:txBody>
          <a:bodyPr/>
          <a:p>
            <a:r>
              <a:rPr dirty="0" lang="en-AU"/>
              <a:t>I am willing to have my </a:t>
            </a:r>
            <a:r>
              <a:rPr dirty="0" lang="en-AU" err="1"/>
              <a:t>powerpoint</a:t>
            </a:r>
            <a:r>
              <a:rPr dirty="0" lang="en-AU"/>
              <a:t> included on the department website with my name</a:t>
            </a:r>
            <a:r>
              <a:rPr dirty="0" lang="en-AU" smtClean="0"/>
              <a:t>.</a:t>
            </a:r>
            <a:endParaRPr dirty="0" lang="en-A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University of Louisville</Company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Español 122</dc:title>
  <dc:creator>Melissa Groenewold</dc:creator>
  <cp:lastModifiedBy>Patrick</cp:lastModifiedBy>
  <dcterms:created xsi:type="dcterms:W3CDTF">2018-03-21T07:55:07Z</dcterms:created>
  <dcterms:modified xsi:type="dcterms:W3CDTF">2019-03-27T05:27:20Z</dcterms:modified>
</cp:coreProperties>
</file>