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8" r:id="rId8"/>
    <p:sldId id="269" r:id="rId9"/>
    <p:sldId id="270" r:id="rId10"/>
    <p:sldId id="267" r:id="rId11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34" autoAdjust="0"/>
    <p:restoredTop sz="94660"/>
  </p:normalViewPr>
  <p:slideViewPr>
    <p:cSldViewPr snapToGrid="0">
      <p:cViewPr varScale="1">
        <p:scale>
          <a:sx n="78" d="100"/>
          <a:sy n="78" d="100"/>
        </p:scale>
        <p:origin x="4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11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88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3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xmlns="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6/7/2021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51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1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6/7/2021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3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6/7/2021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64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6/7/2021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5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6/7/2021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0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6/7/2021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5735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2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2" r:id="rId5"/>
    <p:sldLayoutId id="2147483748" r:id="rId6"/>
    <p:sldLayoutId id="2147483749" r:id="rId7"/>
    <p:sldLayoutId id="2147483739" r:id="rId8"/>
    <p:sldLayoutId id="2147483740" r:id="rId9"/>
    <p:sldLayoutId id="2147483741" r:id="rId10"/>
    <p:sldLayoutId id="214748374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2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>
            <a:extLst>
              <a:ext uri="{FF2B5EF4-FFF2-40B4-BE49-F238E27FC236}">
                <a16:creationId xmlns:a16="http://schemas.microsoft.com/office/drawing/2014/main" xmlns="" id="{5BFBAC68-3849-48C1-A3F3-D85CC8370C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-868253" y="126381"/>
            <a:ext cx="12191979" cy="6857990"/>
          </a:xfrm>
          <a:prstGeom prst="rect">
            <a:avLst/>
          </a:prstGeom>
        </p:spPr>
      </p:pic>
      <p:sp>
        <p:nvSpPr>
          <p:cNvPr id="18" name="Rectangle 8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932C26-12DA-4F10-B2E2-7CA91D309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6508" y="1851101"/>
            <a:ext cx="5977054" cy="300339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Name of Organization or Client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Marketing Plan</a:t>
            </a: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by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Your Name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Date</a:t>
            </a:r>
            <a:r>
              <a:rPr lang="en-US" sz="3200" dirty="0">
                <a:solidFill>
                  <a:schemeClr val="tx1"/>
                </a:solidFill>
              </a:rPr>
              <a:t/>
            </a:r>
            <a:br>
              <a:rPr lang="en-US" sz="3200" dirty="0">
                <a:solidFill>
                  <a:schemeClr val="tx1"/>
                </a:solidFill>
              </a:rPr>
            </a:b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7302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41D998-F0B9-472A-B777-C5081CA51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91A38A-DEE3-4D6B-9BAF-D633B5C6E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Minimum of 2 sources, not including your </a:t>
            </a:r>
            <a:r>
              <a:rPr lang="en-US"/>
              <a:t>textbook, </a:t>
            </a:r>
            <a:r>
              <a:rPr lang="en-US" dirty="0"/>
              <a:t>formatted in SWS format.</a:t>
            </a:r>
          </a:p>
        </p:txBody>
      </p:sp>
    </p:spTree>
    <p:extLst>
      <p:ext uri="{BB962C8B-B14F-4D97-AF65-F5344CB8AC3E}">
        <p14:creationId xmlns:p14="http://schemas.microsoft.com/office/powerpoint/2010/main" val="295392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0B9E13-20BD-4BF6-A514-5976D6205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C8662C-5900-4E16-97E2-3276CC175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Client Name:</a:t>
            </a:r>
          </a:p>
          <a:p>
            <a:endParaRPr lang="en-US" dirty="0"/>
          </a:p>
          <a:p>
            <a:r>
              <a:rPr lang="en-US" dirty="0"/>
              <a:t>Client Description (size, location, </a:t>
            </a:r>
            <a:r>
              <a:rPr lang="en-US" dirty="0" err="1"/>
              <a:t>etc</a:t>
            </a:r>
            <a:r>
              <a:rPr lang="en-US" dirty="0"/>
              <a:t>):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Service Description: </a:t>
            </a:r>
          </a:p>
          <a:p>
            <a:pPr lvl="1"/>
            <a:r>
              <a:rPr lang="en-US" dirty="0"/>
              <a:t>(Include how the consumer can obtain or get access to your product or service.) </a:t>
            </a:r>
          </a:p>
        </p:txBody>
      </p:sp>
    </p:spTree>
    <p:extLst>
      <p:ext uri="{BB962C8B-B14F-4D97-AF65-F5344CB8AC3E}">
        <p14:creationId xmlns:p14="http://schemas.microsoft.com/office/powerpoint/2010/main" val="1588478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F53055-90A1-488E-BD36-F29DA638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Mission and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7CF728-5C27-43FF-970C-98B75DB20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Mission: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Goal(s):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174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BE6DF3-63B2-4644-8855-5B10C6B07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502900" cy="1371600"/>
          </a:xfrm>
        </p:spPr>
        <p:txBody>
          <a:bodyPr/>
          <a:lstStyle/>
          <a:p>
            <a:r>
              <a:rPr lang="en-US" dirty="0"/>
              <a:t>Service Value Proposition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4BCBAA-7781-41AE-9D25-8954284DF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Product differentiation: What is  your client’s  value proposition? What makes it unique? What distinguishes your client from others?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817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7356BA-FCD8-4974-AFAE-974856AC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Profile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D1A1C5-106B-4066-B8A0-66BD798A9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34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DE0914-EC08-47F7-8B35-43EC7BE7E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D0BD85-AC67-4C02-AF44-C00DC487C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936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78B097-9DCD-46D5-A8E9-17C542A0F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Platform Choice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315908-F4A7-4284-8FE8-E3AF46DE6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Discuss the social media platform that you are recommending and justify your choice.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572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B42226-B8F8-4436-B73E-1B61FEAD1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Campaign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F261EA-A641-47ED-8C92-2645B4042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Explain how your plan will be conducted:</a:t>
            </a:r>
          </a:p>
          <a:p>
            <a:r>
              <a:rPr lang="en-US" dirty="0"/>
              <a:t>Length of the campaign.</a:t>
            </a:r>
          </a:p>
          <a:p>
            <a:r>
              <a:rPr lang="en-US" dirty="0"/>
              <a:t>Content/collateral type.</a:t>
            </a:r>
          </a:p>
          <a:p>
            <a:r>
              <a:rPr lang="en-US" dirty="0"/>
              <a:t>Media buys/advertising.</a:t>
            </a:r>
          </a:p>
          <a:p>
            <a:r>
              <a:rPr lang="en-US" dirty="0"/>
              <a:t>Where it will run (i.e. Facebook Marketplace, Corporate Facebook Page, Instagram, etc.)</a:t>
            </a:r>
          </a:p>
        </p:txBody>
      </p:sp>
    </p:spTree>
    <p:extLst>
      <p:ext uri="{BB962C8B-B14F-4D97-AF65-F5344CB8AC3E}">
        <p14:creationId xmlns:p14="http://schemas.microsoft.com/office/powerpoint/2010/main" val="3270474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7EC539-563D-4861-BACD-A469164A2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Measuring the Campaign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5DF7F9-8307-4C00-BC64-A6E7A5AE9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Measuring marketing performance (assessing effectiveness, marketing metrics):</a:t>
            </a:r>
          </a:p>
          <a:p>
            <a:r>
              <a:rPr lang="en-US" dirty="0"/>
              <a:t>Describe the overall evaluation process. How will you know that you were effective? Align with your marketing goals.</a:t>
            </a:r>
          </a:p>
          <a:p>
            <a:pPr lvl="1"/>
            <a:r>
              <a:rPr lang="en-US" dirty="0"/>
              <a:t>Examples of various outcome methods to consider:</a:t>
            </a:r>
          </a:p>
          <a:p>
            <a:pPr lvl="2"/>
            <a:r>
              <a:rPr lang="en-US" dirty="0"/>
              <a:t>What tools will be used to measure consumer interaction?</a:t>
            </a:r>
          </a:p>
          <a:p>
            <a:pPr lvl="2"/>
            <a:r>
              <a:rPr lang="en-US" dirty="0"/>
              <a:t>Number of consumers accessing service or product.</a:t>
            </a:r>
          </a:p>
          <a:p>
            <a:pPr lvl="2"/>
            <a:r>
              <a:rPr lang="en-US" dirty="0"/>
              <a:t>Improvement in community health status.</a:t>
            </a:r>
          </a:p>
          <a:p>
            <a:pPr lvl="2"/>
            <a:r>
              <a:rPr lang="en-US" dirty="0"/>
              <a:t>Revenue, income, profits, (positive or negative).</a:t>
            </a:r>
          </a:p>
          <a:p>
            <a:pPr lvl="2"/>
            <a:r>
              <a:rPr lang="en-US" dirty="0"/>
              <a:t>Survey results (positive or negative)</a:t>
            </a:r>
          </a:p>
        </p:txBody>
      </p:sp>
    </p:spTree>
    <p:extLst>
      <p:ext uri="{BB962C8B-B14F-4D97-AF65-F5344CB8AC3E}">
        <p14:creationId xmlns:p14="http://schemas.microsoft.com/office/powerpoint/2010/main" val="2869156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ssignment/Provider Name&amp;#x0D;&amp;#x0A;&amp;#x0D;&amp;#x0A;Date&amp;#x0D;&amp;#x0A;Course&amp;#x0D;&amp;#x0A;Your Name&amp;#x0D;&amp;#x0A;Professor Name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Provider Name – Executive Summary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Organization/Product/Service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Organizational Mission and Vision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Features and Benefits of Product/Service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SWOT of (Your Provider)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Product Differentiation&amp;quot;&quot;/&gt;&lt;property id=&quot;20307&quot; value=&quot;262&quot;/&gt;&lt;/object&gt;&lt;object type=&quot;3&quot; unique_id=&quot;10011&quot;&gt;&lt;property id=&quot;20148&quot; value=&quot;5&quot;/&gt;&lt;property id=&quot;20300&quot; value=&quot;Slide 8 - &amp;quot;Marketing Approach&amp;quot;&quot;/&gt;&lt;property id=&quot;20307&quot; value=&quot;268&quot;/&gt;&lt;/object&gt;&lt;object type=&quot;3&quot; unique_id=&quot;10012&quot;&gt;&lt;property id=&quot;20148&quot; value=&quot;5&quot;/&gt;&lt;property id=&quot;20300&quot; value=&quot;Slide 9 - &amp;quot;Marketing Approach cont’d&amp;quot;&quot;/&gt;&lt;property id=&quot;20307&quot; value=&quot;269&quot;/&gt;&lt;/object&gt;&lt;object type=&quot;3&quot; unique_id=&quot;10013&quot;&gt;&lt;property id=&quot;20148&quot; value=&quot;5&quot;/&gt;&lt;property id=&quot;20300&quot; value=&quot;Slide 10 - &amp;quot;Marketing Approach cont’d&amp;quot;&quot;/&gt;&lt;property id=&quot;20307&quot; value=&quot;270&quot;/&gt;&lt;/object&gt;&lt;object type=&quot;3&quot; unique_id=&quot;10014&quot;&gt;&lt;property id=&quot;20148&quot; value=&quot;5&quot;/&gt;&lt;property id=&quot;20300&quot; value=&quot;Slide 12 - &amp;quot;Product/Service Distribution&amp;quot;&quot;/&gt;&lt;property id=&quot;20307&quot; value=&quot;264&quot;/&gt;&lt;/object&gt;&lt;object type=&quot;3&quot; unique_id=&quot;10016&quot;&gt;&lt;property id=&quot;20148&quot; value=&quot;5&quot;/&gt;&lt;property id=&quot;20300&quot; value=&quot;Slide 13 - &amp;quot;Performance or Effectiveness of Plan&amp;quot;&quot;/&gt;&lt;property id=&quot;20307&quot; value=&quot;265&quot;/&gt;&lt;/object&gt;&lt;object type=&quot;3&quot; unique_id=&quot;10017&quot;&gt;&lt;property id=&quot;20148&quot; value=&quot;5&quot;/&gt;&lt;property id=&quot;20300&quot; value=&quot;Slide 14 - &amp;quot;Organizational Impact&amp;quot;&quot;/&gt;&lt;property id=&quot;20307&quot; value=&quot;266&quot;/&gt;&lt;/object&gt;&lt;object type=&quot;3&quot; unique_id=&quot;10018&quot;&gt;&lt;property id=&quot;20148&quot; value=&quot;5&quot;/&gt;&lt;property id=&quot;20300&quot; value=&quot;Slide 15 - &amp;quot;Sources&amp;quot;&quot;/&gt;&lt;property id=&quot;20307&quot; value=&quot;267&quot;/&gt;&lt;/object&gt;&lt;object type=&quot;3&quot; unique_id=&quot;10104&quot;&gt;&lt;property id=&quot;20148&quot; value=&quot;5&quot;/&gt;&lt;property id=&quot;20300&quot; value=&quot;Slide 11 - &amp;quot;Marketing Budget and Pricing&amp;quot;&quot;/&gt;&lt;property id=&quot;20307&quot; value=&quot;271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242F41"/>
      </a:dk2>
      <a:lt2>
        <a:srgbClr val="E4E8E2"/>
      </a:lt2>
      <a:accent1>
        <a:srgbClr val="AA29E7"/>
      </a:accent1>
      <a:accent2>
        <a:srgbClr val="643ADB"/>
      </a:accent2>
      <a:accent3>
        <a:srgbClr val="2947E7"/>
      </a:accent3>
      <a:accent4>
        <a:srgbClr val="1784D5"/>
      </a:accent4>
      <a:accent5>
        <a:srgbClr val="20B6B7"/>
      </a:accent5>
      <a:accent6>
        <a:srgbClr val="14B976"/>
      </a:accent6>
      <a:hlink>
        <a:srgbClr val="358EA1"/>
      </a:hlink>
      <a:folHlink>
        <a:srgbClr val="7F7F7F"/>
      </a:folHlink>
    </a:clrScheme>
    <a:fontScheme name="Savon">
      <a:majorFont>
        <a:latin typeface="Century School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226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 Schoolbook</vt:lpstr>
      <vt:lpstr>Franklin Gothic Book</vt:lpstr>
      <vt:lpstr>Garamond</vt:lpstr>
      <vt:lpstr>SavonVTI</vt:lpstr>
      <vt:lpstr> Name of Organization or Client Marketing Plan  by  Your Name Date </vt:lpstr>
      <vt:lpstr>Client Introduction</vt:lpstr>
      <vt:lpstr>Client Mission and Goals</vt:lpstr>
      <vt:lpstr>Service Value Proposition</vt:lpstr>
      <vt:lpstr>Customer Profile</vt:lpstr>
      <vt:lpstr>Competition</vt:lpstr>
      <vt:lpstr>Social Media Platform Choice</vt:lpstr>
      <vt:lpstr>Campaign Plan</vt:lpstr>
      <vt:lpstr>Measuring the Campaign</vt:lpstr>
      <vt:lpstr>Sources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Provider Name Date Course  Your Name Professor Name</dc:title>
  <dc:creator>Sandra Levengood</dc:creator>
  <cp:lastModifiedBy>Microsoft account</cp:lastModifiedBy>
  <cp:revision>30</cp:revision>
  <dcterms:created xsi:type="dcterms:W3CDTF">2019-10-28T13:41:45Z</dcterms:created>
  <dcterms:modified xsi:type="dcterms:W3CDTF">2021-06-07T20:20:14Z</dcterms:modified>
</cp:coreProperties>
</file>