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Lst>
  <p:notesMasterIdLst>
    <p:notesMasterId r:id="rId34"/>
  </p:notesMasterIdLst>
  <p:handoutMasterIdLst>
    <p:handoutMasterId r:id="rId35"/>
  </p:handoutMasterIdLst>
  <p:sldIdLst>
    <p:sldId id="270" r:id="rId3"/>
    <p:sldId id="320" r:id="rId4"/>
    <p:sldId id="321" r:id="rId5"/>
    <p:sldId id="271" r:id="rId6"/>
    <p:sldId id="274" r:id="rId7"/>
    <p:sldId id="275" r:id="rId8"/>
    <p:sldId id="276" r:id="rId9"/>
    <p:sldId id="278" r:id="rId10"/>
    <p:sldId id="322" r:id="rId11"/>
    <p:sldId id="324" r:id="rId12"/>
    <p:sldId id="282" r:id="rId13"/>
    <p:sldId id="283" r:id="rId14"/>
    <p:sldId id="285" r:id="rId15"/>
    <p:sldId id="287" r:id="rId16"/>
    <p:sldId id="286" r:id="rId17"/>
    <p:sldId id="289" r:id="rId18"/>
    <p:sldId id="288" r:id="rId19"/>
    <p:sldId id="290" r:id="rId20"/>
    <p:sldId id="325" r:id="rId21"/>
    <p:sldId id="292" r:id="rId22"/>
    <p:sldId id="293" r:id="rId23"/>
    <p:sldId id="294" r:id="rId24"/>
    <p:sldId id="295" r:id="rId25"/>
    <p:sldId id="296" r:id="rId26"/>
    <p:sldId id="297" r:id="rId27"/>
    <p:sldId id="326" r:id="rId28"/>
    <p:sldId id="298" r:id="rId29"/>
    <p:sldId id="300" r:id="rId30"/>
    <p:sldId id="327" r:id="rId31"/>
    <p:sldId id="302" r:id="rId32"/>
    <p:sldId id="303" r:id="rId33"/>
  </p:sldIdLst>
  <p:sldSz cx="12192000" cy="6858000"/>
  <p:notesSz cx="6858000" cy="9144000"/>
  <p:custDataLst>
    <p:tags r:id="rId36"/>
  </p:custDataLst>
  <p:defaultTextStyle>
    <a:defPPr>
      <a:defRPr lang="en-US"/>
    </a:defPPr>
    <a:lvl1pPr algn="l"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5pPr>
    <a:lvl6pPr marL="2286000" algn="l" defTabSz="914400" rtl="0" eaLnBrk="1" latinLnBrk="0" hangingPunct="1">
      <a:defRPr kern="1200">
        <a:solidFill>
          <a:schemeClr val="tx1"/>
        </a:solidFill>
        <a:latin typeface="Franklin Gothic Book" panose="020B0503020102020204" pitchFamily="34" charset="0"/>
        <a:ea typeface="+mn-ea"/>
        <a:cs typeface="+mn-cs"/>
      </a:defRPr>
    </a:lvl6pPr>
    <a:lvl7pPr marL="2743200" algn="l" defTabSz="914400" rtl="0" eaLnBrk="1" latinLnBrk="0" hangingPunct="1">
      <a:defRPr kern="1200">
        <a:solidFill>
          <a:schemeClr val="tx1"/>
        </a:solidFill>
        <a:latin typeface="Franklin Gothic Book" panose="020B0503020102020204" pitchFamily="34" charset="0"/>
        <a:ea typeface="+mn-ea"/>
        <a:cs typeface="+mn-cs"/>
      </a:defRPr>
    </a:lvl7pPr>
    <a:lvl8pPr marL="3200400" algn="l" defTabSz="914400" rtl="0" eaLnBrk="1" latinLnBrk="0" hangingPunct="1">
      <a:defRPr kern="1200">
        <a:solidFill>
          <a:schemeClr val="tx1"/>
        </a:solidFill>
        <a:latin typeface="Franklin Gothic Book" panose="020B0503020102020204" pitchFamily="34" charset="0"/>
        <a:ea typeface="+mn-ea"/>
        <a:cs typeface="+mn-cs"/>
      </a:defRPr>
    </a:lvl8pPr>
    <a:lvl9pPr marL="3657600" algn="l" defTabSz="914400" rtl="0" eaLnBrk="1" latinLnBrk="0" hangingPunct="1">
      <a:defRPr kern="1200">
        <a:solidFill>
          <a:schemeClr val="tx1"/>
        </a:solidFill>
        <a:latin typeface="Franklin Gothic Book" panose="020B05030201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6BC"/>
    <a:srgbClr val="D7D7D7"/>
    <a:srgbClr val="069E51"/>
    <a:srgbClr val="6A6A6A"/>
    <a:srgbClr val="B93737"/>
    <a:srgbClr val="F49C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630" autoAdjust="0"/>
    <p:restoredTop sz="93883" autoAdjust="0"/>
  </p:normalViewPr>
  <p:slideViewPr>
    <p:cSldViewPr snapToGrid="0" snapToObjects="1">
      <p:cViewPr varScale="1">
        <p:scale>
          <a:sx n="68" d="100"/>
          <a:sy n="68" d="100"/>
        </p:scale>
        <p:origin x="132" y="48"/>
      </p:cViewPr>
      <p:guideLst>
        <p:guide orient="horz" pos="2160"/>
        <p:guide pos="3840"/>
      </p:guideLst>
    </p:cSldViewPr>
  </p:slideViewPr>
  <p:outlineViewPr>
    <p:cViewPr>
      <p:scale>
        <a:sx n="33" d="100"/>
        <a:sy n="33" d="100"/>
      </p:scale>
      <p:origin x="0" y="-158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97E53-3201-4300-AA0B-B3C5901A94A4}" type="doc">
      <dgm:prSet loTypeId="urn:microsoft.com/office/officeart/2016/7/layout/LinearBlockProcessNumbered" loCatId="process" qsTypeId="urn:microsoft.com/office/officeart/2005/8/quickstyle/simple1" qsCatId="simple" csTypeId="urn:microsoft.com/office/officeart/2005/8/colors/colorful2" csCatId="colorful" phldr="1"/>
      <dgm:spPr/>
      <dgm:t>
        <a:bodyPr/>
        <a:lstStyle/>
        <a:p>
          <a:endParaRPr lang="en-US"/>
        </a:p>
      </dgm:t>
    </dgm:pt>
    <dgm:pt modelId="{A7FE95B0-1BAC-4C9D-8DE7-F7A97E2C7D9A}">
      <dgm:prSet/>
      <dgm:spPr/>
      <dgm:t>
        <a:bodyPr/>
        <a:lstStyle/>
        <a:p>
          <a:r>
            <a:rPr lang="en-US" u="none"/>
            <a:t>Describe the differences between corporate-, business-, and functional-level strategies</a:t>
          </a:r>
          <a:endParaRPr lang="en-US" dirty="0"/>
        </a:p>
      </dgm:t>
    </dgm:pt>
    <dgm:pt modelId="{FAE0A566-95D4-4D46-B726-EE2A3597041C}" type="parTrans" cxnId="{625438B0-6C9D-4499-A771-3DE265AD7580}">
      <dgm:prSet/>
      <dgm:spPr/>
      <dgm:t>
        <a:bodyPr/>
        <a:lstStyle/>
        <a:p>
          <a:endParaRPr lang="en-US"/>
        </a:p>
      </dgm:t>
    </dgm:pt>
    <dgm:pt modelId="{4638EBED-D4AB-4E38-BF80-DE25BABF11DE}" type="sibTrans" cxnId="{625438B0-6C9D-4499-A771-3DE265AD7580}">
      <dgm:prSet phldrT="01" phldr="0"/>
      <dgm:spPr/>
      <dgm:t>
        <a:bodyPr/>
        <a:lstStyle/>
        <a:p>
          <a:r>
            <a:rPr lang="en-US"/>
            <a:t>01</a:t>
          </a:r>
        </a:p>
      </dgm:t>
    </dgm:pt>
    <dgm:pt modelId="{0C514055-EA6A-4F5C-B3F4-38F3D420BC57}">
      <dgm:prSet/>
      <dgm:spPr/>
      <dgm:t>
        <a:bodyPr/>
        <a:lstStyle/>
        <a:p>
          <a:pPr>
            <a:buFont typeface="Arial" panose="020B0604020202020204" pitchFamily="34" charset="0"/>
            <a:buChar char="●"/>
          </a:pPr>
          <a:r>
            <a:rPr lang="en-US" u="none"/>
            <a:t>Describe how to write objectives</a:t>
          </a:r>
        </a:p>
      </dgm:t>
    </dgm:pt>
    <dgm:pt modelId="{2208A0FC-5A1C-42BC-AA71-8D4F06DB2E46}" type="parTrans" cxnId="{A489678A-AA9D-4BC2-A9CB-76E55ADD340D}">
      <dgm:prSet/>
      <dgm:spPr/>
      <dgm:t>
        <a:bodyPr/>
        <a:lstStyle/>
        <a:p>
          <a:endParaRPr lang="en-US"/>
        </a:p>
      </dgm:t>
    </dgm:pt>
    <dgm:pt modelId="{84048B4B-27AC-418A-B6BC-F829C8F2CE4D}" type="sibTrans" cxnId="{A489678A-AA9D-4BC2-A9CB-76E55ADD340D}">
      <dgm:prSet phldrT="02" phldr="0"/>
      <dgm:spPr/>
      <dgm:t>
        <a:bodyPr/>
        <a:lstStyle/>
        <a:p>
          <a:r>
            <a:rPr lang="en-US"/>
            <a:t>02</a:t>
          </a:r>
        </a:p>
      </dgm:t>
    </dgm:pt>
    <dgm:pt modelId="{F2DD2B9E-7A32-4409-B44B-9C536707AEDD}">
      <dgm:prSet/>
      <dgm:spPr/>
      <dgm:t>
        <a:bodyPr/>
        <a:lstStyle/>
        <a:p>
          <a:r>
            <a:rPr lang="en-US" dirty="0"/>
            <a:t>Explain why organizations analyze industries and competitive situations</a:t>
          </a:r>
        </a:p>
      </dgm:t>
    </dgm:pt>
    <dgm:pt modelId="{CD54CC61-B00A-4C1B-8B19-E81D0DCDB523}" type="parTrans" cxnId="{945F4FCD-47ED-4FBB-ABAF-DE88A562D567}">
      <dgm:prSet/>
      <dgm:spPr/>
      <dgm:t>
        <a:bodyPr/>
        <a:lstStyle/>
        <a:p>
          <a:endParaRPr lang="en-US"/>
        </a:p>
      </dgm:t>
    </dgm:pt>
    <dgm:pt modelId="{AD325F2B-9CCC-4000-8536-07DCF3663E5A}" type="sibTrans" cxnId="{945F4FCD-47ED-4FBB-ABAF-DE88A562D567}">
      <dgm:prSet phldrT="03" phldr="0"/>
      <dgm:spPr/>
      <dgm:t>
        <a:bodyPr/>
        <a:lstStyle/>
        <a:p>
          <a:r>
            <a:rPr lang="en-US"/>
            <a:t>03</a:t>
          </a:r>
        </a:p>
      </dgm:t>
    </dgm:pt>
    <dgm:pt modelId="{5B09F86B-3D23-4979-AB17-C5325F351BF3}">
      <dgm:prSet/>
      <dgm:spPr/>
      <dgm:t>
        <a:bodyPr/>
        <a:lstStyle/>
        <a:p>
          <a:r>
            <a:rPr lang="en-US" dirty="0"/>
            <a:t>Discuss the three growth strategies</a:t>
          </a:r>
        </a:p>
      </dgm:t>
    </dgm:pt>
    <dgm:pt modelId="{1BA68D6C-BB3E-4B33-B066-6B0F3F740638}" type="parTrans" cxnId="{F4C3B991-83F6-44C3-AFAF-5549FDBB0FFF}">
      <dgm:prSet/>
      <dgm:spPr/>
    </dgm:pt>
    <dgm:pt modelId="{B0C250F4-CDBA-4EDE-86ED-215B3E5D8CEE}" type="sibTrans" cxnId="{F4C3B991-83F6-44C3-AFAF-5549FDBB0FFF}">
      <dgm:prSet phldrT="04" phldr="0"/>
      <dgm:spPr/>
      <dgm:t>
        <a:bodyPr/>
        <a:lstStyle/>
        <a:p>
          <a:r>
            <a:rPr lang="en-US"/>
            <a:t>04</a:t>
          </a:r>
        </a:p>
      </dgm:t>
    </dgm:pt>
    <dgm:pt modelId="{9A556FE9-70DE-4ED3-9D14-079DDFD40F75}" type="pres">
      <dgm:prSet presAssocID="{86197E53-3201-4300-AA0B-B3C5901A94A4}" presName="Name0" presStyleCnt="0">
        <dgm:presLayoutVars>
          <dgm:animLvl val="lvl"/>
          <dgm:resizeHandles val="exact"/>
        </dgm:presLayoutVars>
      </dgm:prSet>
      <dgm:spPr/>
    </dgm:pt>
    <dgm:pt modelId="{9ED52ACD-DFA4-4069-A1D2-E8DAE34D5639}" type="pres">
      <dgm:prSet presAssocID="{A7FE95B0-1BAC-4C9D-8DE7-F7A97E2C7D9A}" presName="compositeNode" presStyleCnt="0">
        <dgm:presLayoutVars>
          <dgm:bulletEnabled val="1"/>
        </dgm:presLayoutVars>
      </dgm:prSet>
      <dgm:spPr/>
    </dgm:pt>
    <dgm:pt modelId="{130CC609-E9C8-4F38-86A2-C7BECE0EEE59}" type="pres">
      <dgm:prSet presAssocID="{A7FE95B0-1BAC-4C9D-8DE7-F7A97E2C7D9A}" presName="bgRect" presStyleLbl="alignNode1" presStyleIdx="0" presStyleCnt="4"/>
      <dgm:spPr/>
    </dgm:pt>
    <dgm:pt modelId="{0FDCABD2-2BF9-4F4F-A040-A0E4101635F5}" type="pres">
      <dgm:prSet presAssocID="{4638EBED-D4AB-4E38-BF80-DE25BABF11DE}" presName="sibTransNodeRect" presStyleLbl="alignNode1" presStyleIdx="0" presStyleCnt="4">
        <dgm:presLayoutVars>
          <dgm:chMax val="0"/>
          <dgm:bulletEnabled val="1"/>
        </dgm:presLayoutVars>
      </dgm:prSet>
      <dgm:spPr/>
    </dgm:pt>
    <dgm:pt modelId="{FE86ACBC-224B-4F66-B1C2-45288B977BF5}" type="pres">
      <dgm:prSet presAssocID="{A7FE95B0-1BAC-4C9D-8DE7-F7A97E2C7D9A}" presName="nodeRect" presStyleLbl="alignNode1" presStyleIdx="0" presStyleCnt="4">
        <dgm:presLayoutVars>
          <dgm:bulletEnabled val="1"/>
        </dgm:presLayoutVars>
      </dgm:prSet>
      <dgm:spPr/>
    </dgm:pt>
    <dgm:pt modelId="{A6D7BA8E-3B2F-4E53-8E6B-1E8562640417}" type="pres">
      <dgm:prSet presAssocID="{4638EBED-D4AB-4E38-BF80-DE25BABF11DE}" presName="sibTrans" presStyleCnt="0"/>
      <dgm:spPr/>
    </dgm:pt>
    <dgm:pt modelId="{BF6E7F1E-A90E-427C-95E1-8245C8852A9B}" type="pres">
      <dgm:prSet presAssocID="{0C514055-EA6A-4F5C-B3F4-38F3D420BC57}" presName="compositeNode" presStyleCnt="0">
        <dgm:presLayoutVars>
          <dgm:bulletEnabled val="1"/>
        </dgm:presLayoutVars>
      </dgm:prSet>
      <dgm:spPr/>
    </dgm:pt>
    <dgm:pt modelId="{D24DBA52-F729-4819-A9C7-A5D34B1D25F0}" type="pres">
      <dgm:prSet presAssocID="{0C514055-EA6A-4F5C-B3F4-38F3D420BC57}" presName="bgRect" presStyleLbl="alignNode1" presStyleIdx="1" presStyleCnt="4"/>
      <dgm:spPr/>
    </dgm:pt>
    <dgm:pt modelId="{01FD75B3-872A-4AE8-A743-EC5753CFBC37}" type="pres">
      <dgm:prSet presAssocID="{84048B4B-27AC-418A-B6BC-F829C8F2CE4D}" presName="sibTransNodeRect" presStyleLbl="alignNode1" presStyleIdx="1" presStyleCnt="4">
        <dgm:presLayoutVars>
          <dgm:chMax val="0"/>
          <dgm:bulletEnabled val="1"/>
        </dgm:presLayoutVars>
      </dgm:prSet>
      <dgm:spPr/>
    </dgm:pt>
    <dgm:pt modelId="{94C22028-6510-431B-BE50-4CD8F9FFBFD0}" type="pres">
      <dgm:prSet presAssocID="{0C514055-EA6A-4F5C-B3F4-38F3D420BC57}" presName="nodeRect" presStyleLbl="alignNode1" presStyleIdx="1" presStyleCnt="4">
        <dgm:presLayoutVars>
          <dgm:bulletEnabled val="1"/>
        </dgm:presLayoutVars>
      </dgm:prSet>
      <dgm:spPr/>
    </dgm:pt>
    <dgm:pt modelId="{013FFF66-E1E4-4CD7-A549-703BC2AE195B}" type="pres">
      <dgm:prSet presAssocID="{84048B4B-27AC-418A-B6BC-F829C8F2CE4D}" presName="sibTrans" presStyleCnt="0"/>
      <dgm:spPr/>
    </dgm:pt>
    <dgm:pt modelId="{14F778F3-AB2F-4BD9-9745-B1176A24F630}" type="pres">
      <dgm:prSet presAssocID="{F2DD2B9E-7A32-4409-B44B-9C536707AEDD}" presName="compositeNode" presStyleCnt="0">
        <dgm:presLayoutVars>
          <dgm:bulletEnabled val="1"/>
        </dgm:presLayoutVars>
      </dgm:prSet>
      <dgm:spPr/>
    </dgm:pt>
    <dgm:pt modelId="{1A1CFFA8-BC35-47CB-9D1D-302D942748A4}" type="pres">
      <dgm:prSet presAssocID="{F2DD2B9E-7A32-4409-B44B-9C536707AEDD}" presName="bgRect" presStyleLbl="alignNode1" presStyleIdx="2" presStyleCnt="4"/>
      <dgm:spPr/>
    </dgm:pt>
    <dgm:pt modelId="{B1E990E1-B0B3-4F86-8E5A-2E351599CC03}" type="pres">
      <dgm:prSet presAssocID="{AD325F2B-9CCC-4000-8536-07DCF3663E5A}" presName="sibTransNodeRect" presStyleLbl="alignNode1" presStyleIdx="2" presStyleCnt="4">
        <dgm:presLayoutVars>
          <dgm:chMax val="0"/>
          <dgm:bulletEnabled val="1"/>
        </dgm:presLayoutVars>
      </dgm:prSet>
      <dgm:spPr/>
    </dgm:pt>
    <dgm:pt modelId="{90CD4252-CCB3-407C-84F3-7B021721B091}" type="pres">
      <dgm:prSet presAssocID="{F2DD2B9E-7A32-4409-B44B-9C536707AEDD}" presName="nodeRect" presStyleLbl="alignNode1" presStyleIdx="2" presStyleCnt="4">
        <dgm:presLayoutVars>
          <dgm:bulletEnabled val="1"/>
        </dgm:presLayoutVars>
      </dgm:prSet>
      <dgm:spPr/>
    </dgm:pt>
    <dgm:pt modelId="{379598B1-8D37-4DD6-B32D-D36C31C79938}" type="pres">
      <dgm:prSet presAssocID="{AD325F2B-9CCC-4000-8536-07DCF3663E5A}" presName="sibTrans" presStyleCnt="0"/>
      <dgm:spPr/>
    </dgm:pt>
    <dgm:pt modelId="{46CB8C21-7592-40DC-8F03-F8B7B0350E26}" type="pres">
      <dgm:prSet presAssocID="{5B09F86B-3D23-4979-AB17-C5325F351BF3}" presName="compositeNode" presStyleCnt="0">
        <dgm:presLayoutVars>
          <dgm:bulletEnabled val="1"/>
        </dgm:presLayoutVars>
      </dgm:prSet>
      <dgm:spPr/>
    </dgm:pt>
    <dgm:pt modelId="{BF07E21A-A0B8-4E9C-9DF4-490A3135347C}" type="pres">
      <dgm:prSet presAssocID="{5B09F86B-3D23-4979-AB17-C5325F351BF3}" presName="bgRect" presStyleLbl="alignNode1" presStyleIdx="3" presStyleCnt="4"/>
      <dgm:spPr/>
    </dgm:pt>
    <dgm:pt modelId="{43870438-D880-451D-A669-CD0598D8EE55}" type="pres">
      <dgm:prSet presAssocID="{B0C250F4-CDBA-4EDE-86ED-215B3E5D8CEE}" presName="sibTransNodeRect" presStyleLbl="alignNode1" presStyleIdx="3" presStyleCnt="4">
        <dgm:presLayoutVars>
          <dgm:chMax val="0"/>
          <dgm:bulletEnabled val="1"/>
        </dgm:presLayoutVars>
      </dgm:prSet>
      <dgm:spPr/>
    </dgm:pt>
    <dgm:pt modelId="{A9852263-A370-42A8-A285-F42E4EBF35F0}" type="pres">
      <dgm:prSet presAssocID="{5B09F86B-3D23-4979-AB17-C5325F351BF3}" presName="nodeRect" presStyleLbl="alignNode1" presStyleIdx="3" presStyleCnt="4">
        <dgm:presLayoutVars>
          <dgm:bulletEnabled val="1"/>
        </dgm:presLayoutVars>
      </dgm:prSet>
      <dgm:spPr/>
    </dgm:pt>
  </dgm:ptLst>
  <dgm:cxnLst>
    <dgm:cxn modelId="{830A5C00-03BE-492D-9A59-22831358FC32}" type="presOf" srcId="{F2DD2B9E-7A32-4409-B44B-9C536707AEDD}" destId="{1A1CFFA8-BC35-47CB-9D1D-302D942748A4}" srcOrd="0" destOrd="0" presId="urn:microsoft.com/office/officeart/2016/7/layout/LinearBlockProcessNumbered"/>
    <dgm:cxn modelId="{6FF0C708-52A0-47B3-A8DA-6FA94FE8B77B}" type="presOf" srcId="{A7FE95B0-1BAC-4C9D-8DE7-F7A97E2C7D9A}" destId="{FE86ACBC-224B-4F66-B1C2-45288B977BF5}" srcOrd="1" destOrd="0" presId="urn:microsoft.com/office/officeart/2016/7/layout/LinearBlockProcessNumbered"/>
    <dgm:cxn modelId="{0077FB26-85E1-4BC4-804A-A0CC194D9DEA}" type="presOf" srcId="{A7FE95B0-1BAC-4C9D-8DE7-F7A97E2C7D9A}" destId="{130CC609-E9C8-4F38-86A2-C7BECE0EEE59}" srcOrd="0" destOrd="0" presId="urn:microsoft.com/office/officeart/2016/7/layout/LinearBlockProcessNumbered"/>
    <dgm:cxn modelId="{2FFFD760-FE8E-40C8-8344-8FABE2771DC6}" type="presOf" srcId="{4638EBED-D4AB-4E38-BF80-DE25BABF11DE}" destId="{0FDCABD2-2BF9-4F4F-A040-A0E4101635F5}" srcOrd="0" destOrd="0" presId="urn:microsoft.com/office/officeart/2016/7/layout/LinearBlockProcessNumbered"/>
    <dgm:cxn modelId="{95F6DE65-AA43-4AFB-B04A-8D921648176D}" type="presOf" srcId="{F2DD2B9E-7A32-4409-B44B-9C536707AEDD}" destId="{90CD4252-CCB3-407C-84F3-7B021721B091}" srcOrd="1" destOrd="0" presId="urn:microsoft.com/office/officeart/2016/7/layout/LinearBlockProcessNumbered"/>
    <dgm:cxn modelId="{4CFACE4A-6C4D-4325-8C84-6241DFA1E092}" type="presOf" srcId="{B0C250F4-CDBA-4EDE-86ED-215B3E5D8CEE}" destId="{43870438-D880-451D-A669-CD0598D8EE55}" srcOrd="0" destOrd="0" presId="urn:microsoft.com/office/officeart/2016/7/layout/LinearBlockProcessNumbered"/>
    <dgm:cxn modelId="{E5DB9B6E-9896-43BC-AA4C-DCDE76DEC59D}" type="presOf" srcId="{5B09F86B-3D23-4979-AB17-C5325F351BF3}" destId="{BF07E21A-A0B8-4E9C-9DF4-490A3135347C}" srcOrd="0" destOrd="0" presId="urn:microsoft.com/office/officeart/2016/7/layout/LinearBlockProcessNumbered"/>
    <dgm:cxn modelId="{45FDB57C-ED49-4C95-9667-D43FE5BD782F}" type="presOf" srcId="{86197E53-3201-4300-AA0B-B3C5901A94A4}" destId="{9A556FE9-70DE-4ED3-9D14-079DDFD40F75}" srcOrd="0" destOrd="0" presId="urn:microsoft.com/office/officeart/2016/7/layout/LinearBlockProcessNumbered"/>
    <dgm:cxn modelId="{DD9FFE88-09B1-4D9B-A88C-6C36AC5C4805}" type="presOf" srcId="{0C514055-EA6A-4F5C-B3F4-38F3D420BC57}" destId="{D24DBA52-F729-4819-A9C7-A5D34B1D25F0}" srcOrd="0" destOrd="0" presId="urn:microsoft.com/office/officeart/2016/7/layout/LinearBlockProcessNumbered"/>
    <dgm:cxn modelId="{A489678A-AA9D-4BC2-A9CB-76E55ADD340D}" srcId="{86197E53-3201-4300-AA0B-B3C5901A94A4}" destId="{0C514055-EA6A-4F5C-B3F4-38F3D420BC57}" srcOrd="1" destOrd="0" parTransId="{2208A0FC-5A1C-42BC-AA71-8D4F06DB2E46}" sibTransId="{84048B4B-27AC-418A-B6BC-F829C8F2CE4D}"/>
    <dgm:cxn modelId="{F4C3B991-83F6-44C3-AFAF-5549FDBB0FFF}" srcId="{86197E53-3201-4300-AA0B-B3C5901A94A4}" destId="{5B09F86B-3D23-4979-AB17-C5325F351BF3}" srcOrd="3" destOrd="0" parTransId="{1BA68D6C-BB3E-4B33-B066-6B0F3F740638}" sibTransId="{B0C250F4-CDBA-4EDE-86ED-215B3E5D8CEE}"/>
    <dgm:cxn modelId="{1B75BC95-EDA3-423F-A58F-C808F8FE6A44}" type="presOf" srcId="{5B09F86B-3D23-4979-AB17-C5325F351BF3}" destId="{A9852263-A370-42A8-A285-F42E4EBF35F0}" srcOrd="1" destOrd="0" presId="urn:microsoft.com/office/officeart/2016/7/layout/LinearBlockProcessNumbered"/>
    <dgm:cxn modelId="{AE47D295-FAD9-435B-B53D-F2FC2D7AFF75}" type="presOf" srcId="{84048B4B-27AC-418A-B6BC-F829C8F2CE4D}" destId="{01FD75B3-872A-4AE8-A743-EC5753CFBC37}" srcOrd="0" destOrd="0" presId="urn:microsoft.com/office/officeart/2016/7/layout/LinearBlockProcessNumbered"/>
    <dgm:cxn modelId="{625438B0-6C9D-4499-A771-3DE265AD7580}" srcId="{86197E53-3201-4300-AA0B-B3C5901A94A4}" destId="{A7FE95B0-1BAC-4C9D-8DE7-F7A97E2C7D9A}" srcOrd="0" destOrd="0" parTransId="{FAE0A566-95D4-4D46-B726-EE2A3597041C}" sibTransId="{4638EBED-D4AB-4E38-BF80-DE25BABF11DE}"/>
    <dgm:cxn modelId="{81B959B0-1830-4285-8D0B-F502311AE25F}" type="presOf" srcId="{AD325F2B-9CCC-4000-8536-07DCF3663E5A}" destId="{B1E990E1-B0B3-4F86-8E5A-2E351599CC03}" srcOrd="0" destOrd="0" presId="urn:microsoft.com/office/officeart/2016/7/layout/LinearBlockProcessNumbered"/>
    <dgm:cxn modelId="{B9D440C4-3819-4534-A5EF-95FD537D2859}" type="presOf" srcId="{0C514055-EA6A-4F5C-B3F4-38F3D420BC57}" destId="{94C22028-6510-431B-BE50-4CD8F9FFBFD0}" srcOrd="1" destOrd="0" presId="urn:microsoft.com/office/officeart/2016/7/layout/LinearBlockProcessNumbered"/>
    <dgm:cxn modelId="{945F4FCD-47ED-4FBB-ABAF-DE88A562D567}" srcId="{86197E53-3201-4300-AA0B-B3C5901A94A4}" destId="{F2DD2B9E-7A32-4409-B44B-9C536707AEDD}" srcOrd="2" destOrd="0" parTransId="{CD54CC61-B00A-4C1B-8B19-E81D0DCDB523}" sibTransId="{AD325F2B-9CCC-4000-8536-07DCF3663E5A}"/>
    <dgm:cxn modelId="{CF5683B9-FA61-47DA-99D3-5D90FEEE9635}" type="presParOf" srcId="{9A556FE9-70DE-4ED3-9D14-079DDFD40F75}" destId="{9ED52ACD-DFA4-4069-A1D2-E8DAE34D5639}" srcOrd="0" destOrd="0" presId="urn:microsoft.com/office/officeart/2016/7/layout/LinearBlockProcessNumbered"/>
    <dgm:cxn modelId="{8806E757-1E67-4D4D-B983-46FDC79CB42A}" type="presParOf" srcId="{9ED52ACD-DFA4-4069-A1D2-E8DAE34D5639}" destId="{130CC609-E9C8-4F38-86A2-C7BECE0EEE59}" srcOrd="0" destOrd="0" presId="urn:microsoft.com/office/officeart/2016/7/layout/LinearBlockProcessNumbered"/>
    <dgm:cxn modelId="{022BAD76-7D42-4D75-BADA-B367D6EB38F4}" type="presParOf" srcId="{9ED52ACD-DFA4-4069-A1D2-E8DAE34D5639}" destId="{0FDCABD2-2BF9-4F4F-A040-A0E4101635F5}" srcOrd="1" destOrd="0" presId="urn:microsoft.com/office/officeart/2016/7/layout/LinearBlockProcessNumbered"/>
    <dgm:cxn modelId="{B2F1D342-0E56-45AD-A464-AB0DF1F28A73}" type="presParOf" srcId="{9ED52ACD-DFA4-4069-A1D2-E8DAE34D5639}" destId="{FE86ACBC-224B-4F66-B1C2-45288B977BF5}" srcOrd="2" destOrd="0" presId="urn:microsoft.com/office/officeart/2016/7/layout/LinearBlockProcessNumbered"/>
    <dgm:cxn modelId="{41875EB0-1310-4239-B478-EEEB3F6651F5}" type="presParOf" srcId="{9A556FE9-70DE-4ED3-9D14-079DDFD40F75}" destId="{A6D7BA8E-3B2F-4E53-8E6B-1E8562640417}" srcOrd="1" destOrd="0" presId="urn:microsoft.com/office/officeart/2016/7/layout/LinearBlockProcessNumbered"/>
    <dgm:cxn modelId="{C2EB3705-49F6-405B-B3B4-C2EBEF5932C1}" type="presParOf" srcId="{9A556FE9-70DE-4ED3-9D14-079DDFD40F75}" destId="{BF6E7F1E-A90E-427C-95E1-8245C8852A9B}" srcOrd="2" destOrd="0" presId="urn:microsoft.com/office/officeart/2016/7/layout/LinearBlockProcessNumbered"/>
    <dgm:cxn modelId="{50BCF5F2-9BE0-468C-A0D3-6B423666CF2D}" type="presParOf" srcId="{BF6E7F1E-A90E-427C-95E1-8245C8852A9B}" destId="{D24DBA52-F729-4819-A9C7-A5D34B1D25F0}" srcOrd="0" destOrd="0" presId="urn:microsoft.com/office/officeart/2016/7/layout/LinearBlockProcessNumbered"/>
    <dgm:cxn modelId="{F331207D-F708-49D8-A4CF-1C499C6E2052}" type="presParOf" srcId="{BF6E7F1E-A90E-427C-95E1-8245C8852A9B}" destId="{01FD75B3-872A-4AE8-A743-EC5753CFBC37}" srcOrd="1" destOrd="0" presId="urn:microsoft.com/office/officeart/2016/7/layout/LinearBlockProcessNumbered"/>
    <dgm:cxn modelId="{5196FB1B-4B0D-4389-9CCB-E0BF059EB780}" type="presParOf" srcId="{BF6E7F1E-A90E-427C-95E1-8245C8852A9B}" destId="{94C22028-6510-431B-BE50-4CD8F9FFBFD0}" srcOrd="2" destOrd="0" presId="urn:microsoft.com/office/officeart/2016/7/layout/LinearBlockProcessNumbered"/>
    <dgm:cxn modelId="{E8C0383B-0996-4439-94DE-CD17DA0A073E}" type="presParOf" srcId="{9A556FE9-70DE-4ED3-9D14-079DDFD40F75}" destId="{013FFF66-E1E4-4CD7-A549-703BC2AE195B}" srcOrd="3" destOrd="0" presId="urn:microsoft.com/office/officeart/2016/7/layout/LinearBlockProcessNumbered"/>
    <dgm:cxn modelId="{94CE1E75-F17B-4F4E-B1FD-03A1667AB1A4}" type="presParOf" srcId="{9A556FE9-70DE-4ED3-9D14-079DDFD40F75}" destId="{14F778F3-AB2F-4BD9-9745-B1176A24F630}" srcOrd="4" destOrd="0" presId="urn:microsoft.com/office/officeart/2016/7/layout/LinearBlockProcessNumbered"/>
    <dgm:cxn modelId="{23CD20E3-276F-4683-8E1A-EC06637A5472}" type="presParOf" srcId="{14F778F3-AB2F-4BD9-9745-B1176A24F630}" destId="{1A1CFFA8-BC35-47CB-9D1D-302D942748A4}" srcOrd="0" destOrd="0" presId="urn:microsoft.com/office/officeart/2016/7/layout/LinearBlockProcessNumbered"/>
    <dgm:cxn modelId="{406FE245-0C7C-4FF2-8F11-47DDDE796E76}" type="presParOf" srcId="{14F778F3-AB2F-4BD9-9745-B1176A24F630}" destId="{B1E990E1-B0B3-4F86-8E5A-2E351599CC03}" srcOrd="1" destOrd="0" presId="urn:microsoft.com/office/officeart/2016/7/layout/LinearBlockProcessNumbered"/>
    <dgm:cxn modelId="{4A071A4A-250E-45AC-BF95-D758342E7EFB}" type="presParOf" srcId="{14F778F3-AB2F-4BD9-9745-B1176A24F630}" destId="{90CD4252-CCB3-407C-84F3-7B021721B091}" srcOrd="2" destOrd="0" presId="urn:microsoft.com/office/officeart/2016/7/layout/LinearBlockProcessNumbered"/>
    <dgm:cxn modelId="{44AFE5A0-BE99-4ECD-B7D3-B316DB012299}" type="presParOf" srcId="{9A556FE9-70DE-4ED3-9D14-079DDFD40F75}" destId="{379598B1-8D37-4DD6-B32D-D36C31C79938}" srcOrd="5" destOrd="0" presId="urn:microsoft.com/office/officeart/2016/7/layout/LinearBlockProcessNumbered"/>
    <dgm:cxn modelId="{86005727-641F-4733-8B06-C095C396E6CC}" type="presParOf" srcId="{9A556FE9-70DE-4ED3-9D14-079DDFD40F75}" destId="{46CB8C21-7592-40DC-8F03-F8B7B0350E26}" srcOrd="6" destOrd="0" presId="urn:microsoft.com/office/officeart/2016/7/layout/LinearBlockProcessNumbered"/>
    <dgm:cxn modelId="{1141FDE8-2DDA-49F1-968F-163927BC610B}" type="presParOf" srcId="{46CB8C21-7592-40DC-8F03-F8B7B0350E26}" destId="{BF07E21A-A0B8-4E9C-9DF4-490A3135347C}" srcOrd="0" destOrd="0" presId="urn:microsoft.com/office/officeart/2016/7/layout/LinearBlockProcessNumbered"/>
    <dgm:cxn modelId="{31422A07-71EE-4D3A-BC9C-36B21599F282}" type="presParOf" srcId="{46CB8C21-7592-40DC-8F03-F8B7B0350E26}" destId="{43870438-D880-451D-A669-CD0598D8EE55}" srcOrd="1" destOrd="0" presId="urn:microsoft.com/office/officeart/2016/7/layout/LinearBlockProcessNumbered"/>
    <dgm:cxn modelId="{B11E04FC-64EE-410D-90F8-34914354C34A}" type="presParOf" srcId="{46CB8C21-7592-40DC-8F03-F8B7B0350E26}" destId="{A9852263-A370-42A8-A285-F42E4EBF35F0}"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CC609-E9C8-4F38-86A2-C7BECE0EEE59}">
      <dsp:nvSpPr>
        <dsp:cNvPr id="0" name=""/>
        <dsp:cNvSpPr/>
      </dsp:nvSpPr>
      <dsp:spPr>
        <a:xfrm>
          <a:off x="213" y="504009"/>
          <a:ext cx="2572420" cy="308690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98" tIns="0" rIns="254098" bIns="330200" numCol="1" spcCol="1270" anchor="t" anchorCtr="0">
          <a:noAutofit/>
        </a:bodyPr>
        <a:lstStyle/>
        <a:p>
          <a:pPr marL="0" lvl="0" indent="0" algn="l" defTabSz="844550">
            <a:lnSpc>
              <a:spcPct val="90000"/>
            </a:lnSpc>
            <a:spcBef>
              <a:spcPct val="0"/>
            </a:spcBef>
            <a:spcAft>
              <a:spcPct val="35000"/>
            </a:spcAft>
            <a:buNone/>
          </a:pPr>
          <a:r>
            <a:rPr lang="en-US" sz="1900" u="none" kern="1200"/>
            <a:t>Describe the differences between corporate-, business-, and functional-level strategies</a:t>
          </a:r>
          <a:endParaRPr lang="en-US" sz="1900" kern="1200" dirty="0"/>
        </a:p>
      </dsp:txBody>
      <dsp:txXfrm>
        <a:off x="213" y="1738771"/>
        <a:ext cx="2572420" cy="1852142"/>
      </dsp:txXfrm>
    </dsp:sp>
    <dsp:sp modelId="{0FDCABD2-2BF9-4F4F-A040-A0E4101635F5}">
      <dsp:nvSpPr>
        <dsp:cNvPr id="0" name=""/>
        <dsp:cNvSpPr/>
      </dsp:nvSpPr>
      <dsp:spPr>
        <a:xfrm>
          <a:off x="213" y="504009"/>
          <a:ext cx="2572420" cy="123476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098" tIns="165100" rIns="254098"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13" y="504009"/>
        <a:ext cx="2572420" cy="1234761"/>
      </dsp:txXfrm>
    </dsp:sp>
    <dsp:sp modelId="{D24DBA52-F729-4819-A9C7-A5D34B1D25F0}">
      <dsp:nvSpPr>
        <dsp:cNvPr id="0" name=""/>
        <dsp:cNvSpPr/>
      </dsp:nvSpPr>
      <dsp:spPr>
        <a:xfrm>
          <a:off x="2778427" y="504009"/>
          <a:ext cx="2572420" cy="3086904"/>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98" tIns="0" rIns="254098" bIns="330200" numCol="1" spcCol="1270" anchor="t" anchorCtr="0">
          <a:noAutofit/>
        </a:bodyPr>
        <a:lstStyle/>
        <a:p>
          <a:pPr marL="0" lvl="0" indent="0" algn="l" defTabSz="844550">
            <a:lnSpc>
              <a:spcPct val="90000"/>
            </a:lnSpc>
            <a:spcBef>
              <a:spcPct val="0"/>
            </a:spcBef>
            <a:spcAft>
              <a:spcPct val="35000"/>
            </a:spcAft>
            <a:buFont typeface="Arial" panose="020B0604020202020204" pitchFamily="34" charset="0"/>
            <a:buNone/>
          </a:pPr>
          <a:r>
            <a:rPr lang="en-US" sz="1900" u="none" kern="1200"/>
            <a:t>Describe how to write objectives</a:t>
          </a:r>
        </a:p>
      </dsp:txBody>
      <dsp:txXfrm>
        <a:off x="2778427" y="1738771"/>
        <a:ext cx="2572420" cy="1852142"/>
      </dsp:txXfrm>
    </dsp:sp>
    <dsp:sp modelId="{01FD75B3-872A-4AE8-A743-EC5753CFBC37}">
      <dsp:nvSpPr>
        <dsp:cNvPr id="0" name=""/>
        <dsp:cNvSpPr/>
      </dsp:nvSpPr>
      <dsp:spPr>
        <a:xfrm>
          <a:off x="2778427" y="504009"/>
          <a:ext cx="2572420" cy="123476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098" tIns="165100" rIns="254098"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778427" y="504009"/>
        <a:ext cx="2572420" cy="1234761"/>
      </dsp:txXfrm>
    </dsp:sp>
    <dsp:sp modelId="{1A1CFFA8-BC35-47CB-9D1D-302D942748A4}">
      <dsp:nvSpPr>
        <dsp:cNvPr id="0" name=""/>
        <dsp:cNvSpPr/>
      </dsp:nvSpPr>
      <dsp:spPr>
        <a:xfrm>
          <a:off x="5556641" y="504009"/>
          <a:ext cx="2572420" cy="3086904"/>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98" tIns="0" rIns="254098" bIns="330200" numCol="1" spcCol="1270" anchor="t" anchorCtr="0">
          <a:noAutofit/>
        </a:bodyPr>
        <a:lstStyle/>
        <a:p>
          <a:pPr marL="0" lvl="0" indent="0" algn="l" defTabSz="844550">
            <a:lnSpc>
              <a:spcPct val="90000"/>
            </a:lnSpc>
            <a:spcBef>
              <a:spcPct val="0"/>
            </a:spcBef>
            <a:spcAft>
              <a:spcPct val="35000"/>
            </a:spcAft>
            <a:buNone/>
          </a:pPr>
          <a:r>
            <a:rPr lang="en-US" sz="1900" kern="1200" dirty="0"/>
            <a:t>Explain why organizations analyze industries and competitive situations</a:t>
          </a:r>
        </a:p>
      </dsp:txBody>
      <dsp:txXfrm>
        <a:off x="5556641" y="1738771"/>
        <a:ext cx="2572420" cy="1852142"/>
      </dsp:txXfrm>
    </dsp:sp>
    <dsp:sp modelId="{B1E990E1-B0B3-4F86-8E5A-2E351599CC03}">
      <dsp:nvSpPr>
        <dsp:cNvPr id="0" name=""/>
        <dsp:cNvSpPr/>
      </dsp:nvSpPr>
      <dsp:spPr>
        <a:xfrm>
          <a:off x="5556641" y="504009"/>
          <a:ext cx="2572420" cy="123476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098" tIns="165100" rIns="254098"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556641" y="504009"/>
        <a:ext cx="2572420" cy="1234761"/>
      </dsp:txXfrm>
    </dsp:sp>
    <dsp:sp modelId="{BF07E21A-A0B8-4E9C-9DF4-490A3135347C}">
      <dsp:nvSpPr>
        <dsp:cNvPr id="0" name=""/>
        <dsp:cNvSpPr/>
      </dsp:nvSpPr>
      <dsp:spPr>
        <a:xfrm>
          <a:off x="8334856" y="504009"/>
          <a:ext cx="2572420" cy="3086904"/>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98" tIns="0" rIns="254098" bIns="330200" numCol="1" spcCol="1270" anchor="t" anchorCtr="0">
          <a:noAutofit/>
        </a:bodyPr>
        <a:lstStyle/>
        <a:p>
          <a:pPr marL="0" lvl="0" indent="0" algn="l" defTabSz="844550">
            <a:lnSpc>
              <a:spcPct val="90000"/>
            </a:lnSpc>
            <a:spcBef>
              <a:spcPct val="0"/>
            </a:spcBef>
            <a:spcAft>
              <a:spcPct val="35000"/>
            </a:spcAft>
            <a:buNone/>
          </a:pPr>
          <a:r>
            <a:rPr lang="en-US" sz="1900" kern="1200" dirty="0"/>
            <a:t>Discuss the three growth strategies</a:t>
          </a:r>
        </a:p>
      </dsp:txBody>
      <dsp:txXfrm>
        <a:off x="8334856" y="1738771"/>
        <a:ext cx="2572420" cy="1852142"/>
      </dsp:txXfrm>
    </dsp:sp>
    <dsp:sp modelId="{43870438-D880-451D-A669-CD0598D8EE55}">
      <dsp:nvSpPr>
        <dsp:cNvPr id="0" name=""/>
        <dsp:cNvSpPr/>
      </dsp:nvSpPr>
      <dsp:spPr>
        <a:xfrm>
          <a:off x="8334856" y="504009"/>
          <a:ext cx="2572420" cy="123476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4098" tIns="165100" rIns="254098"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334856" y="504009"/>
        <a:ext cx="2572420" cy="1234761"/>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87A2C252-5688-44A0-BFF9-CFA8D34B8E5E}" type="datetimeFigureOut">
              <a:rPr lang="en-US" altLang="en-US"/>
              <a:pPr>
                <a:defRPr/>
              </a:pPr>
              <a:t>9/13/2020</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D254FF0-9A45-4C62-8064-44E4CC66855D}" type="slidenum">
              <a:rPr lang="en-US" altLang="en-US"/>
              <a:pPr/>
              <a:t>‹#›</a:t>
            </a:fld>
            <a:endParaRPr lang="en-US" altLang="en-US"/>
          </a:p>
        </p:txBody>
      </p:sp>
    </p:spTree>
    <p:extLst>
      <p:ext uri="{BB962C8B-B14F-4D97-AF65-F5344CB8AC3E}">
        <p14:creationId xmlns:p14="http://schemas.microsoft.com/office/powerpoint/2010/main" val="21695311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smtClean="0">
                <a:latin typeface="Calibri" pitchFamily="34" charset="0"/>
              </a:defRPr>
            </a:lvl1pPr>
          </a:lstStyle>
          <a:p>
            <a:pPr>
              <a:defRPr/>
            </a:pPr>
            <a:endParaRPr lang="en-US" altLang="en-US"/>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itchFamily="34" charset="0"/>
              </a:defRPr>
            </a:lvl1pPr>
          </a:lstStyle>
          <a:p>
            <a:pPr>
              <a:defRPr/>
            </a:pPr>
            <a:fld id="{96CCC59E-CCE7-404B-AA4E-0DEAD720DA9F}" type="datetimeFigureOut">
              <a:rPr lang="en-US" altLang="en-US"/>
              <a:pPr>
                <a:defRPr/>
              </a:pPr>
              <a:t>9/13/2020</a:t>
            </a:fld>
            <a:endParaRPr lang="en-US"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smtClean="0">
                <a:latin typeface="Calibri" pitchFamily="34" charset="0"/>
              </a:defRPr>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9D8F4014-75F9-474D-8DFA-11374318636E}" type="slidenum">
              <a:rPr lang="en-US" altLang="en-US"/>
              <a:pPr/>
              <a:t>‹#›</a:t>
            </a:fld>
            <a:endParaRPr lang="en-US" altLang="en-US"/>
          </a:p>
        </p:txBody>
      </p:sp>
    </p:spTree>
    <p:extLst>
      <p:ext uri="{BB962C8B-B14F-4D97-AF65-F5344CB8AC3E}">
        <p14:creationId xmlns:p14="http://schemas.microsoft.com/office/powerpoint/2010/main" val="10664515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roductlifecyclestages.com/product-life-cycle-stages/introduction/"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productlifecyclestages.com/product-life-cycle-stages/decline/" TargetMode="External"/><Relationship Id="rId5" Type="http://schemas.openxmlformats.org/officeDocument/2006/relationships/hyperlink" Target="https://productlifecyclestages.com/product-life-cycle-stages/maturity/" TargetMode="External"/><Relationship Id="rId4" Type="http://schemas.openxmlformats.org/officeDocument/2006/relationships/hyperlink" Target="https://productlifecyclestages.com/product-life-cycle-stages/growth/"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Describe the differences between corporate-, business-, and functional-level strategies</a:t>
            </a:r>
          </a:p>
          <a:p>
            <a:pPr lvl="0"/>
            <a:r>
              <a:rPr lang="en-US" sz="1200" u="none" strike="noStrike" kern="1200" dirty="0">
                <a:solidFill>
                  <a:schemeClr val="tx1"/>
                </a:solidFill>
                <a:effectLst/>
                <a:latin typeface="+mn-lt"/>
                <a:ea typeface="+mn-ea"/>
                <a:cs typeface="+mn-cs"/>
              </a:rPr>
              <a:t>Describe how to write objectives</a:t>
            </a:r>
          </a:p>
          <a:p>
            <a:r>
              <a:rPr lang="en-US" sz="1200" kern="1200" dirty="0">
                <a:solidFill>
                  <a:schemeClr val="tx1"/>
                </a:solidFill>
                <a:effectLst/>
                <a:latin typeface="+mn-lt"/>
                <a:ea typeface="+mn-ea"/>
                <a:cs typeface="+mn-cs"/>
              </a:rPr>
              <a:t>Explain why organizations analyze industries and competitive situations</a:t>
            </a:r>
            <a:endParaRPr lang="en-US" dirty="0"/>
          </a:p>
        </p:txBody>
      </p:sp>
      <p:sp>
        <p:nvSpPr>
          <p:cNvPr id="4" name="Slide Number Placeholder 3"/>
          <p:cNvSpPr>
            <a:spLocks noGrp="1"/>
          </p:cNvSpPr>
          <p:nvPr>
            <p:ph type="sldNum" sz="quarter" idx="5"/>
          </p:nvPr>
        </p:nvSpPr>
        <p:spPr/>
        <p:txBody>
          <a:bodyPr/>
          <a:lstStyle/>
          <a:p>
            <a:fld id="{9D8F4014-75F9-474D-8DFA-11374318636E}" type="slidenum">
              <a:rPr lang="en-US" altLang="en-US" smtClean="0"/>
              <a:pPr/>
              <a:t>3</a:t>
            </a:fld>
            <a:endParaRPr lang="en-US" altLang="en-US"/>
          </a:p>
        </p:txBody>
      </p:sp>
    </p:spTree>
    <p:extLst>
      <p:ext uri="{BB962C8B-B14F-4D97-AF65-F5344CB8AC3E}">
        <p14:creationId xmlns:p14="http://schemas.microsoft.com/office/powerpoint/2010/main" val="3475274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Poor planning for the use of organizational resources can lead to failure. The solution to this is to improve the strategic and operational planning process in a company.</a:t>
            </a:r>
          </a:p>
          <a:p>
            <a:endParaRPr lang="en-US" dirty="0"/>
          </a:p>
        </p:txBody>
      </p:sp>
      <p:sp>
        <p:nvSpPr>
          <p:cNvPr id="4" name="Slide Number Placeholder 3"/>
          <p:cNvSpPr>
            <a:spLocks noGrp="1"/>
          </p:cNvSpPr>
          <p:nvPr>
            <p:ph type="sldNum" sz="quarter" idx="5"/>
          </p:nvPr>
        </p:nvSpPr>
        <p:spPr/>
        <p:txBody>
          <a:bodyPr/>
          <a:lstStyle/>
          <a:p>
            <a:fld id="{9D8F4014-75F9-474D-8DFA-11374318636E}" type="slidenum">
              <a:rPr lang="en-US" altLang="en-US" smtClean="0"/>
              <a:pPr/>
              <a:t>4</a:t>
            </a:fld>
            <a:endParaRPr lang="en-US" altLang="en-US"/>
          </a:p>
        </p:txBody>
      </p:sp>
    </p:spTree>
    <p:extLst>
      <p:ext uri="{BB962C8B-B14F-4D97-AF65-F5344CB8AC3E}">
        <p14:creationId xmlns:p14="http://schemas.microsoft.com/office/powerpoint/2010/main" val="3815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8F4014-75F9-474D-8DFA-11374318636E}" type="slidenum">
              <a:rPr lang="en-US" altLang="en-US" smtClean="0"/>
              <a:pPr/>
              <a:t>6</a:t>
            </a:fld>
            <a:endParaRPr lang="en-US" altLang="en-US"/>
          </a:p>
        </p:txBody>
      </p:sp>
    </p:spTree>
    <p:extLst>
      <p:ext uri="{BB962C8B-B14F-4D97-AF65-F5344CB8AC3E}">
        <p14:creationId xmlns:p14="http://schemas.microsoft.com/office/powerpoint/2010/main" val="3854106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D171CFC6-5A76-4C06-8DB5-61A067B85F84}" type="slidenum">
              <a:rPr kumimoji="0" lang="en-US" altLang="en-US" smtClean="0">
                <a:latin typeface="Times New Roman" panose="02020603050405020304" pitchFamily="18" charset="0"/>
              </a:rPr>
              <a:pPr>
                <a:spcBef>
                  <a:spcPct val="0"/>
                </a:spcBef>
              </a:pPr>
              <a:t>7</a:t>
            </a:fld>
            <a:endParaRPr kumimoji="0" lang="en-US" altLang="en-US">
              <a:latin typeface="Times New Roman" panose="02020603050405020304" pitchFamily="18"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Strategic planning </a:t>
            </a:r>
            <a:r>
              <a:rPr lang="en-US" altLang="en-US" dirty="0"/>
              <a:t>is more a </a:t>
            </a:r>
            <a:r>
              <a:rPr lang="en-US" altLang="en-US" b="1" dirty="0"/>
              <a:t>long-term planning </a:t>
            </a:r>
            <a:r>
              <a:rPr lang="en-US" altLang="en-US" dirty="0"/>
              <a:t>compared to operational planning.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1. Developing the mission is the first step in the strategic process. </a:t>
            </a:r>
            <a:r>
              <a:rPr lang="en-US" altLang="en-US"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mission statement gives the organization its enduring sense of direction regarding what it would like to accomplish. For example, FIFA’s mission is to make the game of soccer better and to bring the game to the world.</a:t>
            </a:r>
          </a:p>
          <a:p>
            <a:endParaRPr lang="en-US" altLang="en-US" b="1" dirty="0"/>
          </a:p>
          <a:p>
            <a:r>
              <a:rPr lang="en-US" altLang="en-US" sz="1400" b="1" u="sng" kern="1200" dirty="0">
                <a:solidFill>
                  <a:srgbClr val="C00000"/>
                </a:solidFill>
                <a:effectLst/>
                <a:latin typeface="+mn-lt"/>
                <a:ea typeface="+mn-ea"/>
                <a:cs typeface="+mn-cs"/>
              </a:rPr>
              <a:t>Three levels of strategies</a:t>
            </a:r>
          </a:p>
          <a:p>
            <a:pPr marL="228600" indent="-228600">
              <a:buAutoNum type="arabicPeriod"/>
            </a:pPr>
            <a:r>
              <a:rPr lang="en-US" altLang="en-US" sz="1400" kern="1200" dirty="0">
                <a:solidFill>
                  <a:srgbClr val="C00000"/>
                </a:solidFill>
                <a:effectLst/>
                <a:latin typeface="+mn-lt"/>
                <a:ea typeface="+mn-ea"/>
                <a:cs typeface="+mn-cs"/>
              </a:rPr>
              <a:t>Corporate : organizations plan for managing multiple lines of businesses</a:t>
            </a:r>
          </a:p>
          <a:p>
            <a:pPr marL="228600" indent="-228600">
              <a:buAutoNum type="arabicPeriod"/>
            </a:pPr>
            <a:r>
              <a:rPr lang="en-US" altLang="en-US" sz="1400" kern="1200" dirty="0">
                <a:solidFill>
                  <a:srgbClr val="C00000"/>
                </a:solidFill>
                <a:effectLst/>
                <a:latin typeface="+mn-lt"/>
                <a:ea typeface="+mn-ea"/>
                <a:cs typeface="+mn-cs"/>
              </a:rPr>
              <a:t>Business: organization’s plan for managing one line of business</a:t>
            </a:r>
          </a:p>
          <a:p>
            <a:pPr marL="228600" indent="-228600">
              <a:buAutoNum type="arabicPeriod"/>
            </a:pPr>
            <a:r>
              <a:rPr lang="en-US" altLang="en-US" sz="1400" kern="1200" dirty="0">
                <a:solidFill>
                  <a:srgbClr val="C00000"/>
                </a:solidFill>
                <a:effectLst/>
                <a:latin typeface="+mn-lt"/>
                <a:ea typeface="+mn-ea"/>
                <a:cs typeface="+mn-cs"/>
              </a:rPr>
              <a:t>Functional: organization’s plan for managing one area of the business such as marketing and production. </a:t>
            </a:r>
          </a:p>
        </p:txBody>
      </p:sp>
    </p:spTree>
    <p:extLst>
      <p:ext uri="{BB962C8B-B14F-4D97-AF65-F5344CB8AC3E}">
        <p14:creationId xmlns:p14="http://schemas.microsoft.com/office/powerpoint/2010/main" val="368047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2EBBC3DC-47B8-46C2-A848-870CF3D3D07A}" type="slidenum">
              <a:rPr kumimoji="0" lang="en-US" altLang="en-US" smtClean="0">
                <a:latin typeface="Times New Roman" panose="02020603050405020304" pitchFamily="18" charset="0"/>
              </a:rPr>
              <a:pPr>
                <a:spcBef>
                  <a:spcPct val="0"/>
                </a:spcBef>
              </a:pPr>
              <a:t>8</a:t>
            </a:fld>
            <a:endParaRPr kumimoji="0" lang="en-US" altLang="en-US">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 typeface="+mj-lt"/>
              <a:buAutoNum type="arabicPeriod"/>
            </a:pPr>
            <a:r>
              <a:rPr lang="en-US" altLang="en-US" dirty="0"/>
              <a:t>Developing the mission</a:t>
            </a:r>
          </a:p>
          <a:p>
            <a:pPr marL="228600" indent="-228600">
              <a:buFont typeface="+mj-lt"/>
              <a:buAutoNum type="arabicPeriod"/>
            </a:pPr>
            <a:r>
              <a:rPr lang="en-US" altLang="en-US" dirty="0"/>
              <a:t>Analyzing the environment</a:t>
            </a:r>
          </a:p>
          <a:p>
            <a:pPr marL="228600" indent="-228600">
              <a:buFont typeface="+mj-lt"/>
              <a:buAutoNum type="arabicPeriod"/>
            </a:pPr>
            <a:r>
              <a:rPr lang="en-US" altLang="en-US" dirty="0"/>
              <a:t>Setting objectives</a:t>
            </a:r>
          </a:p>
          <a:p>
            <a:pPr marL="228600" indent="-228600">
              <a:buFont typeface="+mj-lt"/>
              <a:buAutoNum type="arabicPeriod"/>
            </a:pPr>
            <a:r>
              <a:rPr lang="en-US" altLang="en-US" dirty="0"/>
              <a:t>Developing strategies (corporate, business, and functional levels)</a:t>
            </a:r>
          </a:p>
          <a:p>
            <a:pPr marL="228600" indent="-228600">
              <a:buFont typeface="+mj-lt"/>
              <a:buAutoNum type="arabicPeriod"/>
            </a:pPr>
            <a:r>
              <a:rPr lang="en-US" altLang="en-US" dirty="0"/>
              <a:t>Implementing and controlling strategies</a:t>
            </a:r>
          </a:p>
          <a:p>
            <a:pPr marL="0" indent="0">
              <a:buFont typeface="+mj-lt"/>
              <a:buNone/>
            </a:pPr>
            <a:r>
              <a:rPr lang="en-US" altLang="en-US" dirty="0"/>
              <a:t>The process is not a linear one; there is interplay among the steps and levels.</a:t>
            </a:r>
          </a:p>
        </p:txBody>
      </p:sp>
    </p:spTree>
    <p:extLst>
      <p:ext uri="{BB962C8B-B14F-4D97-AF65-F5344CB8AC3E}">
        <p14:creationId xmlns:p14="http://schemas.microsoft.com/office/powerpoint/2010/main" val="3010352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 Industry Analysis and Five Competitive Forces.</a:t>
            </a:r>
            <a:r>
              <a:rPr lang="en-US" sz="1200" kern="1200" dirty="0">
                <a:solidFill>
                  <a:schemeClr val="tx1"/>
                </a:solidFill>
                <a:effectLst/>
                <a:latin typeface="+mn-lt"/>
                <a:ea typeface="+mn-ea"/>
                <a:cs typeface="+mn-cs"/>
              </a:rPr>
              <a:t> The analysis of the industry and competitive situation is used to determine the attractiveness of an industry.  </a:t>
            </a:r>
          </a:p>
          <a:p>
            <a:r>
              <a:rPr lang="en-US" sz="1200" b="1" kern="1200" dirty="0">
                <a:solidFill>
                  <a:schemeClr val="tx1"/>
                </a:solidFill>
                <a:effectLst/>
                <a:latin typeface="+mn-lt"/>
                <a:ea typeface="+mn-ea"/>
                <a:cs typeface="+mn-cs"/>
              </a:rPr>
              <a:t>B. Analysis of the Company Situation.</a:t>
            </a:r>
            <a:r>
              <a:rPr lang="en-US" sz="1200" kern="1200" dirty="0">
                <a:solidFill>
                  <a:schemeClr val="tx1"/>
                </a:solidFill>
                <a:effectLst/>
                <a:latin typeface="+mn-lt"/>
                <a:ea typeface="+mn-ea"/>
                <a:cs typeface="+mn-cs"/>
              </a:rPr>
              <a:t> The SWOT is a tool used to analyze the company and the industry. The internal strengths and weaknesses are matched against the external opportunities and threats.  </a:t>
            </a:r>
          </a:p>
          <a:p>
            <a:r>
              <a:rPr lang="en-US" sz="1200" b="1" kern="1200" dirty="0">
                <a:solidFill>
                  <a:schemeClr val="tx1"/>
                </a:solidFill>
                <a:effectLst/>
                <a:latin typeface="+mn-lt"/>
                <a:ea typeface="+mn-ea"/>
                <a:cs typeface="+mn-cs"/>
              </a:rPr>
              <a:t>C. Competitive Advantage. </a:t>
            </a:r>
            <a:r>
              <a:rPr lang="en-US" sz="1200" kern="1200" dirty="0">
                <a:solidFill>
                  <a:schemeClr val="tx1"/>
                </a:solidFill>
                <a:effectLst/>
                <a:latin typeface="+mn-lt"/>
                <a:ea typeface="+mn-ea"/>
                <a:cs typeface="+mn-cs"/>
              </a:rPr>
              <a:t>Competitive advantage specifies how the organization offers unique customer value. </a:t>
            </a:r>
          </a:p>
          <a:p>
            <a:endParaRPr lang="en-US" dirty="0"/>
          </a:p>
        </p:txBody>
      </p:sp>
      <p:sp>
        <p:nvSpPr>
          <p:cNvPr id="4" name="Slide Number Placeholder 3"/>
          <p:cNvSpPr>
            <a:spLocks noGrp="1"/>
          </p:cNvSpPr>
          <p:nvPr>
            <p:ph type="sldNum" sz="quarter" idx="5"/>
          </p:nvPr>
        </p:nvSpPr>
        <p:spPr/>
        <p:txBody>
          <a:bodyPr/>
          <a:lstStyle/>
          <a:p>
            <a:fld id="{9D8F4014-75F9-474D-8DFA-11374318636E}" type="slidenum">
              <a:rPr lang="en-US" altLang="en-US" smtClean="0"/>
              <a:pPr/>
              <a:t>10</a:t>
            </a:fld>
            <a:endParaRPr lang="en-US" altLang="en-US"/>
          </a:p>
        </p:txBody>
      </p:sp>
    </p:spTree>
    <p:extLst>
      <p:ext uri="{BB962C8B-B14F-4D97-AF65-F5344CB8AC3E}">
        <p14:creationId xmlns:p14="http://schemas.microsoft.com/office/powerpoint/2010/main" val="2679621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C0860875-AE40-4EF8-BBD0-9DE499CEA327}" type="slidenum">
              <a:rPr kumimoji="0" lang="en-US" altLang="en-US" smtClean="0">
                <a:latin typeface="Times New Roman" panose="02020603050405020304" pitchFamily="18" charset="0"/>
              </a:rPr>
              <a:pPr>
                <a:spcBef>
                  <a:spcPct val="0"/>
                </a:spcBef>
              </a:pPr>
              <a:t>11</a:t>
            </a:fld>
            <a:endParaRPr kumimoji="0" lang="en-US" altLang="en-US">
              <a:latin typeface="Times New Roman" panose="02020603050405020304"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77632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6E339AB6-E5C7-476E-B186-3D94DEB21E9C}" type="slidenum">
              <a:rPr kumimoji="0" lang="en-US" altLang="en-US" smtClean="0">
                <a:latin typeface="Times New Roman" panose="02020603050405020304" pitchFamily="18" charset="0"/>
              </a:rPr>
              <a:pPr>
                <a:spcBef>
                  <a:spcPct val="0"/>
                </a:spcBef>
              </a:pPr>
              <a:t>12</a:t>
            </a:fld>
            <a:endParaRPr kumimoji="0" lang="en-US" altLang="en-US">
              <a:latin typeface="Times New Roman" panose="02020603050405020304"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At the center is </a:t>
            </a:r>
            <a:r>
              <a:rPr lang="en-US" altLang="en-US" b="1" dirty="0"/>
              <a:t>1. Rivalry among competing firms:</a:t>
            </a:r>
            <a:r>
              <a:rPr lang="en-US" altLang="en-US" dirty="0"/>
              <a:t> </a:t>
            </a:r>
            <a:r>
              <a:rPr lang="en-US" sz="1200" b="0" i="0" u="none" strike="noStrike" kern="1200" baseline="0" dirty="0">
                <a:solidFill>
                  <a:schemeClr val="tx1"/>
                </a:solidFill>
                <a:latin typeface="+mn-lt"/>
                <a:ea typeface="+mn-ea"/>
                <a:cs typeface="+mn-cs"/>
              </a:rPr>
              <a:t>Nike, Reebok, Adidas, Fila, and others face</a:t>
            </a:r>
          </a:p>
          <a:p>
            <a:r>
              <a:rPr lang="en-US" sz="1200" b="0" i="0" u="none" strike="noStrike" kern="1200" baseline="0" dirty="0">
                <a:solidFill>
                  <a:schemeClr val="tx1"/>
                </a:solidFill>
                <a:latin typeface="+mn-lt"/>
                <a:ea typeface="+mn-ea"/>
                <a:cs typeface="+mn-cs"/>
              </a:rPr>
              <a:t>strong competition in style, price, and image. Surrounding it, each with an arrow pointing back to it, are the following:</a:t>
            </a:r>
          </a:p>
          <a:p>
            <a:endParaRPr lang="en-US" sz="1200" b="0" i="0" u="none" strike="noStrike" kern="1200" baseline="0" dirty="0">
              <a:solidFill>
                <a:schemeClr val="tx1"/>
              </a:solidFill>
              <a:latin typeface="+mn-lt"/>
              <a:ea typeface="+mn-ea"/>
              <a:cs typeface="+mn-cs"/>
            </a:endParaRPr>
          </a:p>
          <a:p>
            <a:r>
              <a:rPr lang="en-US" altLang="en-US" sz="1200" b="1" i="0" u="none" strike="noStrike" kern="1200" baseline="0" dirty="0">
                <a:solidFill>
                  <a:schemeClr val="tx1"/>
                </a:solidFill>
                <a:latin typeface="+mn-lt"/>
                <a:ea typeface="+mn-ea"/>
                <a:cs typeface="+mn-cs"/>
              </a:rPr>
              <a:t>2.</a:t>
            </a:r>
            <a:r>
              <a:rPr lang="en-US" alt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Potential development of substitute products and services </a:t>
            </a:r>
            <a:r>
              <a:rPr lang="en-US" sz="1200" b="0" i="0" u="none" strike="noStrike" kern="1200" baseline="0" dirty="0">
                <a:solidFill>
                  <a:schemeClr val="tx1"/>
                </a:solidFill>
                <a:latin typeface="+mn-lt"/>
                <a:ea typeface="+mn-ea"/>
                <a:cs typeface="+mn-cs"/>
              </a:rPr>
              <a:t>“Brown shoes,” sandals, and boots are all products that, marketed properly, can replace sneakers. However, they pose no real threat because buyers still prefer special athletic footwear for various activities.</a:t>
            </a:r>
          </a:p>
          <a:p>
            <a:r>
              <a:rPr lang="en-US" sz="1200" b="1" i="0" u="none" strike="noStrike" kern="1200" baseline="0" dirty="0">
                <a:solidFill>
                  <a:schemeClr val="tx1"/>
                </a:solidFill>
                <a:latin typeface="+mn-lt"/>
                <a:ea typeface="+mn-ea"/>
                <a:cs typeface="+mn-cs"/>
              </a:rPr>
              <a:t>3. Potential entry of new competitors </a:t>
            </a:r>
            <a:r>
              <a:rPr lang="en-US" sz="1200" b="0" i="0" u="none" strike="noStrike" kern="1200" baseline="0" dirty="0">
                <a:solidFill>
                  <a:schemeClr val="tx1"/>
                </a:solidFill>
                <a:latin typeface="+mn-lt"/>
                <a:ea typeface="+mn-ea"/>
                <a:cs typeface="+mn-cs"/>
              </a:rPr>
              <a:t>The athletic footwear industry is a large, mature industry. However, newer competitors, such as AND1, have been able to successfully enter the basketball footwear and apparel industry.</a:t>
            </a:r>
          </a:p>
          <a:p>
            <a:r>
              <a:rPr lang="en-US" sz="1200" b="1" i="0" u="none" strike="noStrike" kern="1200" baseline="0" dirty="0">
                <a:solidFill>
                  <a:schemeClr val="tx1"/>
                </a:solidFill>
                <a:latin typeface="+mn-lt"/>
                <a:ea typeface="+mn-ea"/>
                <a:cs typeface="+mn-cs"/>
              </a:rPr>
              <a:t>4. Bargaining power of suppliers </a:t>
            </a:r>
            <a:r>
              <a:rPr lang="en-US" sz="1200" b="0" i="0" u="none" strike="noStrike" kern="1200" baseline="0" dirty="0">
                <a:solidFill>
                  <a:schemeClr val="tx1"/>
                </a:solidFill>
                <a:latin typeface="+mn-lt"/>
                <a:ea typeface="+mn-ea"/>
                <a:cs typeface="+mn-cs"/>
              </a:rPr>
              <a:t>Nike has a great deal of power over the Asian factories that manufacture its sneakers.</a:t>
            </a:r>
          </a:p>
          <a:p>
            <a:r>
              <a:rPr lang="en-US" sz="1200" b="1" i="0" u="none" strike="noStrike" kern="1200" baseline="0" dirty="0">
                <a:solidFill>
                  <a:schemeClr val="tx1"/>
                </a:solidFill>
                <a:latin typeface="+mn-lt"/>
                <a:ea typeface="+mn-ea"/>
                <a:cs typeface="+mn-cs"/>
              </a:rPr>
              <a:t>5. Bargaining power of buyers </a:t>
            </a:r>
            <a:r>
              <a:rPr lang="en-US" sz="1200" b="0" i="0" u="none" strike="noStrike" kern="1200" baseline="0" dirty="0">
                <a:solidFill>
                  <a:schemeClr val="tx1"/>
                </a:solidFill>
                <a:latin typeface="+mn-lt"/>
                <a:ea typeface="+mn-ea"/>
                <a:cs typeface="+mn-cs"/>
              </a:rPr>
              <a:t>Consumers of footwear have a great deal of power because they can switch manufacturers for numerous reasons.</a:t>
            </a:r>
            <a:endParaRPr lang="en-US" altLang="en-US" dirty="0"/>
          </a:p>
        </p:txBody>
      </p:sp>
    </p:spTree>
    <p:extLst>
      <p:ext uri="{BB962C8B-B14F-4D97-AF65-F5344CB8AC3E}">
        <p14:creationId xmlns:p14="http://schemas.microsoft.com/office/powerpoint/2010/main" val="2308141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D5BBEB78-5838-4B9A-BB37-AEB38410A578}" type="slidenum">
              <a:rPr kumimoji="0" lang="en-US" altLang="en-US" smtClean="0">
                <a:latin typeface="Times New Roman" panose="02020603050405020304" pitchFamily="18" charset="0"/>
              </a:rPr>
              <a:pPr>
                <a:spcBef>
                  <a:spcPct val="0"/>
                </a:spcBef>
              </a:pPr>
              <a:t>18</a:t>
            </a:fld>
            <a:endParaRPr kumimoji="0" lang="en-US" altLang="en-US">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dirty="0"/>
              <a:t>Step 1: </a:t>
            </a:r>
            <a:r>
              <a:rPr lang="en-US" sz="1800" b="0" i="0" u="none" strike="noStrike" kern="1200" baseline="0" dirty="0">
                <a:solidFill>
                  <a:schemeClr val="tx1"/>
                </a:solidFill>
                <a:latin typeface="+mn-lt"/>
                <a:ea typeface="+mn-ea"/>
                <a:cs typeface="+mn-cs"/>
              </a:rPr>
              <a:t>Assessment of the present strategy based on performance measures(e.g., wins, championships, attendance, market share, sales, net profit etc. )</a:t>
            </a:r>
          </a:p>
          <a:p>
            <a:r>
              <a:rPr lang="en-US" altLang="en-US" sz="1800" b="0" i="0" u="none" strike="noStrike" kern="1200" baseline="0" dirty="0">
                <a:solidFill>
                  <a:schemeClr val="tx1"/>
                </a:solidFill>
                <a:latin typeface="+mn-lt"/>
                <a:ea typeface="+mn-ea"/>
                <a:cs typeface="+mn-cs"/>
              </a:rPr>
              <a:t>Step 2: SWOT analysis</a:t>
            </a:r>
          </a:p>
          <a:p>
            <a:pPr eaLnBrk="1" hangingPunct="1"/>
            <a:r>
              <a:rPr lang="en-US" altLang="en-US" sz="1800" b="0" i="0" u="none" strike="noStrike" kern="1200" baseline="0" dirty="0">
                <a:solidFill>
                  <a:schemeClr val="tx1"/>
                </a:solidFill>
                <a:latin typeface="+mn-lt"/>
                <a:ea typeface="+mn-ea"/>
                <a:cs typeface="+mn-cs"/>
              </a:rPr>
              <a:t>Step 3: Competitive strength assessment (competitive advantage?): For a strategy to be effective, it must be based on a clear understanding of competitors. Looking at Critical Success Factors (CSFs)  can help improve a company’s assessment of its competition. </a:t>
            </a:r>
          </a:p>
          <a:p>
            <a:r>
              <a:rPr lang="en-US" altLang="en-US" sz="1800" b="0" i="0" u="none" strike="noStrike" kern="1200" baseline="0" dirty="0">
                <a:solidFill>
                  <a:schemeClr val="tx1"/>
                </a:solidFill>
                <a:latin typeface="+mn-lt"/>
                <a:ea typeface="+mn-ea"/>
                <a:cs typeface="+mn-cs"/>
              </a:rPr>
              <a:t>Step 4: Conclusions concerning competitive position: How is the business doing compared with its competition?</a:t>
            </a:r>
          </a:p>
          <a:p>
            <a:r>
              <a:rPr lang="en-US" altLang="en-US" sz="1800" b="0" i="0" u="none" strike="noStrike" kern="1200" baseline="0" dirty="0">
                <a:solidFill>
                  <a:schemeClr val="tx1"/>
                </a:solidFill>
                <a:latin typeface="+mn-lt"/>
                <a:ea typeface="+mn-ea"/>
                <a:cs typeface="+mn-cs"/>
              </a:rPr>
              <a:t>Step 5: </a:t>
            </a:r>
            <a:r>
              <a:rPr lang="en-US" sz="1800" b="0" i="0" u="none" strike="noStrike" kern="1200" baseline="0" dirty="0">
                <a:solidFill>
                  <a:schemeClr val="tx1"/>
                </a:solidFill>
                <a:latin typeface="+mn-lt"/>
                <a:ea typeface="+mn-ea"/>
                <a:cs typeface="+mn-cs"/>
              </a:rPr>
              <a:t>Determination of the strategic issues and problems that need to be addressed through the strategic process</a:t>
            </a:r>
            <a:endParaRPr lang="en-US" altLang="en-US" sz="1800" dirty="0"/>
          </a:p>
        </p:txBody>
      </p:sp>
    </p:spTree>
    <p:extLst>
      <p:ext uri="{BB962C8B-B14F-4D97-AF65-F5344CB8AC3E}">
        <p14:creationId xmlns:p14="http://schemas.microsoft.com/office/powerpoint/2010/main" val="2970113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3E3CB6FF-053C-4AFB-9BEF-1CCCD969CC79}" type="slidenum">
              <a:rPr kumimoji="0" lang="en-US" altLang="en-US" smtClean="0">
                <a:latin typeface="Times New Roman" panose="02020603050405020304" pitchFamily="18" charset="0"/>
              </a:rPr>
              <a:pPr>
                <a:spcBef>
                  <a:spcPct val="0"/>
                </a:spcBef>
              </a:pPr>
              <a:t>20</a:t>
            </a:fld>
            <a:endParaRPr kumimoji="0"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70660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526A1FAF-FD08-4BFE-9E21-B5A5260706CE}" type="slidenum">
              <a:rPr kumimoji="0" lang="en-US" altLang="en-US" smtClean="0">
                <a:latin typeface="Times New Roman" panose="02020603050405020304" pitchFamily="18" charset="0"/>
              </a:rPr>
              <a:pPr>
                <a:spcBef>
                  <a:spcPct val="0"/>
                </a:spcBef>
              </a:pPr>
              <a:t>22</a:t>
            </a:fld>
            <a:endParaRPr kumimoji="0" lang="en-US" altLang="en-US">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Three steps in the MBO process</a:t>
            </a:r>
          </a:p>
          <a:p>
            <a:pPr marL="228600" indent="-228600">
              <a:buAutoNum type="arabicPeriod"/>
            </a:pPr>
            <a:r>
              <a:rPr lang="en-US" altLang="en-US" dirty="0"/>
              <a:t>Set individual objectives and plans</a:t>
            </a:r>
          </a:p>
          <a:p>
            <a:pPr marL="228600" indent="-228600">
              <a:buAutoNum type="arabicPeriod"/>
            </a:pPr>
            <a:r>
              <a:rPr lang="en-US" altLang="en-US" dirty="0"/>
              <a:t>Give feedback and evaluate performance</a:t>
            </a:r>
          </a:p>
          <a:p>
            <a:pPr marL="228600" indent="-228600">
              <a:buAutoNum type="arabicPeriod"/>
            </a:pPr>
            <a:r>
              <a:rPr lang="en-US" altLang="en-US" dirty="0"/>
              <a:t>Reward according to performance</a:t>
            </a:r>
          </a:p>
        </p:txBody>
      </p:sp>
    </p:spTree>
    <p:extLst>
      <p:ext uri="{BB962C8B-B14F-4D97-AF65-F5344CB8AC3E}">
        <p14:creationId xmlns:p14="http://schemas.microsoft.com/office/powerpoint/2010/main" val="2135204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3740F7BF-5277-4109-A08C-34D7FD936DFD}" type="slidenum">
              <a:rPr kumimoji="0" lang="en-US" altLang="en-US" smtClean="0">
                <a:latin typeface="Times New Roman" panose="02020603050405020304" pitchFamily="18" charset="0"/>
              </a:rPr>
              <a:pPr>
                <a:spcBef>
                  <a:spcPct val="0"/>
                </a:spcBef>
              </a:pPr>
              <a:t>23</a:t>
            </a:fld>
            <a:endParaRPr kumimoji="0" lang="en-US" altLang="en-US">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There are three levels of strategies (Corporate, business, and functional).</a:t>
            </a:r>
          </a:p>
          <a:p>
            <a:r>
              <a:rPr lang="en-US" altLang="en-US" sz="1200" b="1" u="sng" kern="1200" dirty="0">
                <a:solidFill>
                  <a:srgbClr val="C00000"/>
                </a:solidFill>
                <a:effectLst/>
                <a:latin typeface="+mn-lt"/>
                <a:ea typeface="+mn-ea"/>
                <a:cs typeface="+mn-cs"/>
              </a:rPr>
              <a:t>Three levels of strategies</a:t>
            </a:r>
          </a:p>
          <a:p>
            <a:pPr marL="228600" indent="-228600">
              <a:buAutoNum type="arabicPeriod"/>
            </a:pPr>
            <a:r>
              <a:rPr lang="en-US" altLang="en-US" sz="1200" kern="1200" dirty="0">
                <a:solidFill>
                  <a:srgbClr val="C00000"/>
                </a:solidFill>
                <a:effectLst/>
                <a:latin typeface="+mn-lt"/>
                <a:ea typeface="+mn-ea"/>
                <a:cs typeface="+mn-cs"/>
              </a:rPr>
              <a:t>Corporate : organizations plan for managing multiple lines of businesses</a:t>
            </a:r>
          </a:p>
          <a:p>
            <a:pPr marL="228600" indent="-228600">
              <a:buAutoNum type="arabicPeriod"/>
            </a:pPr>
            <a:r>
              <a:rPr lang="en-US" altLang="en-US" sz="1200" kern="1200" dirty="0">
                <a:solidFill>
                  <a:srgbClr val="C00000"/>
                </a:solidFill>
                <a:effectLst/>
                <a:latin typeface="+mn-lt"/>
                <a:ea typeface="+mn-ea"/>
                <a:cs typeface="+mn-cs"/>
              </a:rPr>
              <a:t>Business: organization’s plan for managing one line of business</a:t>
            </a:r>
          </a:p>
          <a:p>
            <a:pPr marL="228600" indent="-228600">
              <a:buAutoNum type="arabicPeriod"/>
            </a:pPr>
            <a:r>
              <a:rPr lang="en-US" altLang="en-US" sz="1200" kern="1200" dirty="0">
                <a:solidFill>
                  <a:srgbClr val="C00000"/>
                </a:solidFill>
                <a:effectLst/>
                <a:latin typeface="+mn-lt"/>
                <a:ea typeface="+mn-ea"/>
                <a:cs typeface="+mn-cs"/>
              </a:rPr>
              <a:t>Functional: organization’s plan for managing one area of the business such as marketing and production. </a:t>
            </a:r>
          </a:p>
          <a:p>
            <a:endParaRPr lang="en-US" altLang="en-US" dirty="0"/>
          </a:p>
          <a:p>
            <a:endParaRPr lang="en-US" altLang="en-US" dirty="0"/>
          </a:p>
          <a:p>
            <a:r>
              <a:rPr lang="en-US" altLang="en-US" b="1" dirty="0"/>
              <a:t>Grand strategies are corporate strategies </a:t>
            </a:r>
            <a:r>
              <a:rPr lang="en-US" altLang="en-US" dirty="0"/>
              <a:t>for </a:t>
            </a:r>
          </a:p>
          <a:p>
            <a:r>
              <a:rPr lang="en-US" altLang="en-US" dirty="0"/>
              <a:t>1.growth: to increase their size through increased sales, market share, and fans.</a:t>
            </a:r>
          </a:p>
          <a:p>
            <a:pPr marL="0" indent="0">
              <a:buNone/>
            </a:pPr>
            <a:r>
              <a:rPr lang="en-US" altLang="en-US" dirty="0"/>
              <a:t>2. stability: try to maintain their present size or to grow slowly. Many companies are satisfied with their status quo.</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3. Turnaround: turnaround strategy is an attempt to reverse a declining business (most turnaround involves retrenchment)</a:t>
            </a:r>
          </a:p>
          <a:p>
            <a:pPr marL="0" indent="0">
              <a:buNone/>
            </a:pPr>
            <a:r>
              <a:rPr lang="en-US" altLang="en-US" dirty="0"/>
              <a:t>4. retrenchment: a reduction in operating size by the divestiture or liquidation of assets and laying off employees </a:t>
            </a:r>
          </a:p>
          <a:p>
            <a:pPr marL="0" indent="0">
              <a:buNone/>
            </a:pPr>
            <a:r>
              <a:rPr lang="en-US" altLang="en-US" dirty="0"/>
              <a:t>5. a combination of thereof. </a:t>
            </a:r>
          </a:p>
        </p:txBody>
      </p:sp>
    </p:spTree>
    <p:extLst>
      <p:ext uri="{BB962C8B-B14F-4D97-AF65-F5344CB8AC3E}">
        <p14:creationId xmlns:p14="http://schemas.microsoft.com/office/powerpoint/2010/main" val="77288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5F32519F-E776-4EF1-A095-1773949595D2}" type="slidenum">
              <a:rPr kumimoji="0" lang="en-US" altLang="en-US" smtClean="0">
                <a:latin typeface="Times New Roman" panose="02020603050405020304" pitchFamily="18" charset="0"/>
              </a:rPr>
              <a:pPr>
                <a:spcBef>
                  <a:spcPct val="0"/>
                </a:spcBef>
              </a:pPr>
              <a:t>24</a:t>
            </a:fld>
            <a:endParaRPr kumimoji="0" lang="en-US" altLang="en-US">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Concentrate: grows its existing lines of business aggressively…e.g.) Dick’s sporting continues to open new stores.</a:t>
            </a:r>
          </a:p>
          <a:p>
            <a:r>
              <a:rPr lang="en-US" altLang="en-US" dirty="0"/>
              <a:t>Integrate: forward (the line of business is closer to the final consumer), backward ( the line of business is farther away from the final consumer (e.g., Spalding buy a rubber producing farm instead of buying rubber )</a:t>
            </a:r>
          </a:p>
          <a:p>
            <a:r>
              <a:rPr lang="en-US" altLang="en-US" dirty="0"/>
              <a:t>Diversify: goes into related or unrelated lines of products</a:t>
            </a:r>
          </a:p>
          <a:p>
            <a:r>
              <a:rPr lang="en-US" altLang="en-US" dirty="0"/>
              <a:t>Mergers and Acquisitions: organizations can also grow through M &amp; A.</a:t>
            </a:r>
          </a:p>
        </p:txBody>
      </p:sp>
    </p:spTree>
    <p:extLst>
      <p:ext uri="{BB962C8B-B14F-4D97-AF65-F5344CB8AC3E}">
        <p14:creationId xmlns:p14="http://schemas.microsoft.com/office/powerpoint/2010/main" val="2179504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B1132E45-E243-477D-B5E2-9FEC70FD813B}" type="slidenum">
              <a:rPr kumimoji="0" lang="en-US" altLang="en-US" smtClean="0">
                <a:latin typeface="Times New Roman" panose="02020603050405020304" pitchFamily="18" charset="0"/>
              </a:rPr>
              <a:pPr>
                <a:spcBef>
                  <a:spcPct val="0"/>
                </a:spcBef>
              </a:pPr>
              <a:t>25</a:t>
            </a:fld>
            <a:endParaRPr kumimoji="0" lang="en-US" altLang="en-US">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91227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growth share matrix is, put simply, a portfolio management framework that helps companies decide how to prioritize their different businesses.</a:t>
            </a:r>
          </a:p>
          <a:p>
            <a:endParaRPr lang="en-US" dirty="0"/>
          </a:p>
          <a:p>
            <a:r>
              <a:rPr lang="en-US" dirty="0"/>
              <a:t>Each of the four quadrants represents a specific combination of relative market share, and growth:</a:t>
            </a:r>
          </a:p>
          <a:p>
            <a:r>
              <a:rPr lang="en-US" b="1" dirty="0"/>
              <a:t>Low Growth, High Share.</a:t>
            </a:r>
            <a:r>
              <a:rPr lang="en-US" dirty="0"/>
              <a:t> Companies should milk these “cash cows” for cash to reinvest.</a:t>
            </a:r>
          </a:p>
          <a:p>
            <a:r>
              <a:rPr lang="en-US" b="1" dirty="0"/>
              <a:t>High Growth, High Share.</a:t>
            </a:r>
            <a:r>
              <a:rPr lang="en-US" dirty="0"/>
              <a:t> Companies should significantly invest in these “stars” as they have high future potential.</a:t>
            </a:r>
          </a:p>
          <a:p>
            <a:r>
              <a:rPr lang="en-US" b="1" dirty="0"/>
              <a:t>High Growth, Low Share.</a:t>
            </a:r>
            <a:r>
              <a:rPr lang="en-US" dirty="0"/>
              <a:t> Companies should invest in or discard these “question marks,” depending on their chances of becoming stars.</a:t>
            </a:r>
          </a:p>
          <a:p>
            <a:r>
              <a:rPr lang="en-US" b="1" dirty="0"/>
              <a:t>Low Share, Low Growth.</a:t>
            </a:r>
            <a:r>
              <a:rPr lang="en-US" dirty="0"/>
              <a:t> Companies should liquidate, divest, or reposition these “dogs.”</a:t>
            </a:r>
          </a:p>
          <a:p>
            <a:endParaRPr lang="en-US" dirty="0"/>
          </a:p>
        </p:txBody>
      </p:sp>
      <p:sp>
        <p:nvSpPr>
          <p:cNvPr id="4" name="Slide Number Placeholder 3"/>
          <p:cNvSpPr>
            <a:spLocks noGrp="1"/>
          </p:cNvSpPr>
          <p:nvPr>
            <p:ph type="sldNum" sz="quarter" idx="5"/>
          </p:nvPr>
        </p:nvSpPr>
        <p:spPr/>
        <p:txBody>
          <a:bodyPr/>
          <a:lstStyle/>
          <a:p>
            <a:fld id="{9D8F4014-75F9-474D-8DFA-11374318636E}" type="slidenum">
              <a:rPr lang="en-US" altLang="en-US" smtClean="0"/>
              <a:pPr/>
              <a:t>26</a:t>
            </a:fld>
            <a:endParaRPr lang="en-US" altLang="en-US"/>
          </a:p>
        </p:txBody>
      </p:sp>
    </p:spTree>
    <p:extLst>
      <p:ext uri="{BB962C8B-B14F-4D97-AF65-F5344CB8AC3E}">
        <p14:creationId xmlns:p14="http://schemas.microsoft.com/office/powerpoint/2010/main" val="1433684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7D068D38-3D96-465C-9D52-DD77416DEC48}" type="slidenum">
              <a:rPr kumimoji="0" lang="en-US" altLang="en-US" smtClean="0">
                <a:latin typeface="Times New Roman" panose="02020603050405020304" pitchFamily="18" charset="0"/>
              </a:rPr>
              <a:pPr>
                <a:spcBef>
                  <a:spcPct val="0"/>
                </a:spcBef>
              </a:pPr>
              <a:t>27</a:t>
            </a:fld>
            <a:endParaRPr kumimoji="0" lang="en-US" altLang="en-US">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845608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8711AF70-4157-419F-9EE6-5353C6CCCDD2}" type="slidenum">
              <a:rPr kumimoji="0" lang="en-US" altLang="en-US" smtClean="0">
                <a:latin typeface="Times New Roman" panose="02020603050405020304" pitchFamily="18" charset="0"/>
              </a:rPr>
              <a:pPr>
                <a:spcBef>
                  <a:spcPct val="0"/>
                </a:spcBef>
              </a:pPr>
              <a:t>28</a:t>
            </a:fld>
            <a:endParaRPr kumimoji="0"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Business-level strategies are commonly called adaptive strategies</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The emphasis is on adapting to changes in he external environment. </a:t>
            </a:r>
          </a:p>
          <a:p>
            <a:endParaRPr lang="en-U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A prospector company aggressively offers new products or services or aggressively enters new markets.</a:t>
            </a:r>
            <a:r>
              <a:rPr lang="en-US" sz="1200" b="1" kern="1200" dirty="0">
                <a:solidFill>
                  <a:schemeClr val="tx1"/>
                </a:solidFill>
                <a:effectLst/>
                <a:latin typeface="+mn-lt"/>
                <a:ea typeface="+mn-ea"/>
                <a:cs typeface="+mn-cs"/>
              </a:rPr>
              <a:t> Prospecting </a:t>
            </a:r>
            <a:r>
              <a:rPr lang="en-US" sz="1200" kern="1200" dirty="0">
                <a:solidFill>
                  <a:schemeClr val="tx1"/>
                </a:solidFill>
                <a:effectLst/>
                <a:latin typeface="+mn-lt"/>
                <a:ea typeface="+mn-ea"/>
                <a:cs typeface="+mn-cs"/>
              </a:rPr>
              <a:t>is a growth strategy used in </a:t>
            </a:r>
            <a:r>
              <a:rPr lang="en-US" sz="1200" b="1" kern="1200" dirty="0">
                <a:solidFill>
                  <a:schemeClr val="tx1"/>
                </a:solidFill>
                <a:effectLst/>
                <a:latin typeface="+mn-lt"/>
                <a:ea typeface="+mn-ea"/>
                <a:cs typeface="+mn-cs"/>
              </a:rPr>
              <a:t>fast-changing environments </a:t>
            </a:r>
            <a:r>
              <a:rPr lang="en-US" sz="1200" kern="1200" dirty="0">
                <a:solidFill>
                  <a:schemeClr val="tx1"/>
                </a:solidFill>
                <a:effectLst/>
                <a:latin typeface="+mn-lt"/>
                <a:ea typeface="+mn-ea"/>
                <a:cs typeface="+mn-cs"/>
              </a:rPr>
              <a:t>with high growth potential. A defender company stays with its product line and markets. </a:t>
            </a:r>
            <a:r>
              <a:rPr lang="en-US" sz="1200" b="1" kern="1200" dirty="0">
                <a:solidFill>
                  <a:schemeClr val="tx1"/>
                </a:solidFill>
                <a:effectLst/>
                <a:latin typeface="+mn-lt"/>
                <a:ea typeface="+mn-ea"/>
                <a:cs typeface="+mn-cs"/>
              </a:rPr>
              <a:t>Defending</a:t>
            </a:r>
            <a:r>
              <a:rPr lang="en-US" sz="1200" kern="1200" dirty="0">
                <a:solidFill>
                  <a:schemeClr val="tx1"/>
                </a:solidFill>
                <a:effectLst/>
                <a:latin typeface="+mn-lt"/>
                <a:ea typeface="+mn-ea"/>
                <a:cs typeface="+mn-cs"/>
              </a:rPr>
              <a:t> is a stable strategy used in </a:t>
            </a:r>
            <a:r>
              <a:rPr lang="en-US" sz="1200" b="1" kern="1200" dirty="0">
                <a:solidFill>
                  <a:schemeClr val="tx1"/>
                </a:solidFill>
                <a:effectLst/>
                <a:latin typeface="+mn-lt"/>
                <a:ea typeface="+mn-ea"/>
                <a:cs typeface="+mn-cs"/>
              </a:rPr>
              <a:t>slow-changing environments </a:t>
            </a:r>
            <a:r>
              <a:rPr lang="en-US" sz="1200" kern="1200" dirty="0">
                <a:solidFill>
                  <a:schemeClr val="tx1"/>
                </a:solidFill>
                <a:effectLst/>
                <a:latin typeface="+mn-lt"/>
                <a:ea typeface="+mn-ea"/>
                <a:cs typeface="+mn-cs"/>
              </a:rPr>
              <a:t>with low growth potential. An analyzer company moves into new markets cautiously or offers a core product group and seeks new opportunities. Analyzing is a combination strategy used in moderately changing environments with moderate growth potential.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altLang="en-US" sz="1200" kern="1200" dirty="0">
              <a:solidFill>
                <a:schemeClr val="tx1"/>
              </a:solidFill>
              <a:effectLst/>
              <a:latin typeface="+mn-lt"/>
              <a:ea typeface="+mn-ea"/>
              <a:cs typeface="+mn-cs"/>
            </a:endParaRPr>
          </a:p>
          <a:p>
            <a:endParaRPr lang="en-US" altLang="en-US" sz="1200" kern="1200" dirty="0">
              <a:solidFill>
                <a:schemeClr val="tx1"/>
              </a:solidFill>
              <a:effectLst/>
              <a:latin typeface="+mn-lt"/>
              <a:ea typeface="+mn-ea"/>
              <a:cs typeface="+mn-cs"/>
            </a:endParaRPr>
          </a:p>
          <a:p>
            <a:endParaRPr lang="en-US" altLang="en-US" dirty="0"/>
          </a:p>
        </p:txBody>
      </p:sp>
    </p:spTree>
    <p:extLst>
      <p:ext uri="{BB962C8B-B14F-4D97-AF65-F5344CB8AC3E}">
        <p14:creationId xmlns:p14="http://schemas.microsoft.com/office/powerpoint/2010/main" val="3310028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Michael Porter identified three effective business-level competitive strategies: differentiation, cost leadership, and focus. Porter said that an organization cannot effectively compete using two of these strategies at once because this would lead to a “stuck-in-the-middle” syndrome. Others believe that you can use two of these strategies at once. </a:t>
            </a:r>
          </a:p>
          <a:p>
            <a:endParaRPr lang="en-US" dirty="0"/>
          </a:p>
        </p:txBody>
      </p:sp>
      <p:sp>
        <p:nvSpPr>
          <p:cNvPr id="4" name="Slide Number Placeholder 3"/>
          <p:cNvSpPr>
            <a:spLocks noGrp="1"/>
          </p:cNvSpPr>
          <p:nvPr>
            <p:ph type="sldNum" sz="quarter" idx="5"/>
          </p:nvPr>
        </p:nvSpPr>
        <p:spPr/>
        <p:txBody>
          <a:bodyPr/>
          <a:lstStyle/>
          <a:p>
            <a:fld id="{9D8F4014-75F9-474D-8DFA-11374318636E}" type="slidenum">
              <a:rPr lang="en-US" altLang="en-US" smtClean="0"/>
              <a:pPr/>
              <a:t>29</a:t>
            </a:fld>
            <a:endParaRPr lang="en-US" altLang="en-US"/>
          </a:p>
        </p:txBody>
      </p:sp>
    </p:spTree>
    <p:extLst>
      <p:ext uri="{BB962C8B-B14F-4D97-AF65-F5344CB8AC3E}">
        <p14:creationId xmlns:p14="http://schemas.microsoft.com/office/powerpoint/2010/main" val="85288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30AB8F5C-295C-4267-AD6F-856C8268D75D}" type="slidenum">
              <a:rPr kumimoji="0" lang="en-US" altLang="en-US" smtClean="0">
                <a:latin typeface="Times New Roman" panose="02020603050405020304" pitchFamily="18" charset="0"/>
              </a:rPr>
              <a:pPr>
                <a:spcBef>
                  <a:spcPct val="0"/>
                </a:spcBef>
              </a:pPr>
              <a:t>30</a:t>
            </a:fld>
            <a:endParaRPr kumimoji="0"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a:p>
            <a:r>
              <a:rPr lang="en-US" b="1" dirty="0">
                <a:hlinkClick r:id="rId3" tooltip="Product Life Cycle Introduction Stage"/>
              </a:rPr>
              <a:t>Introduction Stage</a:t>
            </a:r>
            <a:r>
              <a:rPr lang="en-US" dirty="0"/>
              <a:t> – This stage of the cycle could be the most expensive for a company launching a new product. The size of the market for the product is small, which means sales are low, although they will be increasing. On the other hand, the cost of things like research and development, consumer testing, and the marketing needed to launch the product can be very high, especially if it’s a competitive sector. (companies are likely to charge a high price to recover investments).</a:t>
            </a:r>
          </a:p>
          <a:p>
            <a:r>
              <a:rPr lang="en-US" b="1" dirty="0">
                <a:hlinkClick r:id="rId4" tooltip="Product Life Cycle Growth Stage"/>
              </a:rPr>
              <a:t>Growth Stage</a:t>
            </a:r>
            <a:r>
              <a:rPr lang="en-US" dirty="0"/>
              <a:t> – The growth stage is typically characterized by a strong growth in sales and profits, and because the company can start to benefit from economies of scale in production, the profit margins, as well as the overall amount of profit, will increase. This makes it possible for businesses to invest more money in the promotional activity to maximize the potential of this growth stage. New firms are likely to enter.</a:t>
            </a:r>
          </a:p>
          <a:p>
            <a:r>
              <a:rPr lang="en-US" b="1" dirty="0">
                <a:hlinkClick r:id="rId5" tooltip="Product Life Cycle Maturity Stage"/>
              </a:rPr>
              <a:t>Maturity Stage</a:t>
            </a:r>
            <a:r>
              <a:rPr lang="en-US" dirty="0"/>
              <a:t> – During the maturity stage, the product is established and the aim for the manufacturer is now to maintain the market share they have built up. This is probably the most competitive time for most products and businesses need to invest wisely in any marketing they undertake. They also need to consider any product modifications or improvements to the production process which might give them a competitive advantage.</a:t>
            </a:r>
          </a:p>
          <a:p>
            <a:r>
              <a:rPr lang="en-US" b="1" dirty="0">
                <a:hlinkClick r:id="rId6" tooltip="Product Life Cycle Decline Stage"/>
              </a:rPr>
              <a:t>Decline Stage</a:t>
            </a:r>
            <a:r>
              <a:rPr lang="en-US" dirty="0"/>
              <a:t> – Eventually, the market for a product will start to shrink, and this is what’s known as the decline stage. This shrinkage could be due to the market becoming saturated (i.e. all the customers who will buy the product have already purchased it), or because the consumers are switching to a different type of product. While this decline may be inevitable, it may still be possible for companies to make some profit by switching to less-expensive production methods and cheaper markets.</a:t>
            </a:r>
          </a:p>
          <a:p>
            <a:endParaRPr lang="en-US" altLang="en-US" dirty="0"/>
          </a:p>
          <a:p>
            <a:r>
              <a:rPr lang="en-US" altLang="en-US" dirty="0"/>
              <a:t>* Product extension can lengthen the maturity stage of a product.</a:t>
            </a:r>
          </a:p>
        </p:txBody>
      </p:sp>
    </p:spTree>
    <p:extLst>
      <p:ext uri="{BB962C8B-B14F-4D97-AF65-F5344CB8AC3E}">
        <p14:creationId xmlns:p14="http://schemas.microsoft.com/office/powerpoint/2010/main" val="68147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Narrow" panose="020B0606020202030204" pitchFamily="34" charset="0"/>
              </a:defRPr>
            </a:lvl1pPr>
            <a:lvl2pPr marL="742950" indent="-285750">
              <a:spcBef>
                <a:spcPct val="30000"/>
              </a:spcBef>
              <a:defRPr kumimoji="1" sz="1200">
                <a:solidFill>
                  <a:schemeClr val="tx1"/>
                </a:solidFill>
                <a:latin typeface="Arial Narrow" panose="020B0606020202030204" pitchFamily="34" charset="0"/>
              </a:defRPr>
            </a:lvl2pPr>
            <a:lvl3pPr marL="1143000" indent="-228600">
              <a:spcBef>
                <a:spcPct val="30000"/>
              </a:spcBef>
              <a:defRPr kumimoji="1" sz="1200">
                <a:solidFill>
                  <a:schemeClr val="tx1"/>
                </a:solidFill>
                <a:latin typeface="Arial Narrow" panose="020B0606020202030204" pitchFamily="34" charset="0"/>
              </a:defRPr>
            </a:lvl3pPr>
            <a:lvl4pPr marL="1600200" indent="-228600">
              <a:spcBef>
                <a:spcPct val="30000"/>
              </a:spcBef>
              <a:defRPr kumimoji="1" sz="1200">
                <a:solidFill>
                  <a:schemeClr val="tx1"/>
                </a:solidFill>
                <a:latin typeface="Arial Narrow" panose="020B0606020202030204" pitchFamily="34" charset="0"/>
              </a:defRPr>
            </a:lvl4pPr>
            <a:lvl5pPr marL="2057400" indent="-228600">
              <a:spcBef>
                <a:spcPct val="30000"/>
              </a:spcBef>
              <a:defRPr kumimoji="1"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kumimoji="1"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kumimoji="1"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kumimoji="1"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kumimoji="1" sz="1200">
                <a:solidFill>
                  <a:schemeClr val="tx1"/>
                </a:solidFill>
                <a:latin typeface="Arial Narrow" panose="020B0606020202030204" pitchFamily="34" charset="0"/>
              </a:defRPr>
            </a:lvl9pPr>
          </a:lstStyle>
          <a:p>
            <a:pPr>
              <a:spcBef>
                <a:spcPct val="0"/>
              </a:spcBef>
            </a:pPr>
            <a:fld id="{9BFB23CC-FBE4-4AC2-BAA7-1AE96EE87C75}" type="slidenum">
              <a:rPr kumimoji="0" lang="en-US" altLang="en-US" smtClean="0">
                <a:latin typeface="Times New Roman" panose="02020603050405020304" pitchFamily="18" charset="0"/>
              </a:rPr>
              <a:pPr>
                <a:spcBef>
                  <a:spcPct val="0"/>
                </a:spcBef>
              </a:pPr>
              <a:t>31</a:t>
            </a:fld>
            <a:endParaRPr kumimoji="0" lang="en-US"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Companies develop operational strategies in four major functional areas: marketing, operations, human resources, and finance. Other functional-level strategies are developed as needed, depending on the organization’s business and environment.</a:t>
            </a:r>
          </a:p>
          <a:p>
            <a:endParaRPr lang="en-US" altLang="en-US" dirty="0"/>
          </a:p>
        </p:txBody>
      </p:sp>
    </p:spTree>
    <p:extLst>
      <p:ext uri="{BB962C8B-B14F-4D97-AF65-F5344CB8AC3E}">
        <p14:creationId xmlns:p14="http://schemas.microsoft.com/office/powerpoint/2010/main" val="1835315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87158"/>
            <a:ext cx="9144000" cy="1866319"/>
          </a:xfrm>
          <a:prstGeom prst="rect">
            <a:avLst/>
          </a:prstGeom>
        </p:spPr>
        <p:txBody>
          <a:bodyPr anchor="t"/>
          <a:lstStyle>
            <a:lvl1pPr algn="ctr">
              <a:defRPr sz="6000" b="1" i="0" cap="all" baseline="0">
                <a:ln>
                  <a:noFill/>
                </a:ln>
                <a:solidFill>
                  <a:srgbClr val="3766BC"/>
                </a:solidFill>
                <a:latin typeface="Helvetica Neue Condensed"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1975134"/>
            <a:ext cx="9144000" cy="412024"/>
          </a:xfrm>
        </p:spPr>
        <p:txBody>
          <a:bodyPr>
            <a:normAutofit/>
          </a:bodyPr>
          <a:lstStyle>
            <a:lvl1pPr marL="0" indent="0" algn="ctr">
              <a:buNone/>
              <a:defRPr sz="2200" cap="all" baseline="0">
                <a:solidFill>
                  <a:srgbClr val="6A6A6A"/>
                </a:solidFill>
                <a:latin typeface="Helvetica Neue"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Content Placeholder 7"/>
          <p:cNvSpPr>
            <a:spLocks noGrp="1"/>
          </p:cNvSpPr>
          <p:nvPr>
            <p:ph sz="quarter" idx="10"/>
          </p:nvPr>
        </p:nvSpPr>
        <p:spPr>
          <a:xfrm>
            <a:off x="0" y="5845552"/>
            <a:ext cx="12192000" cy="457277"/>
          </a:xfrm>
        </p:spPr>
        <p:txBody>
          <a:bodyPr>
            <a:normAutofit/>
          </a:bodyPr>
          <a:lstStyle>
            <a:lvl1pPr marL="0" indent="0" algn="ctr">
              <a:buFontTx/>
              <a:buNone/>
              <a:defRPr sz="1800" baseline="0">
                <a:solidFill>
                  <a:srgbClr val="D7D7D7"/>
                </a:solidFill>
              </a:defRPr>
            </a:lvl1pPr>
          </a:lstStyle>
          <a:p>
            <a:pPr lvl="0"/>
            <a:r>
              <a:rPr lang="en-US"/>
              <a:t>Edit Master text styles</a:t>
            </a:r>
          </a:p>
        </p:txBody>
      </p:sp>
    </p:spTree>
    <p:extLst>
      <p:ext uri="{BB962C8B-B14F-4D97-AF65-F5344CB8AC3E}">
        <p14:creationId xmlns:p14="http://schemas.microsoft.com/office/powerpoint/2010/main" val="382023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969560"/>
            <a:ext cx="10515600" cy="409790"/>
          </a:xfrm>
          <a:prstGeom prst="rect">
            <a:avLst/>
          </a:prstGeom>
        </p:spPr>
        <p:txBody>
          <a:bodyPr lIns="0" tIns="0" rIns="0" bIns="0">
            <a:noAutofit/>
          </a:bodyPr>
          <a:lstStyle>
            <a:lvl1pPr algn="ctr">
              <a:defRPr sz="3800" b="1" i="0" cap="none" baseline="0">
                <a:solidFill>
                  <a:srgbClr val="3766BC"/>
                </a:solidFill>
                <a:latin typeface="Helvetica Neue Condensed" charset="0"/>
              </a:defRPr>
            </a:lvl1pPr>
          </a:lstStyle>
          <a:p>
            <a:r>
              <a:rPr lang="en-US"/>
              <a:t>Click to edit Master title style</a:t>
            </a:r>
            <a:endParaRPr lang="en-US" dirty="0"/>
          </a:p>
        </p:txBody>
      </p:sp>
      <p:sp>
        <p:nvSpPr>
          <p:cNvPr id="3" name="Content Placeholder 2"/>
          <p:cNvSpPr>
            <a:spLocks noGrp="1"/>
          </p:cNvSpPr>
          <p:nvPr>
            <p:ph idx="1"/>
          </p:nvPr>
        </p:nvSpPr>
        <p:spPr>
          <a:xfrm>
            <a:off x="838200" y="1807919"/>
            <a:ext cx="10515600" cy="4168338"/>
          </a:xfrm>
        </p:spPr>
        <p:txBody>
          <a:bodyPr>
            <a:noAutofit/>
          </a:bodyPr>
          <a:lstStyle>
            <a:lvl1pPr>
              <a:defRPr b="1" baseline="0">
                <a:latin typeface="Helvetica" pitchFamily="34" charset="0"/>
              </a:defRPr>
            </a:lvl1pPr>
            <a:lvl2pPr>
              <a:defRPr b="1" baseline="0">
                <a:latin typeface="Helvetica" pitchFamily="34" charset="0"/>
              </a:defRPr>
            </a:lvl2pPr>
            <a:lvl3pPr>
              <a:defRPr b="1">
                <a:latin typeface="Helvetica" pitchFamily="34" charset="0"/>
              </a:defRPr>
            </a:lvl3pPr>
            <a:lvl4pPr>
              <a:defRPr b="1" baseline="0">
                <a:latin typeface="Helvetica" pitchFamily="34" charset="0"/>
              </a:defRPr>
            </a:lvl4pPr>
            <a:lvl5pPr>
              <a:defRPr b="1">
                <a:latin typeface="Helvetic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8977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41954"/>
            <a:ext cx="5181600" cy="4134303"/>
          </a:xfrm>
        </p:spPr>
        <p:txBody>
          <a:bodyPr>
            <a:noAutofit/>
          </a:bodyPr>
          <a:lstStyle>
            <a:lvl1pPr>
              <a:defRPr b="1">
                <a:latin typeface="Helvetica" pitchFamily="34" charset="0"/>
              </a:defRPr>
            </a:lvl1pPr>
            <a:lvl2pPr>
              <a:defRPr b="1">
                <a:latin typeface="Helvetica" pitchFamily="34" charset="0"/>
              </a:defRPr>
            </a:lvl2pPr>
            <a:lvl3pPr>
              <a:defRPr b="1">
                <a:latin typeface="Helvetica" pitchFamily="34" charset="0"/>
              </a:defRPr>
            </a:lvl3pPr>
            <a:lvl4pPr>
              <a:defRPr b="1">
                <a:latin typeface="Helvetica" pitchFamily="34" charset="0"/>
              </a:defRPr>
            </a:lvl4pPr>
            <a:lvl5pPr>
              <a:defRPr b="1">
                <a:latin typeface="Helvetic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41953"/>
            <a:ext cx="5181600" cy="4134303"/>
          </a:xfrm>
        </p:spPr>
        <p:txBody>
          <a:bodyPr>
            <a:noAutofit/>
          </a:bodyPr>
          <a:lstStyle>
            <a:lvl1pPr>
              <a:defRPr b="1">
                <a:latin typeface="Helvetica" pitchFamily="34" charset="0"/>
              </a:defRPr>
            </a:lvl1pPr>
            <a:lvl2pPr>
              <a:defRPr b="1">
                <a:latin typeface="Helvetica" pitchFamily="34" charset="0"/>
              </a:defRPr>
            </a:lvl2pPr>
            <a:lvl3pPr>
              <a:defRPr b="1">
                <a:latin typeface="Helvetica" pitchFamily="34" charset="0"/>
              </a:defRPr>
            </a:lvl3pPr>
            <a:lvl4pPr>
              <a:defRPr b="1">
                <a:latin typeface="Helvetica" pitchFamily="34" charset="0"/>
              </a:defRPr>
            </a:lvl4pPr>
            <a:lvl5pPr>
              <a:defRPr b="1">
                <a:latin typeface="Helvetic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838200" y="969560"/>
            <a:ext cx="10515600" cy="409790"/>
          </a:xfrm>
          <a:prstGeom prst="rect">
            <a:avLst/>
          </a:prstGeom>
        </p:spPr>
        <p:txBody>
          <a:bodyPr lIns="0" tIns="0" rIns="0" bIns="0">
            <a:normAutofit/>
          </a:bodyPr>
          <a:lstStyle>
            <a:lvl1pPr algn="ctr">
              <a:defRPr sz="3800" b="1" i="0" baseline="0">
                <a:solidFill>
                  <a:srgbClr val="3766BC"/>
                </a:solidFill>
                <a:latin typeface="Helvetica Neue Condensed" charset="0"/>
              </a:defRPr>
            </a:lvl1pPr>
          </a:lstStyle>
          <a:p>
            <a:r>
              <a:rPr lang="en-US" dirty="0"/>
              <a:t>Click to edit Master title style</a:t>
            </a:r>
          </a:p>
        </p:txBody>
      </p:sp>
    </p:spTree>
    <p:extLst>
      <p:ext uri="{BB962C8B-B14F-4D97-AF65-F5344CB8AC3E}">
        <p14:creationId xmlns:p14="http://schemas.microsoft.com/office/powerpoint/2010/main" val="210505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21"/>
          <p:cNvSpPr>
            <a:spLocks noGrp="1" noChangeArrowheads="1"/>
          </p:cNvSpPr>
          <p:nvPr>
            <p:ph type="ftr" sz="quarter" idx="10"/>
          </p:nvPr>
        </p:nvSpPr>
        <p:spPr/>
        <p:txBody>
          <a:bodyPr/>
          <a:lstStyle>
            <a:lvl1pPr>
              <a:defRPr/>
            </a:lvl1pPr>
          </a:lstStyle>
          <a:p>
            <a:pPr>
              <a:defRPr/>
            </a:pPr>
            <a:r>
              <a:rPr lang="en-US"/>
              <a:t>Lussier/Kimball/Sport Management, 3rd Edition, 2013, by Human Kinetics </a:t>
            </a:r>
          </a:p>
        </p:txBody>
      </p:sp>
      <p:sp>
        <p:nvSpPr>
          <p:cNvPr id="3" name="Rectangle 22"/>
          <p:cNvSpPr>
            <a:spLocks noGrp="1" noChangeArrowheads="1"/>
          </p:cNvSpPr>
          <p:nvPr>
            <p:ph type="sldNum" sz="quarter" idx="11"/>
          </p:nvPr>
        </p:nvSpPr>
        <p:spPr/>
        <p:txBody>
          <a:bodyPr/>
          <a:lstStyle>
            <a:lvl1pPr>
              <a:defRPr/>
            </a:lvl1pPr>
          </a:lstStyle>
          <a:p>
            <a:pPr>
              <a:defRPr/>
            </a:pPr>
            <a:r>
              <a:rPr lang="en-US" altLang="en-US"/>
              <a:t>PPT1-</a:t>
            </a:r>
            <a:fld id="{DA808E8A-2B4E-42B4-BD1A-40C71D55FFE6}" type="slidenum">
              <a:rPr lang="en-US" altLang="en-US"/>
              <a:pPr>
                <a:defRPr/>
              </a:pPr>
              <a:t>‹#›</a:t>
            </a:fld>
            <a:endParaRPr lang="en-US" altLang="en-US"/>
          </a:p>
        </p:txBody>
      </p:sp>
    </p:spTree>
    <p:extLst>
      <p:ext uri="{BB962C8B-B14F-4D97-AF65-F5344CB8AC3E}">
        <p14:creationId xmlns:p14="http://schemas.microsoft.com/office/powerpoint/2010/main" val="192151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EA37BA7D-B68D-4CAB-B007-9C48419216CD}" type="datetimeFigureOut">
              <a:rPr lang="en-US" altLang="en-US"/>
              <a:pPr>
                <a:defRPr/>
              </a:pPr>
              <a:t>9/13/2020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217474A3-2782-4698-B0C3-200C78EED7DD}" type="slidenum">
              <a:rPr lang="en-US" altLang="en-US"/>
              <a:pPr/>
              <a:t>‹#›</a:t>
            </a:fld>
            <a:endParaRPr lang="en-US" altLang="en-US"/>
          </a:p>
        </p:txBody>
      </p:sp>
    </p:spTree>
    <p:extLst>
      <p:ext uri="{BB962C8B-B14F-4D97-AF65-F5344CB8AC3E}">
        <p14:creationId xmlns:p14="http://schemas.microsoft.com/office/powerpoint/2010/main" val="375433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6D9FC19-6F6B-40BB-A551-5B23405E1A22}" type="datetimeFigureOut">
              <a:rPr lang="en-US" altLang="en-US"/>
              <a:pPr>
                <a:defRPr/>
              </a:pPr>
              <a:t>9/13/2020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AD8DB88A-3BFC-43D6-A0B9-1F9382ED257F}" type="slidenum">
              <a:rPr lang="en-US" altLang="en-US"/>
              <a:pPr/>
              <a:t>‹#›</a:t>
            </a:fld>
            <a:endParaRPr lang="en-US" altLang="en-US"/>
          </a:p>
        </p:txBody>
      </p:sp>
    </p:spTree>
    <p:extLst>
      <p:ext uri="{BB962C8B-B14F-4D97-AF65-F5344CB8AC3E}">
        <p14:creationId xmlns:p14="http://schemas.microsoft.com/office/powerpoint/2010/main" val="3042760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E08C940-C326-4E22-A072-F58D9986B6CC}" type="datetimeFigureOut">
              <a:rPr lang="en-US" altLang="en-US"/>
              <a:pPr>
                <a:defRPr/>
              </a:pPr>
              <a:t>9/13/2020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2AC6C458-612D-410B-A23A-38C22B1AD289}" type="slidenum">
              <a:rPr lang="en-US" altLang="en-US"/>
              <a:pPr/>
              <a:t>‹#›</a:t>
            </a:fld>
            <a:endParaRPr lang="en-US" altLang="en-US"/>
          </a:p>
        </p:txBody>
      </p:sp>
    </p:spTree>
    <p:extLst>
      <p:ext uri="{BB962C8B-B14F-4D97-AF65-F5344CB8AC3E}">
        <p14:creationId xmlns:p14="http://schemas.microsoft.com/office/powerpoint/2010/main" val="39255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0B050E1-B9F5-47B8-8A5F-7ADCF818B579}" type="datetimeFigureOut">
              <a:rPr lang="en-US" altLang="en-US"/>
              <a:pPr>
                <a:defRPr/>
              </a:pPr>
              <a:t>9/13/2020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728573AA-BCB7-4BEE-8B0C-22CEC8BA2796}" type="slidenum">
              <a:rPr lang="en-US" altLang="en-US"/>
              <a:pPr/>
              <a:t>‹#›</a:t>
            </a:fld>
            <a:endParaRPr lang="en-US" altLang="en-US"/>
          </a:p>
        </p:txBody>
      </p:sp>
    </p:spTree>
    <p:extLst>
      <p:ext uri="{BB962C8B-B14F-4D97-AF65-F5344CB8AC3E}">
        <p14:creationId xmlns:p14="http://schemas.microsoft.com/office/powerpoint/2010/main" val="2546376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056B03A-8A4D-4B18-85EA-C920101115C2}" type="datetimeFigureOut">
              <a:rPr lang="en-US" altLang="en-US"/>
              <a:pPr>
                <a:defRPr/>
              </a:pPr>
              <a:t>9/13/2020</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fld id="{891E2BBD-6DFD-4051-B524-3C412915A2BF}" type="slidenum">
              <a:rPr lang="en-US" altLang="en-US"/>
              <a:pPr/>
              <a:t>‹#›</a:t>
            </a:fld>
            <a:endParaRPr lang="en-US" altLang="en-US"/>
          </a:p>
        </p:txBody>
      </p:sp>
    </p:spTree>
    <p:extLst>
      <p:ext uri="{BB962C8B-B14F-4D97-AF65-F5344CB8AC3E}">
        <p14:creationId xmlns:p14="http://schemas.microsoft.com/office/powerpoint/2010/main" val="3185609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623BF81C-7F74-4E4D-BD97-843E430D1755}" type="datetimeFigureOut">
              <a:rPr lang="en-US" altLang="en-US"/>
              <a:pPr>
                <a:defRPr/>
              </a:pPr>
              <a:t>9/13/2020</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fld id="{1981CFFC-F819-4CCF-95AB-0B72F07DC821}" type="slidenum">
              <a:rPr lang="en-US" altLang="en-US"/>
              <a:pPr/>
              <a:t>‹#›</a:t>
            </a:fld>
            <a:endParaRPr lang="en-US" altLang="en-US"/>
          </a:p>
        </p:txBody>
      </p:sp>
    </p:spTree>
    <p:extLst>
      <p:ext uri="{BB962C8B-B14F-4D97-AF65-F5344CB8AC3E}">
        <p14:creationId xmlns:p14="http://schemas.microsoft.com/office/powerpoint/2010/main" val="3729133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BAB519A-78B7-4C0F-8A15-E9B5323AC18E}" type="datetimeFigureOut">
              <a:rPr lang="en-US" altLang="en-US"/>
              <a:pPr>
                <a:defRPr/>
              </a:pPr>
              <a:t>9/13/2020</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fld id="{3FAA1434-A6A6-46B9-BAF2-FED71B7A5BEC}" type="slidenum">
              <a:rPr lang="en-US" altLang="en-US"/>
              <a:pPr/>
              <a:t>‹#›</a:t>
            </a:fld>
            <a:endParaRPr lang="en-US" altLang="en-US"/>
          </a:p>
        </p:txBody>
      </p:sp>
    </p:spTree>
    <p:extLst>
      <p:ext uri="{BB962C8B-B14F-4D97-AF65-F5344CB8AC3E}">
        <p14:creationId xmlns:p14="http://schemas.microsoft.com/office/powerpoint/2010/main" val="208085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C56E29B-72B0-4DFE-BAF8-4FA4CD0AE990}" type="datetimeFigureOut">
              <a:rPr lang="en-US" altLang="en-US"/>
              <a:pPr>
                <a:defRPr/>
              </a:pPr>
              <a:t>9/13/2020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E4F52ED4-BC79-47BF-8A23-39D94FF7F8D7}" type="slidenum">
              <a:rPr lang="en-US" altLang="en-US"/>
              <a:pPr/>
              <a:t>‹#›</a:t>
            </a:fld>
            <a:endParaRPr lang="en-US" altLang="en-US"/>
          </a:p>
        </p:txBody>
      </p:sp>
    </p:spTree>
    <p:extLst>
      <p:ext uri="{BB962C8B-B14F-4D97-AF65-F5344CB8AC3E}">
        <p14:creationId xmlns:p14="http://schemas.microsoft.com/office/powerpoint/2010/main" val="4129021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63273E4-1673-4F49-A000-75434E831798}" type="datetimeFigureOut">
              <a:rPr lang="en-US" altLang="en-US"/>
              <a:pPr>
                <a:defRPr/>
              </a:pPr>
              <a:t>9/13/2020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F52C659B-36D2-41BC-8F83-C5BFD5B89924}" type="slidenum">
              <a:rPr lang="en-US" altLang="en-US"/>
              <a:pPr/>
              <a:t>‹#›</a:t>
            </a:fld>
            <a:endParaRPr lang="en-US" altLang="en-US"/>
          </a:p>
        </p:txBody>
      </p:sp>
    </p:spTree>
    <p:extLst>
      <p:ext uri="{BB962C8B-B14F-4D97-AF65-F5344CB8AC3E}">
        <p14:creationId xmlns:p14="http://schemas.microsoft.com/office/powerpoint/2010/main" val="329168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1297C10-F4CF-4AAF-9394-2137F383A334}" type="datetimeFigureOut">
              <a:rPr lang="en-US" altLang="en-US"/>
              <a:pPr>
                <a:defRPr/>
              </a:pPr>
              <a:t>9/13/2020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2110FCE6-E227-4E91-84F8-5EF6FA89DEE0}" type="slidenum">
              <a:rPr lang="en-US" altLang="en-US"/>
              <a:pPr/>
              <a:t>‹#›</a:t>
            </a:fld>
            <a:endParaRPr lang="en-US" altLang="en-US"/>
          </a:p>
        </p:txBody>
      </p:sp>
    </p:spTree>
    <p:extLst>
      <p:ext uri="{BB962C8B-B14F-4D97-AF65-F5344CB8AC3E}">
        <p14:creationId xmlns:p14="http://schemas.microsoft.com/office/powerpoint/2010/main" val="3276217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6566095-A1A3-4C98-A61E-8857A55537CF}" type="datetimeFigureOut">
              <a:rPr lang="en-US" altLang="en-US"/>
              <a:pPr>
                <a:defRPr/>
              </a:pPr>
              <a:t>9/13/2020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C1A75FD8-31B5-4DD0-A600-3D54C457EDB7}" type="slidenum">
              <a:rPr lang="en-US" altLang="en-US"/>
              <a:pPr/>
              <a:t>‹#›</a:t>
            </a:fld>
            <a:endParaRPr lang="en-US" altLang="en-US"/>
          </a:p>
        </p:txBody>
      </p:sp>
    </p:spTree>
    <p:extLst>
      <p:ext uri="{BB962C8B-B14F-4D97-AF65-F5344CB8AC3E}">
        <p14:creationId xmlns:p14="http://schemas.microsoft.com/office/powerpoint/2010/main" val="11361974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Title Placeholder 8"/>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ranklin Gothic Medium" pitchFamily="34" charset="0"/>
        </a:defRPr>
      </a:lvl2pPr>
      <a:lvl3pPr algn="l" rtl="0" eaLnBrk="0" fontAlgn="base" hangingPunct="0">
        <a:lnSpc>
          <a:spcPct val="90000"/>
        </a:lnSpc>
        <a:spcBef>
          <a:spcPct val="0"/>
        </a:spcBef>
        <a:spcAft>
          <a:spcPct val="0"/>
        </a:spcAft>
        <a:defRPr sz="4400">
          <a:solidFill>
            <a:schemeClr val="tx1"/>
          </a:solidFill>
          <a:latin typeface="Franklin Gothic Medium" pitchFamily="34" charset="0"/>
        </a:defRPr>
      </a:lvl3pPr>
      <a:lvl4pPr algn="l" rtl="0" eaLnBrk="0" fontAlgn="base" hangingPunct="0">
        <a:lnSpc>
          <a:spcPct val="90000"/>
        </a:lnSpc>
        <a:spcBef>
          <a:spcPct val="0"/>
        </a:spcBef>
        <a:spcAft>
          <a:spcPct val="0"/>
        </a:spcAft>
        <a:defRPr sz="4400">
          <a:solidFill>
            <a:schemeClr val="tx1"/>
          </a:solidFill>
          <a:latin typeface="Franklin Gothic Medium" pitchFamily="34" charset="0"/>
        </a:defRPr>
      </a:lvl4pPr>
      <a:lvl5pPr algn="l" rtl="0" eaLnBrk="0" fontAlgn="base" hangingPunct="0">
        <a:lnSpc>
          <a:spcPct val="90000"/>
        </a:lnSpc>
        <a:spcBef>
          <a:spcPct val="0"/>
        </a:spcBef>
        <a:spcAft>
          <a:spcPct val="0"/>
        </a:spcAft>
        <a:defRPr sz="4400">
          <a:solidFill>
            <a:schemeClr val="tx1"/>
          </a:solidFill>
          <a:latin typeface="Franklin Gothic Medium" pitchFamily="34" charset="0"/>
        </a:defRPr>
      </a:lvl5pPr>
      <a:lvl6pPr marL="457200" algn="l" rtl="0" fontAlgn="base">
        <a:lnSpc>
          <a:spcPct val="90000"/>
        </a:lnSpc>
        <a:spcBef>
          <a:spcPct val="0"/>
        </a:spcBef>
        <a:spcAft>
          <a:spcPct val="0"/>
        </a:spcAft>
        <a:defRPr sz="4400">
          <a:solidFill>
            <a:schemeClr val="tx1"/>
          </a:solidFill>
          <a:latin typeface="Franklin Gothic Medium" pitchFamily="34" charset="0"/>
        </a:defRPr>
      </a:lvl6pPr>
      <a:lvl7pPr marL="914400" algn="l" rtl="0" fontAlgn="base">
        <a:lnSpc>
          <a:spcPct val="90000"/>
        </a:lnSpc>
        <a:spcBef>
          <a:spcPct val="0"/>
        </a:spcBef>
        <a:spcAft>
          <a:spcPct val="0"/>
        </a:spcAft>
        <a:defRPr sz="4400">
          <a:solidFill>
            <a:schemeClr val="tx1"/>
          </a:solidFill>
          <a:latin typeface="Franklin Gothic Medium" pitchFamily="34" charset="0"/>
        </a:defRPr>
      </a:lvl7pPr>
      <a:lvl8pPr marL="1371600" algn="l" rtl="0" fontAlgn="base">
        <a:lnSpc>
          <a:spcPct val="90000"/>
        </a:lnSpc>
        <a:spcBef>
          <a:spcPct val="0"/>
        </a:spcBef>
        <a:spcAft>
          <a:spcPct val="0"/>
        </a:spcAft>
        <a:defRPr sz="4400">
          <a:solidFill>
            <a:schemeClr val="tx1"/>
          </a:solidFill>
          <a:latin typeface="Franklin Gothic Medium" pitchFamily="34" charset="0"/>
        </a:defRPr>
      </a:lvl8pPr>
      <a:lvl9pPr marL="1828800" algn="l" rtl="0" fontAlgn="base">
        <a:lnSpc>
          <a:spcPct val="90000"/>
        </a:lnSpc>
        <a:spcBef>
          <a:spcPct val="0"/>
        </a:spcBef>
        <a:spcAft>
          <a:spcPct val="0"/>
        </a:spcAft>
        <a:defRPr sz="4400">
          <a:solidFill>
            <a:schemeClr val="tx1"/>
          </a:solidFill>
          <a:latin typeface="Franklin Gothic Medium"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Calibri" pitchFamily="34" charset="0"/>
              </a:defRPr>
            </a:lvl1pPr>
          </a:lstStyle>
          <a:p>
            <a:pPr>
              <a:defRPr/>
            </a:pPr>
            <a:fld id="{BE4AE11F-9285-4F6F-A6B2-1A6388682792}" type="datetimeFigureOut">
              <a:rPr lang="en-US" altLang="en-US"/>
              <a:pPr>
                <a:defRPr/>
              </a:pPr>
              <a:t>9/13/2020</a:t>
            </a:fld>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smtClean="0">
                <a:solidFill>
                  <a:srgbClr val="898989"/>
                </a:solidFill>
                <a:latin typeface="Calibri" pitchFamily="34" charset="0"/>
              </a:defRPr>
            </a:lvl1pPr>
          </a:lstStyle>
          <a:p>
            <a:pPr>
              <a:defRPr/>
            </a:pPr>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A8AA81F6-E4F9-4273-BDEA-24C02A580AF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lnSpc>
          <a:spcPct val="90000"/>
        </a:lnSpc>
        <a:spcBef>
          <a:spcPct val="0"/>
        </a:spcBef>
        <a:spcAft>
          <a:spcPct val="0"/>
        </a:spcAft>
        <a:defRPr sz="3800" kern="1200">
          <a:solidFill>
            <a:srgbClr val="3766BC"/>
          </a:solidFill>
          <a:latin typeface="Helvetica Neue Condensed" charset="0"/>
          <a:ea typeface="+mj-ea"/>
          <a:cs typeface="+mj-cs"/>
        </a:defRPr>
      </a:lvl1pPr>
      <a:lvl2pPr algn="l" rtl="0" eaLnBrk="0" fontAlgn="base" hangingPunct="0">
        <a:lnSpc>
          <a:spcPct val="90000"/>
        </a:lnSpc>
        <a:spcBef>
          <a:spcPct val="0"/>
        </a:spcBef>
        <a:spcAft>
          <a:spcPct val="0"/>
        </a:spcAft>
        <a:defRPr sz="3800">
          <a:solidFill>
            <a:srgbClr val="3766BC"/>
          </a:solidFill>
          <a:latin typeface="Helvetica Neue Condensed"/>
        </a:defRPr>
      </a:lvl2pPr>
      <a:lvl3pPr algn="l" rtl="0" eaLnBrk="0" fontAlgn="base" hangingPunct="0">
        <a:lnSpc>
          <a:spcPct val="90000"/>
        </a:lnSpc>
        <a:spcBef>
          <a:spcPct val="0"/>
        </a:spcBef>
        <a:spcAft>
          <a:spcPct val="0"/>
        </a:spcAft>
        <a:defRPr sz="3800">
          <a:solidFill>
            <a:srgbClr val="3766BC"/>
          </a:solidFill>
          <a:latin typeface="Helvetica Neue Condensed"/>
        </a:defRPr>
      </a:lvl3pPr>
      <a:lvl4pPr algn="l" rtl="0" eaLnBrk="0" fontAlgn="base" hangingPunct="0">
        <a:lnSpc>
          <a:spcPct val="90000"/>
        </a:lnSpc>
        <a:spcBef>
          <a:spcPct val="0"/>
        </a:spcBef>
        <a:spcAft>
          <a:spcPct val="0"/>
        </a:spcAft>
        <a:defRPr sz="3800">
          <a:solidFill>
            <a:srgbClr val="3766BC"/>
          </a:solidFill>
          <a:latin typeface="Helvetica Neue Condensed"/>
        </a:defRPr>
      </a:lvl4pPr>
      <a:lvl5pPr algn="l" rtl="0" eaLnBrk="0" fontAlgn="base" hangingPunct="0">
        <a:lnSpc>
          <a:spcPct val="90000"/>
        </a:lnSpc>
        <a:spcBef>
          <a:spcPct val="0"/>
        </a:spcBef>
        <a:spcAft>
          <a:spcPct val="0"/>
        </a:spcAft>
        <a:defRPr sz="3800">
          <a:solidFill>
            <a:srgbClr val="3766BC"/>
          </a:solidFill>
          <a:latin typeface="Helvetica Neue Condensed"/>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Helvetica Bold"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Helvetica Bold" charset="0"/>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Helvetica Bold"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Helvetica Bold"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Helvetica Bold"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865909" y="2387600"/>
            <a:ext cx="10460182" cy="1865313"/>
          </a:xfrm>
        </p:spPr>
        <p:txBody>
          <a:bodyPr/>
          <a:lstStyle/>
          <a:p>
            <a:pPr eaLnBrk="1" hangingPunct="1"/>
            <a:r>
              <a:rPr lang="en-US" altLang="en-US" cap="none" dirty="0">
                <a:latin typeface="Helvetica Neue Condensed"/>
              </a:rPr>
              <a:t>Strategic</a:t>
            </a:r>
            <a:br>
              <a:rPr lang="en-US" altLang="en-US" cap="none" dirty="0">
                <a:latin typeface="Helvetica Neue Condensed"/>
              </a:rPr>
            </a:br>
            <a:r>
              <a:rPr lang="en-US" altLang="en-US" cap="none" dirty="0">
                <a:latin typeface="Helvetica Neue Condensed"/>
              </a:rPr>
              <a:t>and Operational Planning</a:t>
            </a:r>
          </a:p>
        </p:txBody>
      </p:sp>
      <p:sp>
        <p:nvSpPr>
          <p:cNvPr id="3" name="Subtitle 2"/>
          <p:cNvSpPr>
            <a:spLocks noGrp="1"/>
          </p:cNvSpPr>
          <p:nvPr>
            <p:ph type="subTitle" idx="1"/>
          </p:nvPr>
        </p:nvSpPr>
        <p:spPr>
          <a:xfrm>
            <a:off x="1524000" y="1974850"/>
            <a:ext cx="9144000" cy="412750"/>
          </a:xfrm>
        </p:spPr>
        <p:txBody>
          <a:bodyPr rtlCol="0"/>
          <a:lstStyle/>
          <a:p>
            <a:pPr eaLnBrk="1" fontAlgn="auto" hangingPunct="1">
              <a:spcAft>
                <a:spcPts val="0"/>
              </a:spcAft>
              <a:buFont typeface="Arial"/>
              <a:buNone/>
              <a:defRPr/>
            </a:pPr>
            <a:r>
              <a:rPr lang="en-US" dirty="0"/>
              <a:t>CH. 4</a:t>
            </a:r>
            <a:endParaRPr lang="en-US" b="1" dirty="0"/>
          </a:p>
        </p:txBody>
      </p:sp>
      <p:sp>
        <p:nvSpPr>
          <p:cNvPr id="2" name="Content Placeholder 1"/>
          <p:cNvSpPr>
            <a:spLocks noGrp="1"/>
          </p:cNvSpPr>
          <p:nvPr>
            <p:ph sz="quarter" idx="10"/>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A541-0921-4B0C-ACAA-002E7A2207FB}"/>
              </a:ext>
            </a:extLst>
          </p:cNvPr>
          <p:cNvSpPr>
            <a:spLocks noGrp="1"/>
          </p:cNvSpPr>
          <p:nvPr>
            <p:ph type="title"/>
          </p:nvPr>
        </p:nvSpPr>
        <p:spPr/>
        <p:txBody>
          <a:bodyPr/>
          <a:lstStyle/>
          <a:p>
            <a:r>
              <a:rPr lang="en-US" dirty="0"/>
              <a:t>Reading and Assignments: </a:t>
            </a:r>
            <a:r>
              <a:rPr lang="en-US" dirty="0">
                <a:solidFill>
                  <a:srgbClr val="FF0000"/>
                </a:solidFill>
              </a:rPr>
              <a:t>by Friday </a:t>
            </a:r>
          </a:p>
        </p:txBody>
      </p:sp>
      <p:sp>
        <p:nvSpPr>
          <p:cNvPr id="3" name="Content Placeholder 2">
            <a:extLst>
              <a:ext uri="{FF2B5EF4-FFF2-40B4-BE49-F238E27FC236}">
                <a16:creationId xmlns:a16="http://schemas.microsoft.com/office/drawing/2014/main" id="{D3954EC0-6B0E-4FA7-9B8C-8019CCDC990A}"/>
              </a:ext>
            </a:extLst>
          </p:cNvPr>
          <p:cNvSpPr>
            <a:spLocks noGrp="1"/>
          </p:cNvSpPr>
          <p:nvPr>
            <p:ph idx="1"/>
          </p:nvPr>
        </p:nvSpPr>
        <p:spPr/>
        <p:txBody>
          <a:bodyPr/>
          <a:lstStyle/>
          <a:p>
            <a:r>
              <a:rPr lang="en-US" dirty="0"/>
              <a:t>Reading</a:t>
            </a:r>
          </a:p>
          <a:p>
            <a:pPr lvl="1"/>
            <a:r>
              <a:rPr lang="en-US" dirty="0"/>
              <a:t>Ch. 4</a:t>
            </a:r>
          </a:p>
          <a:p>
            <a:r>
              <a:rPr lang="en-US" dirty="0"/>
              <a:t>Assignments</a:t>
            </a:r>
          </a:p>
          <a:p>
            <a:pPr lvl="1"/>
            <a:r>
              <a:rPr lang="en-US" dirty="0"/>
              <a:t>Quiz 4</a:t>
            </a:r>
          </a:p>
        </p:txBody>
      </p:sp>
    </p:spTree>
    <p:extLst>
      <p:ext uri="{BB962C8B-B14F-4D97-AF65-F5344CB8AC3E}">
        <p14:creationId xmlns:p14="http://schemas.microsoft.com/office/powerpoint/2010/main" val="2613678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D8A2B-AAE5-4BAB-B1E0-422FECB3B26A}"/>
              </a:ext>
            </a:extLst>
          </p:cNvPr>
          <p:cNvSpPr>
            <a:spLocks noGrp="1"/>
          </p:cNvSpPr>
          <p:nvPr>
            <p:ph type="title"/>
          </p:nvPr>
        </p:nvSpPr>
        <p:spPr>
          <a:xfrm>
            <a:off x="1812897" y="518649"/>
            <a:ext cx="8650617" cy="1067634"/>
          </a:xfrm>
        </p:spPr>
        <p:txBody>
          <a:bodyPr anchor="ctr">
            <a:normAutofit/>
          </a:bodyPr>
          <a:lstStyle/>
          <a:p>
            <a:r>
              <a:rPr lang="en-US"/>
              <a:t>Learning Objectives</a:t>
            </a:r>
            <a:endParaRPr lang="en-US" dirty="0"/>
          </a:p>
        </p:txBody>
      </p:sp>
      <p:graphicFrame>
        <p:nvGraphicFramePr>
          <p:cNvPr id="5" name="Content Placeholder 2">
            <a:extLst>
              <a:ext uri="{FF2B5EF4-FFF2-40B4-BE49-F238E27FC236}">
                <a16:creationId xmlns:a16="http://schemas.microsoft.com/office/drawing/2014/main" id="{C0DCB799-C410-41AE-8C8B-E9149B4675C4}"/>
              </a:ext>
            </a:extLst>
          </p:cNvPr>
          <p:cNvGraphicFramePr>
            <a:graphicFrameLocks noGrp="1"/>
          </p:cNvGraphicFramePr>
          <p:nvPr>
            <p:ph idx="1"/>
            <p:extLst>
              <p:ext uri="{D42A27DB-BD31-4B8C-83A1-F6EECF244321}">
                <p14:modId xmlns:p14="http://schemas.microsoft.com/office/powerpoint/2010/main" val="1492548274"/>
              </p:ext>
            </p:extLst>
          </p:nvPr>
        </p:nvGraphicFramePr>
        <p:xfrm>
          <a:off x="629854" y="1860604"/>
          <a:ext cx="10907490" cy="4094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2994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Planning</a:t>
            </a:r>
          </a:p>
        </p:txBody>
      </p:sp>
      <p:sp>
        <p:nvSpPr>
          <p:cNvPr id="3" name="Content Placeholder 2"/>
          <p:cNvSpPr>
            <a:spLocks noGrp="1"/>
          </p:cNvSpPr>
          <p:nvPr>
            <p:ph idx="1"/>
          </p:nvPr>
        </p:nvSpPr>
        <p:spPr>
          <a:xfrm>
            <a:off x="838199" y="1807918"/>
            <a:ext cx="10677525" cy="4435719"/>
          </a:xfrm>
        </p:spPr>
        <p:txBody>
          <a:bodyPr/>
          <a:lstStyle/>
          <a:p>
            <a:pPr eaLnBrk="1" hangingPunct="1"/>
            <a:r>
              <a:rPr lang="en-US" altLang="en-US" dirty="0"/>
              <a:t>Planning is one of the most important tasks managers do.</a:t>
            </a:r>
          </a:p>
          <a:p>
            <a:pPr lvl="1" eaLnBrk="1" hangingPunct="1"/>
            <a:r>
              <a:rPr lang="en-US" dirty="0"/>
              <a:t>Poor planning for the use of organizational resources can lead to failure. </a:t>
            </a:r>
            <a:endParaRPr lang="en-US" altLang="en-US" dirty="0"/>
          </a:p>
          <a:p>
            <a:pPr eaLnBrk="1" hangingPunct="1"/>
            <a:r>
              <a:rPr lang="en-US" altLang="en-US" dirty="0"/>
              <a:t>Planning has three major benefits</a:t>
            </a:r>
          </a:p>
          <a:p>
            <a:pPr lvl="1" eaLnBrk="1" hangingPunct="1"/>
            <a:r>
              <a:rPr lang="en-US" altLang="en-US" dirty="0"/>
              <a:t>speedier decision making</a:t>
            </a:r>
          </a:p>
          <a:p>
            <a:pPr lvl="1" eaLnBrk="1" hangingPunct="1"/>
            <a:r>
              <a:rPr lang="en-US" altLang="en-US" dirty="0"/>
              <a:t>better management of resources, </a:t>
            </a:r>
          </a:p>
          <a:p>
            <a:pPr lvl="1" eaLnBrk="1" hangingPunct="1"/>
            <a:r>
              <a:rPr lang="en-US" altLang="en-US" dirty="0"/>
              <a:t>clearer identification of the action steps needed in order to reach important goals.</a:t>
            </a:r>
          </a:p>
        </p:txBody>
      </p:sp>
    </p:spTree>
    <p:extLst>
      <p:ext uri="{BB962C8B-B14F-4D97-AF65-F5344CB8AC3E}">
        <p14:creationId xmlns:p14="http://schemas.microsoft.com/office/powerpoint/2010/main" val="255012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p:txBody>
          <a:bodyPr/>
          <a:lstStyle/>
          <a:p>
            <a:r>
              <a:rPr lang="en-US" altLang="en-US"/>
              <a:t>Poor Planning: 2010 Ryder Cup</a:t>
            </a:r>
          </a:p>
        </p:txBody>
      </p:sp>
      <p:sp>
        <p:nvSpPr>
          <p:cNvPr id="19460" name="Content Placeholder 9"/>
          <p:cNvSpPr>
            <a:spLocks noGrp="1"/>
          </p:cNvSpPr>
          <p:nvPr>
            <p:ph idx="1"/>
          </p:nvPr>
        </p:nvSpPr>
        <p:spPr/>
        <p:txBody>
          <a:bodyPr/>
          <a:lstStyle/>
          <a:p>
            <a:pPr marL="0" indent="0">
              <a:buNone/>
            </a:pPr>
            <a:r>
              <a:rPr lang="en-US" altLang="en-US" dirty="0"/>
              <a:t>The 2010 Ryder Cup golf competition was held at the Celtic Manor golf course in Newport, Wales. It was planned by Sun Mountain Sports as a key moment to dress captain Corey </a:t>
            </a:r>
            <a:r>
              <a:rPr lang="en-US" altLang="en-US" dirty="0" err="1"/>
              <a:t>Pavin</a:t>
            </a:r>
            <a:r>
              <a:rPr lang="en-US" altLang="en-US" dirty="0"/>
              <a:t> and his American team during wet weather. But the company’s </a:t>
            </a:r>
            <a:r>
              <a:rPr lang="en-US" altLang="en-US" dirty="0" err="1"/>
              <a:t>RainFlex</a:t>
            </a:r>
            <a:r>
              <a:rPr lang="en-US" altLang="en-US" dirty="0"/>
              <a:t> gear did not hold up in the rainy weather and did not keep players dry. Sun Mountain Sports owner Rick </a:t>
            </a:r>
            <a:r>
              <a:rPr lang="en-US" altLang="en-US" dirty="0" err="1"/>
              <a:t>Reimers</a:t>
            </a:r>
            <a:r>
              <a:rPr lang="en-US" altLang="en-US" dirty="0"/>
              <a:t> used Facebook to explain the poor implementation of what had appeared to be a good plan.</a:t>
            </a:r>
          </a:p>
        </p:txBody>
      </p:sp>
    </p:spTree>
    <p:extLst>
      <p:ext uri="{BB962C8B-B14F-4D97-AF65-F5344CB8AC3E}">
        <p14:creationId xmlns:p14="http://schemas.microsoft.com/office/powerpoint/2010/main" val="1849395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8"/>
          <p:cNvSpPr>
            <a:spLocks noGrp="1"/>
          </p:cNvSpPr>
          <p:nvPr>
            <p:ph type="title"/>
          </p:nvPr>
        </p:nvSpPr>
        <p:spPr/>
        <p:txBody>
          <a:bodyPr/>
          <a:lstStyle/>
          <a:p>
            <a:r>
              <a:rPr lang="en-US" altLang="en-US"/>
              <a:t>Reebok and CrossFit Games</a:t>
            </a:r>
          </a:p>
        </p:txBody>
      </p:sp>
      <p:sp>
        <p:nvSpPr>
          <p:cNvPr id="20484" name="Content Placeholder 9"/>
          <p:cNvSpPr>
            <a:spLocks noGrp="1"/>
          </p:cNvSpPr>
          <p:nvPr>
            <p:ph idx="1"/>
          </p:nvPr>
        </p:nvSpPr>
        <p:spPr/>
        <p:txBody>
          <a:bodyPr/>
          <a:lstStyle/>
          <a:p>
            <a:pPr marL="0" indent="0">
              <a:buNone/>
            </a:pPr>
            <a:r>
              <a:rPr lang="en-US" altLang="en-US" dirty="0"/>
              <a:t>Reebok has made significant gains in the fitness market by sponsoring CrossFit programs, For example, the best CrossFit athletes in the world come together to compete for the titles of Fittest Man and Fittest Woman on Earth at the Reebok CrossFit Games. </a:t>
            </a:r>
          </a:p>
          <a:p>
            <a:pPr marL="0" indent="0">
              <a:buNone/>
            </a:pPr>
            <a:r>
              <a:rPr lang="en-US" altLang="en-US" sz="2400" dirty="0"/>
              <a:t>(M. Quirk, “</a:t>
            </a:r>
            <a:r>
              <a:rPr lang="en-US" altLang="en-US" sz="2400" b="1" dirty="0"/>
              <a:t>6 Things to Know about the 2017 Reebok CrossFit Games,” Reebok.com [August  6, 2017].)</a:t>
            </a:r>
            <a:endParaRPr lang="en-US" altLang="en-US" dirty="0"/>
          </a:p>
        </p:txBody>
      </p:sp>
    </p:spTree>
    <p:extLst>
      <p:ext uri="{BB962C8B-B14F-4D97-AF65-F5344CB8AC3E}">
        <p14:creationId xmlns:p14="http://schemas.microsoft.com/office/powerpoint/2010/main" val="2972224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5"/>
          <p:cNvSpPr>
            <a:spLocks noGrp="1" noChangeArrowheads="1"/>
          </p:cNvSpPr>
          <p:nvPr>
            <p:ph type="title"/>
          </p:nvPr>
        </p:nvSpPr>
        <p:spPr/>
        <p:txBody>
          <a:bodyPr/>
          <a:lstStyle/>
          <a:p>
            <a:pPr eaLnBrk="1" hangingPunct="1"/>
            <a:r>
              <a:rPr lang="en-US" altLang="en-US" dirty="0"/>
              <a:t>Strategic Planning</a:t>
            </a:r>
          </a:p>
        </p:txBody>
      </p:sp>
      <p:sp>
        <p:nvSpPr>
          <p:cNvPr id="21508" name="Rectangle 6"/>
          <p:cNvSpPr>
            <a:spLocks noGrp="1" noChangeArrowheads="1"/>
          </p:cNvSpPr>
          <p:nvPr>
            <p:ph idx="1"/>
          </p:nvPr>
        </p:nvSpPr>
        <p:spPr>
          <a:xfrm>
            <a:off x="838200" y="1379350"/>
            <a:ext cx="10515600" cy="4596907"/>
          </a:xfrm>
        </p:spPr>
        <p:txBody>
          <a:bodyPr/>
          <a:lstStyle/>
          <a:p>
            <a:pPr marL="0" indent="0" eaLnBrk="1" hangingPunct="1">
              <a:buNone/>
            </a:pPr>
            <a:r>
              <a:rPr lang="en-US" altLang="en-US" dirty="0"/>
              <a:t>In strategic planning process, </a:t>
            </a:r>
            <a:r>
              <a:rPr lang="en-US" dirty="0"/>
              <a:t>managers;</a:t>
            </a:r>
          </a:p>
          <a:p>
            <a:pPr marL="514350" indent="-514350" eaLnBrk="1" hangingPunct="1">
              <a:buAutoNum type="arabicParenBoth"/>
            </a:pPr>
            <a:r>
              <a:rPr lang="en-US" dirty="0"/>
              <a:t>develop the mission </a:t>
            </a:r>
            <a:r>
              <a:rPr lang="en-US" sz="2000" dirty="0"/>
              <a:t>(ppt. p 9)</a:t>
            </a:r>
          </a:p>
          <a:p>
            <a:pPr marL="514350" indent="-514350" eaLnBrk="1" hangingPunct="1">
              <a:buFont typeface="Arial" panose="020B0604020202020204" pitchFamily="34" charset="0"/>
              <a:buAutoNum type="arabicParenBoth"/>
            </a:pPr>
            <a:r>
              <a:rPr lang="en-US" dirty="0"/>
              <a:t>analyze the environment </a:t>
            </a:r>
            <a:r>
              <a:rPr lang="en-US" sz="2000" dirty="0"/>
              <a:t>(ppt. p 10-19)</a:t>
            </a:r>
            <a:endParaRPr lang="en-US" dirty="0"/>
          </a:p>
          <a:p>
            <a:pPr marL="514350" indent="-514350" eaLnBrk="1" hangingPunct="1">
              <a:buFont typeface="Arial" panose="020B0604020202020204" pitchFamily="34" charset="0"/>
              <a:buAutoNum type="arabicParenBoth"/>
            </a:pPr>
            <a:r>
              <a:rPr lang="en-US" dirty="0"/>
              <a:t>set objectives </a:t>
            </a:r>
            <a:r>
              <a:rPr lang="en-US" sz="2000" dirty="0"/>
              <a:t>(ppt. p 20-22)</a:t>
            </a:r>
          </a:p>
          <a:p>
            <a:pPr marL="514350" indent="-514350" eaLnBrk="1" hangingPunct="1">
              <a:buFont typeface="Arial" panose="020B0604020202020204" pitchFamily="34" charset="0"/>
              <a:buAutoNum type="arabicParenBoth"/>
            </a:pPr>
            <a:r>
              <a:rPr lang="en-US" dirty="0"/>
              <a:t>develop strategies, and </a:t>
            </a:r>
            <a:r>
              <a:rPr lang="en-US" sz="2000" dirty="0"/>
              <a:t>(ppt. </a:t>
            </a:r>
            <a:r>
              <a:rPr lang="en-US" sz="2000"/>
              <a:t>p 23-31)</a:t>
            </a:r>
            <a:endParaRPr lang="en-US" sz="2000" dirty="0"/>
          </a:p>
          <a:p>
            <a:pPr marL="514350" indent="-514350" eaLnBrk="1" hangingPunct="1">
              <a:buAutoNum type="arabicParenBoth"/>
            </a:pPr>
            <a:r>
              <a:rPr lang="en-US" dirty="0"/>
              <a:t>implement and control the strategies. </a:t>
            </a:r>
            <a:endParaRPr lang="en-US" altLang="en-US" dirty="0"/>
          </a:p>
        </p:txBody>
      </p:sp>
      <p:sp>
        <p:nvSpPr>
          <p:cNvPr id="2" name="TextBox 1">
            <a:extLst>
              <a:ext uri="{FF2B5EF4-FFF2-40B4-BE49-F238E27FC236}">
                <a16:creationId xmlns:a16="http://schemas.microsoft.com/office/drawing/2014/main" id="{70BF2F88-8A88-40BB-A01C-81CE3B106D8D}"/>
              </a:ext>
            </a:extLst>
          </p:cNvPr>
          <p:cNvSpPr txBox="1"/>
          <p:nvPr/>
        </p:nvSpPr>
        <p:spPr>
          <a:xfrm>
            <a:off x="7838363" y="3233808"/>
            <a:ext cx="4353637" cy="2523768"/>
          </a:xfrm>
          <a:prstGeom prst="rect">
            <a:avLst/>
          </a:prstGeom>
          <a:solidFill>
            <a:schemeClr val="accent2">
              <a:lumMod val="40000"/>
              <a:lumOff val="60000"/>
            </a:schemeClr>
          </a:solidFill>
        </p:spPr>
        <p:txBody>
          <a:bodyPr wrap="square" rtlCol="0">
            <a:spAutoFit/>
          </a:bodyPr>
          <a:lstStyle/>
          <a:p>
            <a:r>
              <a:rPr lang="en-US" sz="2800" b="1" dirty="0" err="1">
                <a:solidFill>
                  <a:schemeClr val="accent1">
                    <a:lumMod val="75000"/>
                  </a:schemeClr>
                </a:solidFill>
              </a:rPr>
              <a:t>Cf</a:t>
            </a:r>
            <a:r>
              <a:rPr lang="en-US" sz="2800" b="1" dirty="0">
                <a:solidFill>
                  <a:schemeClr val="accent1">
                    <a:lumMod val="75000"/>
                  </a:schemeClr>
                </a:solidFill>
              </a:rPr>
              <a:t>) Operational Planning</a:t>
            </a:r>
          </a:p>
          <a:p>
            <a:r>
              <a:rPr lang="en-US" altLang="en-US" sz="2800" dirty="0"/>
              <a:t>management sets short-term objectives and determines in advance how they will be accomplished.</a:t>
            </a:r>
            <a:endParaRPr lang="en-US" sz="2800" dirty="0"/>
          </a:p>
          <a:p>
            <a:endParaRPr lang="en-US" dirty="0"/>
          </a:p>
        </p:txBody>
      </p:sp>
      <p:sp>
        <p:nvSpPr>
          <p:cNvPr id="3" name="TextBox 2">
            <a:extLst>
              <a:ext uri="{FF2B5EF4-FFF2-40B4-BE49-F238E27FC236}">
                <a16:creationId xmlns:a16="http://schemas.microsoft.com/office/drawing/2014/main" id="{319CFAD5-35C7-4AA9-A8D1-3C27AD2A8383}"/>
              </a:ext>
            </a:extLst>
          </p:cNvPr>
          <p:cNvSpPr txBox="1"/>
          <p:nvPr/>
        </p:nvSpPr>
        <p:spPr>
          <a:xfrm>
            <a:off x="1678674" y="4713803"/>
            <a:ext cx="5145207" cy="1446550"/>
          </a:xfrm>
          <a:prstGeom prst="rect">
            <a:avLst/>
          </a:prstGeom>
          <a:solidFill>
            <a:schemeClr val="accent4">
              <a:lumMod val="60000"/>
              <a:lumOff val="40000"/>
            </a:schemeClr>
          </a:solidFill>
        </p:spPr>
        <p:txBody>
          <a:bodyPr wrap="square" rtlCol="0">
            <a:spAutoFit/>
          </a:bodyPr>
          <a:lstStyle/>
          <a:p>
            <a:r>
              <a:rPr lang="en-US" sz="2400" b="1" u="sng" dirty="0">
                <a:solidFill>
                  <a:schemeClr val="accent1">
                    <a:lumMod val="50000"/>
                  </a:schemeClr>
                </a:solidFill>
              </a:rPr>
              <a:t>Concept check</a:t>
            </a:r>
          </a:p>
          <a:p>
            <a:r>
              <a:rPr lang="en-US" sz="3200" dirty="0"/>
              <a:t>What are </a:t>
            </a:r>
            <a:r>
              <a:rPr lang="en-US" sz="3200" u="sng" dirty="0"/>
              <a:t>three levels of strategies</a:t>
            </a:r>
            <a:r>
              <a:rPr lang="en-US" sz="3200" dirty="0"/>
              <a:t>??</a:t>
            </a:r>
          </a:p>
        </p:txBody>
      </p:sp>
    </p:spTree>
    <p:extLst>
      <p:ext uri="{BB962C8B-B14F-4D97-AF65-F5344CB8AC3E}">
        <p14:creationId xmlns:p14="http://schemas.microsoft.com/office/powerpoint/2010/main" val="4245625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altLang="en-US" dirty="0"/>
              <a:t>Figure 4.1 The Strategic Process</a:t>
            </a:r>
          </a:p>
        </p:txBody>
      </p:sp>
      <p:pic>
        <p:nvPicPr>
          <p:cNvPr id="3" name="Content Placeholder 2" descr="Figure description can be found in the Notes section."/>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73418" y="1808163"/>
            <a:ext cx="9045164" cy="4168775"/>
          </a:xfrm>
        </p:spPr>
      </p:pic>
    </p:spTree>
    <p:custDataLst>
      <p:tags r:id="rId1"/>
    </p:custDataLst>
    <p:extLst>
      <p:ext uri="{BB962C8B-B14F-4D97-AF65-F5344CB8AC3E}">
        <p14:creationId xmlns:p14="http://schemas.microsoft.com/office/powerpoint/2010/main" val="1216468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11491-B89C-402C-9910-3C4D9B9B6026}"/>
              </a:ext>
            </a:extLst>
          </p:cNvPr>
          <p:cNvSpPr>
            <a:spLocks noGrp="1"/>
          </p:cNvSpPr>
          <p:nvPr>
            <p:ph type="title"/>
          </p:nvPr>
        </p:nvSpPr>
        <p:spPr/>
        <p:txBody>
          <a:bodyPr/>
          <a:lstStyle/>
          <a:p>
            <a:r>
              <a:rPr lang="en-US" dirty="0"/>
              <a:t>1. Develop the mission </a:t>
            </a:r>
          </a:p>
        </p:txBody>
      </p:sp>
      <p:sp>
        <p:nvSpPr>
          <p:cNvPr id="3" name="Content Placeholder 2">
            <a:extLst>
              <a:ext uri="{FF2B5EF4-FFF2-40B4-BE49-F238E27FC236}">
                <a16:creationId xmlns:a16="http://schemas.microsoft.com/office/drawing/2014/main" id="{12DC84F3-8002-4542-AA38-7DE1E80A1436}"/>
              </a:ext>
            </a:extLst>
          </p:cNvPr>
          <p:cNvSpPr>
            <a:spLocks noGrp="1"/>
          </p:cNvSpPr>
          <p:nvPr>
            <p:ph idx="1"/>
          </p:nvPr>
        </p:nvSpPr>
        <p:spPr/>
        <p:txBody>
          <a:bodyPr/>
          <a:lstStyle/>
          <a:p>
            <a:r>
              <a:rPr lang="en-US" altLang="en-US" dirty="0"/>
              <a:t>Developing the mission is the first step in the strategic process. </a:t>
            </a:r>
          </a:p>
          <a:p>
            <a:r>
              <a:rPr lang="en-US" altLang="en-US" dirty="0"/>
              <a:t>T</a:t>
            </a:r>
            <a:r>
              <a:rPr lang="en-US" dirty="0"/>
              <a:t>he mission statement gives the organization its enduring sense of direction regarding what it would like to accomplish. </a:t>
            </a:r>
          </a:p>
          <a:p>
            <a:pPr lvl="1"/>
            <a:r>
              <a:rPr lang="en-US" dirty="0"/>
              <a:t>E.g.)FIFA’s mission is to make the game of soccer better and to bring the game to the world.</a:t>
            </a:r>
          </a:p>
          <a:p>
            <a:endParaRPr lang="en-US" dirty="0"/>
          </a:p>
        </p:txBody>
      </p:sp>
    </p:spTree>
    <p:extLst>
      <p:ext uri="{BB962C8B-B14F-4D97-AF65-F5344CB8AC3E}">
        <p14:creationId xmlns:p14="http://schemas.microsoft.com/office/powerpoint/2010/main" val="206483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2756-D0E7-4886-A3C1-928D93E4E666}"/>
              </a:ext>
            </a:extLst>
          </p:cNvPr>
          <p:cNvSpPr>
            <a:spLocks noGrp="1"/>
          </p:cNvSpPr>
          <p:nvPr>
            <p:ph type="title"/>
          </p:nvPr>
        </p:nvSpPr>
        <p:spPr/>
        <p:txBody>
          <a:bodyPr/>
          <a:lstStyle/>
          <a:p>
            <a:r>
              <a:rPr lang="en-US" dirty="0"/>
              <a:t>2. Analyze the environment/Situation</a:t>
            </a:r>
          </a:p>
        </p:txBody>
      </p:sp>
      <p:sp>
        <p:nvSpPr>
          <p:cNvPr id="3" name="Content Placeholder 2">
            <a:extLst>
              <a:ext uri="{FF2B5EF4-FFF2-40B4-BE49-F238E27FC236}">
                <a16:creationId xmlns:a16="http://schemas.microsoft.com/office/drawing/2014/main" id="{4983196B-11E5-46C5-B5C1-49587329FC04}"/>
              </a:ext>
            </a:extLst>
          </p:cNvPr>
          <p:cNvSpPr>
            <a:spLocks noGrp="1"/>
          </p:cNvSpPr>
          <p:nvPr>
            <p:ph idx="1"/>
          </p:nvPr>
        </p:nvSpPr>
        <p:spPr>
          <a:xfrm>
            <a:off x="359229" y="1807919"/>
            <a:ext cx="11609613" cy="4168338"/>
          </a:xfrm>
        </p:spPr>
        <p:txBody>
          <a:bodyPr/>
          <a:lstStyle/>
          <a:p>
            <a:pPr eaLnBrk="1" hangingPunct="1"/>
            <a:r>
              <a:rPr lang="en-US" altLang="en-US" dirty="0">
                <a:solidFill>
                  <a:srgbClr val="000000"/>
                </a:solidFill>
                <a:cs typeface="Times New Roman" panose="02020603050405020304" pitchFamily="18" charset="0"/>
              </a:rPr>
              <a:t>A situation analysis draws out those features in a company’s environment that most directly frame its strategic window of options and opportunities.</a:t>
            </a:r>
          </a:p>
          <a:p>
            <a:pPr marL="609600" indent="-609600" eaLnBrk="1" hangingPunct="1"/>
            <a:r>
              <a:rPr lang="en-US" altLang="en-US" dirty="0">
                <a:solidFill>
                  <a:srgbClr val="000000"/>
                </a:solidFill>
                <a:cs typeface="Times New Roman" panose="02020603050405020304" pitchFamily="18" charset="0"/>
              </a:rPr>
              <a:t>Three parts of situation analysis</a:t>
            </a:r>
          </a:p>
          <a:p>
            <a:pPr marL="1066800" lvl="1" indent="-609600" eaLnBrk="1" hangingPunct="1"/>
            <a:r>
              <a:rPr lang="en-US" altLang="en-US" dirty="0">
                <a:solidFill>
                  <a:srgbClr val="000000"/>
                </a:solidFill>
                <a:cs typeface="Times New Roman" panose="02020603050405020304" pitchFamily="18" charset="0"/>
              </a:rPr>
              <a:t>Analysis of the company’s </a:t>
            </a:r>
            <a:r>
              <a:rPr lang="en-US" altLang="en-US" dirty="0">
                <a:solidFill>
                  <a:srgbClr val="FF0000"/>
                </a:solidFill>
                <a:cs typeface="Times New Roman" panose="02020603050405020304" pitchFamily="18" charset="0"/>
              </a:rPr>
              <a:t>industry and its competition (</a:t>
            </a:r>
            <a:r>
              <a:rPr lang="en-US" altLang="en-US" u="sng" dirty="0">
                <a:solidFill>
                  <a:srgbClr val="FF0000"/>
                </a:solidFill>
                <a:cs typeface="Times New Roman" panose="02020603050405020304" pitchFamily="18" charset="0"/>
              </a:rPr>
              <a:t>see ppt. 11-17</a:t>
            </a:r>
            <a:r>
              <a:rPr lang="en-US" altLang="en-US" dirty="0">
                <a:solidFill>
                  <a:srgbClr val="FF0000"/>
                </a:solidFill>
                <a:cs typeface="Times New Roman" panose="02020603050405020304" pitchFamily="18" charset="0"/>
              </a:rPr>
              <a:t>)</a:t>
            </a:r>
          </a:p>
          <a:p>
            <a:pPr marL="1066800" lvl="1" indent="-609600" eaLnBrk="1" hangingPunct="1"/>
            <a:r>
              <a:rPr lang="en-US" altLang="en-US" dirty="0">
                <a:solidFill>
                  <a:srgbClr val="000000"/>
                </a:solidFill>
                <a:cs typeface="Times New Roman" panose="02020603050405020304" pitchFamily="18" charset="0"/>
              </a:rPr>
              <a:t>Analysis of the company’s particular situation </a:t>
            </a:r>
            <a:r>
              <a:rPr lang="en-US" altLang="en-US" dirty="0">
                <a:solidFill>
                  <a:srgbClr val="FF0000"/>
                </a:solidFill>
                <a:cs typeface="Times New Roman" panose="02020603050405020304" pitchFamily="18" charset="0"/>
              </a:rPr>
              <a:t>(</a:t>
            </a:r>
            <a:r>
              <a:rPr lang="en-US" altLang="en-US" u="sng" dirty="0">
                <a:solidFill>
                  <a:srgbClr val="FF0000"/>
                </a:solidFill>
                <a:cs typeface="Times New Roman" panose="02020603050405020304" pitchFamily="18" charset="0"/>
              </a:rPr>
              <a:t>see ppt. 18</a:t>
            </a:r>
            <a:r>
              <a:rPr lang="en-US" altLang="en-US" dirty="0">
                <a:solidFill>
                  <a:srgbClr val="FF0000"/>
                </a:solidFill>
                <a:cs typeface="Times New Roman" panose="02020603050405020304" pitchFamily="18" charset="0"/>
              </a:rPr>
              <a:t>)</a:t>
            </a:r>
            <a:endParaRPr lang="en-US" altLang="en-US" dirty="0">
              <a:solidFill>
                <a:srgbClr val="000000"/>
              </a:solidFill>
              <a:cs typeface="Times New Roman" panose="02020603050405020304" pitchFamily="18" charset="0"/>
            </a:endParaRPr>
          </a:p>
          <a:p>
            <a:pPr marL="1066800" lvl="1" indent="-609600" eaLnBrk="1" hangingPunct="1"/>
            <a:r>
              <a:rPr lang="en-US" altLang="en-US" dirty="0">
                <a:solidFill>
                  <a:srgbClr val="000000"/>
                </a:solidFill>
                <a:cs typeface="Times New Roman" panose="02020603050405020304" pitchFamily="18" charset="0"/>
              </a:rPr>
              <a:t>Analysis of the company’s competitive advantage (or lack thereof) </a:t>
            </a:r>
            <a:r>
              <a:rPr lang="en-US" altLang="en-US" dirty="0">
                <a:solidFill>
                  <a:srgbClr val="FF0000"/>
                </a:solidFill>
                <a:cs typeface="Times New Roman" panose="02020603050405020304" pitchFamily="18" charset="0"/>
              </a:rPr>
              <a:t>(</a:t>
            </a:r>
            <a:r>
              <a:rPr lang="en-US" altLang="en-US" u="sng" dirty="0">
                <a:solidFill>
                  <a:srgbClr val="FF0000"/>
                </a:solidFill>
                <a:cs typeface="Times New Roman" panose="02020603050405020304" pitchFamily="18" charset="0"/>
              </a:rPr>
              <a:t>see ppt. 19</a:t>
            </a:r>
            <a:r>
              <a:rPr lang="en-US" altLang="en-US" dirty="0">
                <a:solidFill>
                  <a:srgbClr val="FF0000"/>
                </a:solidFill>
                <a:cs typeface="Times New Roman" panose="02020603050405020304" pitchFamily="18" charset="0"/>
              </a:rPr>
              <a:t>)</a:t>
            </a:r>
            <a:endParaRPr lang="en-US" altLang="en-US" dirty="0">
              <a:solidFill>
                <a:srgbClr val="000000"/>
              </a:solidFill>
              <a:cs typeface="Times New Roman" panose="02020603050405020304" pitchFamily="18" charset="0"/>
            </a:endParaRPr>
          </a:p>
          <a:p>
            <a:pPr eaLnBrk="1" hangingPunct="1"/>
            <a:endParaRPr lang="en-US" altLang="en-US"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1553624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altLang="en-US">
                <a:cs typeface="Times New Roman" panose="02020603050405020304" pitchFamily="18" charset="0"/>
              </a:rPr>
              <a:t>Five Competitive Forces</a:t>
            </a:r>
            <a:r>
              <a:rPr lang="en-US" altLang="en-US" b="1" i="1">
                <a:cs typeface="Times New Roman" panose="02020603050405020304" pitchFamily="18" charset="0"/>
              </a:rPr>
              <a:t> </a:t>
            </a:r>
          </a:p>
        </p:txBody>
      </p:sp>
      <p:sp>
        <p:nvSpPr>
          <p:cNvPr id="23556" name="Rectangle 3"/>
          <p:cNvSpPr>
            <a:spLocks noGrp="1" noChangeArrowheads="1"/>
          </p:cNvSpPr>
          <p:nvPr>
            <p:ph idx="1"/>
          </p:nvPr>
        </p:nvSpPr>
        <p:spPr/>
        <p:txBody>
          <a:bodyPr/>
          <a:lstStyle/>
          <a:p>
            <a:pPr marL="0" indent="0" eaLnBrk="1" hangingPunct="1">
              <a:buNone/>
              <a:defRPr/>
            </a:pPr>
            <a:r>
              <a:rPr lang="en-US" dirty="0">
                <a:solidFill>
                  <a:srgbClr val="000000"/>
                </a:solidFill>
                <a:cs typeface="Times New Roman" pitchFamily="18" charset="0"/>
              </a:rPr>
              <a:t>1. Rivalry among competing firms</a:t>
            </a:r>
          </a:p>
          <a:p>
            <a:pPr marL="0" indent="0" eaLnBrk="1" hangingPunct="1">
              <a:buNone/>
              <a:defRPr/>
            </a:pPr>
            <a:r>
              <a:rPr lang="en-US" dirty="0">
                <a:solidFill>
                  <a:srgbClr val="000000"/>
                </a:solidFill>
                <a:cs typeface="Times New Roman" pitchFamily="18" charset="0"/>
              </a:rPr>
              <a:t>2. Potential development of substitute products and services</a:t>
            </a:r>
          </a:p>
          <a:p>
            <a:pPr marL="0" indent="0" eaLnBrk="1" hangingPunct="1">
              <a:buNone/>
              <a:defRPr/>
            </a:pPr>
            <a:r>
              <a:rPr lang="en-US" dirty="0">
                <a:solidFill>
                  <a:srgbClr val="000000"/>
                </a:solidFill>
                <a:cs typeface="Times New Roman" pitchFamily="18" charset="0"/>
              </a:rPr>
              <a:t>3. Potential entry of new competitors</a:t>
            </a:r>
          </a:p>
          <a:p>
            <a:pPr marL="0" indent="0" eaLnBrk="1" hangingPunct="1">
              <a:buNone/>
              <a:defRPr/>
            </a:pPr>
            <a:r>
              <a:rPr lang="en-US" dirty="0">
                <a:solidFill>
                  <a:srgbClr val="000000"/>
                </a:solidFill>
                <a:cs typeface="Times New Roman" pitchFamily="18" charset="0"/>
              </a:rPr>
              <a:t>4. Bargaining power of suppliers</a:t>
            </a:r>
          </a:p>
          <a:p>
            <a:pPr marL="0" indent="0" eaLnBrk="1" hangingPunct="1">
              <a:buNone/>
              <a:defRPr/>
            </a:pPr>
            <a:r>
              <a:rPr lang="en-US" dirty="0">
                <a:solidFill>
                  <a:srgbClr val="000000"/>
                </a:solidFill>
                <a:cs typeface="Times New Roman" pitchFamily="18" charset="0"/>
              </a:rPr>
              <a:t>5. Bargaining power of consumers</a:t>
            </a:r>
          </a:p>
        </p:txBody>
      </p:sp>
    </p:spTree>
    <p:extLst>
      <p:ext uri="{BB962C8B-B14F-4D97-AF65-F5344CB8AC3E}">
        <p14:creationId xmlns:p14="http://schemas.microsoft.com/office/powerpoint/2010/main" val="3740389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0" y="651064"/>
            <a:ext cx="12192000" cy="1143000"/>
          </a:xfrm>
        </p:spPr>
        <p:txBody>
          <a:bodyPr/>
          <a:lstStyle/>
          <a:p>
            <a:pPr eaLnBrk="1" hangingPunct="1"/>
            <a:r>
              <a:rPr lang="en-US" altLang="en-US" dirty="0"/>
              <a:t>Figure 4.3 Nike’s Five-Forces Competitive Analysis</a:t>
            </a:r>
          </a:p>
        </p:txBody>
      </p:sp>
      <p:pic>
        <p:nvPicPr>
          <p:cNvPr id="2" name="Content Placeholder 1" descr="Figure description can be found in the Notes section."/>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895895" y="1678252"/>
            <a:ext cx="8400209" cy="4528684"/>
          </a:xfrm>
        </p:spPr>
      </p:pic>
    </p:spTree>
    <p:custDataLst>
      <p:tags r:id="rId1"/>
    </p:custDataLst>
    <p:extLst>
      <p:ext uri="{BB962C8B-B14F-4D97-AF65-F5344CB8AC3E}">
        <p14:creationId xmlns:p14="http://schemas.microsoft.com/office/powerpoint/2010/main" val="822622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838200" y="711200"/>
            <a:ext cx="10622280" cy="955040"/>
          </a:xfrm>
        </p:spPr>
        <p:txBody>
          <a:bodyPr/>
          <a:lstStyle/>
          <a:p>
            <a:pPr eaLnBrk="1" hangingPunct="1"/>
            <a:r>
              <a:rPr lang="en-US" altLang="en-US" sz="4000" u="sng" dirty="0">
                <a:solidFill>
                  <a:srgbClr val="FF0000"/>
                </a:solidFill>
              </a:rPr>
              <a:t>In the Athletic Footwear Industry: Nike</a:t>
            </a:r>
            <a:br>
              <a:rPr lang="en-US" altLang="en-US" sz="4000" u="sng" dirty="0">
                <a:solidFill>
                  <a:srgbClr val="FF0000"/>
                </a:solidFill>
              </a:rPr>
            </a:br>
            <a:endParaRPr lang="en-US" altLang="en-US" dirty="0"/>
          </a:p>
        </p:txBody>
      </p:sp>
      <p:sp>
        <p:nvSpPr>
          <p:cNvPr id="38916" name="Rectangle 3"/>
          <p:cNvSpPr>
            <a:spLocks noGrp="1" noChangeArrowheads="1"/>
          </p:cNvSpPr>
          <p:nvPr>
            <p:ph idx="1"/>
          </p:nvPr>
        </p:nvSpPr>
        <p:spPr/>
        <p:txBody>
          <a:bodyPr/>
          <a:lstStyle/>
          <a:p>
            <a:pPr marL="742950" indent="-742950" eaLnBrk="1" hangingPunct="1">
              <a:buAutoNum type="arabicPeriod"/>
            </a:pPr>
            <a:r>
              <a:rPr lang="en-US" altLang="en-US" sz="4000" dirty="0">
                <a:solidFill>
                  <a:srgbClr val="3766BC"/>
                </a:solidFill>
                <a:latin typeface="Helvetica Neue Condensed" charset="0"/>
                <a:ea typeface="+mj-ea"/>
                <a:cs typeface="+mj-cs"/>
              </a:rPr>
              <a:t>Rivalry of competing firms </a:t>
            </a:r>
          </a:p>
          <a:p>
            <a:pPr marL="0" indent="0" eaLnBrk="1" hangingPunct="1">
              <a:buNone/>
            </a:pPr>
            <a:endParaRPr lang="en-US" altLang="en-US" sz="4000" dirty="0">
              <a:solidFill>
                <a:srgbClr val="3766BC"/>
              </a:solidFill>
              <a:latin typeface="Helvetica Neue Condensed" charset="0"/>
              <a:ea typeface="+mj-ea"/>
              <a:cs typeface="+mj-cs"/>
            </a:endParaRPr>
          </a:p>
          <a:p>
            <a:pPr marL="0" indent="0" eaLnBrk="1" hangingPunct="1">
              <a:buNone/>
            </a:pPr>
            <a:r>
              <a:rPr lang="en-US" altLang="en-US" dirty="0"/>
              <a:t>Adidas/Reebok, Puma, and Fila are rivals in the athletic footwear industry. All three of these companies need to anticipate the moves of their competitors. </a:t>
            </a:r>
          </a:p>
        </p:txBody>
      </p:sp>
    </p:spTree>
    <p:extLst>
      <p:ext uri="{BB962C8B-B14F-4D97-AF65-F5344CB8AC3E}">
        <p14:creationId xmlns:p14="http://schemas.microsoft.com/office/powerpoint/2010/main" val="656234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US" altLang="en-US" sz="4000" dirty="0"/>
              <a:t>2. Potential Development of Substitutes</a:t>
            </a:r>
          </a:p>
        </p:txBody>
      </p:sp>
      <p:sp>
        <p:nvSpPr>
          <p:cNvPr id="40964" name="Rectangle 3"/>
          <p:cNvSpPr>
            <a:spLocks noGrp="1" noChangeArrowheads="1"/>
          </p:cNvSpPr>
          <p:nvPr>
            <p:ph idx="1"/>
          </p:nvPr>
        </p:nvSpPr>
        <p:spPr/>
        <p:txBody>
          <a:bodyPr/>
          <a:lstStyle/>
          <a:p>
            <a:pPr eaLnBrk="1" hangingPunct="1"/>
            <a:r>
              <a:rPr lang="en-US" altLang="en-US" dirty="0"/>
              <a:t>This occurs when companies from other industries try to move into the market. </a:t>
            </a:r>
          </a:p>
          <a:p>
            <a:pPr eaLnBrk="1" hangingPunct="1"/>
            <a:r>
              <a:rPr lang="en-US" altLang="en-US" dirty="0"/>
              <a:t>Crocs is a slip-on shoe that has become popular in water sports and as a fashion item. Crocs normally come in bright colors and are easily recognizable. Crocs has recently formed an alliance with the NFL to sell its shoes in professional team colors. </a:t>
            </a:r>
          </a:p>
        </p:txBody>
      </p:sp>
    </p:spTree>
    <p:extLst>
      <p:ext uri="{BB962C8B-B14F-4D97-AF65-F5344CB8AC3E}">
        <p14:creationId xmlns:p14="http://schemas.microsoft.com/office/powerpoint/2010/main" val="635146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altLang="en-US" dirty="0"/>
              <a:t>3. Potential Entry of New competitors</a:t>
            </a:r>
          </a:p>
        </p:txBody>
      </p:sp>
      <p:sp>
        <p:nvSpPr>
          <p:cNvPr id="39940" name="Rectangle 3"/>
          <p:cNvSpPr>
            <a:spLocks noGrp="1" noChangeArrowheads="1"/>
          </p:cNvSpPr>
          <p:nvPr>
            <p:ph idx="1"/>
          </p:nvPr>
        </p:nvSpPr>
        <p:spPr/>
        <p:txBody>
          <a:bodyPr/>
          <a:lstStyle/>
          <a:p>
            <a:pPr marL="0" indent="0" eaLnBrk="1" hangingPunct="1">
              <a:buNone/>
            </a:pPr>
            <a:r>
              <a:rPr lang="en-US" altLang="en-US" dirty="0"/>
              <a:t>Founded in 2016, Big Baller Brand (BBB) can be regarded as one of the new competitors in the athletic footwear market.</a:t>
            </a:r>
          </a:p>
        </p:txBody>
      </p:sp>
    </p:spTree>
    <p:extLst>
      <p:ext uri="{BB962C8B-B14F-4D97-AF65-F5344CB8AC3E}">
        <p14:creationId xmlns:p14="http://schemas.microsoft.com/office/powerpoint/2010/main" val="64157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altLang="en-US" dirty="0"/>
              <a:t>4. Bargaining Power of Suppliers</a:t>
            </a:r>
          </a:p>
        </p:txBody>
      </p:sp>
      <p:sp>
        <p:nvSpPr>
          <p:cNvPr id="43012" name="Rectangle 3"/>
          <p:cNvSpPr>
            <a:spLocks noGrp="1" noChangeArrowheads="1"/>
          </p:cNvSpPr>
          <p:nvPr>
            <p:ph idx="1"/>
          </p:nvPr>
        </p:nvSpPr>
        <p:spPr/>
        <p:txBody>
          <a:bodyPr/>
          <a:lstStyle/>
          <a:p>
            <a:pPr eaLnBrk="1" hangingPunct="1"/>
            <a:r>
              <a:rPr lang="en-US" altLang="en-US" dirty="0"/>
              <a:t>How dependent is the business on its suppliers? If the business has only one major supplier and no available alternatives, the supplier has great bargaining power. </a:t>
            </a:r>
          </a:p>
          <a:p>
            <a:pPr eaLnBrk="1" hangingPunct="1"/>
            <a:r>
              <a:rPr lang="en-US" altLang="en-US" dirty="0"/>
              <a:t>Nike doesn’t actually make its own sneakers; it uses private contractors in Vietnam to produce them. Workers are paid very low wages, which indirectly gives Nike a great deal of power over these factory workers. In effect, since Nike can easily switch factories, it controls the suppliers. </a:t>
            </a:r>
          </a:p>
        </p:txBody>
      </p:sp>
    </p:spTree>
    <p:extLst>
      <p:ext uri="{BB962C8B-B14F-4D97-AF65-F5344CB8AC3E}">
        <p14:creationId xmlns:p14="http://schemas.microsoft.com/office/powerpoint/2010/main" val="403000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altLang="en-US" dirty="0"/>
              <a:t>5. Bargaining Power of Consumers</a:t>
            </a:r>
          </a:p>
        </p:txBody>
      </p:sp>
      <p:sp>
        <p:nvSpPr>
          <p:cNvPr id="41988" name="Rectangle 3"/>
          <p:cNvSpPr>
            <a:spLocks noGrp="1" noChangeArrowheads="1"/>
          </p:cNvSpPr>
          <p:nvPr>
            <p:ph idx="1"/>
          </p:nvPr>
        </p:nvSpPr>
        <p:spPr/>
        <p:txBody>
          <a:bodyPr/>
          <a:lstStyle/>
          <a:p>
            <a:pPr eaLnBrk="1" hangingPunct="1"/>
            <a:r>
              <a:rPr lang="en-US" altLang="en-US" dirty="0"/>
              <a:t>Consumers of athletic footwear have power because they can shift to other manufacturers on a mere whim or because of a new style, better price, higher quality, greater convenience, or any of a host of other reasons. </a:t>
            </a:r>
          </a:p>
          <a:p>
            <a:pPr eaLnBrk="1" hangingPunct="1"/>
            <a:r>
              <a:rPr lang="en-US" altLang="en-US" dirty="0"/>
              <a:t>However, consumers lose power when they are loyal to a single business like Nike and want to buy only Nike footwear. </a:t>
            </a:r>
          </a:p>
        </p:txBody>
      </p:sp>
    </p:spTree>
    <p:extLst>
      <p:ext uri="{BB962C8B-B14F-4D97-AF65-F5344CB8AC3E}">
        <p14:creationId xmlns:p14="http://schemas.microsoft.com/office/powerpoint/2010/main" val="345035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8"/>
          <p:cNvSpPr>
            <a:spLocks noGrp="1" noChangeArrowheads="1"/>
          </p:cNvSpPr>
          <p:nvPr>
            <p:ph type="title"/>
          </p:nvPr>
        </p:nvSpPr>
        <p:spPr>
          <a:xfrm>
            <a:off x="152399" y="844864"/>
            <a:ext cx="11859491" cy="1233313"/>
          </a:xfrm>
        </p:spPr>
        <p:txBody>
          <a:bodyPr/>
          <a:lstStyle/>
          <a:p>
            <a:pPr eaLnBrk="1" hangingPunct="1"/>
            <a:r>
              <a:rPr lang="en-US" altLang="en-US" sz="3600" dirty="0"/>
              <a:t>Figure 4.4 </a:t>
            </a:r>
            <a:r>
              <a:rPr lang="en-US" dirty="0"/>
              <a:t>Steps in the Analysis </a:t>
            </a:r>
            <a:br>
              <a:rPr lang="en-US" dirty="0"/>
            </a:br>
            <a:r>
              <a:rPr lang="en-US" dirty="0"/>
              <a:t>of the Company Situation</a:t>
            </a:r>
            <a:endParaRPr lang="en-US" altLang="en-US" sz="3600" dirty="0"/>
          </a:p>
        </p:txBody>
      </p:sp>
      <p:pic>
        <p:nvPicPr>
          <p:cNvPr id="3" name="Content Placeholder 2" descr="Figure description can be found in the Notes section."/>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3063470"/>
            <a:ext cx="10515600" cy="1658160"/>
          </a:xfrm>
        </p:spPr>
      </p:pic>
    </p:spTree>
    <p:custDataLst>
      <p:tags r:id="rId1"/>
    </p:custDataLst>
    <p:extLst>
      <p:ext uri="{BB962C8B-B14F-4D97-AF65-F5344CB8AC3E}">
        <p14:creationId xmlns:p14="http://schemas.microsoft.com/office/powerpoint/2010/main" val="376784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07EDA-EE8E-42F9-925D-6ED67CB0C7E9}"/>
              </a:ext>
            </a:extLst>
          </p:cNvPr>
          <p:cNvSpPr>
            <a:spLocks noGrp="1"/>
          </p:cNvSpPr>
          <p:nvPr>
            <p:ph type="title"/>
          </p:nvPr>
        </p:nvSpPr>
        <p:spPr/>
        <p:txBody>
          <a:bodyPr/>
          <a:lstStyle/>
          <a:p>
            <a:r>
              <a:rPr lang="en-US" dirty="0"/>
              <a:t>Competitive Advantage</a:t>
            </a:r>
          </a:p>
        </p:txBody>
      </p:sp>
      <p:sp>
        <p:nvSpPr>
          <p:cNvPr id="3" name="Content Placeholder 2">
            <a:extLst>
              <a:ext uri="{FF2B5EF4-FFF2-40B4-BE49-F238E27FC236}">
                <a16:creationId xmlns:a16="http://schemas.microsoft.com/office/drawing/2014/main" id="{C16EAC56-F45B-4E84-B429-A2D17F50B1E5}"/>
              </a:ext>
            </a:extLst>
          </p:cNvPr>
          <p:cNvSpPr>
            <a:spLocks noGrp="1"/>
          </p:cNvSpPr>
          <p:nvPr>
            <p:ph idx="1"/>
          </p:nvPr>
        </p:nvSpPr>
        <p:spPr/>
        <p:txBody>
          <a:bodyPr/>
          <a:lstStyle/>
          <a:p>
            <a:r>
              <a:rPr lang="en-US" dirty="0"/>
              <a:t>Competitive advantage;</a:t>
            </a:r>
          </a:p>
          <a:p>
            <a:pPr lvl="1"/>
            <a:r>
              <a:rPr lang="en-US" dirty="0"/>
              <a:t> specifies how the organization offers unique customer value</a:t>
            </a:r>
          </a:p>
          <a:p>
            <a:pPr lvl="1"/>
            <a:r>
              <a:rPr lang="en-US" dirty="0"/>
              <a:t>Identifies what makes a company different from and better than the competition</a:t>
            </a:r>
          </a:p>
          <a:p>
            <a:pPr lvl="1"/>
            <a:r>
              <a:rPr lang="en-US" dirty="0"/>
              <a:t>Why should a person buy our product or service rather than the competitor’s</a:t>
            </a:r>
          </a:p>
        </p:txBody>
      </p:sp>
    </p:spTree>
    <p:extLst>
      <p:ext uri="{BB962C8B-B14F-4D97-AF65-F5344CB8AC3E}">
        <p14:creationId xmlns:p14="http://schemas.microsoft.com/office/powerpoint/2010/main" val="934094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pPr eaLnBrk="1" hangingPunct="1"/>
            <a:r>
              <a:rPr lang="en-US" altLang="en-US">
                <a:cs typeface="Times New Roman" panose="02020603050405020304" pitchFamily="18" charset="0"/>
              </a:rPr>
              <a:t>Goals Versus Objectives</a:t>
            </a:r>
            <a:endParaRPr lang="en-US" altLang="en-US"/>
          </a:p>
        </p:txBody>
      </p:sp>
      <p:sp>
        <p:nvSpPr>
          <p:cNvPr id="48132" name="Rectangle 3"/>
          <p:cNvSpPr>
            <a:spLocks noGrp="1" noChangeArrowheads="1"/>
          </p:cNvSpPr>
          <p:nvPr>
            <p:ph idx="1"/>
          </p:nvPr>
        </p:nvSpPr>
        <p:spPr/>
        <p:txBody>
          <a:bodyPr/>
          <a:lstStyle/>
          <a:p>
            <a:pPr eaLnBrk="1" hangingPunct="1"/>
            <a:r>
              <a:rPr lang="en-US" altLang="en-US" b="1">
                <a:cs typeface="Times New Roman" panose="02020603050405020304" pitchFamily="18" charset="0"/>
              </a:rPr>
              <a:t>Goals</a:t>
            </a:r>
            <a:r>
              <a:rPr lang="en-US" altLang="en-US">
                <a:cs typeface="Times New Roman" panose="02020603050405020304" pitchFamily="18" charset="0"/>
              </a:rPr>
              <a:t> state general targets to be accomplished.</a:t>
            </a:r>
            <a:endParaRPr lang="en-US" altLang="en-US" b="1">
              <a:cs typeface="Times New Roman" panose="02020603050405020304" pitchFamily="18" charset="0"/>
            </a:endParaRPr>
          </a:p>
          <a:p>
            <a:pPr eaLnBrk="1" hangingPunct="1"/>
            <a:r>
              <a:rPr lang="en-US" altLang="en-US" b="1">
                <a:cs typeface="Times New Roman" panose="02020603050405020304" pitchFamily="18" charset="0"/>
              </a:rPr>
              <a:t>Objectives</a:t>
            </a:r>
            <a:r>
              <a:rPr lang="en-US" altLang="en-US">
                <a:cs typeface="Times New Roman" panose="02020603050405020304" pitchFamily="18" charset="0"/>
              </a:rPr>
              <a:t> state what is to be accomplished in specific and measurable terms by a certain target date. </a:t>
            </a:r>
          </a:p>
        </p:txBody>
      </p:sp>
    </p:spTree>
    <p:extLst>
      <p:ext uri="{BB962C8B-B14F-4D97-AF65-F5344CB8AC3E}">
        <p14:creationId xmlns:p14="http://schemas.microsoft.com/office/powerpoint/2010/main" val="816821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pPr eaLnBrk="1" hangingPunct="1"/>
            <a:r>
              <a:rPr lang="en-US" altLang="en-US" dirty="0"/>
              <a:t>Writing Objectives</a:t>
            </a:r>
          </a:p>
        </p:txBody>
      </p:sp>
      <p:sp>
        <p:nvSpPr>
          <p:cNvPr id="50180" name="Rectangle 4"/>
          <p:cNvSpPr>
            <a:spLocks noGrp="1" noChangeArrowheads="1"/>
          </p:cNvSpPr>
          <p:nvPr>
            <p:ph idx="1"/>
          </p:nvPr>
        </p:nvSpPr>
        <p:spPr>
          <a:xfrm>
            <a:off x="510654" y="1575906"/>
            <a:ext cx="11049000" cy="4456403"/>
          </a:xfrm>
        </p:spPr>
        <p:txBody>
          <a:bodyPr/>
          <a:lstStyle/>
          <a:p>
            <a:pPr marL="533400" indent="-533400" eaLnBrk="1" hangingPunct="1">
              <a:buNone/>
            </a:pPr>
            <a:r>
              <a:rPr lang="en-US" altLang="en-US" dirty="0"/>
              <a:t>To write an objective:</a:t>
            </a:r>
          </a:p>
          <a:p>
            <a:pPr marL="533400" indent="-533400" eaLnBrk="1" hangingPunct="1">
              <a:buFontTx/>
              <a:buAutoNum type="arabicPeriod"/>
            </a:pPr>
            <a:r>
              <a:rPr lang="en-US" altLang="en-US" dirty="0"/>
              <a:t>Start with </a:t>
            </a:r>
            <a:r>
              <a:rPr lang="en-US" altLang="en-US" i="1" dirty="0"/>
              <a:t>to</a:t>
            </a:r>
            <a:r>
              <a:rPr lang="en-US" altLang="en-US" dirty="0"/>
              <a:t>.</a:t>
            </a:r>
          </a:p>
          <a:p>
            <a:pPr marL="533400" indent="-533400" eaLnBrk="1" hangingPunct="1">
              <a:buFontTx/>
              <a:buAutoNum type="arabicPeriod"/>
            </a:pPr>
            <a:r>
              <a:rPr lang="en-US" altLang="en-US" dirty="0"/>
              <a:t>Add an action verb.</a:t>
            </a:r>
          </a:p>
          <a:p>
            <a:pPr marL="533400" indent="-533400" eaLnBrk="1" hangingPunct="1">
              <a:buFontTx/>
              <a:buAutoNum type="arabicPeriod"/>
            </a:pPr>
            <a:r>
              <a:rPr lang="en-US" altLang="en-US" dirty="0"/>
              <a:t>Insert a single specific and </a:t>
            </a:r>
          </a:p>
          <a:p>
            <a:pPr marL="0" indent="0" eaLnBrk="1" hangingPunct="1">
              <a:buNone/>
            </a:pPr>
            <a:r>
              <a:rPr lang="en-US" altLang="en-US" dirty="0"/>
              <a:t>measurable result.</a:t>
            </a:r>
          </a:p>
          <a:p>
            <a:pPr marL="0" indent="0" eaLnBrk="1" hangingPunct="1">
              <a:buNone/>
            </a:pPr>
            <a:r>
              <a:rPr lang="en-US" altLang="en-US" dirty="0"/>
              <a:t>4.  Choose a target date.</a:t>
            </a:r>
          </a:p>
        </p:txBody>
      </p:sp>
      <p:sp>
        <p:nvSpPr>
          <p:cNvPr id="4" name="TextBox 3">
            <a:extLst>
              <a:ext uri="{FF2B5EF4-FFF2-40B4-BE49-F238E27FC236}">
                <a16:creationId xmlns:a16="http://schemas.microsoft.com/office/drawing/2014/main" id="{FECC9DC8-0BFE-4879-B0EB-E2ED7B15C301}"/>
              </a:ext>
            </a:extLst>
          </p:cNvPr>
          <p:cNvSpPr txBox="1"/>
          <p:nvPr/>
        </p:nvSpPr>
        <p:spPr>
          <a:xfrm>
            <a:off x="5800299" y="1766975"/>
            <a:ext cx="6086902" cy="2893100"/>
          </a:xfrm>
          <a:prstGeom prst="rect">
            <a:avLst/>
          </a:prstGeom>
          <a:solidFill>
            <a:schemeClr val="accent4">
              <a:lumMod val="60000"/>
              <a:lumOff val="40000"/>
            </a:schemeClr>
          </a:solidFill>
        </p:spPr>
        <p:txBody>
          <a:bodyPr wrap="square" rtlCol="0">
            <a:spAutoFit/>
          </a:bodyPr>
          <a:lstStyle/>
          <a:p>
            <a:pPr marL="0" indent="0">
              <a:buNone/>
            </a:pPr>
            <a:r>
              <a:rPr lang="en-US" sz="2600" dirty="0"/>
              <a:t>Example:</a:t>
            </a:r>
          </a:p>
          <a:p>
            <a:r>
              <a:rPr lang="en-US" sz="2600" dirty="0"/>
              <a:t>To</a:t>
            </a:r>
          </a:p>
          <a:p>
            <a:r>
              <a:rPr lang="en-US" sz="2600" dirty="0"/>
              <a:t>increase</a:t>
            </a:r>
          </a:p>
          <a:p>
            <a:r>
              <a:rPr lang="en-US" sz="2600" dirty="0"/>
              <a:t>sales in international markets by 7% to 9%</a:t>
            </a:r>
          </a:p>
          <a:p>
            <a:r>
              <a:rPr lang="en-US" sz="2600" dirty="0"/>
              <a:t>in each quarter of the next fiscal year (2020).</a:t>
            </a:r>
          </a:p>
          <a:p>
            <a:endParaRPr lang="en-US" sz="2600" dirty="0"/>
          </a:p>
        </p:txBody>
      </p:sp>
    </p:spTree>
    <p:extLst>
      <p:ext uri="{BB962C8B-B14F-4D97-AF65-F5344CB8AC3E}">
        <p14:creationId xmlns:p14="http://schemas.microsoft.com/office/powerpoint/2010/main" val="2349980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lstStyle/>
          <a:p>
            <a:pPr eaLnBrk="1" hangingPunct="1"/>
            <a:r>
              <a:rPr lang="en-US" altLang="en-US" dirty="0"/>
              <a:t>MBO</a:t>
            </a:r>
          </a:p>
        </p:txBody>
      </p:sp>
      <p:sp>
        <p:nvSpPr>
          <p:cNvPr id="51204" name="Rectangle 3"/>
          <p:cNvSpPr>
            <a:spLocks noGrp="1" noChangeArrowheads="1"/>
          </p:cNvSpPr>
          <p:nvPr>
            <p:ph idx="1"/>
          </p:nvPr>
        </p:nvSpPr>
        <p:spPr/>
        <p:txBody>
          <a:bodyPr/>
          <a:lstStyle/>
          <a:p>
            <a:pPr eaLnBrk="1" hangingPunct="1"/>
            <a:r>
              <a:rPr lang="en-US" altLang="en-US" b="1" dirty="0">
                <a:cs typeface="Times New Roman" panose="02020603050405020304" pitchFamily="18" charset="0"/>
              </a:rPr>
              <a:t>Management by objectives (MBO)</a:t>
            </a:r>
            <a:r>
              <a:rPr lang="en-US" altLang="en-US" dirty="0">
                <a:cs typeface="Times New Roman" panose="02020603050405020304" pitchFamily="18" charset="0"/>
              </a:rPr>
              <a:t> is the process by which managers and their teams jointly set objectives, periodically evaluate performance, and reward according to the results. </a:t>
            </a:r>
          </a:p>
          <a:p>
            <a:pPr eaLnBrk="1" hangingPunct="1"/>
            <a:r>
              <a:rPr lang="en-US" altLang="en-US" dirty="0">
                <a:cs typeface="Times New Roman" panose="02020603050405020304" pitchFamily="18" charset="0"/>
              </a:rPr>
              <a:t>Other names for MBO</a:t>
            </a:r>
          </a:p>
          <a:p>
            <a:pPr lvl="1" eaLnBrk="1" hangingPunct="1"/>
            <a:r>
              <a:rPr lang="en-US" altLang="en-US" dirty="0">
                <a:cs typeface="Times New Roman" panose="02020603050405020304" pitchFamily="18" charset="0"/>
              </a:rPr>
              <a:t>Work planning and review</a:t>
            </a:r>
          </a:p>
          <a:p>
            <a:pPr lvl="1" eaLnBrk="1" hangingPunct="1"/>
            <a:r>
              <a:rPr lang="en-US" altLang="en-US" dirty="0">
                <a:cs typeface="Times New Roman" panose="02020603050405020304" pitchFamily="18" charset="0"/>
              </a:rPr>
              <a:t>Goals management</a:t>
            </a:r>
          </a:p>
          <a:p>
            <a:pPr lvl="1" eaLnBrk="1" hangingPunct="1"/>
            <a:r>
              <a:rPr lang="en-US" altLang="en-US" dirty="0">
                <a:cs typeface="Times New Roman" panose="02020603050405020304" pitchFamily="18" charset="0"/>
              </a:rPr>
              <a:t>Goals and controls</a:t>
            </a:r>
          </a:p>
          <a:p>
            <a:pPr lvl="1" eaLnBrk="1" hangingPunct="1"/>
            <a:r>
              <a:rPr lang="en-US" altLang="en-US" dirty="0">
                <a:cs typeface="Times New Roman" panose="02020603050405020304" pitchFamily="18" charset="0"/>
              </a:rPr>
              <a:t>Management by results</a:t>
            </a:r>
          </a:p>
          <a:p>
            <a:pPr marL="0" indent="0" eaLnBrk="1" hangingPunct="1">
              <a:buNone/>
            </a:pPr>
            <a:endParaRPr lang="en-US" altLang="en-US" dirty="0">
              <a:cs typeface="Times New Roman" panose="02020603050405020304" pitchFamily="18" charset="0"/>
            </a:endParaRPr>
          </a:p>
        </p:txBody>
      </p:sp>
    </p:spTree>
    <p:extLst>
      <p:ext uri="{BB962C8B-B14F-4D97-AF65-F5344CB8AC3E}">
        <p14:creationId xmlns:p14="http://schemas.microsoft.com/office/powerpoint/2010/main" val="1466777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Corporate-Level strategies</a:t>
            </a:r>
          </a:p>
        </p:txBody>
      </p:sp>
      <p:sp>
        <p:nvSpPr>
          <p:cNvPr id="53252" name="Rectangle 3"/>
          <p:cNvSpPr>
            <a:spLocks noGrp="1" noChangeArrowheads="1"/>
          </p:cNvSpPr>
          <p:nvPr>
            <p:ph idx="1"/>
          </p:nvPr>
        </p:nvSpPr>
        <p:spPr/>
        <p:txBody>
          <a:bodyPr/>
          <a:lstStyle/>
          <a:p>
            <a:pPr eaLnBrk="1" hangingPunct="1"/>
            <a:r>
              <a:rPr lang="en-US" altLang="en-US" dirty="0">
                <a:cs typeface="Times New Roman" panose="02020603050405020304" pitchFamily="18" charset="0"/>
              </a:rPr>
              <a:t>Grand Strategies</a:t>
            </a:r>
          </a:p>
          <a:p>
            <a:pPr lvl="1" eaLnBrk="1" hangingPunct="1"/>
            <a:r>
              <a:rPr lang="en-US" altLang="en-US" dirty="0">
                <a:solidFill>
                  <a:schemeClr val="accent1">
                    <a:lumMod val="50000"/>
                  </a:schemeClr>
                </a:solidFill>
                <a:cs typeface="Times New Roman" panose="02020603050405020304" pitchFamily="18" charset="0"/>
              </a:rPr>
              <a:t>Growth (see next page for more details)</a:t>
            </a:r>
          </a:p>
          <a:p>
            <a:pPr lvl="1" eaLnBrk="1" hangingPunct="1"/>
            <a:r>
              <a:rPr lang="en-US" altLang="en-US" dirty="0">
                <a:cs typeface="Times New Roman" panose="02020603050405020304" pitchFamily="18" charset="0"/>
              </a:rPr>
              <a:t>Stability</a:t>
            </a:r>
          </a:p>
          <a:p>
            <a:pPr lvl="1" eaLnBrk="1" hangingPunct="1"/>
            <a:r>
              <a:rPr lang="en-US" altLang="en-US" dirty="0">
                <a:cs typeface="Times New Roman" panose="02020603050405020304" pitchFamily="18" charset="0"/>
              </a:rPr>
              <a:t>Turnaround and Retrenchment</a:t>
            </a:r>
          </a:p>
          <a:p>
            <a:pPr lvl="1" eaLnBrk="1" hangingPunct="1"/>
            <a:r>
              <a:rPr lang="en-US" altLang="en-US" dirty="0">
                <a:cs typeface="Times New Roman" panose="02020603050405020304" pitchFamily="18" charset="0"/>
              </a:rPr>
              <a:t>Or some combination of these</a:t>
            </a:r>
          </a:p>
        </p:txBody>
      </p:sp>
      <p:sp>
        <p:nvSpPr>
          <p:cNvPr id="2" name="TextBox 1">
            <a:extLst>
              <a:ext uri="{FF2B5EF4-FFF2-40B4-BE49-F238E27FC236}">
                <a16:creationId xmlns:a16="http://schemas.microsoft.com/office/drawing/2014/main" id="{E0A5E7AA-6247-4F44-B9AB-C2667BE3776A}"/>
              </a:ext>
            </a:extLst>
          </p:cNvPr>
          <p:cNvSpPr txBox="1"/>
          <p:nvPr/>
        </p:nvSpPr>
        <p:spPr>
          <a:xfrm>
            <a:off x="6797040" y="3169920"/>
            <a:ext cx="5242560" cy="2308324"/>
          </a:xfrm>
          <a:prstGeom prst="rect">
            <a:avLst/>
          </a:prstGeom>
          <a:solidFill>
            <a:schemeClr val="accent2">
              <a:lumMod val="40000"/>
              <a:lumOff val="60000"/>
            </a:schemeClr>
          </a:solidFill>
        </p:spPr>
        <p:txBody>
          <a:bodyPr wrap="square" rtlCol="0">
            <a:spAutoFit/>
          </a:bodyPr>
          <a:lstStyle/>
          <a:p>
            <a:r>
              <a:rPr lang="en-US" sz="3600" dirty="0"/>
              <a:t>Three levels of Strategies</a:t>
            </a:r>
          </a:p>
          <a:p>
            <a:pPr marL="342900" indent="-342900">
              <a:buAutoNum type="arabicPeriod"/>
            </a:pPr>
            <a:r>
              <a:rPr lang="en-US" sz="3600" dirty="0"/>
              <a:t>Corporate</a:t>
            </a:r>
          </a:p>
          <a:p>
            <a:pPr marL="342900" indent="-342900">
              <a:buAutoNum type="arabicPeriod"/>
            </a:pPr>
            <a:r>
              <a:rPr lang="en-US" sz="3600" dirty="0"/>
              <a:t>Business</a:t>
            </a:r>
          </a:p>
          <a:p>
            <a:pPr marL="342900" indent="-342900">
              <a:buAutoNum type="arabicPeriod"/>
            </a:pPr>
            <a:r>
              <a:rPr lang="en-US" sz="3600" dirty="0"/>
              <a:t>Functional</a:t>
            </a:r>
          </a:p>
        </p:txBody>
      </p:sp>
    </p:spTree>
    <p:extLst>
      <p:ext uri="{BB962C8B-B14F-4D97-AF65-F5344CB8AC3E}">
        <p14:creationId xmlns:p14="http://schemas.microsoft.com/office/powerpoint/2010/main" val="2293848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Corporate Growth Strategies </a:t>
            </a:r>
          </a:p>
        </p:txBody>
      </p:sp>
      <p:sp>
        <p:nvSpPr>
          <p:cNvPr id="55300" name="Rectangle 3"/>
          <p:cNvSpPr>
            <a:spLocks noGrp="1" noChangeArrowheads="1"/>
          </p:cNvSpPr>
          <p:nvPr>
            <p:ph idx="1"/>
          </p:nvPr>
        </p:nvSpPr>
        <p:spPr>
          <a:xfrm>
            <a:off x="670560" y="1594559"/>
            <a:ext cx="10515600" cy="4168338"/>
          </a:xfrm>
        </p:spPr>
        <p:txBody>
          <a:bodyPr/>
          <a:lstStyle/>
          <a:p>
            <a:pPr eaLnBrk="1" hangingPunct="1"/>
            <a:r>
              <a:rPr lang="en-US" altLang="en-US" dirty="0">
                <a:solidFill>
                  <a:srgbClr val="000000"/>
                </a:solidFill>
                <a:cs typeface="Times New Roman" panose="02020603050405020304" pitchFamily="18" charset="0"/>
              </a:rPr>
              <a:t>Concentration </a:t>
            </a:r>
          </a:p>
          <a:p>
            <a:pPr eaLnBrk="1" hangingPunct="1"/>
            <a:r>
              <a:rPr lang="en-US" altLang="en-US" dirty="0">
                <a:solidFill>
                  <a:schemeClr val="accent6">
                    <a:lumMod val="50000"/>
                  </a:schemeClr>
                </a:solidFill>
                <a:cs typeface="Times New Roman" panose="02020603050405020304" pitchFamily="18" charset="0"/>
              </a:rPr>
              <a:t>Backward integration</a:t>
            </a:r>
          </a:p>
          <a:p>
            <a:pPr eaLnBrk="1" hangingPunct="1"/>
            <a:r>
              <a:rPr lang="en-US" altLang="en-US" dirty="0">
                <a:solidFill>
                  <a:schemeClr val="accent6">
                    <a:lumMod val="50000"/>
                  </a:schemeClr>
                </a:solidFill>
                <a:cs typeface="Times New Roman" panose="02020603050405020304" pitchFamily="18" charset="0"/>
              </a:rPr>
              <a:t>Forward integration</a:t>
            </a:r>
          </a:p>
          <a:p>
            <a:pPr eaLnBrk="1" hangingPunct="1"/>
            <a:r>
              <a:rPr lang="en-US" altLang="en-US" dirty="0">
                <a:solidFill>
                  <a:srgbClr val="000000"/>
                </a:solidFill>
                <a:cs typeface="Times New Roman" panose="02020603050405020304" pitchFamily="18" charset="0"/>
              </a:rPr>
              <a:t>Related and unrelated diversification</a:t>
            </a:r>
            <a:r>
              <a:rPr lang="en-US" altLang="en-US" dirty="0"/>
              <a:t> </a:t>
            </a:r>
          </a:p>
          <a:p>
            <a:pPr eaLnBrk="1" hangingPunct="1"/>
            <a:r>
              <a:rPr lang="en-US" altLang="en-US" dirty="0"/>
              <a:t>Mergers</a:t>
            </a:r>
          </a:p>
          <a:p>
            <a:pPr eaLnBrk="1" hangingPunct="1"/>
            <a:r>
              <a:rPr lang="en-US" altLang="en-US" dirty="0"/>
              <a:t>Acquisitions</a:t>
            </a:r>
          </a:p>
        </p:txBody>
      </p:sp>
      <p:pic>
        <p:nvPicPr>
          <p:cNvPr id="2" name="Picture 1">
            <a:extLst>
              <a:ext uri="{FF2B5EF4-FFF2-40B4-BE49-F238E27FC236}">
                <a16:creationId xmlns:a16="http://schemas.microsoft.com/office/drawing/2014/main" id="{806B2BA2-5B69-4B66-A1E0-B4C1F1B83C8B}"/>
              </a:ext>
            </a:extLst>
          </p:cNvPr>
          <p:cNvPicPr>
            <a:picLocks noChangeAspect="1"/>
          </p:cNvPicPr>
          <p:nvPr/>
        </p:nvPicPr>
        <p:blipFill>
          <a:blip r:embed="rId3"/>
          <a:stretch>
            <a:fillRect/>
          </a:stretch>
        </p:blipFill>
        <p:spPr>
          <a:xfrm>
            <a:off x="2240280" y="4790713"/>
            <a:ext cx="9555935" cy="1479093"/>
          </a:xfrm>
          <a:prstGeom prst="rect">
            <a:avLst/>
          </a:prstGeom>
        </p:spPr>
      </p:pic>
      <p:cxnSp>
        <p:nvCxnSpPr>
          <p:cNvPr id="6" name="Straight Arrow Connector 5">
            <a:extLst>
              <a:ext uri="{FF2B5EF4-FFF2-40B4-BE49-F238E27FC236}">
                <a16:creationId xmlns:a16="http://schemas.microsoft.com/office/drawing/2014/main" id="{C6ACC539-B8F0-4C5B-AF17-2E30A0C13790}"/>
              </a:ext>
            </a:extLst>
          </p:cNvPr>
          <p:cNvCxnSpPr/>
          <p:nvPr/>
        </p:nvCxnSpPr>
        <p:spPr>
          <a:xfrm>
            <a:off x="8229600" y="2499360"/>
            <a:ext cx="0" cy="2179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447A92D-FA5D-4150-81B6-C0CDA74C7900}"/>
              </a:ext>
            </a:extLst>
          </p:cNvPr>
          <p:cNvCxnSpPr/>
          <p:nvPr/>
        </p:nvCxnSpPr>
        <p:spPr>
          <a:xfrm>
            <a:off x="6477000" y="2499360"/>
            <a:ext cx="1752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2103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381000" y="746761"/>
            <a:ext cx="11109960" cy="1061158"/>
          </a:xfrm>
        </p:spPr>
        <p:txBody>
          <a:bodyPr/>
          <a:lstStyle/>
          <a:p>
            <a:pPr eaLnBrk="1" hangingPunct="1"/>
            <a:r>
              <a:rPr lang="en-US" altLang="en-US" dirty="0">
                <a:cs typeface="Times New Roman" panose="02020603050405020304" pitchFamily="18" charset="0"/>
              </a:rPr>
              <a:t>Corporate strategy: Business Portfolio Analysis </a:t>
            </a:r>
          </a:p>
        </p:txBody>
      </p:sp>
      <p:sp>
        <p:nvSpPr>
          <p:cNvPr id="57348" name="Rectangle 3"/>
          <p:cNvSpPr>
            <a:spLocks noGrp="1" noChangeArrowheads="1"/>
          </p:cNvSpPr>
          <p:nvPr>
            <p:ph idx="1"/>
          </p:nvPr>
        </p:nvSpPr>
        <p:spPr/>
        <p:txBody>
          <a:bodyPr/>
          <a:lstStyle/>
          <a:p>
            <a:pPr eaLnBrk="1" hangingPunct="1"/>
            <a:r>
              <a:rPr lang="en-US" altLang="en-US" dirty="0">
                <a:cs typeface="Times New Roman" panose="02020603050405020304" pitchFamily="18" charset="0"/>
              </a:rPr>
              <a:t>Corporations determine which lines of business they will be in and how they will allocate resources among the various lines. </a:t>
            </a:r>
          </a:p>
          <a:p>
            <a:pPr eaLnBrk="1" hangingPunct="1"/>
            <a:r>
              <a:rPr lang="en-US" altLang="en-US" dirty="0">
                <a:cs typeface="Times New Roman" panose="02020603050405020304" pitchFamily="18" charset="0"/>
              </a:rPr>
              <a:t>A business line—also called a strategic business unit (</a:t>
            </a:r>
            <a:r>
              <a:rPr lang="en-US" altLang="en-US" dirty="0" err="1">
                <a:cs typeface="Times New Roman" panose="02020603050405020304" pitchFamily="18" charset="0"/>
              </a:rPr>
              <a:t>SBU</a:t>
            </a:r>
            <a:r>
              <a:rPr lang="en-US" altLang="en-US" dirty="0">
                <a:cs typeface="Times New Roman" panose="02020603050405020304" pitchFamily="18" charset="0"/>
              </a:rPr>
              <a:t>)—is a distinct business with its own customers that operates rather independently of the corporation’s other businesses. </a:t>
            </a:r>
          </a:p>
        </p:txBody>
      </p:sp>
    </p:spTree>
    <p:extLst>
      <p:ext uri="{BB962C8B-B14F-4D97-AF65-F5344CB8AC3E}">
        <p14:creationId xmlns:p14="http://schemas.microsoft.com/office/powerpoint/2010/main" val="2032492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4C24-EC1A-4177-9937-3EB76112AF21}"/>
              </a:ext>
            </a:extLst>
          </p:cNvPr>
          <p:cNvSpPr>
            <a:spLocks noGrp="1"/>
          </p:cNvSpPr>
          <p:nvPr>
            <p:ph type="title"/>
          </p:nvPr>
        </p:nvSpPr>
        <p:spPr/>
        <p:txBody>
          <a:bodyPr/>
          <a:lstStyle/>
          <a:p>
            <a:r>
              <a:rPr lang="en-US" dirty="0"/>
              <a:t>Business portfolio analysis: BCG Matrix</a:t>
            </a:r>
          </a:p>
        </p:txBody>
      </p:sp>
      <p:pic>
        <p:nvPicPr>
          <p:cNvPr id="4" name="Content Placeholder 3">
            <a:extLst>
              <a:ext uri="{FF2B5EF4-FFF2-40B4-BE49-F238E27FC236}">
                <a16:creationId xmlns:a16="http://schemas.microsoft.com/office/drawing/2014/main" id="{A8DF3C80-FF70-44F7-9111-956F0958B932}"/>
              </a:ext>
            </a:extLst>
          </p:cNvPr>
          <p:cNvPicPr>
            <a:picLocks noGrp="1" noChangeAspect="1"/>
          </p:cNvPicPr>
          <p:nvPr>
            <p:ph idx="1"/>
          </p:nvPr>
        </p:nvPicPr>
        <p:blipFill>
          <a:blip r:embed="rId3"/>
          <a:stretch>
            <a:fillRect/>
          </a:stretch>
        </p:blipFill>
        <p:spPr>
          <a:xfrm>
            <a:off x="3064476" y="1642156"/>
            <a:ext cx="5319261" cy="4598005"/>
          </a:xfrm>
          <a:prstGeom prst="rect">
            <a:avLst/>
          </a:prstGeom>
        </p:spPr>
      </p:pic>
    </p:spTree>
    <p:extLst>
      <p:ext uri="{BB962C8B-B14F-4D97-AF65-F5344CB8AC3E}">
        <p14:creationId xmlns:p14="http://schemas.microsoft.com/office/powerpoint/2010/main" val="959910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Nike BCG Growth-Share Matrix</a:t>
            </a:r>
            <a:r>
              <a:rPr lang="en-US" altLang="en-US" dirty="0"/>
              <a:t> </a:t>
            </a:r>
          </a:p>
        </p:txBody>
      </p:sp>
      <p:sp>
        <p:nvSpPr>
          <p:cNvPr id="59396" name="Rectangle 3"/>
          <p:cNvSpPr>
            <a:spLocks noGrp="1" noChangeArrowheads="1"/>
          </p:cNvSpPr>
          <p:nvPr>
            <p:ph idx="1"/>
          </p:nvPr>
        </p:nvSpPr>
        <p:spPr/>
        <p:txBody>
          <a:bodyPr/>
          <a:lstStyle/>
          <a:p>
            <a:pPr eaLnBrk="1" hangingPunct="1"/>
            <a:r>
              <a:rPr lang="en-US" altLang="en-US" dirty="0"/>
              <a:t>Cash cows: Athletic footwear</a:t>
            </a:r>
          </a:p>
          <a:p>
            <a:pPr eaLnBrk="1" hangingPunct="1"/>
            <a:r>
              <a:rPr lang="en-US" altLang="en-US" dirty="0"/>
              <a:t>Question marks: </a:t>
            </a:r>
            <a:r>
              <a:rPr lang="en-US" altLang="en-US" dirty="0" err="1"/>
              <a:t>NikeiD</a:t>
            </a:r>
            <a:r>
              <a:rPr lang="en-US" altLang="en-US" dirty="0"/>
              <a:t> + Custom Shoes and Accessories</a:t>
            </a:r>
          </a:p>
          <a:p>
            <a:pPr eaLnBrk="1" hangingPunct="1"/>
            <a:r>
              <a:rPr lang="en-US" altLang="en-US" dirty="0"/>
              <a:t>Stars: Nike Apparel </a:t>
            </a:r>
          </a:p>
          <a:p>
            <a:pPr eaLnBrk="1" hangingPunct="1"/>
            <a:r>
              <a:rPr lang="en-US" altLang="en-US" dirty="0"/>
              <a:t>Dogs: Nike golf equipment business. Nike will stay in golf apparel, but it dropped clubs, bags, and balls in 2016. </a:t>
            </a:r>
          </a:p>
          <a:p>
            <a:pPr marL="0" indent="0" eaLnBrk="1" hangingPunct="1">
              <a:buNone/>
            </a:pPr>
            <a:r>
              <a:rPr lang="en-US" altLang="en-US" sz="2400" dirty="0"/>
              <a:t>(T. </a:t>
            </a:r>
            <a:r>
              <a:rPr lang="en-US" altLang="en-US" sz="2400" dirty="0" err="1"/>
              <a:t>Hoium</a:t>
            </a:r>
            <a:r>
              <a:rPr lang="en-US" altLang="en-US" sz="2400" dirty="0"/>
              <a:t>, “How Nike’s Big-Money Golf Strategy Failed.” https://www.fool.com/investing/2016/08/09/how-nikes-big-money-golf-strategy-failed.aspx [August 9, 2016].)</a:t>
            </a:r>
            <a:endParaRPr lang="en-US" altLang="en-US" dirty="0"/>
          </a:p>
        </p:txBody>
      </p:sp>
    </p:spTree>
    <p:extLst>
      <p:ext uri="{BB962C8B-B14F-4D97-AF65-F5344CB8AC3E}">
        <p14:creationId xmlns:p14="http://schemas.microsoft.com/office/powerpoint/2010/main" val="1384128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Business-Level Strategy</a:t>
            </a:r>
          </a:p>
        </p:txBody>
      </p:sp>
      <p:sp>
        <p:nvSpPr>
          <p:cNvPr id="63492" name="Rectangle 3"/>
          <p:cNvSpPr>
            <a:spLocks noGrp="1" noChangeArrowheads="1"/>
          </p:cNvSpPr>
          <p:nvPr>
            <p:ph idx="1"/>
          </p:nvPr>
        </p:nvSpPr>
        <p:spPr>
          <a:xfrm>
            <a:off x="838200" y="1807918"/>
            <a:ext cx="10728960" cy="4349041"/>
          </a:xfrm>
        </p:spPr>
        <p:txBody>
          <a:bodyPr/>
          <a:lstStyle/>
          <a:p>
            <a:pPr eaLnBrk="1" hangingPunct="1"/>
            <a:r>
              <a:rPr lang="en-US" dirty="0"/>
              <a:t>Business-level strategies are commonly </a:t>
            </a:r>
            <a:r>
              <a:rPr lang="en-US" dirty="0">
                <a:solidFill>
                  <a:schemeClr val="accent1">
                    <a:lumMod val="75000"/>
                  </a:schemeClr>
                </a:solidFill>
              </a:rPr>
              <a:t>called adaptive strategies</a:t>
            </a:r>
            <a:endParaRPr lang="en-US" altLang="en-US" b="1" dirty="0">
              <a:solidFill>
                <a:schemeClr val="accent1">
                  <a:lumMod val="75000"/>
                </a:schemeClr>
              </a:solidFill>
              <a:cs typeface="Times New Roman" panose="02020603050405020304" pitchFamily="18" charset="0"/>
            </a:endParaRPr>
          </a:p>
          <a:p>
            <a:pPr eaLnBrk="1" hangingPunct="1"/>
            <a:r>
              <a:rPr lang="en-US" altLang="en-US" b="1" dirty="0">
                <a:cs typeface="Times New Roman" panose="02020603050405020304" pitchFamily="18" charset="0"/>
              </a:rPr>
              <a:t>Adaptive strategies</a:t>
            </a:r>
          </a:p>
          <a:p>
            <a:pPr lvl="1" eaLnBrk="1" hangingPunct="1"/>
            <a:r>
              <a:rPr lang="en-US" altLang="en-US" dirty="0">
                <a:cs typeface="Times New Roman" panose="02020603050405020304" pitchFamily="18" charset="0"/>
              </a:rPr>
              <a:t>Prospecting:  in fast-changing environment</a:t>
            </a:r>
          </a:p>
          <a:p>
            <a:pPr lvl="1" eaLnBrk="1" hangingPunct="1"/>
            <a:r>
              <a:rPr lang="en-US" altLang="en-US" dirty="0">
                <a:cs typeface="Times New Roman" panose="02020603050405020304" pitchFamily="18" charset="0"/>
              </a:rPr>
              <a:t>Defending: in slow-changing environment</a:t>
            </a:r>
          </a:p>
          <a:p>
            <a:pPr lvl="1" eaLnBrk="1" hangingPunct="1"/>
            <a:r>
              <a:rPr lang="en-US" altLang="en-US" dirty="0">
                <a:cs typeface="Times New Roman" panose="02020603050405020304" pitchFamily="18" charset="0"/>
              </a:rPr>
              <a:t>Analyzing: in moderately changing environment</a:t>
            </a:r>
            <a:endParaRPr lang="en-US" altLang="en-US" dirty="0"/>
          </a:p>
        </p:txBody>
      </p:sp>
    </p:spTree>
    <p:extLst>
      <p:ext uri="{BB962C8B-B14F-4D97-AF65-F5344CB8AC3E}">
        <p14:creationId xmlns:p14="http://schemas.microsoft.com/office/powerpoint/2010/main" val="3766935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1D81-147F-4EC5-9D92-1B51A5EC9A33}"/>
              </a:ext>
            </a:extLst>
          </p:cNvPr>
          <p:cNvSpPr>
            <a:spLocks noGrp="1"/>
          </p:cNvSpPr>
          <p:nvPr>
            <p:ph type="title"/>
          </p:nvPr>
        </p:nvSpPr>
        <p:spPr/>
        <p:txBody>
          <a:bodyPr/>
          <a:lstStyle/>
          <a:p>
            <a:r>
              <a:rPr lang="en-US" altLang="en-US" dirty="0">
                <a:cs typeface="Times New Roman" panose="02020603050405020304" pitchFamily="18" charset="0"/>
              </a:rPr>
              <a:t>Business-Level Strategy</a:t>
            </a:r>
            <a:endParaRPr lang="en-US" dirty="0"/>
          </a:p>
        </p:txBody>
      </p:sp>
      <p:sp>
        <p:nvSpPr>
          <p:cNvPr id="3" name="Content Placeholder 2">
            <a:extLst>
              <a:ext uri="{FF2B5EF4-FFF2-40B4-BE49-F238E27FC236}">
                <a16:creationId xmlns:a16="http://schemas.microsoft.com/office/drawing/2014/main" id="{414BC296-66F5-4016-87F7-3B79A688382D}"/>
              </a:ext>
            </a:extLst>
          </p:cNvPr>
          <p:cNvSpPr>
            <a:spLocks noGrp="1"/>
          </p:cNvSpPr>
          <p:nvPr>
            <p:ph idx="1"/>
          </p:nvPr>
        </p:nvSpPr>
        <p:spPr>
          <a:xfrm>
            <a:off x="838200" y="1379350"/>
            <a:ext cx="10515600" cy="4596907"/>
          </a:xfrm>
        </p:spPr>
        <p:txBody>
          <a:bodyPr/>
          <a:lstStyle/>
          <a:p>
            <a:r>
              <a:rPr lang="en-US" altLang="en-US" sz="2400" dirty="0">
                <a:cs typeface="Times New Roman" panose="02020603050405020304" pitchFamily="18" charset="0"/>
              </a:rPr>
              <a:t>Competitive strategies: Michael Porter identifies three </a:t>
            </a:r>
            <a:r>
              <a:rPr lang="en-US" altLang="en-US" sz="2400" dirty="0">
                <a:cs typeface="Helvetica" panose="020B0604020202020204" pitchFamily="34" charset="0"/>
              </a:rPr>
              <a:t>strategies—differentiation</a:t>
            </a:r>
            <a:r>
              <a:rPr lang="en-US" altLang="en-US" sz="2400" dirty="0">
                <a:cs typeface="Times New Roman" panose="02020603050405020304" pitchFamily="18" charset="0"/>
              </a:rPr>
              <a:t>, cost leadership, and focus.</a:t>
            </a:r>
            <a:r>
              <a:rPr lang="en-US" altLang="en-US" sz="2400" dirty="0"/>
              <a:t> </a:t>
            </a:r>
          </a:p>
          <a:p>
            <a:endParaRPr lang="en-US" dirty="0"/>
          </a:p>
        </p:txBody>
      </p:sp>
      <p:pic>
        <p:nvPicPr>
          <p:cNvPr id="4" name="Picture 3">
            <a:extLst>
              <a:ext uri="{FF2B5EF4-FFF2-40B4-BE49-F238E27FC236}">
                <a16:creationId xmlns:a16="http://schemas.microsoft.com/office/drawing/2014/main" id="{28265FAD-B5C1-4BF1-906B-0CC48138696F}"/>
              </a:ext>
            </a:extLst>
          </p:cNvPr>
          <p:cNvPicPr>
            <a:picLocks noChangeAspect="1"/>
          </p:cNvPicPr>
          <p:nvPr/>
        </p:nvPicPr>
        <p:blipFill>
          <a:blip r:embed="rId3"/>
          <a:stretch>
            <a:fillRect/>
          </a:stretch>
        </p:blipFill>
        <p:spPr>
          <a:xfrm>
            <a:off x="838200" y="2053394"/>
            <a:ext cx="10652761" cy="4332653"/>
          </a:xfrm>
          <a:prstGeom prst="rect">
            <a:avLst/>
          </a:prstGeom>
        </p:spPr>
      </p:pic>
    </p:spTree>
    <p:extLst>
      <p:ext uri="{BB962C8B-B14F-4D97-AF65-F5344CB8AC3E}">
        <p14:creationId xmlns:p14="http://schemas.microsoft.com/office/powerpoint/2010/main" val="1948866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Business –Level Strategy</a:t>
            </a:r>
          </a:p>
        </p:txBody>
      </p:sp>
      <p:sp>
        <p:nvSpPr>
          <p:cNvPr id="67588" name="Rectangle 3"/>
          <p:cNvSpPr>
            <a:spLocks noGrp="1" noChangeArrowheads="1"/>
          </p:cNvSpPr>
          <p:nvPr>
            <p:ph idx="1"/>
          </p:nvPr>
        </p:nvSpPr>
        <p:spPr/>
        <p:txBody>
          <a:bodyPr/>
          <a:lstStyle/>
          <a:p>
            <a:pPr eaLnBrk="1" hangingPunct="1"/>
            <a:r>
              <a:rPr lang="en-US" altLang="en-US" dirty="0">
                <a:cs typeface="Times New Roman" panose="02020603050405020304" pitchFamily="18" charset="0"/>
              </a:rPr>
              <a:t>Product Life Cycle</a:t>
            </a:r>
            <a:endParaRPr lang="en-US" altLang="en-US" dirty="0">
              <a:solidFill>
                <a:srgbClr val="000000"/>
              </a:solidFill>
              <a:cs typeface="Times New Roman" panose="02020603050405020304" pitchFamily="18" charset="0"/>
            </a:endParaRPr>
          </a:p>
          <a:p>
            <a:pPr lvl="1" eaLnBrk="1" hangingPunct="1"/>
            <a:r>
              <a:rPr lang="en-US" altLang="en-US" dirty="0">
                <a:solidFill>
                  <a:srgbClr val="000000"/>
                </a:solidFill>
                <a:cs typeface="Times New Roman" panose="02020603050405020304" pitchFamily="18" charset="0"/>
              </a:rPr>
              <a:t>Introduction</a:t>
            </a:r>
          </a:p>
          <a:p>
            <a:pPr lvl="1" eaLnBrk="1" hangingPunct="1"/>
            <a:r>
              <a:rPr lang="en-US" altLang="en-US" dirty="0">
                <a:solidFill>
                  <a:srgbClr val="000000"/>
                </a:solidFill>
                <a:cs typeface="Times New Roman" panose="02020603050405020304" pitchFamily="18" charset="0"/>
              </a:rPr>
              <a:t>Growth</a:t>
            </a:r>
          </a:p>
          <a:p>
            <a:pPr lvl="1" eaLnBrk="1" hangingPunct="1"/>
            <a:r>
              <a:rPr lang="en-US" altLang="en-US" dirty="0">
                <a:solidFill>
                  <a:srgbClr val="000000"/>
                </a:solidFill>
                <a:cs typeface="Times New Roman" panose="02020603050405020304" pitchFamily="18" charset="0"/>
              </a:rPr>
              <a:t>Maturity</a:t>
            </a:r>
          </a:p>
          <a:p>
            <a:pPr lvl="1" eaLnBrk="1" hangingPunct="1"/>
            <a:r>
              <a:rPr lang="en-US" altLang="en-US" dirty="0">
                <a:solidFill>
                  <a:srgbClr val="000000"/>
                </a:solidFill>
                <a:cs typeface="Times New Roman" panose="02020603050405020304" pitchFamily="18" charset="0"/>
              </a:rPr>
              <a:t>Decline</a:t>
            </a:r>
            <a:r>
              <a:rPr lang="en-US" altLang="en-US" dirty="0"/>
              <a:t> </a:t>
            </a:r>
          </a:p>
        </p:txBody>
      </p:sp>
      <p:pic>
        <p:nvPicPr>
          <p:cNvPr id="2" name="Picture 1">
            <a:extLst>
              <a:ext uri="{FF2B5EF4-FFF2-40B4-BE49-F238E27FC236}">
                <a16:creationId xmlns:a16="http://schemas.microsoft.com/office/drawing/2014/main" id="{1FCDCA18-2DE4-453C-9610-0D38CA487B66}"/>
              </a:ext>
            </a:extLst>
          </p:cNvPr>
          <p:cNvPicPr>
            <a:picLocks noChangeAspect="1"/>
          </p:cNvPicPr>
          <p:nvPr/>
        </p:nvPicPr>
        <p:blipFill>
          <a:blip r:embed="rId3"/>
          <a:stretch>
            <a:fillRect/>
          </a:stretch>
        </p:blipFill>
        <p:spPr>
          <a:xfrm>
            <a:off x="4533900" y="1586865"/>
            <a:ext cx="7658100" cy="4933950"/>
          </a:xfrm>
          <a:prstGeom prst="rect">
            <a:avLst/>
          </a:prstGeom>
        </p:spPr>
      </p:pic>
    </p:spTree>
    <p:extLst>
      <p:ext uri="{BB962C8B-B14F-4D97-AF65-F5344CB8AC3E}">
        <p14:creationId xmlns:p14="http://schemas.microsoft.com/office/powerpoint/2010/main" val="585527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p:txBody>
          <a:bodyPr/>
          <a:lstStyle/>
          <a:p>
            <a:pPr eaLnBrk="1" hangingPunct="1"/>
            <a:r>
              <a:rPr lang="en-US" altLang="en-US" dirty="0">
                <a:cs typeface="Times New Roman" panose="02020603050405020304" pitchFamily="18" charset="0"/>
              </a:rPr>
              <a:t>Functional-Level Strategies</a:t>
            </a:r>
          </a:p>
        </p:txBody>
      </p:sp>
      <p:sp>
        <p:nvSpPr>
          <p:cNvPr id="69636" name="Rectangle 3"/>
          <p:cNvSpPr>
            <a:spLocks noGrp="1" noChangeArrowheads="1"/>
          </p:cNvSpPr>
          <p:nvPr>
            <p:ph idx="1"/>
          </p:nvPr>
        </p:nvSpPr>
        <p:spPr/>
        <p:txBody>
          <a:bodyPr/>
          <a:lstStyle/>
          <a:p>
            <a:pPr marL="0" indent="0" eaLnBrk="1" hangingPunct="1">
              <a:buNone/>
            </a:pPr>
            <a:r>
              <a:rPr lang="en-US" altLang="en-US" b="1" dirty="0">
                <a:cs typeface="Times New Roman" panose="02020603050405020304" pitchFamily="18" charset="0"/>
              </a:rPr>
              <a:t>Operational strategies</a:t>
            </a:r>
            <a:r>
              <a:rPr lang="en-US" altLang="en-US" dirty="0">
                <a:cs typeface="Times New Roman" panose="02020603050405020304" pitchFamily="18" charset="0"/>
              </a:rPr>
              <a:t> are used by every functional-level department—marketing, operations, human resources, finance—to achieve corporate- and business-level objectives. </a:t>
            </a:r>
          </a:p>
        </p:txBody>
      </p:sp>
    </p:spTree>
    <p:extLst>
      <p:ext uri="{BB962C8B-B14F-4D97-AF65-F5344CB8AC3E}">
        <p14:creationId xmlns:p14="http://schemas.microsoft.com/office/powerpoint/2010/main" val="4377165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quot;/&gt;&lt;property id=&quot;20307&quot; value=&quot;270&quot;/&gt;&lt;/object&gt;&lt;object type=&quot;3&quot; unique_id=&quot;10004&quot;&gt;&lt;property id=&quot;20148&quot; value=&quot;5&quot;/&gt;&lt;property id=&quot;20300&quot; value=&quot;Slide 2&quot;/&gt;&lt;property id=&quot;20307&quot; value=&quot;269&quot;/&gt;&lt;/object&gt;&lt;/object&gt;&lt;object type=&quot;8&quot; unique_id=&quot;10008&quot;&gt;&lt;/object&gt;&lt;/object&gt;&lt;/database&gt;"/>
  <p:tag name="MMPROD_NEXTUNIQUEID" val="10009"/>
  <p:tag name="SECTOMILLISECCONVERTED" val="1"/>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5681</TotalTime>
  <Words>2774</Words>
  <Application>Microsoft Office PowerPoint</Application>
  <PresentationFormat>Widescreen</PresentationFormat>
  <Paragraphs>238</Paragraphs>
  <Slides>31</Slides>
  <Notes>20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31</vt:i4>
      </vt:variant>
    </vt:vector>
  </HeadingPairs>
  <TitlesOfParts>
    <vt:vector size="43" baseType="lpstr">
      <vt:lpstr>Helvetica Bold</vt:lpstr>
      <vt:lpstr>Helvetica Neue</vt:lpstr>
      <vt:lpstr>Helvetica Neue Condensed</vt:lpstr>
      <vt:lpstr>Arial</vt:lpstr>
      <vt:lpstr>Calibri</vt:lpstr>
      <vt:lpstr>Calibri Light</vt:lpstr>
      <vt:lpstr>Franklin Gothic Book</vt:lpstr>
      <vt:lpstr>Franklin Gothic Medium</vt:lpstr>
      <vt:lpstr>Helvetica</vt:lpstr>
      <vt:lpstr>Times New Roman</vt:lpstr>
      <vt:lpstr>Office Theme</vt:lpstr>
      <vt:lpstr>Custom Design</vt:lpstr>
      <vt:lpstr>Strategic and Operational Planning</vt:lpstr>
      <vt:lpstr>Reading and Assignments: by Friday </vt:lpstr>
      <vt:lpstr>Learning Objectives</vt:lpstr>
      <vt:lpstr>Importance of Planning</vt:lpstr>
      <vt:lpstr>Poor Planning: 2010 Ryder Cup</vt:lpstr>
      <vt:lpstr>Reebok and CrossFit Games</vt:lpstr>
      <vt:lpstr>Strategic Planning</vt:lpstr>
      <vt:lpstr>Figure 4.1 The Strategic Process</vt:lpstr>
      <vt:lpstr>1. Develop the mission </vt:lpstr>
      <vt:lpstr>2. Analyze the environment/Situation</vt:lpstr>
      <vt:lpstr>Five Competitive Forces </vt:lpstr>
      <vt:lpstr>Figure 4.3 Nike’s Five-Forces Competitive Analysis</vt:lpstr>
      <vt:lpstr>In the Athletic Footwear Industry: Nike </vt:lpstr>
      <vt:lpstr>2. Potential Development of Substitutes</vt:lpstr>
      <vt:lpstr>3. Potential Entry of New competitors</vt:lpstr>
      <vt:lpstr>4. Bargaining Power of Suppliers</vt:lpstr>
      <vt:lpstr>5. Bargaining Power of Consumers</vt:lpstr>
      <vt:lpstr>Figure 4.4 Steps in the Analysis  of the Company Situation</vt:lpstr>
      <vt:lpstr>Competitive Advantage</vt:lpstr>
      <vt:lpstr>Goals Versus Objectives</vt:lpstr>
      <vt:lpstr>Writing Objectives</vt:lpstr>
      <vt:lpstr>MBO</vt:lpstr>
      <vt:lpstr>Corporate-Level strategies</vt:lpstr>
      <vt:lpstr>Corporate Growth Strategies </vt:lpstr>
      <vt:lpstr>Corporate strategy: Business Portfolio Analysis </vt:lpstr>
      <vt:lpstr>Business portfolio analysis: BCG Matrix</vt:lpstr>
      <vt:lpstr>Nike BCG Growth-Share Matrix </vt:lpstr>
      <vt:lpstr>Business-Level Strategy</vt:lpstr>
      <vt:lpstr>Business-Level Strategy</vt:lpstr>
      <vt:lpstr>Business –Level Strategy</vt:lpstr>
      <vt:lpstr>Functional-Level Strategies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AGING</dc:title>
  <dc:creator>Microsoft Office User</dc:creator>
  <cp:lastModifiedBy>Seungeun Lee</cp:lastModifiedBy>
  <cp:revision>113</cp:revision>
  <cp:lastPrinted>2017-03-14T16:50:08Z</cp:lastPrinted>
  <dcterms:created xsi:type="dcterms:W3CDTF">2017-03-14T15:11:25Z</dcterms:created>
  <dcterms:modified xsi:type="dcterms:W3CDTF">2020-09-14T17:13:17Z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83186D0F-DFC3-449C-9F5C-6AEC2BD7CB13</vt:lpwstr>
  </property>
  <property fmtid="{D5CDD505-2E9C-101B-9397-08002B2CF9AE}" pid="3" name="ArticulatePath">
    <vt:lpwstr>Lussier3E_PP_chap04</vt:lpwstr>
  </property>
</Properties>
</file>