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75"/>
  </p:notesMasterIdLst>
  <p:handoutMasterIdLst>
    <p:handoutMasterId r:id="rId76"/>
  </p:handoutMasterIdLst>
  <p:sldIdLst>
    <p:sldId id="808" r:id="rId2"/>
    <p:sldId id="646" r:id="rId3"/>
    <p:sldId id="776" r:id="rId4"/>
    <p:sldId id="777" r:id="rId5"/>
    <p:sldId id="649" r:id="rId6"/>
    <p:sldId id="778" r:id="rId7"/>
    <p:sldId id="650" r:id="rId8"/>
    <p:sldId id="651" r:id="rId9"/>
    <p:sldId id="721" r:id="rId10"/>
    <p:sldId id="722" r:id="rId11"/>
    <p:sldId id="723" r:id="rId12"/>
    <p:sldId id="724" r:id="rId13"/>
    <p:sldId id="677" r:id="rId14"/>
    <p:sldId id="779" r:id="rId15"/>
    <p:sldId id="655" r:id="rId16"/>
    <p:sldId id="725" r:id="rId17"/>
    <p:sldId id="657" r:id="rId18"/>
    <p:sldId id="678" r:id="rId19"/>
    <p:sldId id="672" r:id="rId20"/>
    <p:sldId id="780" r:id="rId21"/>
    <p:sldId id="728" r:id="rId22"/>
    <p:sldId id="673" r:id="rId23"/>
    <p:sldId id="730" r:id="rId24"/>
    <p:sldId id="729" r:id="rId25"/>
    <p:sldId id="731" r:id="rId26"/>
    <p:sldId id="781" r:id="rId27"/>
    <p:sldId id="679" r:id="rId28"/>
    <p:sldId id="782" r:id="rId29"/>
    <p:sldId id="732" r:id="rId30"/>
    <p:sldId id="733" r:id="rId31"/>
    <p:sldId id="771" r:id="rId32"/>
    <p:sldId id="664" r:id="rId33"/>
    <p:sldId id="734" r:id="rId34"/>
    <p:sldId id="735" r:id="rId35"/>
    <p:sldId id="680" r:id="rId36"/>
    <p:sldId id="667" r:id="rId37"/>
    <p:sldId id="736" r:id="rId38"/>
    <p:sldId id="737" r:id="rId39"/>
    <p:sldId id="738" r:id="rId40"/>
    <p:sldId id="740" r:id="rId41"/>
    <p:sldId id="739" r:id="rId42"/>
    <p:sldId id="741" r:id="rId43"/>
    <p:sldId id="742" r:id="rId44"/>
    <p:sldId id="783" r:id="rId45"/>
    <p:sldId id="683" r:id="rId46"/>
    <p:sldId id="809" r:id="rId47"/>
    <p:sldId id="810" r:id="rId48"/>
    <p:sldId id="684" r:id="rId49"/>
    <p:sldId id="743" r:id="rId50"/>
    <p:sldId id="686" r:id="rId51"/>
    <p:sldId id="744" r:id="rId52"/>
    <p:sldId id="784" r:id="rId53"/>
    <p:sldId id="746" r:id="rId54"/>
    <p:sldId id="785" r:id="rId55"/>
    <p:sldId id="691" r:id="rId56"/>
    <p:sldId id="747" r:id="rId57"/>
    <p:sldId id="749" r:id="rId58"/>
    <p:sldId id="692" r:id="rId59"/>
    <p:sldId id="750" r:id="rId60"/>
    <p:sldId id="786" r:id="rId61"/>
    <p:sldId id="751" r:id="rId62"/>
    <p:sldId id="787" r:id="rId63"/>
    <p:sldId id="794" r:id="rId64"/>
    <p:sldId id="544" r:id="rId65"/>
    <p:sldId id="753" r:id="rId66"/>
    <p:sldId id="754" r:id="rId67"/>
    <p:sldId id="698" r:id="rId68"/>
    <p:sldId id="795" r:id="rId69"/>
    <p:sldId id="764" r:id="rId70"/>
    <p:sldId id="765" r:id="rId71"/>
    <p:sldId id="811" r:id="rId72"/>
    <p:sldId id="812" r:id="rId73"/>
    <p:sldId id="788" r:id="rId74"/>
  </p:sldIdLst>
  <p:sldSz cx="9144000" cy="6858000" type="screen4x3"/>
  <p:notesSz cx="7004050" cy="929005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pos="220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BF"/>
    <a:srgbClr val="006600"/>
    <a:srgbClr val="99CCFF"/>
    <a:srgbClr val="000099"/>
    <a:srgbClr val="800000"/>
    <a:srgbClr val="CC0000"/>
    <a:srgbClr val="A50021"/>
    <a:srgbClr val="DDEEFF"/>
    <a:srgbClr val="0000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1" autoAdjust="0"/>
    <p:restoredTop sz="94316" autoAdjust="0"/>
  </p:normalViewPr>
  <p:slideViewPr>
    <p:cSldViewPr>
      <p:cViewPr varScale="1">
        <p:scale>
          <a:sx n="65" d="100"/>
          <a:sy n="65" d="100"/>
        </p:scale>
        <p:origin x="1398" y="6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Lst>
  </p:outlineViewPr>
  <p:notesTextViewPr>
    <p:cViewPr>
      <p:scale>
        <a:sx n="100" d="100"/>
        <a:sy n="100" d="100"/>
      </p:scale>
      <p:origin x="0" y="0"/>
    </p:cViewPr>
  </p:notesTextViewPr>
  <p:sorterViewPr>
    <p:cViewPr>
      <p:scale>
        <a:sx n="100" d="100"/>
        <a:sy n="100" d="100"/>
      </p:scale>
      <p:origin x="0" y="16158"/>
    </p:cViewPr>
  </p:sorterViewPr>
  <p:notesViewPr>
    <p:cSldViewPr>
      <p:cViewPr>
        <p:scale>
          <a:sx n="75" d="100"/>
          <a:sy n="75" d="100"/>
        </p:scale>
        <p:origin x="-2406" y="-246"/>
      </p:cViewPr>
      <p:guideLst>
        <p:guide orient="horz" pos="2925"/>
        <p:guide pos="2206"/>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_rels/viewProps.xml.rels><?xml version="1.0" encoding="UTF-8" standalone="yes"?>
<Relationships xmlns="http://schemas.openxmlformats.org/package/2006/relationships"><Relationship Id="rId13" Type="http://schemas.openxmlformats.org/officeDocument/2006/relationships/slide" Target="slides/slide14.xml"/><Relationship Id="rId18" Type="http://schemas.openxmlformats.org/officeDocument/2006/relationships/slide" Target="slides/slide19.xml"/><Relationship Id="rId26" Type="http://schemas.openxmlformats.org/officeDocument/2006/relationships/slide" Target="slides/slide27.xml"/><Relationship Id="rId39" Type="http://schemas.openxmlformats.org/officeDocument/2006/relationships/slide" Target="slides/slide40.xml"/><Relationship Id="rId21" Type="http://schemas.openxmlformats.org/officeDocument/2006/relationships/slide" Target="slides/slide22.xml"/><Relationship Id="rId34" Type="http://schemas.openxmlformats.org/officeDocument/2006/relationships/slide" Target="slides/slide35.xml"/><Relationship Id="rId42" Type="http://schemas.openxmlformats.org/officeDocument/2006/relationships/slide" Target="slides/slide43.xml"/><Relationship Id="rId47" Type="http://schemas.openxmlformats.org/officeDocument/2006/relationships/slide" Target="slides/slide48.xml"/><Relationship Id="rId50" Type="http://schemas.openxmlformats.org/officeDocument/2006/relationships/slide" Target="slides/slide51.xml"/><Relationship Id="rId55" Type="http://schemas.openxmlformats.org/officeDocument/2006/relationships/slide" Target="slides/slide56.xml"/><Relationship Id="rId63" Type="http://schemas.openxmlformats.org/officeDocument/2006/relationships/slide" Target="slides/slide64.xml"/><Relationship Id="rId68" Type="http://schemas.openxmlformats.org/officeDocument/2006/relationships/slide" Target="slides/slide69.xml"/><Relationship Id="rId7" Type="http://schemas.openxmlformats.org/officeDocument/2006/relationships/slide" Target="slides/slide8.xml"/><Relationship Id="rId71" Type="http://schemas.openxmlformats.org/officeDocument/2006/relationships/slide" Target="slides/slide72.xml"/><Relationship Id="rId2" Type="http://schemas.openxmlformats.org/officeDocument/2006/relationships/slide" Target="slides/slide3.xml"/><Relationship Id="rId16" Type="http://schemas.openxmlformats.org/officeDocument/2006/relationships/slide" Target="slides/slide17.xml"/><Relationship Id="rId29" Type="http://schemas.openxmlformats.org/officeDocument/2006/relationships/slide" Target="slides/slide30.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2.xml"/><Relationship Id="rId24" Type="http://schemas.openxmlformats.org/officeDocument/2006/relationships/slide" Target="slides/slide25.xml"/><Relationship Id="rId32" Type="http://schemas.openxmlformats.org/officeDocument/2006/relationships/slide" Target="slides/slide33.xml"/><Relationship Id="rId37" Type="http://schemas.openxmlformats.org/officeDocument/2006/relationships/slide" Target="slides/slide38.xml"/><Relationship Id="rId40" Type="http://schemas.openxmlformats.org/officeDocument/2006/relationships/slide" Target="slides/slide41.xml"/><Relationship Id="rId45" Type="http://schemas.openxmlformats.org/officeDocument/2006/relationships/slide" Target="slides/slide46.xml"/><Relationship Id="rId53" Type="http://schemas.openxmlformats.org/officeDocument/2006/relationships/slide" Target="slides/slide54.xml"/><Relationship Id="rId58" Type="http://schemas.openxmlformats.org/officeDocument/2006/relationships/slide" Target="slides/slide59.xml"/><Relationship Id="rId66" Type="http://schemas.openxmlformats.org/officeDocument/2006/relationships/slide" Target="slides/slide67.xml"/><Relationship Id="rId5" Type="http://schemas.openxmlformats.org/officeDocument/2006/relationships/slide" Target="slides/slide6.xml"/><Relationship Id="rId15" Type="http://schemas.openxmlformats.org/officeDocument/2006/relationships/slide" Target="slides/slide16.xml"/><Relationship Id="rId23" Type="http://schemas.openxmlformats.org/officeDocument/2006/relationships/slide" Target="slides/slide24.xml"/><Relationship Id="rId28" Type="http://schemas.openxmlformats.org/officeDocument/2006/relationships/slide" Target="slides/slide29.xml"/><Relationship Id="rId36" Type="http://schemas.openxmlformats.org/officeDocument/2006/relationships/slide" Target="slides/slide37.xml"/><Relationship Id="rId49" Type="http://schemas.openxmlformats.org/officeDocument/2006/relationships/slide" Target="slides/slide50.xml"/><Relationship Id="rId57" Type="http://schemas.openxmlformats.org/officeDocument/2006/relationships/slide" Target="slides/slide58.xml"/><Relationship Id="rId61" Type="http://schemas.openxmlformats.org/officeDocument/2006/relationships/slide" Target="slides/slide62.xml"/><Relationship Id="rId10" Type="http://schemas.openxmlformats.org/officeDocument/2006/relationships/slide" Target="slides/slide11.xml"/><Relationship Id="rId19" Type="http://schemas.openxmlformats.org/officeDocument/2006/relationships/slide" Target="slides/slide20.xml"/><Relationship Id="rId31" Type="http://schemas.openxmlformats.org/officeDocument/2006/relationships/slide" Target="slides/slide32.xml"/><Relationship Id="rId44" Type="http://schemas.openxmlformats.org/officeDocument/2006/relationships/slide" Target="slides/slide45.xml"/><Relationship Id="rId52" Type="http://schemas.openxmlformats.org/officeDocument/2006/relationships/slide" Target="slides/slide53.xml"/><Relationship Id="rId60" Type="http://schemas.openxmlformats.org/officeDocument/2006/relationships/slide" Target="slides/slide61.xml"/><Relationship Id="rId65" Type="http://schemas.openxmlformats.org/officeDocument/2006/relationships/slide" Target="slides/slide66.xml"/><Relationship Id="rId4" Type="http://schemas.openxmlformats.org/officeDocument/2006/relationships/slide" Target="slides/slide5.xml"/><Relationship Id="rId9" Type="http://schemas.openxmlformats.org/officeDocument/2006/relationships/slide" Target="slides/slide10.xml"/><Relationship Id="rId14" Type="http://schemas.openxmlformats.org/officeDocument/2006/relationships/slide" Target="slides/slide15.xml"/><Relationship Id="rId22" Type="http://schemas.openxmlformats.org/officeDocument/2006/relationships/slide" Target="slides/slide23.xml"/><Relationship Id="rId27" Type="http://schemas.openxmlformats.org/officeDocument/2006/relationships/slide" Target="slides/slide28.xml"/><Relationship Id="rId30" Type="http://schemas.openxmlformats.org/officeDocument/2006/relationships/slide" Target="slides/slide31.xml"/><Relationship Id="rId35" Type="http://schemas.openxmlformats.org/officeDocument/2006/relationships/slide" Target="slides/slide36.xml"/><Relationship Id="rId43" Type="http://schemas.openxmlformats.org/officeDocument/2006/relationships/slide" Target="slides/slide44.xml"/><Relationship Id="rId48" Type="http://schemas.openxmlformats.org/officeDocument/2006/relationships/slide" Target="slides/slide49.xml"/><Relationship Id="rId56" Type="http://schemas.openxmlformats.org/officeDocument/2006/relationships/slide" Target="slides/slide57.xml"/><Relationship Id="rId64" Type="http://schemas.openxmlformats.org/officeDocument/2006/relationships/slide" Target="slides/slide65.xml"/><Relationship Id="rId69" Type="http://schemas.openxmlformats.org/officeDocument/2006/relationships/slide" Target="slides/slide70.xml"/><Relationship Id="rId8" Type="http://schemas.openxmlformats.org/officeDocument/2006/relationships/slide" Target="slides/slide9.xml"/><Relationship Id="rId51" Type="http://schemas.openxmlformats.org/officeDocument/2006/relationships/slide" Target="slides/slide52.xml"/><Relationship Id="rId3" Type="http://schemas.openxmlformats.org/officeDocument/2006/relationships/slide" Target="slides/slide4.xml"/><Relationship Id="rId12" Type="http://schemas.openxmlformats.org/officeDocument/2006/relationships/slide" Target="slides/slide13.xml"/><Relationship Id="rId17" Type="http://schemas.openxmlformats.org/officeDocument/2006/relationships/slide" Target="slides/slide18.xml"/><Relationship Id="rId25" Type="http://schemas.openxmlformats.org/officeDocument/2006/relationships/slide" Target="slides/slide26.xml"/><Relationship Id="rId33" Type="http://schemas.openxmlformats.org/officeDocument/2006/relationships/slide" Target="slides/slide34.xml"/><Relationship Id="rId38" Type="http://schemas.openxmlformats.org/officeDocument/2006/relationships/slide" Target="slides/slide39.xml"/><Relationship Id="rId46" Type="http://schemas.openxmlformats.org/officeDocument/2006/relationships/slide" Target="slides/slide47.xml"/><Relationship Id="rId59" Type="http://schemas.openxmlformats.org/officeDocument/2006/relationships/slide" Target="slides/slide60.xml"/><Relationship Id="rId67" Type="http://schemas.openxmlformats.org/officeDocument/2006/relationships/slide" Target="slides/slide68.xml"/><Relationship Id="rId20" Type="http://schemas.openxmlformats.org/officeDocument/2006/relationships/slide" Target="slides/slide21.xml"/><Relationship Id="rId41" Type="http://schemas.openxmlformats.org/officeDocument/2006/relationships/slide" Target="slides/slide42.xml"/><Relationship Id="rId54" Type="http://schemas.openxmlformats.org/officeDocument/2006/relationships/slide" Target="slides/slide55.xml"/><Relationship Id="rId62" Type="http://schemas.openxmlformats.org/officeDocument/2006/relationships/slide" Target="slides/slide63.xml"/><Relationship Id="rId70" Type="http://schemas.openxmlformats.org/officeDocument/2006/relationships/slide" Target="slides/slide7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93603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8938" y="4413250"/>
            <a:ext cx="6303962"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1" tIns="45130" rIns="91871" bIns="4513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7043" name="Rectangle 3"/>
          <p:cNvSpPr>
            <a:spLocks noGrp="1" noRot="1" noChangeAspect="1" noChangeArrowheads="1" noTextEdit="1"/>
          </p:cNvSpPr>
          <p:nvPr>
            <p:ph type="sldImg" idx="2"/>
          </p:nvPr>
        </p:nvSpPr>
        <p:spPr bwMode="auto">
          <a:xfrm>
            <a:off x="1189038" y="703263"/>
            <a:ext cx="4627562" cy="34702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1370572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Rot="1" noChangeAspect="1" noChangeArrowheads="1" noTextEdit="1"/>
          </p:cNvSpPr>
          <p:nvPr>
            <p:ph type="sldImg"/>
          </p:nvPr>
        </p:nvSpPr>
        <p:spPr>
          <a:xfrm>
            <a:off x="1190625" y="703263"/>
            <a:ext cx="4624388" cy="3470275"/>
          </a:xfrm>
          <a:ln/>
        </p:spPr>
      </p:sp>
      <p:sp>
        <p:nvSpPr>
          <p:cNvPr id="466947" name="Rectangle 3"/>
          <p:cNvSpPr>
            <a:spLocks noGrp="1" noChangeArrowheads="1"/>
          </p:cNvSpPr>
          <p:nvPr>
            <p:ph type="body" idx="1"/>
          </p:nvPr>
        </p:nvSpPr>
        <p:spPr>
          <a:xfrm>
            <a:off x="389114" y="4413019"/>
            <a:ext cx="6303645" cy="4179379"/>
          </a:xfrm>
        </p:spPr>
        <p:txBody>
          <a:bodyPr/>
          <a:lstStyle/>
          <a:p>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ln/>
        </p:spPr>
      </p:sp>
      <p:sp>
        <p:nvSpPr>
          <p:cNvPr id="12800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a:ln/>
        </p:spPr>
      </p:sp>
      <p:sp>
        <p:nvSpPr>
          <p:cNvPr id="13005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a:ln/>
        </p:spPr>
      </p:sp>
      <p:sp>
        <p:nvSpPr>
          <p:cNvPr id="13414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a:ln/>
        </p:spPr>
      </p:sp>
      <p:sp>
        <p:nvSpPr>
          <p:cNvPr id="14643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ln/>
        </p:spPr>
      </p:sp>
      <p:sp>
        <p:nvSpPr>
          <p:cNvPr id="14848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ln/>
        </p:spPr>
      </p:sp>
      <p:sp>
        <p:nvSpPr>
          <p:cNvPr id="150531"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4"/>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xfrm>
            <a:off x="1182688" y="698500"/>
            <a:ext cx="4638675" cy="3479800"/>
          </a:xfrm>
          <a:ln cap="flat"/>
        </p:spPr>
      </p:sp>
      <p:sp>
        <p:nvSpPr>
          <p:cNvPr id="172035" name="Rectangle 3"/>
          <p:cNvSpPr>
            <a:spLocks noGrp="1" noChangeArrowheads="1"/>
          </p:cNvSpPr>
          <p:nvPr>
            <p:ph type="body" idx="1"/>
          </p:nvPr>
        </p:nvSpPr>
        <p:spPr>
          <a:xfrm>
            <a:off x="933450" y="4413250"/>
            <a:ext cx="5137150" cy="4179888"/>
          </a:xfrm>
          <a:noFill/>
        </p:spPr>
        <p:txBody>
          <a:bodyPr lIns="93482" tIns="46742" rIns="93482" bIns="46742"/>
          <a:lstStyle/>
          <a:p>
            <a:endParaRPr lang="en-US"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8516896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2277363"/>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78724557"/>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0916399"/>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8285720"/>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72144320"/>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09897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25552259"/>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3787739"/>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38484979"/>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354013"/>
            <a:ext cx="6134100" cy="55895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9052471"/>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p:spPr>
        <p:txBody>
          <a:bodyPr/>
          <a:lstStyle/>
          <a:p>
            <a:r>
              <a:rPr lang="en-US"/>
              <a:t>Click to edit Master title style</a:t>
            </a:r>
          </a:p>
        </p:txBody>
      </p:sp>
      <p:sp>
        <p:nvSpPr>
          <p:cNvPr id="3" name="Text Placeholder 2"/>
          <p:cNvSpPr>
            <a:spLocks noGrp="1"/>
          </p:cNvSpPr>
          <p:nvPr>
            <p:ph type="body" sz="half" idx="1"/>
          </p:nvPr>
        </p:nvSpPr>
        <p:spPr>
          <a:xfrm>
            <a:off x="381000" y="1143000"/>
            <a:ext cx="4114800" cy="480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9826161"/>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24056965"/>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3"/>
          <p:cNvSpPr>
            <a:spLocks noGrp="1" noChangeArrowheads="1"/>
          </p:cNvSpPr>
          <p:nvPr>
            <p:ph type="title"/>
          </p:nvPr>
        </p:nvSpPr>
        <p:spPr bwMode="auto">
          <a:xfrm>
            <a:off x="1149350" y="354013"/>
            <a:ext cx="7607300" cy="560387"/>
          </a:xfrm>
          <a:prstGeom prst="rect">
            <a:avLst/>
          </a:prstGeom>
          <a:solidFill>
            <a:srgbClr val="003399"/>
          </a:solidFill>
          <a:ln w="63500">
            <a:solidFill>
              <a:srgbClr val="54385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ctr" anchorCtr="0" compatLnSpc="1">
            <a:prstTxWarp prst="textNoShape">
              <a:avLst/>
            </a:prstTxWarp>
          </a:bodyPr>
          <a:lstStyle/>
          <a:p>
            <a:pPr lvl="0"/>
            <a:r>
              <a:rPr lang="en-US"/>
              <a:t>Click to edit Master title style</a:t>
            </a:r>
          </a:p>
        </p:txBody>
      </p:sp>
      <p:sp>
        <p:nvSpPr>
          <p:cNvPr id="1038" name="Rectangle 14"/>
          <p:cNvSpPr>
            <a:spLocks noGrp="1" noChangeArrowheads="1"/>
          </p:cNvSpPr>
          <p:nvPr>
            <p:ph type="body" idx="1"/>
          </p:nvPr>
        </p:nvSpPr>
        <p:spPr bwMode="auto">
          <a:xfrm>
            <a:off x="381000" y="1143000"/>
            <a:ext cx="8382000" cy="4800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182562" tIns="46038" rIns="182562"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Text Box 16"/>
          <p:cNvSpPr txBox="1">
            <a:spLocks noChangeArrowheads="1"/>
          </p:cNvSpPr>
          <p:nvPr/>
        </p:nvSpPr>
        <p:spPr bwMode="auto">
          <a:xfrm>
            <a:off x="76200" y="6400800"/>
            <a:ext cx="6858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1200" b="1" dirty="0">
                <a:latin typeface="Arial" charset="0"/>
              </a:rPr>
              <a:t>5-</a:t>
            </a:r>
            <a:fld id="{E43BA63B-2460-42E1-B25E-DADAAF0F344A}" type="slidenum">
              <a:rPr lang="en-US" altLang="en-US" sz="1200" b="1" smtClean="0">
                <a:latin typeface="Arial" charset="0"/>
              </a:rPr>
              <a:pPr algn="ctr">
                <a:spcBef>
                  <a:spcPct val="50000"/>
                </a:spcBef>
              </a:pPr>
              <a:t>‹#›</a:t>
            </a:fld>
            <a:endParaRPr lang="en-US" altLang="en-US" sz="1200" b="1" dirty="0">
              <a:latin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wipe dir="r"/>
  </p:transition>
  <p:txStyles>
    <p:titleStyle>
      <a:lvl1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5pPr>
      <a:lvl6pPr marL="4572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6pPr>
      <a:lvl7pPr marL="9144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7pPr>
      <a:lvl8pPr marL="13716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8pPr>
      <a:lvl9pPr marL="18288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microsoft.com/office/2007/relationships/hdphoto" Target="../media/hdphoto5.wdp"/></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6.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microsoft.com/office/2007/relationships/hdphoto" Target="../media/hdphoto7.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microsoft.com/office/2007/relationships/hdphoto" Target="../media/hdphoto8.wdp"/></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9.wdp"/></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microsoft.com/office/2007/relationships/hdphoto" Target="../media/hdphoto10.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microsoft.com/office/2007/relationships/hdphoto" Target="../media/hdphoto11.wdp"/></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microsoft.com/office/2007/relationships/hdphoto" Target="../media/hdphoto12.wdp"/></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microsoft.com/office/2007/relationships/hdphoto" Target="../media/hdphoto13.wdp"/></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microsoft.com/office/2007/relationships/hdphoto" Target="../media/hdphoto14.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microsoft.com/office/2007/relationships/hdphoto" Target="../media/hdphoto15.wdp"/></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microsoft.com/office/2007/relationships/hdphoto" Target="../media/hdphoto16.wdp"/></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microsoft.com/office/2007/relationships/hdphoto" Target="../media/hdphoto17.wdp"/></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microsoft.com/office/2007/relationships/hdphoto" Target="../media/hdphoto17.wdp"/></Relationships>
</file>

<file path=ppt/slides/_rels/slide3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2.png"/><Relationship Id="rId7"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microsoft.com/office/2007/relationships/hdphoto" Target="../media/hdphoto17.wdp"/></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microsoft.com/office/2007/relationships/hdphoto" Target="../media/hdphoto18.wdp"/></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microsoft.com/office/2007/relationships/hdphoto" Target="../media/hdphoto19.wdp"/></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microsoft.com/office/2007/relationships/hdphoto" Target="../media/hdphoto20.wdp"/></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microsoft.com/office/2007/relationships/hdphoto" Target="../media/hdphoto21.wdp"/></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microsoft.com/office/2007/relationships/hdphoto" Target="../media/hdphoto22.wdp"/></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microsoft.com/office/2007/relationships/hdphoto" Target="../media/hdphoto23.wdp"/></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microsoft.com/office/2007/relationships/hdphoto" Target="../media/hdphoto24.wdp"/></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microsoft.com/office/2007/relationships/hdphoto" Target="../media/hdphoto25.wdp"/></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microsoft.com/office/2007/relationships/hdphoto" Target="../media/hdphoto26.wdp"/></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microsoft.com/office/2007/relationships/hdphoto" Target="../media/hdphoto27.wdp"/><Relationship Id="rId3" Type="http://schemas.openxmlformats.org/officeDocument/2006/relationships/image" Target="../media/image13.png"/><Relationship Id="rId7" Type="http://schemas.openxmlformats.org/officeDocument/2006/relationships/image" Target="../media/image32.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9.xml"/><Relationship Id="rId1" Type="http://schemas.openxmlformats.org/officeDocument/2006/relationships/slideLayout" Target="../slideLayouts/slideLayout12.xml"/><Relationship Id="rId4" Type="http://schemas.microsoft.com/office/2007/relationships/hdphoto" Target="../media/hdphoto28.wdp"/></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1.xml"/><Relationship Id="rId1" Type="http://schemas.openxmlformats.org/officeDocument/2006/relationships/slideLayout" Target="../slideLayouts/slideLayout12.xml"/><Relationship Id="rId4" Type="http://schemas.microsoft.com/office/2007/relationships/hdphoto" Target="../media/hdphoto29.wdp"/></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2.xml"/><Relationship Id="rId1" Type="http://schemas.openxmlformats.org/officeDocument/2006/relationships/slideLayout" Target="../slideLayouts/slideLayout12.xml"/><Relationship Id="rId4" Type="http://schemas.microsoft.com/office/2007/relationships/hdphoto" Target="../media/hdphoto30.wdp"/></Relationships>
</file>

<file path=ppt/slides/_rels/slide5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3.xml"/><Relationship Id="rId1" Type="http://schemas.openxmlformats.org/officeDocument/2006/relationships/slideLayout" Target="../slideLayouts/slideLayout12.xml"/><Relationship Id="rId4" Type="http://schemas.microsoft.com/office/2007/relationships/hdphoto" Target="../media/hdphoto31.wdp"/></Relationships>
</file>

<file path=ppt/slides/_rels/slide5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4.xml"/><Relationship Id="rId1" Type="http://schemas.openxmlformats.org/officeDocument/2006/relationships/slideLayout" Target="../slideLayouts/slideLayout12.xml"/><Relationship Id="rId4" Type="http://schemas.microsoft.com/office/2007/relationships/hdphoto" Target="../media/hdphoto32.wdp"/></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microsoft.com/office/2007/relationships/hdphoto" Target="../media/hdphoto33.wdp"/></Relationships>
</file>

<file path=ppt/slides/_rels/slide6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0.xml"/><Relationship Id="rId1" Type="http://schemas.openxmlformats.org/officeDocument/2006/relationships/slideLayout" Target="../slideLayouts/slideLayout12.xml"/><Relationship Id="rId4" Type="http://schemas.microsoft.com/office/2007/relationships/hdphoto" Target="../media/hdphoto34.wdp"/></Relationships>
</file>

<file path=ppt/slides/_rels/slide6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1.xml"/><Relationship Id="rId1" Type="http://schemas.openxmlformats.org/officeDocument/2006/relationships/slideLayout" Target="../slideLayouts/slideLayout12.xml"/><Relationship Id="rId4" Type="http://schemas.microsoft.com/office/2007/relationships/hdphoto" Target="../media/hdphoto35.wdp"/></Relationships>
</file>

<file path=ppt/slides/_rels/slide6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2.xml"/><Relationship Id="rId1" Type="http://schemas.openxmlformats.org/officeDocument/2006/relationships/slideLayout" Target="../slideLayouts/slideLayout12.xml"/><Relationship Id="rId4" Type="http://schemas.microsoft.com/office/2007/relationships/hdphoto" Target="../media/hdphoto36.wdp"/></Relationships>
</file>

<file path=ppt/slides/_rels/slide6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3.xml"/><Relationship Id="rId1" Type="http://schemas.openxmlformats.org/officeDocument/2006/relationships/slideLayout" Target="../slideLayouts/slideLayout12.xml"/><Relationship Id="rId4" Type="http://schemas.microsoft.com/office/2007/relationships/hdphoto" Target="../media/hdphoto32.wdp"/></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5.xml"/><Relationship Id="rId1" Type="http://schemas.openxmlformats.org/officeDocument/2006/relationships/slideLayout" Target="../slideLayouts/slideLayout12.xml"/><Relationship Id="rId4" Type="http://schemas.microsoft.com/office/2007/relationships/hdphoto" Target="../media/hdphoto37.wdp"/></Relationships>
</file>

<file path=ppt/slides/_rels/slide6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microsoft.com/office/2007/relationships/hdphoto" Target="../media/hdphoto38.wdp"/></Relationships>
</file>

<file path=ppt/slides/_rels/slide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1.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0"/>
          <p:cNvSpPr>
            <a:spLocks noChangeArrowheads="1"/>
          </p:cNvSpPr>
          <p:nvPr/>
        </p:nvSpPr>
        <p:spPr bwMode="auto">
          <a:xfrm>
            <a:off x="435429" y="1991245"/>
            <a:ext cx="4209143" cy="523355"/>
          </a:xfrm>
          <a:prstGeom prst="rect">
            <a:avLst/>
          </a:prstGeom>
          <a:noFill/>
          <a:ln>
            <a:noFill/>
          </a:ln>
          <a:effectLst/>
        </p:spPr>
        <p:txBody>
          <a:bodyPr wrap="square" lIns="86493" tIns="43247" rIns="86493" bIns="43247">
            <a:spAutoFit/>
          </a:bodyPr>
          <a:lstStyle>
            <a:lvl1pPr marL="461963" indent="-461963" eaLnBrk="0" hangingPunct="0">
              <a:defRPr sz="2400">
                <a:solidFill>
                  <a:schemeClr val="tx1"/>
                </a:solidFill>
                <a:latin typeface="Times New Roman" pitchFamily="18" charset="0"/>
              </a:defRPr>
            </a:lvl1pPr>
            <a:lvl2pPr marL="576263"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0" indent="0" eaLnBrk="1" hangingPunct="1">
              <a:lnSpc>
                <a:spcPct val="120000"/>
              </a:lnSpc>
              <a:spcBef>
                <a:spcPct val="30000"/>
              </a:spcBef>
            </a:pPr>
            <a:r>
              <a:rPr lang="en-US" altLang="en-US" sz="2600" b="1" dirty="0">
                <a:latin typeface="Liberation Sans" panose="020B0604020202020204" pitchFamily="34" charset="0"/>
              </a:rPr>
              <a:t>Learning Objectives</a:t>
            </a:r>
          </a:p>
        </p:txBody>
      </p:sp>
      <p:sp>
        <p:nvSpPr>
          <p:cNvPr id="22" name="Rectangle 6"/>
          <p:cNvSpPr>
            <a:spLocks noChangeArrowheads="1"/>
          </p:cNvSpPr>
          <p:nvPr/>
        </p:nvSpPr>
        <p:spPr bwMode="auto">
          <a:xfrm>
            <a:off x="533400" y="2590800"/>
            <a:ext cx="870857" cy="636270"/>
          </a:xfrm>
          <a:prstGeom prst="rect">
            <a:avLst/>
          </a:prstGeom>
          <a:solidFill>
            <a:schemeClr val="bg1">
              <a:lumMod val="7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25" name="Rectangle 5"/>
          <p:cNvSpPr>
            <a:spLocks noChangeArrowheads="1"/>
          </p:cNvSpPr>
          <p:nvPr/>
        </p:nvSpPr>
        <p:spPr bwMode="auto">
          <a:xfrm>
            <a:off x="1411224" y="2590800"/>
            <a:ext cx="7184571" cy="636270"/>
          </a:xfrm>
          <a:prstGeom prst="rect">
            <a:avLst/>
          </a:prstGeom>
          <a:solidFill>
            <a:srgbClr val="045072"/>
          </a:solidFill>
          <a:ln>
            <a:noFill/>
          </a:ln>
          <a:effectLst/>
        </p:spPr>
        <p:txBody>
          <a:bodyPr wrap="square" anchor="ctr"/>
          <a:lstStyle/>
          <a:p>
            <a:pPr marL="117475"/>
            <a:r>
              <a:rPr lang="en-US" sz="1800" b="1" dirty="0">
                <a:solidFill>
                  <a:schemeClr val="bg1"/>
                </a:solidFill>
                <a:latin typeface="Liberation Sans" panose="020B0604020202020204" pitchFamily="34" charset="0"/>
              </a:rPr>
              <a:t>Explain variable, fixed, and mixed costs and the relevant range.</a:t>
            </a:r>
          </a:p>
        </p:txBody>
      </p:sp>
      <p:sp>
        <p:nvSpPr>
          <p:cNvPr id="31" name="Oval 30"/>
          <p:cNvSpPr/>
          <p:nvPr/>
        </p:nvSpPr>
        <p:spPr bwMode="auto">
          <a:xfrm>
            <a:off x="709023" y="2645664"/>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r>
              <a:rPr lang="en-US" b="1" dirty="0">
                <a:solidFill>
                  <a:schemeClr val="bg1"/>
                </a:solidFill>
                <a:latin typeface="Liberation Sans" panose="020B0604020202020204" pitchFamily="34" charset="0"/>
              </a:rPr>
              <a:t>1</a:t>
            </a:r>
          </a:p>
        </p:txBody>
      </p:sp>
      <p:sp>
        <p:nvSpPr>
          <p:cNvPr id="44" name="Rectangle 6"/>
          <p:cNvSpPr>
            <a:spLocks noChangeArrowheads="1"/>
          </p:cNvSpPr>
          <p:nvPr/>
        </p:nvSpPr>
        <p:spPr bwMode="auto">
          <a:xfrm>
            <a:off x="533400" y="3352800"/>
            <a:ext cx="870857" cy="636270"/>
          </a:xfrm>
          <a:prstGeom prst="rect">
            <a:avLst/>
          </a:prstGeom>
          <a:solidFill>
            <a:schemeClr val="bg1">
              <a:lumMod val="7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45" name="Rectangle 5"/>
          <p:cNvSpPr>
            <a:spLocks noChangeArrowheads="1"/>
          </p:cNvSpPr>
          <p:nvPr/>
        </p:nvSpPr>
        <p:spPr bwMode="auto">
          <a:xfrm>
            <a:off x="1411224" y="3352800"/>
            <a:ext cx="7184571" cy="636270"/>
          </a:xfrm>
          <a:prstGeom prst="rect">
            <a:avLst/>
          </a:prstGeom>
          <a:solidFill>
            <a:srgbClr val="045072"/>
          </a:solidFill>
          <a:ln>
            <a:noFill/>
          </a:ln>
          <a:effectLst/>
        </p:spPr>
        <p:txBody>
          <a:bodyPr wrap="square" anchor="ctr"/>
          <a:lstStyle/>
          <a:p>
            <a:pPr marL="117475"/>
            <a:r>
              <a:rPr lang="en-US" sz="1800" b="1" dirty="0">
                <a:solidFill>
                  <a:schemeClr val="bg1"/>
                </a:solidFill>
                <a:latin typeface="Liberation Sans" panose="020B0604020202020204" pitchFamily="34" charset="0"/>
              </a:rPr>
              <a:t>Apply the high-low method to determine the components of mixed costs.</a:t>
            </a:r>
          </a:p>
        </p:txBody>
      </p:sp>
      <p:sp>
        <p:nvSpPr>
          <p:cNvPr id="46" name="Oval 45"/>
          <p:cNvSpPr/>
          <p:nvPr/>
        </p:nvSpPr>
        <p:spPr bwMode="auto">
          <a:xfrm>
            <a:off x="709023" y="3407664"/>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r>
              <a:rPr lang="en-US" b="1" dirty="0">
                <a:solidFill>
                  <a:schemeClr val="bg1"/>
                </a:solidFill>
                <a:latin typeface="Liberation Sans" panose="020B0604020202020204" pitchFamily="34" charset="0"/>
              </a:rPr>
              <a:t>2</a:t>
            </a:r>
          </a:p>
        </p:txBody>
      </p:sp>
      <p:sp>
        <p:nvSpPr>
          <p:cNvPr id="47" name="Rectangle 6"/>
          <p:cNvSpPr>
            <a:spLocks noChangeArrowheads="1"/>
          </p:cNvSpPr>
          <p:nvPr/>
        </p:nvSpPr>
        <p:spPr bwMode="auto">
          <a:xfrm>
            <a:off x="533400" y="4114800"/>
            <a:ext cx="870857" cy="636270"/>
          </a:xfrm>
          <a:prstGeom prst="rect">
            <a:avLst/>
          </a:prstGeom>
          <a:solidFill>
            <a:schemeClr val="bg1">
              <a:lumMod val="7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48" name="Rectangle 5"/>
          <p:cNvSpPr>
            <a:spLocks noChangeArrowheads="1"/>
          </p:cNvSpPr>
          <p:nvPr/>
        </p:nvSpPr>
        <p:spPr bwMode="auto">
          <a:xfrm>
            <a:off x="1411224" y="4114800"/>
            <a:ext cx="7184571" cy="636270"/>
          </a:xfrm>
          <a:prstGeom prst="rect">
            <a:avLst/>
          </a:prstGeom>
          <a:solidFill>
            <a:srgbClr val="045072"/>
          </a:solidFill>
          <a:ln>
            <a:noFill/>
          </a:ln>
          <a:effectLst/>
        </p:spPr>
        <p:txBody>
          <a:bodyPr wrap="square" anchor="ctr"/>
          <a:lstStyle/>
          <a:p>
            <a:pPr marL="117475"/>
            <a:r>
              <a:rPr lang="en-US" sz="1800" b="1" dirty="0">
                <a:solidFill>
                  <a:schemeClr val="bg1"/>
                </a:solidFill>
                <a:latin typeface="Liberation Sans" panose="020B0604020202020204" pitchFamily="34" charset="0"/>
              </a:rPr>
              <a:t>Prepare a CVP income statement to determine contribution margin.</a:t>
            </a:r>
          </a:p>
        </p:txBody>
      </p:sp>
      <p:sp>
        <p:nvSpPr>
          <p:cNvPr id="49" name="Oval 48"/>
          <p:cNvSpPr/>
          <p:nvPr/>
        </p:nvSpPr>
        <p:spPr bwMode="auto">
          <a:xfrm>
            <a:off x="709023" y="4169664"/>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r>
              <a:rPr lang="en-US" b="1" dirty="0">
                <a:solidFill>
                  <a:schemeClr val="bg1"/>
                </a:solidFill>
                <a:latin typeface="Liberation Sans" panose="020B0604020202020204" pitchFamily="34" charset="0"/>
              </a:rPr>
              <a:t>3</a:t>
            </a:r>
          </a:p>
        </p:txBody>
      </p:sp>
      <p:sp>
        <p:nvSpPr>
          <p:cNvPr id="50" name="Rectangle 6"/>
          <p:cNvSpPr>
            <a:spLocks noChangeArrowheads="1"/>
          </p:cNvSpPr>
          <p:nvPr/>
        </p:nvSpPr>
        <p:spPr bwMode="auto">
          <a:xfrm>
            <a:off x="533400" y="4876800"/>
            <a:ext cx="870857" cy="636270"/>
          </a:xfrm>
          <a:prstGeom prst="rect">
            <a:avLst/>
          </a:prstGeom>
          <a:solidFill>
            <a:schemeClr val="bg1">
              <a:lumMod val="7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51" name="Rectangle 5"/>
          <p:cNvSpPr>
            <a:spLocks noChangeArrowheads="1"/>
          </p:cNvSpPr>
          <p:nvPr/>
        </p:nvSpPr>
        <p:spPr bwMode="auto">
          <a:xfrm>
            <a:off x="1411224" y="4876800"/>
            <a:ext cx="7184571" cy="636270"/>
          </a:xfrm>
          <a:prstGeom prst="rect">
            <a:avLst/>
          </a:prstGeom>
          <a:solidFill>
            <a:srgbClr val="045072"/>
          </a:solidFill>
          <a:ln>
            <a:noFill/>
          </a:ln>
          <a:effectLst/>
        </p:spPr>
        <p:txBody>
          <a:bodyPr wrap="square" anchor="ctr"/>
          <a:lstStyle/>
          <a:p>
            <a:pPr marL="117475"/>
            <a:r>
              <a:rPr lang="en-US" sz="1800" b="1" dirty="0">
                <a:solidFill>
                  <a:schemeClr val="bg1"/>
                </a:solidFill>
                <a:latin typeface="Liberation Sans" panose="020B0604020202020204" pitchFamily="34" charset="0"/>
              </a:rPr>
              <a:t>Compute the break-even point using three approaches.</a:t>
            </a:r>
          </a:p>
        </p:txBody>
      </p:sp>
      <p:sp>
        <p:nvSpPr>
          <p:cNvPr id="52" name="Oval 51"/>
          <p:cNvSpPr/>
          <p:nvPr/>
        </p:nvSpPr>
        <p:spPr bwMode="auto">
          <a:xfrm>
            <a:off x="709023" y="4931664"/>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r>
              <a:rPr lang="en-US" b="1" dirty="0">
                <a:solidFill>
                  <a:schemeClr val="bg1"/>
                </a:solidFill>
                <a:latin typeface="Liberation Sans" panose="020B0604020202020204" pitchFamily="34" charset="0"/>
              </a:rPr>
              <a:t>4</a:t>
            </a:r>
          </a:p>
        </p:txBody>
      </p:sp>
      <p:sp>
        <p:nvSpPr>
          <p:cNvPr id="53" name="Rectangle 6"/>
          <p:cNvSpPr>
            <a:spLocks noChangeArrowheads="1"/>
          </p:cNvSpPr>
          <p:nvPr/>
        </p:nvSpPr>
        <p:spPr bwMode="auto">
          <a:xfrm>
            <a:off x="533400" y="5638800"/>
            <a:ext cx="870857" cy="636270"/>
          </a:xfrm>
          <a:prstGeom prst="rect">
            <a:avLst/>
          </a:prstGeom>
          <a:solidFill>
            <a:schemeClr val="bg1">
              <a:lumMod val="7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54" name="Rectangle 5"/>
          <p:cNvSpPr>
            <a:spLocks noChangeArrowheads="1"/>
          </p:cNvSpPr>
          <p:nvPr/>
        </p:nvSpPr>
        <p:spPr bwMode="auto">
          <a:xfrm>
            <a:off x="1411224" y="5638800"/>
            <a:ext cx="7184571" cy="636270"/>
          </a:xfrm>
          <a:prstGeom prst="rect">
            <a:avLst/>
          </a:prstGeom>
          <a:solidFill>
            <a:srgbClr val="045072"/>
          </a:solidFill>
          <a:ln>
            <a:noFill/>
          </a:ln>
          <a:effectLst/>
        </p:spPr>
        <p:txBody>
          <a:bodyPr wrap="square" anchor="ctr"/>
          <a:lstStyle/>
          <a:p>
            <a:pPr marL="117475"/>
            <a:r>
              <a:rPr lang="en-US" sz="1800" b="1" dirty="0">
                <a:solidFill>
                  <a:schemeClr val="bg1"/>
                </a:solidFill>
                <a:latin typeface="Liberation Sans" panose="020B0604020202020204" pitchFamily="34" charset="0"/>
              </a:rPr>
              <a:t>Determine the sales required to earn target net income and determine margin of safety.</a:t>
            </a:r>
          </a:p>
        </p:txBody>
      </p:sp>
      <p:sp>
        <p:nvSpPr>
          <p:cNvPr id="55" name="Oval 54"/>
          <p:cNvSpPr/>
          <p:nvPr/>
        </p:nvSpPr>
        <p:spPr bwMode="auto">
          <a:xfrm>
            <a:off x="709023" y="5693664"/>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r>
              <a:rPr lang="en-US" b="1" dirty="0">
                <a:solidFill>
                  <a:schemeClr val="bg1"/>
                </a:solidFill>
                <a:latin typeface="Liberation Sans" panose="020B0604020202020204" pitchFamily="34" charset="0"/>
              </a:rPr>
              <a:t>5</a:t>
            </a:r>
          </a:p>
        </p:txBody>
      </p:sp>
      <p:sp>
        <p:nvSpPr>
          <p:cNvPr id="23" name="Rectangle 5"/>
          <p:cNvSpPr>
            <a:spLocks noChangeArrowheads="1"/>
          </p:cNvSpPr>
          <p:nvPr/>
        </p:nvSpPr>
        <p:spPr bwMode="auto">
          <a:xfrm>
            <a:off x="508000" y="214312"/>
            <a:ext cx="8055429" cy="1643063"/>
          </a:xfrm>
          <a:prstGeom prst="rect">
            <a:avLst/>
          </a:prstGeom>
          <a:solidFill>
            <a:srgbClr val="045072"/>
          </a:solidFill>
          <a:ln>
            <a:noFill/>
          </a:ln>
          <a:effectLst/>
        </p:spPr>
        <p:txBody>
          <a:bodyPr wrap="none" lIns="86493" tIns="43247" rIns="86493" bIns="43247" anchor="ctr"/>
          <a:lstStyle/>
          <a:p>
            <a:endParaRPr lang="en-US" dirty="0">
              <a:latin typeface="Liberation Sans" panose="020B0604020202020204" pitchFamily="34" charset="0"/>
            </a:endParaRPr>
          </a:p>
        </p:txBody>
      </p:sp>
      <p:sp>
        <p:nvSpPr>
          <p:cNvPr id="24" name="Rectangle 6"/>
          <p:cNvSpPr>
            <a:spLocks noChangeArrowheads="1"/>
          </p:cNvSpPr>
          <p:nvPr/>
        </p:nvSpPr>
        <p:spPr bwMode="auto">
          <a:xfrm>
            <a:off x="508000" y="642938"/>
            <a:ext cx="2032000" cy="857250"/>
          </a:xfrm>
          <a:prstGeom prst="rect">
            <a:avLst/>
          </a:prstGeom>
          <a:solidFill>
            <a:schemeClr val="bg1">
              <a:lumMod val="65000"/>
            </a:schemeClr>
          </a:solidFill>
          <a:ln>
            <a:noFill/>
          </a:ln>
          <a:effectLst/>
        </p:spPr>
        <p:txBody>
          <a:bodyPr wrap="none" lIns="86493" tIns="43247" rIns="86493" bIns="43247" anchor="ctr"/>
          <a:lstStyle/>
          <a:p>
            <a:pPr algn="ctr"/>
            <a:endParaRPr lang="en-US" altLang="en-US" dirty="0">
              <a:latin typeface="Liberation Sans" panose="020B0604020202020204" pitchFamily="34" charset="0"/>
            </a:endParaRPr>
          </a:p>
        </p:txBody>
      </p:sp>
      <p:sp>
        <p:nvSpPr>
          <p:cNvPr id="26" name="Rectangle 8"/>
          <p:cNvSpPr txBox="1">
            <a:spLocks noChangeArrowheads="1"/>
          </p:cNvSpPr>
          <p:nvPr/>
        </p:nvSpPr>
        <p:spPr bwMode="auto">
          <a:xfrm>
            <a:off x="2540000" y="500063"/>
            <a:ext cx="5660571" cy="1125308"/>
          </a:xfrm>
          <a:prstGeom prst="rect">
            <a:avLst/>
          </a:prstGeom>
          <a:noFill/>
          <a:ln w="28575" cap="flat" cmpd="sng" algn="ctr">
            <a:solidFill>
              <a:schemeClr val="bg1">
                <a:lumMod val="65000"/>
              </a:schemeClr>
            </a:solidFill>
            <a:prstDash val="solid"/>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86493" tIns="43247" rIns="86493" bIns="43247" numCol="1" anchor="ctr" anchorCtr="0" compatLnSpc="1">
            <a:prstTxWarp prst="textNoShape">
              <a:avLst/>
            </a:prstTxWarp>
            <a:noAutofit/>
          </a:bodyPr>
          <a:lst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a:lstStyle>
          <a:p>
            <a:pPr marL="55560" indent="0" defTabSz="864931">
              <a:spcBef>
                <a:spcPct val="50000"/>
              </a:spcBef>
              <a:buSzTx/>
              <a:buFont typeface="Wingdings" pitchFamily="2" charset="2"/>
              <a:buNone/>
            </a:pPr>
            <a:r>
              <a:rPr lang="en-US" altLang="en-US" sz="4000" kern="0" dirty="0">
                <a:solidFill>
                  <a:schemeClr val="bg1"/>
                </a:solidFill>
                <a:effectLst/>
                <a:latin typeface="Liberation Sans" panose="020B0604020202020204" pitchFamily="34" charset="0"/>
              </a:rPr>
              <a:t>Cost-Volume-Profit</a:t>
            </a:r>
          </a:p>
        </p:txBody>
      </p:sp>
      <p:sp>
        <p:nvSpPr>
          <p:cNvPr id="27" name="Oval 26"/>
          <p:cNvSpPr/>
          <p:nvPr/>
        </p:nvSpPr>
        <p:spPr bwMode="auto">
          <a:xfrm>
            <a:off x="870857" y="357187"/>
            <a:ext cx="1378857" cy="1357313"/>
          </a:xfrm>
          <a:prstGeom prst="ellipse">
            <a:avLst/>
          </a:prstGeom>
          <a:solidFill>
            <a:schemeClr val="bg1"/>
          </a:solidFill>
          <a:ln w="12700" cap="flat" cmpd="sng" algn="ctr">
            <a:noFill/>
            <a:prstDash val="solid"/>
            <a:round/>
            <a:headEnd type="none" w="med" len="med"/>
            <a:tailEnd type="none" w="med" len="med"/>
          </a:ln>
          <a:effectLst/>
        </p:spPr>
        <p:txBody>
          <a:bodyPr vert="horz" wrap="square" lIns="86493" tIns="0" rIns="86493" bIns="43247" numCol="1" rtlCol="0" anchor="ctr" anchorCtr="0" compatLnSpc="1">
            <a:prstTxWarp prst="textNoShape">
              <a:avLst/>
            </a:prstTxWarp>
          </a:bodyPr>
          <a:lstStyle/>
          <a:p>
            <a:pPr algn="ctr"/>
            <a:r>
              <a:rPr lang="en-US" sz="9500" b="1" dirty="0">
                <a:solidFill>
                  <a:srgbClr val="06638C"/>
                </a:solidFill>
                <a:latin typeface="Liberation Sans" panose="020B0604020202020204" pitchFamily="34" charset="0"/>
              </a:rPr>
              <a:t>5</a:t>
            </a:r>
          </a:p>
        </p:txBody>
      </p:sp>
    </p:spTree>
    <p:extLst>
      <p:ext uri="{BB962C8B-B14F-4D97-AF65-F5344CB8AC3E}">
        <p14:creationId xmlns:p14="http://schemas.microsoft.com/office/powerpoint/2010/main" val="80149969"/>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sz="half" idx="1"/>
          </p:nvPr>
        </p:nvSpPr>
        <p:spPr>
          <a:xfrm>
            <a:off x="533400" y="1447800"/>
            <a:ext cx="8077200" cy="3886200"/>
          </a:xfrm>
          <a:solidFill>
            <a:schemeClr val="bg1"/>
          </a:solidFill>
          <a:extLst>
            <a:ext uri="{91240B29-F687-4F45-9708-019B960494DF}">
              <a14:hiddenLine xmlns:a14="http://schemas.microsoft.com/office/drawing/2010/main" w="12700" cap="flat" cmpd="sng">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pPr>
            <a:r>
              <a:rPr lang="en-US" altLang="en-US" sz="2300" dirty="0">
                <a:solidFill>
                  <a:srgbClr val="000099"/>
                </a:solidFill>
                <a:effectLst/>
                <a:latin typeface="Liberation Sans" panose="020B0604020202020204" pitchFamily="34" charset="0"/>
              </a:rPr>
              <a:t>Cost Behavior Analysis</a:t>
            </a:r>
            <a:r>
              <a:rPr lang="en-US" altLang="en-US" sz="2300" b="0" dirty="0">
                <a:effectLst/>
                <a:latin typeface="Liberation Sans" panose="020B0604020202020204" pitchFamily="34" charset="0"/>
              </a:rPr>
              <a:t> is the study of how specific costs respond to changes in the level of business activity.</a:t>
            </a:r>
          </a:p>
          <a:p>
            <a:pPr marL="685800" lvl="1" indent="-457200">
              <a:lnSpc>
                <a:spcPct val="120000"/>
              </a:lnSpc>
              <a:spcBef>
                <a:spcPct val="65000"/>
              </a:spcBef>
              <a:buClr>
                <a:srgbClr val="800000"/>
              </a:buClr>
              <a:buSzPct val="80000"/>
              <a:buFont typeface="Wingdings" pitchFamily="2" charset="2"/>
              <a:buChar char="u"/>
            </a:pPr>
            <a:r>
              <a:rPr lang="en-US" altLang="en-US" sz="2100" b="0" dirty="0">
                <a:effectLst/>
                <a:latin typeface="Liberation Sans" panose="020B0604020202020204" pitchFamily="34" charset="0"/>
              </a:rPr>
              <a:t>Some costs change; others remain the same.</a:t>
            </a:r>
          </a:p>
          <a:p>
            <a:pPr marL="685800" lvl="1" indent="-457200">
              <a:lnSpc>
                <a:spcPct val="120000"/>
              </a:lnSpc>
              <a:spcBef>
                <a:spcPct val="70000"/>
              </a:spcBef>
              <a:buClr>
                <a:srgbClr val="800000"/>
              </a:buClr>
              <a:buSzPct val="80000"/>
              <a:buFont typeface="Wingdings" pitchFamily="2" charset="2"/>
              <a:buChar char="u"/>
            </a:pPr>
            <a:r>
              <a:rPr lang="en-US" altLang="en-US" sz="2100" b="0" dirty="0">
                <a:effectLst/>
                <a:latin typeface="Liberation Sans" panose="020B0604020202020204" pitchFamily="34" charset="0"/>
              </a:rPr>
              <a:t>Helps management plan operations and decide between alternative courses of action.</a:t>
            </a:r>
          </a:p>
          <a:p>
            <a:pPr marL="685800" lvl="1" indent="-457200">
              <a:lnSpc>
                <a:spcPct val="120000"/>
              </a:lnSpc>
              <a:spcBef>
                <a:spcPct val="70000"/>
              </a:spcBef>
              <a:buClr>
                <a:srgbClr val="800000"/>
              </a:buClr>
              <a:buSzPct val="80000"/>
              <a:buFont typeface="Wingdings" pitchFamily="2" charset="2"/>
              <a:buChar char="u"/>
            </a:pPr>
            <a:r>
              <a:rPr lang="en-US" altLang="en-US" sz="2100" b="0" dirty="0">
                <a:effectLst/>
                <a:latin typeface="Liberation Sans" panose="020B0604020202020204" pitchFamily="34" charset="0"/>
              </a:rPr>
              <a:t>Applies to all types of businesses and entities.</a:t>
            </a:r>
          </a:p>
          <a:p>
            <a:pPr marL="685800" lvl="1" indent="-457200">
              <a:lnSpc>
                <a:spcPct val="120000"/>
              </a:lnSpc>
              <a:spcBef>
                <a:spcPct val="50000"/>
              </a:spcBef>
              <a:buClr>
                <a:srgbClr val="800000"/>
              </a:buClr>
              <a:buSzPct val="80000"/>
              <a:buFont typeface="Wingdings" pitchFamily="2" charset="2"/>
              <a:buChar char="u"/>
            </a:pPr>
            <a:r>
              <a:rPr lang="en-US" altLang="en-US" sz="2100" b="0" dirty="0">
                <a:effectLst/>
                <a:latin typeface="Liberation Sans" panose="020B0604020202020204" pitchFamily="34" charset="0"/>
              </a:rPr>
              <a:t>Starting point is measuring key business activities.</a:t>
            </a:r>
          </a:p>
          <a:p>
            <a:pPr marL="685800" lvl="1" indent="-457200">
              <a:lnSpc>
                <a:spcPct val="120000"/>
              </a:lnSpc>
              <a:spcBef>
                <a:spcPct val="70000"/>
              </a:spcBef>
              <a:buClr>
                <a:srgbClr val="800000"/>
              </a:buClr>
              <a:buSzPct val="80000"/>
              <a:buFont typeface="Wingdings" pitchFamily="2" charset="2"/>
              <a:buChar char="u"/>
            </a:pPr>
            <a:endParaRPr lang="en-US" altLang="en-US" sz="2200" b="0" dirty="0">
              <a:effectLst/>
              <a:latin typeface="Liberation Sans" panose="020B0604020202020204" pitchFamily="34" charset="0"/>
            </a:endParaRPr>
          </a:p>
        </p:txBody>
      </p:sp>
      <p:sp>
        <p:nvSpPr>
          <p:cNvPr id="6" name="Rectangle 6"/>
          <p:cNvSpPr>
            <a:spLocks noChangeArrowheads="1"/>
          </p:cNvSpPr>
          <p:nvPr/>
        </p:nvSpPr>
        <p:spPr bwMode="auto">
          <a:xfrm>
            <a:off x="290286" y="405765"/>
            <a:ext cx="2249714" cy="677228"/>
          </a:xfrm>
          <a:prstGeom prst="rect">
            <a:avLst/>
          </a:prstGeom>
          <a:solidFill>
            <a:schemeClr val="bg1">
              <a:lumMod val="85000"/>
            </a:schemeClr>
          </a:solidFill>
          <a:ln>
            <a:noFill/>
          </a:ln>
          <a:effectLst/>
        </p:spPr>
        <p:txBody>
          <a:bodyPr wrap="none" lIns="86493" tIns="43247" rIns="86493" bIns="43247" anchor="ctr"/>
          <a:lstStyle/>
          <a:p>
            <a:r>
              <a:rPr lang="en-US" altLang="en-US" sz="1700" b="1" dirty="0">
                <a:latin typeface="Liberation Sans" panose="020B0604020202020204" pitchFamily="34" charset="0"/>
              </a:rPr>
              <a:t>LEARNING</a:t>
            </a:r>
          </a:p>
          <a:p>
            <a:r>
              <a:rPr lang="en-US" altLang="en-US" sz="1700" b="1" dirty="0">
                <a:latin typeface="Liberation Sans" panose="020B0604020202020204" pitchFamily="34" charset="0"/>
              </a:rPr>
              <a:t>OBJECTIVE</a:t>
            </a:r>
          </a:p>
        </p:txBody>
      </p:sp>
      <p:sp>
        <p:nvSpPr>
          <p:cNvPr id="7" name="Rectangle 5"/>
          <p:cNvSpPr>
            <a:spLocks noChangeArrowheads="1"/>
          </p:cNvSpPr>
          <p:nvPr/>
        </p:nvSpPr>
        <p:spPr bwMode="auto">
          <a:xfrm>
            <a:off x="2540000" y="274320"/>
            <a:ext cx="6241143" cy="928688"/>
          </a:xfrm>
          <a:prstGeom prst="rect">
            <a:avLst/>
          </a:prstGeom>
          <a:solidFill>
            <a:srgbClr val="045072"/>
          </a:solidFill>
          <a:ln>
            <a:noFill/>
          </a:ln>
          <a:effectLst/>
        </p:spPr>
        <p:txBody>
          <a:bodyPr wrap="square" lIns="86493" tIns="34597" rIns="86493" bIns="43247" anchor="ctr"/>
          <a:lstStyle/>
          <a:p>
            <a:pPr marL="111120"/>
            <a:r>
              <a:rPr lang="en-US" sz="2000" b="1" dirty="0">
                <a:solidFill>
                  <a:schemeClr val="bg1"/>
                </a:solidFill>
                <a:latin typeface="Liberation Sans" panose="020B0604020202020204" pitchFamily="34" charset="0"/>
              </a:rPr>
              <a:t>Explain variable, fixed, and mixed costs and the relevant range.</a:t>
            </a:r>
          </a:p>
        </p:txBody>
      </p:sp>
      <p:sp>
        <p:nvSpPr>
          <p:cNvPr id="8" name="Oval 7"/>
          <p:cNvSpPr/>
          <p:nvPr/>
        </p:nvSpPr>
        <p:spPr bwMode="auto">
          <a:xfrm>
            <a:off x="1872343" y="485775"/>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pPr algn="ctr"/>
            <a:r>
              <a:rPr lang="en-US" b="1" dirty="0">
                <a:solidFill>
                  <a:schemeClr val="bg1"/>
                </a:solidFill>
                <a:latin typeface="Liberation Sans" panose="020B0604020202020204" pitchFamily="34" charset="0"/>
              </a:rPr>
              <a:t>1</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t>LO 1</a:t>
            </a: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a:xfrm>
            <a:off x="533400" y="1295400"/>
            <a:ext cx="8077200" cy="46482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pPr>
            <a:r>
              <a:rPr lang="en-US" altLang="en-US" sz="2300" dirty="0">
                <a:solidFill>
                  <a:srgbClr val="000099"/>
                </a:solidFill>
                <a:effectLst/>
                <a:latin typeface="Liberation Sans" panose="020B0604020202020204" pitchFamily="34" charset="0"/>
              </a:rPr>
              <a:t>Cost Behavior Analysis</a:t>
            </a:r>
            <a:r>
              <a:rPr lang="en-US" altLang="en-US" sz="2300" b="0" dirty="0">
                <a:effectLst/>
                <a:latin typeface="Liberation Sans" panose="020B0604020202020204" pitchFamily="34" charset="0"/>
              </a:rPr>
              <a:t> is the study of how specific costs respond to changes in the level of business activity.</a:t>
            </a:r>
          </a:p>
          <a:p>
            <a:pPr marL="685800" lvl="1" indent="-457200">
              <a:lnSpc>
                <a:spcPct val="120000"/>
              </a:lnSpc>
              <a:spcBef>
                <a:spcPct val="65000"/>
              </a:spcBef>
              <a:buClr>
                <a:srgbClr val="800000"/>
              </a:buClr>
              <a:buSzPct val="80000"/>
              <a:buFont typeface="Wingdings" pitchFamily="2" charset="2"/>
              <a:buChar char="u"/>
            </a:pPr>
            <a:r>
              <a:rPr lang="en-US" altLang="en-US" sz="2100" b="0" dirty="0">
                <a:effectLst/>
                <a:latin typeface="Liberation Sans" panose="020B0604020202020204" pitchFamily="34" charset="0"/>
              </a:rPr>
              <a:t>Activity levels may be expressed in terms of:</a:t>
            </a:r>
          </a:p>
          <a:p>
            <a:pPr marL="1257300" lvl="2" indent="-457200">
              <a:lnSpc>
                <a:spcPct val="120000"/>
              </a:lnSpc>
              <a:spcBef>
                <a:spcPct val="40000"/>
              </a:spcBef>
              <a:buClr>
                <a:srgbClr val="800000"/>
              </a:buClr>
              <a:buSzPct val="80000"/>
              <a:buFont typeface="Arial" charset="0"/>
              <a:buChar char="►"/>
            </a:pPr>
            <a:r>
              <a:rPr lang="en-US" altLang="en-US" b="0" dirty="0">
                <a:effectLst/>
                <a:latin typeface="Liberation Sans" panose="020B0604020202020204" pitchFamily="34" charset="0"/>
              </a:rPr>
              <a:t>Sales dollars (in a retail company)</a:t>
            </a:r>
          </a:p>
          <a:p>
            <a:pPr marL="1257300" lvl="2" indent="-457200">
              <a:lnSpc>
                <a:spcPct val="120000"/>
              </a:lnSpc>
              <a:spcBef>
                <a:spcPct val="40000"/>
              </a:spcBef>
              <a:buClr>
                <a:srgbClr val="800000"/>
              </a:buClr>
              <a:buSzPct val="80000"/>
              <a:buFont typeface="Arial" charset="0"/>
              <a:buChar char="►"/>
            </a:pPr>
            <a:r>
              <a:rPr lang="en-US" altLang="en-US" b="0" dirty="0">
                <a:effectLst/>
                <a:latin typeface="Liberation Sans" panose="020B0604020202020204" pitchFamily="34" charset="0"/>
              </a:rPr>
              <a:t>Miles driven (in a trucking company)</a:t>
            </a:r>
          </a:p>
          <a:p>
            <a:pPr marL="1257300" lvl="2" indent="-457200">
              <a:lnSpc>
                <a:spcPct val="120000"/>
              </a:lnSpc>
              <a:spcBef>
                <a:spcPct val="40000"/>
              </a:spcBef>
              <a:buClr>
                <a:srgbClr val="800000"/>
              </a:buClr>
              <a:buSzPct val="80000"/>
              <a:buFont typeface="Arial" charset="0"/>
              <a:buChar char="►"/>
            </a:pPr>
            <a:r>
              <a:rPr lang="en-US" altLang="en-US" b="0" dirty="0">
                <a:effectLst/>
                <a:latin typeface="Liberation Sans" panose="020B0604020202020204" pitchFamily="34" charset="0"/>
              </a:rPr>
              <a:t>Room occupancy (in a hotel)</a:t>
            </a:r>
          </a:p>
          <a:p>
            <a:pPr marL="1257300" lvl="2" indent="-457200">
              <a:lnSpc>
                <a:spcPct val="120000"/>
              </a:lnSpc>
              <a:spcBef>
                <a:spcPct val="40000"/>
              </a:spcBef>
              <a:buClr>
                <a:srgbClr val="800000"/>
              </a:buClr>
              <a:buSzPct val="80000"/>
              <a:buFont typeface="Arial" charset="0"/>
              <a:buChar char="►"/>
            </a:pPr>
            <a:r>
              <a:rPr lang="en-US" altLang="en-US" b="0" dirty="0">
                <a:effectLst/>
                <a:latin typeface="Liberation Sans" panose="020B0604020202020204" pitchFamily="34" charset="0"/>
              </a:rPr>
              <a:t>Dance classes taught (by a dance studio)</a:t>
            </a:r>
          </a:p>
          <a:p>
            <a:pPr marL="685800" lvl="1" indent="-457200">
              <a:lnSpc>
                <a:spcPct val="120000"/>
              </a:lnSpc>
              <a:spcBef>
                <a:spcPct val="70000"/>
              </a:spcBef>
              <a:buClr>
                <a:srgbClr val="800000"/>
              </a:buClr>
              <a:buSzPct val="80000"/>
              <a:buFont typeface="Wingdings" pitchFamily="2" charset="2"/>
              <a:buChar char="u"/>
            </a:pPr>
            <a:r>
              <a:rPr lang="en-US" altLang="en-US" sz="2100" b="0" dirty="0">
                <a:effectLst/>
                <a:latin typeface="Liberation Sans" panose="020B0604020202020204" pitchFamily="34" charset="0"/>
              </a:rPr>
              <a:t>Many companies use more than one measurement base.</a:t>
            </a:r>
          </a:p>
        </p:txBody>
      </p:sp>
      <p:sp>
        <p:nvSpPr>
          <p:cNvPr id="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rgbClr val="0000BF"/>
                </a:solidFill>
                <a:latin typeface="Liberation Sans" panose="020B0604020202020204" pitchFamily="34" charset="0"/>
              </a:rPr>
              <a:t>Cost Behavior Analysis</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t>LO 1</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8706" name="Rectangle 2"/>
          <p:cNvSpPr>
            <a:spLocks noGrp="1" noChangeArrowheads="1"/>
          </p:cNvSpPr>
          <p:nvPr>
            <p:ph type="body" sz="half" idx="1"/>
          </p:nvPr>
        </p:nvSpPr>
        <p:spPr>
          <a:xfrm>
            <a:off x="533400" y="1295400"/>
            <a:ext cx="8077200" cy="46482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defRPr/>
            </a:pPr>
            <a:r>
              <a:rPr lang="en-US" sz="2300" dirty="0">
                <a:solidFill>
                  <a:srgbClr val="000099"/>
                </a:solidFill>
                <a:effectLst/>
                <a:latin typeface="Liberation Sans" panose="020B0604020202020204" pitchFamily="34" charset="0"/>
              </a:rPr>
              <a:t>Cost Behavior Analysis</a:t>
            </a:r>
            <a:r>
              <a:rPr lang="en-US" sz="2300" b="0" dirty="0">
                <a:effectLst/>
                <a:latin typeface="Liberation Sans" panose="020B0604020202020204" pitchFamily="34" charset="0"/>
              </a:rPr>
              <a:t> is the study of how specific costs respond to changes in the level of business activity.</a:t>
            </a:r>
          </a:p>
          <a:p>
            <a:pPr marL="685800" lvl="1" indent="-457200">
              <a:lnSpc>
                <a:spcPct val="120000"/>
              </a:lnSpc>
              <a:spcBef>
                <a:spcPct val="65000"/>
              </a:spcBef>
              <a:buClr>
                <a:srgbClr val="800000"/>
              </a:buClr>
              <a:buSzPct val="80000"/>
              <a:buFont typeface="Wingdings" pitchFamily="2" charset="2"/>
              <a:buChar char="u"/>
              <a:defRPr/>
            </a:pPr>
            <a:r>
              <a:rPr lang="en-US" sz="2100" b="0" dirty="0">
                <a:effectLst/>
                <a:latin typeface="Liberation Sans" panose="020B0604020202020204" pitchFamily="34" charset="0"/>
              </a:rPr>
              <a:t>Changes in the level or volume of activity should be correlated with changes in costs.</a:t>
            </a:r>
          </a:p>
          <a:p>
            <a:pPr marL="685800" lvl="1" indent="-457200">
              <a:lnSpc>
                <a:spcPct val="120000"/>
              </a:lnSpc>
              <a:spcBef>
                <a:spcPct val="50000"/>
              </a:spcBef>
              <a:buClr>
                <a:srgbClr val="800000"/>
              </a:buClr>
              <a:buSzPct val="80000"/>
              <a:buFont typeface="Wingdings" pitchFamily="2" charset="2"/>
              <a:buChar char="u"/>
              <a:defRPr/>
            </a:pPr>
            <a:r>
              <a:rPr lang="en-US" sz="2100" b="0" dirty="0">
                <a:effectLst/>
                <a:latin typeface="Liberation Sans" panose="020B0604020202020204" pitchFamily="34" charset="0"/>
              </a:rPr>
              <a:t>Activity level selected is called activity or volume index.</a:t>
            </a:r>
          </a:p>
          <a:p>
            <a:pPr marL="685800" lvl="1" indent="-457200">
              <a:lnSpc>
                <a:spcPct val="120000"/>
              </a:lnSpc>
              <a:spcBef>
                <a:spcPct val="50000"/>
              </a:spcBef>
              <a:buClr>
                <a:srgbClr val="800000"/>
              </a:buClr>
              <a:buSzPct val="80000"/>
              <a:buFont typeface="Wingdings" pitchFamily="2" charset="2"/>
              <a:buChar char="u"/>
              <a:defRPr/>
            </a:pPr>
            <a:r>
              <a:rPr lang="en-US" sz="2100" dirty="0">
                <a:solidFill>
                  <a:schemeClr val="tx2">
                    <a:lumMod val="50000"/>
                  </a:schemeClr>
                </a:solidFill>
                <a:effectLst/>
                <a:latin typeface="Liberation Sans" panose="020B0604020202020204" pitchFamily="34" charset="0"/>
              </a:rPr>
              <a:t>Activity index</a:t>
            </a:r>
            <a:r>
              <a:rPr lang="en-US" sz="2100" b="0" dirty="0">
                <a:effectLst/>
                <a:latin typeface="Liberation Sans" panose="020B0604020202020204" pitchFamily="34" charset="0"/>
              </a:rPr>
              <a:t>:</a:t>
            </a:r>
          </a:p>
          <a:p>
            <a:pPr marL="1257300" lvl="2" indent="-457200">
              <a:lnSpc>
                <a:spcPct val="120000"/>
              </a:lnSpc>
              <a:spcBef>
                <a:spcPct val="50000"/>
              </a:spcBef>
              <a:buClr>
                <a:srgbClr val="800000"/>
              </a:buClr>
              <a:buSzPct val="80000"/>
              <a:buFont typeface="Arial" charset="0"/>
              <a:buChar char="►"/>
              <a:defRPr/>
            </a:pPr>
            <a:r>
              <a:rPr lang="en-US" b="0" dirty="0">
                <a:effectLst/>
                <a:latin typeface="Liberation Sans" panose="020B0604020202020204" pitchFamily="34" charset="0"/>
              </a:rPr>
              <a:t>Identifies the activity that causes changes in the behavior of costs.</a:t>
            </a:r>
          </a:p>
          <a:p>
            <a:pPr marL="1257300" lvl="2" indent="-457200">
              <a:lnSpc>
                <a:spcPct val="120000"/>
              </a:lnSpc>
              <a:spcBef>
                <a:spcPct val="50000"/>
              </a:spcBef>
              <a:buClr>
                <a:srgbClr val="800000"/>
              </a:buClr>
              <a:buSzPct val="80000"/>
              <a:buFont typeface="Arial" charset="0"/>
              <a:buChar char="►"/>
              <a:defRPr/>
            </a:pPr>
            <a:r>
              <a:rPr lang="en-US" b="0" dirty="0">
                <a:effectLst/>
                <a:latin typeface="Liberation Sans" panose="020B0604020202020204" pitchFamily="34" charset="0"/>
              </a:rPr>
              <a:t>Allows costs to be classified as variable, fixed, or mixed.</a:t>
            </a:r>
          </a:p>
        </p:txBody>
      </p:sp>
      <p:sp>
        <p:nvSpPr>
          <p:cNvPr id="717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17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Cost Behavior Analysis</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14"/>
          <p:cNvSpPr txBox="1">
            <a:spLocks noChangeArrowheads="1"/>
          </p:cNvSpPr>
          <p:nvPr/>
        </p:nvSpPr>
        <p:spPr bwMode="auto">
          <a:xfrm>
            <a:off x="533400" y="1295400"/>
            <a:ext cx="8001000" cy="3684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257300" indent="-4572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800000"/>
              </a:buClr>
              <a:buSzPct val="80000"/>
              <a:buFont typeface="Wingdings" pitchFamily="2" charset="2"/>
              <a:buChar char="u"/>
            </a:pPr>
            <a:r>
              <a:rPr lang="en-US" altLang="en-US" sz="2100" dirty="0">
                <a:solidFill>
                  <a:schemeClr val="bg2"/>
                </a:solidFill>
                <a:latin typeface="Liberation Sans" panose="020B0604020202020204" pitchFamily="34" charset="0"/>
              </a:rPr>
              <a:t>Costs that vary in total directly and proportionately with changes in the activity level.</a:t>
            </a:r>
          </a:p>
          <a:p>
            <a:pPr lvl="2">
              <a:lnSpc>
                <a:spcPct val="120000"/>
              </a:lnSpc>
              <a:spcBef>
                <a:spcPct val="60000"/>
              </a:spcBef>
              <a:buClr>
                <a:srgbClr val="800000"/>
              </a:buClr>
              <a:buSzPct val="80000"/>
              <a:buFont typeface="Arial" charset="0"/>
              <a:buChar char="►"/>
            </a:pPr>
            <a:r>
              <a:rPr lang="en-US" altLang="en-US" sz="2000" b="1" dirty="0">
                <a:solidFill>
                  <a:srgbClr val="800000"/>
                </a:solidFill>
                <a:latin typeface="Liberation Sans" panose="020B0604020202020204" pitchFamily="34" charset="0"/>
              </a:rPr>
              <a:t>Example:</a:t>
            </a:r>
            <a:r>
              <a:rPr lang="en-US" altLang="en-US" sz="2000" dirty="0">
                <a:solidFill>
                  <a:schemeClr val="bg2"/>
                </a:solidFill>
                <a:latin typeface="Liberation Sans" panose="020B0604020202020204" pitchFamily="34" charset="0"/>
              </a:rPr>
              <a:t>  If the activity level increases 10 percent, total variable costs increase 10 percent. </a:t>
            </a:r>
          </a:p>
          <a:p>
            <a:pPr lvl="2">
              <a:lnSpc>
                <a:spcPct val="120000"/>
              </a:lnSpc>
              <a:spcBef>
                <a:spcPct val="60000"/>
              </a:spcBef>
              <a:buClr>
                <a:srgbClr val="800000"/>
              </a:buClr>
              <a:buSzPct val="80000"/>
              <a:buFont typeface="Arial" charset="0"/>
              <a:buChar char="►"/>
            </a:pPr>
            <a:r>
              <a:rPr lang="en-US" altLang="en-US" sz="2000" b="1" dirty="0">
                <a:solidFill>
                  <a:srgbClr val="800000"/>
                </a:solidFill>
                <a:latin typeface="Liberation Sans" panose="020B0604020202020204" pitchFamily="34" charset="0"/>
              </a:rPr>
              <a:t>Example:</a:t>
            </a:r>
            <a:r>
              <a:rPr lang="en-US" altLang="en-US" sz="2000" dirty="0">
                <a:solidFill>
                  <a:schemeClr val="bg2"/>
                </a:solidFill>
                <a:latin typeface="Liberation Sans" panose="020B0604020202020204" pitchFamily="34" charset="0"/>
              </a:rPr>
              <a:t> If the activity level decreases by 25 percent, total variable costs decrease by 25 percent.</a:t>
            </a:r>
          </a:p>
          <a:p>
            <a:pPr lvl="1">
              <a:lnSpc>
                <a:spcPct val="120000"/>
              </a:lnSpc>
              <a:spcBef>
                <a:spcPct val="60000"/>
              </a:spcBef>
              <a:buClr>
                <a:srgbClr val="800000"/>
              </a:buClr>
              <a:buSzPct val="80000"/>
              <a:buFont typeface="Wingdings" pitchFamily="2" charset="2"/>
              <a:buChar char="u"/>
            </a:pPr>
            <a:r>
              <a:rPr lang="en-US" altLang="en-US" sz="2100" dirty="0">
                <a:solidFill>
                  <a:schemeClr val="bg2"/>
                </a:solidFill>
                <a:latin typeface="Liberation Sans" panose="020B0604020202020204" pitchFamily="34" charset="0"/>
              </a:rPr>
              <a:t>Variable costs </a:t>
            </a:r>
            <a:r>
              <a:rPr lang="en-US" altLang="en-US" sz="2100" b="1" dirty="0">
                <a:solidFill>
                  <a:schemeClr val="bg2"/>
                </a:solidFill>
                <a:latin typeface="Liberation Sans" panose="020B0604020202020204" pitchFamily="34" charset="0"/>
              </a:rPr>
              <a:t>remain the same</a:t>
            </a:r>
            <a:r>
              <a:rPr lang="en-US" altLang="en-US" sz="2100" dirty="0">
                <a:solidFill>
                  <a:schemeClr val="bg2"/>
                </a:solidFill>
                <a:latin typeface="Liberation Sans" panose="020B0604020202020204" pitchFamily="34" charset="0"/>
              </a:rPr>
              <a:t> per unit at every level of activity.</a:t>
            </a:r>
          </a:p>
        </p:txBody>
      </p:sp>
      <p:sp>
        <p:nvSpPr>
          <p:cNvPr id="819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19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Variable Costs</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181600" y="2287588"/>
            <a:ext cx="3673475"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9" name="Rectangle 3"/>
          <p:cNvSpPr>
            <a:spLocks noChangeArrowheads="1"/>
          </p:cNvSpPr>
          <p:nvPr/>
        </p:nvSpPr>
        <p:spPr bwMode="auto">
          <a:xfrm>
            <a:off x="533400" y="1295400"/>
            <a:ext cx="80772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dirty="0">
                <a:latin typeface="Liberation Sans" panose="020B0604020202020204" pitchFamily="34" charset="0"/>
              </a:rPr>
              <a:t>  Damon Company manufactures tablet computers that contain a $10 camera. The activity index is the number of</a:t>
            </a:r>
          </a:p>
        </p:txBody>
      </p:sp>
      <p:sp>
        <p:nvSpPr>
          <p:cNvPr id="9220" name="Rectangle 4"/>
          <p:cNvSpPr>
            <a:spLocks noChangeArrowheads="1"/>
          </p:cNvSpPr>
          <p:nvPr/>
        </p:nvSpPr>
        <p:spPr bwMode="auto">
          <a:xfrm>
            <a:off x="533400" y="2039938"/>
            <a:ext cx="4800600" cy="375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tablets produced. As Damon manufactures each tablet, the total cost of the cameras used increases by $10. </a:t>
            </a:r>
            <a:r>
              <a:rPr lang="en-US" altLang="en-US" sz="2000" b="1" dirty="0">
                <a:latin typeface="Liberation Sans" panose="020B0604020202020204" pitchFamily="34" charset="0"/>
              </a:rPr>
              <a:t>As part (a)</a:t>
            </a:r>
            <a:r>
              <a:rPr lang="en-US" altLang="en-US" sz="2000" dirty="0">
                <a:latin typeface="Liberation Sans" panose="020B0604020202020204" pitchFamily="34" charset="0"/>
              </a:rPr>
              <a:t> of Illustration 5-1 shows, total cost of the cameras will be $20,000 if Damon produces 2,000 tablets, and $100,000 when it produces 10,000 tablets. We also can see that a variable cost remains the same per unit as the level of activity changes. </a:t>
            </a:r>
          </a:p>
        </p:txBody>
      </p:sp>
      <p:sp>
        <p:nvSpPr>
          <p:cNvPr id="9221" name="Rectangle 5"/>
          <p:cNvSpPr>
            <a:spLocks noChangeArrowheads="1"/>
          </p:cNvSpPr>
          <p:nvPr/>
        </p:nvSpPr>
        <p:spPr bwMode="auto">
          <a:xfrm>
            <a:off x="7690849" y="2241550"/>
            <a:ext cx="1237839"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5-1</a:t>
            </a:r>
          </a:p>
        </p:txBody>
      </p:sp>
      <p:sp>
        <p:nvSpPr>
          <p:cNvPr id="922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Variable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334000" y="2303463"/>
            <a:ext cx="3646488"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3" name="Rectangle 10"/>
          <p:cNvSpPr>
            <a:spLocks noChangeArrowheads="1"/>
          </p:cNvSpPr>
          <p:nvPr/>
        </p:nvSpPr>
        <p:spPr bwMode="auto">
          <a:xfrm>
            <a:off x="533400" y="1295400"/>
            <a:ext cx="8077200"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dirty="0">
                <a:latin typeface="Liberation Sans" panose="020B0604020202020204" pitchFamily="34" charset="0"/>
              </a:rPr>
              <a:t>  Damon Company manufactures tablet computers that contain a $10 camera. The activity index is the number of</a:t>
            </a:r>
          </a:p>
        </p:txBody>
      </p:sp>
      <p:sp>
        <p:nvSpPr>
          <p:cNvPr id="10244" name="Rectangle 13"/>
          <p:cNvSpPr>
            <a:spLocks noChangeArrowheads="1"/>
          </p:cNvSpPr>
          <p:nvPr/>
        </p:nvSpPr>
        <p:spPr bwMode="auto">
          <a:xfrm>
            <a:off x="7767049" y="2316163"/>
            <a:ext cx="1237839"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5-1</a:t>
            </a:r>
          </a:p>
        </p:txBody>
      </p:sp>
      <p:sp>
        <p:nvSpPr>
          <p:cNvPr id="1024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248" name="Rectangle 4"/>
          <p:cNvSpPr>
            <a:spLocks noChangeArrowheads="1"/>
          </p:cNvSpPr>
          <p:nvPr/>
        </p:nvSpPr>
        <p:spPr bwMode="auto">
          <a:xfrm>
            <a:off x="533400" y="2039938"/>
            <a:ext cx="4800600"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tablets produced. As Damon manufactures each tablet, the total cost of the cameras used increases by $10. </a:t>
            </a:r>
            <a:r>
              <a:rPr lang="en-US" altLang="en-US" sz="2000" b="1" dirty="0">
                <a:latin typeface="Liberation Sans" panose="020B0604020202020204" pitchFamily="34" charset="0"/>
              </a:rPr>
              <a:t>As part (b)</a:t>
            </a:r>
            <a:r>
              <a:rPr lang="en-US" altLang="en-US" sz="2000" dirty="0">
                <a:latin typeface="Liberation Sans" panose="020B0604020202020204" pitchFamily="34" charset="0"/>
              </a:rPr>
              <a:t> of Illustration 5-1 shows, the unit cost of $10 for the camera is the same whether Damon produces 2,000 or 10,000 tablets.</a:t>
            </a: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Variable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1371600"/>
            <a:ext cx="8153400" cy="431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7" name="Text Box 9"/>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Arial" charset="0"/>
            </a:endParaRPr>
          </a:p>
        </p:txBody>
      </p:sp>
      <p:sp>
        <p:nvSpPr>
          <p:cNvPr id="11270" name="Rectangle 25"/>
          <p:cNvSpPr>
            <a:spLocks noChangeArrowheads="1"/>
          </p:cNvSpPr>
          <p:nvPr/>
        </p:nvSpPr>
        <p:spPr bwMode="auto">
          <a:xfrm>
            <a:off x="838200" y="5715000"/>
            <a:ext cx="1724025" cy="6461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Arial" charset="0"/>
              </a:rPr>
              <a:t>Illustration 5-1</a:t>
            </a:r>
          </a:p>
          <a:p>
            <a:r>
              <a:rPr lang="en-US" altLang="en-US" sz="1200" dirty="0">
                <a:latin typeface="Arial" charset="0"/>
              </a:rPr>
              <a:t>Behavior of total and unit variable costs</a:t>
            </a:r>
          </a:p>
        </p:txBody>
      </p:sp>
      <p:sp>
        <p:nvSpPr>
          <p:cNvPr id="1127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Variable Costs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Liberation Sans" panose="020B0604020202020204" pitchFamily="34" charset="0"/>
            </a:endParaRPr>
          </a:p>
        </p:txBody>
      </p:sp>
      <p:sp>
        <p:nvSpPr>
          <p:cNvPr id="12293" name="Rectangle 8"/>
          <p:cNvSpPr>
            <a:spLocks noChangeArrowheads="1"/>
          </p:cNvSpPr>
          <p:nvPr/>
        </p:nvSpPr>
        <p:spPr bwMode="auto">
          <a:xfrm>
            <a:off x="533400" y="1295400"/>
            <a:ext cx="7772400" cy="426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257300" indent="-4572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50000"/>
              </a:spcBef>
              <a:buClr>
                <a:srgbClr val="800000"/>
              </a:buClr>
              <a:buSzPct val="80000"/>
              <a:buFont typeface="Wingdings" pitchFamily="2" charset="2"/>
              <a:buChar char="u"/>
            </a:pPr>
            <a:r>
              <a:rPr lang="en-US" altLang="en-US" sz="2100" b="1" dirty="0">
                <a:latin typeface="Liberation Sans" panose="020B0604020202020204" pitchFamily="34" charset="0"/>
              </a:rPr>
              <a:t>Costs that remain the same</a:t>
            </a:r>
            <a:r>
              <a:rPr lang="en-US" altLang="en-US" sz="2100" dirty="0">
                <a:latin typeface="Liberation Sans" panose="020B0604020202020204" pitchFamily="34" charset="0"/>
              </a:rPr>
              <a:t> in total regardless of changes in the activity level within a relevant range.</a:t>
            </a:r>
          </a:p>
          <a:p>
            <a:pPr lvl="1">
              <a:lnSpc>
                <a:spcPct val="120000"/>
              </a:lnSpc>
              <a:spcBef>
                <a:spcPct val="50000"/>
              </a:spcBef>
              <a:buClr>
                <a:srgbClr val="800000"/>
              </a:buClr>
              <a:buSzPct val="80000"/>
              <a:buFont typeface="Wingdings" pitchFamily="2" charset="2"/>
              <a:buChar char="u"/>
            </a:pPr>
            <a:r>
              <a:rPr lang="en-US" altLang="en-US" sz="2100" b="1" dirty="0">
                <a:latin typeface="Liberation Sans" panose="020B0604020202020204" pitchFamily="34" charset="0"/>
              </a:rPr>
              <a:t>Fixed cost per unit cost</a:t>
            </a:r>
            <a:r>
              <a:rPr lang="en-US" altLang="en-US" sz="2100" dirty="0">
                <a:latin typeface="Liberation Sans" panose="020B0604020202020204" pitchFamily="34" charset="0"/>
              </a:rPr>
              <a:t> </a:t>
            </a:r>
            <a:r>
              <a:rPr lang="en-US" altLang="en-US" sz="2100" b="1" dirty="0">
                <a:latin typeface="Liberation Sans" panose="020B0604020202020204" pitchFamily="34" charset="0"/>
              </a:rPr>
              <a:t>varies inversely</a:t>
            </a:r>
            <a:r>
              <a:rPr lang="en-US" altLang="en-US" sz="2100" dirty="0">
                <a:latin typeface="Liberation Sans" panose="020B0604020202020204" pitchFamily="34" charset="0"/>
              </a:rPr>
              <a:t> with activity:  As volume increases, unit cost declines, and vice versa</a:t>
            </a:r>
          </a:p>
          <a:p>
            <a:pPr lvl="1">
              <a:lnSpc>
                <a:spcPct val="120000"/>
              </a:lnSpc>
              <a:spcBef>
                <a:spcPct val="50000"/>
              </a:spcBef>
              <a:buClr>
                <a:srgbClr val="800000"/>
              </a:buClr>
              <a:buSzPct val="80000"/>
              <a:buFont typeface="Wingdings" pitchFamily="2" charset="2"/>
              <a:buChar char="u"/>
            </a:pPr>
            <a:r>
              <a:rPr lang="en-US" altLang="en-US" sz="2100" b="1" dirty="0">
                <a:latin typeface="Liberation Sans" panose="020B0604020202020204" pitchFamily="34" charset="0"/>
              </a:rPr>
              <a:t>Examples</a:t>
            </a:r>
            <a:r>
              <a:rPr lang="en-US" altLang="en-US" sz="2100" dirty="0">
                <a:latin typeface="Liberation Sans" panose="020B0604020202020204" pitchFamily="34" charset="0"/>
              </a:rPr>
              <a:t>:</a:t>
            </a:r>
          </a:p>
          <a:p>
            <a:pPr lvl="2">
              <a:lnSpc>
                <a:spcPct val="115000"/>
              </a:lnSpc>
              <a:spcBef>
                <a:spcPct val="20000"/>
              </a:spcBef>
              <a:buClr>
                <a:srgbClr val="800000"/>
              </a:buClr>
              <a:buSzPct val="80000"/>
              <a:buFont typeface="Arial" charset="0"/>
              <a:buChar char="►"/>
            </a:pPr>
            <a:r>
              <a:rPr lang="en-US" altLang="en-US" sz="2000" dirty="0">
                <a:latin typeface="Liberation Sans" panose="020B0604020202020204" pitchFamily="34" charset="0"/>
              </a:rPr>
              <a:t>Property taxes</a:t>
            </a:r>
          </a:p>
          <a:p>
            <a:pPr lvl="2">
              <a:lnSpc>
                <a:spcPct val="115000"/>
              </a:lnSpc>
              <a:spcBef>
                <a:spcPct val="20000"/>
              </a:spcBef>
              <a:buClr>
                <a:srgbClr val="800000"/>
              </a:buClr>
              <a:buSzPct val="80000"/>
              <a:buFont typeface="Arial" charset="0"/>
              <a:buChar char="►"/>
            </a:pPr>
            <a:r>
              <a:rPr lang="en-US" altLang="en-US" sz="2000" dirty="0">
                <a:latin typeface="Liberation Sans" panose="020B0604020202020204" pitchFamily="34" charset="0"/>
              </a:rPr>
              <a:t>Insurance</a:t>
            </a:r>
          </a:p>
          <a:p>
            <a:pPr lvl="2">
              <a:lnSpc>
                <a:spcPct val="115000"/>
              </a:lnSpc>
              <a:spcBef>
                <a:spcPct val="20000"/>
              </a:spcBef>
              <a:buClr>
                <a:srgbClr val="800000"/>
              </a:buClr>
              <a:buSzPct val="80000"/>
              <a:buFont typeface="Arial" charset="0"/>
              <a:buChar char="►"/>
            </a:pPr>
            <a:r>
              <a:rPr lang="en-US" altLang="en-US" sz="2000" dirty="0">
                <a:latin typeface="Liberation Sans" panose="020B0604020202020204" pitchFamily="34" charset="0"/>
              </a:rPr>
              <a:t>Rent</a:t>
            </a:r>
          </a:p>
          <a:p>
            <a:pPr lvl="2">
              <a:lnSpc>
                <a:spcPct val="115000"/>
              </a:lnSpc>
              <a:spcBef>
                <a:spcPct val="20000"/>
              </a:spcBef>
              <a:buClr>
                <a:srgbClr val="800000"/>
              </a:buClr>
              <a:buSzPct val="80000"/>
              <a:buFont typeface="Arial" charset="0"/>
              <a:buChar char="►"/>
            </a:pPr>
            <a:r>
              <a:rPr lang="en-US" altLang="en-US" sz="2000" dirty="0">
                <a:latin typeface="Liberation Sans" panose="020B0604020202020204" pitchFamily="34" charset="0"/>
              </a:rPr>
              <a:t>Depreciation on buildings and equipment	</a:t>
            </a:r>
          </a:p>
        </p:txBody>
      </p:sp>
      <p:sp>
        <p:nvSpPr>
          <p:cNvPr id="1229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295"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Fixed Costs</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454650" y="2438400"/>
            <a:ext cx="330835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5" name="Rectangle 3"/>
          <p:cNvSpPr>
            <a:spLocks noChangeArrowheads="1"/>
          </p:cNvSpPr>
          <p:nvPr/>
        </p:nvSpPr>
        <p:spPr bwMode="auto">
          <a:xfrm>
            <a:off x="533400" y="1295400"/>
            <a:ext cx="8077200"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dirty="0">
                <a:latin typeface="Liberation Sans" panose="020B0604020202020204" pitchFamily="34" charset="0"/>
              </a:rPr>
              <a:t>  Damon Company leases its productive facilities at a cost of $10,000 per month. Total fixed costs of the</a:t>
            </a:r>
          </a:p>
        </p:txBody>
      </p:sp>
      <p:sp>
        <p:nvSpPr>
          <p:cNvPr id="13316" name="Rectangle 5"/>
          <p:cNvSpPr>
            <a:spLocks noChangeArrowheads="1"/>
          </p:cNvSpPr>
          <p:nvPr/>
        </p:nvSpPr>
        <p:spPr bwMode="auto">
          <a:xfrm>
            <a:off x="533400" y="2033588"/>
            <a:ext cx="4800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facilities will remain constant at every level of activity, as part (a) of Illustration 5-2 shows. </a:t>
            </a:r>
          </a:p>
        </p:txBody>
      </p:sp>
      <p:sp>
        <p:nvSpPr>
          <p:cNvPr id="13318" name="Rectangle 6"/>
          <p:cNvSpPr>
            <a:spLocks noChangeArrowheads="1"/>
          </p:cNvSpPr>
          <p:nvPr/>
        </p:nvSpPr>
        <p:spPr bwMode="auto">
          <a:xfrm>
            <a:off x="7530512" y="2209800"/>
            <a:ext cx="1237839"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a:t>
            </a:r>
          </a:p>
        </p:txBody>
      </p:sp>
      <p:sp>
        <p:nvSpPr>
          <p:cNvPr id="133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Fixed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3779" name="Rectangle 3"/>
          <p:cNvSpPr>
            <a:spLocks noChangeArrowheads="1"/>
          </p:cNvSpPr>
          <p:nvPr/>
        </p:nvSpPr>
        <p:spPr bwMode="auto">
          <a:xfrm>
            <a:off x="533400" y="1295400"/>
            <a:ext cx="80772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40000"/>
              </a:spcBef>
              <a:defRPr/>
            </a:pPr>
            <a:r>
              <a:rPr lang="en-US" sz="2000" b="1" dirty="0">
                <a:latin typeface="Liberation Sans" panose="020B0604020202020204" pitchFamily="34" charset="0"/>
              </a:rPr>
              <a:t>Illustration:  </a:t>
            </a:r>
            <a:r>
              <a:rPr lang="en-US" sz="2000" dirty="0">
                <a:latin typeface="Liberation Sans" panose="020B0604020202020204" pitchFamily="34" charset="0"/>
              </a:rPr>
              <a:t>Damon Company leases its productive facilities at a cost of $10,000 per month. Total fixed costs of the</a:t>
            </a:r>
          </a:p>
        </p:txBody>
      </p:sp>
      <p:sp>
        <p:nvSpPr>
          <p:cNvPr id="14339" name="Rectangle 5"/>
          <p:cNvSpPr>
            <a:spLocks noChangeArrowheads="1"/>
          </p:cNvSpPr>
          <p:nvPr/>
        </p:nvSpPr>
        <p:spPr bwMode="auto">
          <a:xfrm>
            <a:off x="533400" y="2027238"/>
            <a:ext cx="4800600" cy="375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facilities will remain constant at every level of activity.  But, </a:t>
            </a:r>
            <a:r>
              <a:rPr lang="en-US" altLang="en-US" sz="2000" b="1" dirty="0">
                <a:latin typeface="Liberation Sans" panose="020B0604020202020204" pitchFamily="34" charset="0"/>
              </a:rPr>
              <a:t>on a per unit basis, the cost of rent will decline as activity increases</a:t>
            </a:r>
            <a:r>
              <a:rPr lang="en-US" altLang="en-US" sz="2000" dirty="0">
                <a:latin typeface="Liberation Sans" panose="020B0604020202020204" pitchFamily="34" charset="0"/>
              </a:rPr>
              <a:t>, as part (b) of Illustration 5-2 shows. At 2,000 units, the unit cost per tablet computer is $5 ($10,000 ÷ 2,000). When Damon produces 10,000 tablets, the unit cost of the rent is only $1 per tablet ($10,000 ÷ 10,000).</a:t>
            </a:r>
          </a:p>
        </p:txBody>
      </p:sp>
      <p:sp>
        <p:nvSpPr>
          <p:cNvPr id="14341" name="Rectangle 10"/>
          <p:cNvSpPr>
            <a:spLocks noChangeArrowheads="1"/>
          </p:cNvSpPr>
          <p:nvPr/>
        </p:nvSpPr>
        <p:spPr bwMode="auto">
          <a:xfrm>
            <a:off x="7530512" y="2209800"/>
            <a:ext cx="1237839"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a:t>
            </a:r>
          </a:p>
        </p:txBody>
      </p:sp>
      <p:pic>
        <p:nvPicPr>
          <p:cNvPr id="14342" name="Picture 1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554663" y="2438400"/>
            <a:ext cx="3208337"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Fixed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Arial" charset="0"/>
            </a:endParaRPr>
          </a:p>
        </p:txBody>
      </p:sp>
      <p:sp>
        <p:nvSpPr>
          <p:cNvPr id="15364" name="Rectangle 7"/>
          <p:cNvSpPr>
            <a:spLocks noChangeArrowheads="1"/>
          </p:cNvSpPr>
          <p:nvPr/>
        </p:nvSpPr>
        <p:spPr bwMode="auto">
          <a:xfrm>
            <a:off x="820003" y="5715000"/>
            <a:ext cx="1724025" cy="646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Arial" charset="0"/>
              </a:rPr>
              <a:t>Illustration 5-2</a:t>
            </a:r>
          </a:p>
          <a:p>
            <a:r>
              <a:rPr lang="en-US" altLang="en-US" sz="1200" dirty="0">
                <a:latin typeface="Arial" charset="0"/>
              </a:rPr>
              <a:t>Behavior of total and unit fixed costs</a:t>
            </a:r>
          </a:p>
        </p:txBody>
      </p:sp>
      <p:pic>
        <p:nvPicPr>
          <p:cNvPr id="15365" name="Picture 1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66738" y="1371600"/>
            <a:ext cx="7967662" cy="409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Rectangle 1"/>
          <p:cNvSpPr/>
          <p:nvPr/>
        </p:nvSpPr>
        <p:spPr bwMode="auto">
          <a:xfrm>
            <a:off x="533400" y="2011363"/>
            <a:ext cx="304800" cy="350837"/>
          </a:xfrm>
          <a:prstGeom prst="rect">
            <a:avLst/>
          </a:prstGeom>
          <a:solidFill>
            <a:schemeClr val="accent3"/>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Fixed Costs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
        <p:nvSpPr>
          <p:cNvPr id="3" name="Rectangle 2"/>
          <p:cNvSpPr/>
          <p:nvPr/>
        </p:nvSpPr>
        <p:spPr bwMode="auto">
          <a:xfrm>
            <a:off x="533400" y="1447800"/>
            <a:ext cx="286603"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8786" name="Rectangle 2"/>
          <p:cNvSpPr>
            <a:spLocks noGrp="1" noChangeArrowheads="1"/>
          </p:cNvSpPr>
          <p:nvPr>
            <p:ph type="body" idx="1"/>
          </p:nvPr>
        </p:nvSpPr>
        <p:spPr>
          <a:xfrm>
            <a:off x="533400" y="1981200"/>
            <a:ext cx="8077200" cy="431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a:spAutoFit/>
          </a:bodyPr>
          <a:lstStyle/>
          <a:p>
            <a:pPr marL="0" indent="0">
              <a:spcBef>
                <a:spcPct val="0"/>
              </a:spcBef>
              <a:buFont typeface="Wingdings" pitchFamily="2" charset="2"/>
              <a:buNone/>
              <a:defRPr/>
            </a:pPr>
            <a:r>
              <a:rPr lang="en-US" sz="2200" b="0" kern="1200" dirty="0">
                <a:solidFill>
                  <a:schemeClr val="tx1"/>
                </a:solidFill>
                <a:effectLst/>
                <a:latin typeface="Liberation Sans" panose="020B0604020202020204" pitchFamily="34" charset="0"/>
              </a:rPr>
              <a:t>Variable costs are costs that:</a:t>
            </a:r>
          </a:p>
        </p:txBody>
      </p:sp>
      <p:sp>
        <p:nvSpPr>
          <p:cNvPr id="16387" name="Rectangle 3"/>
          <p:cNvSpPr>
            <a:spLocks noChangeArrowheads="1"/>
          </p:cNvSpPr>
          <p:nvPr/>
        </p:nvSpPr>
        <p:spPr bwMode="auto">
          <a:xfrm>
            <a:off x="762000" y="2514600"/>
            <a:ext cx="7696200" cy="25908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marL="517525" indent="-517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a.	Vary in total directly and proportionately with changes in the activity level.</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b. 	Remain the same per unit at every activity level. </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c. 	Neither of the above.</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d. 	Both (a) and (b) above. </a:t>
            </a:r>
          </a:p>
        </p:txBody>
      </p:sp>
      <p:sp>
        <p:nvSpPr>
          <p:cNvPr id="758791"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1639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Fixed Costs</a:t>
            </a:r>
          </a:p>
        </p:txBody>
      </p:sp>
      <p:sp>
        <p:nvSpPr>
          <p:cNvPr id="10" name="Notched Right Arrow 9"/>
          <p:cNvSpPr/>
          <p:nvPr/>
        </p:nvSpPr>
        <p:spPr bwMode="auto">
          <a:xfrm>
            <a:off x="228600" y="46482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28600" y="515724"/>
            <a:ext cx="8686800" cy="51992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sz="half" idx="1"/>
          </p:nvPr>
        </p:nvSpPr>
        <p:spPr>
          <a:xfrm>
            <a:off x="533400" y="1295400"/>
            <a:ext cx="7772400" cy="38862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60000"/>
              </a:spcBef>
              <a:buClr>
                <a:srgbClr val="800000"/>
              </a:buClr>
              <a:buSzPct val="80000"/>
              <a:buFont typeface="Wingdings" pitchFamily="2" charset="2"/>
              <a:buChar char="u"/>
            </a:pPr>
            <a:r>
              <a:rPr lang="en-US" altLang="en-US" sz="2100" dirty="0">
                <a:solidFill>
                  <a:schemeClr val="tx1"/>
                </a:solidFill>
                <a:effectLst/>
                <a:latin typeface="Liberation Sans" panose="020B0604020202020204" pitchFamily="34" charset="0"/>
              </a:rPr>
              <a:t>Throughout the range of possible levels of activity</a:t>
            </a:r>
            <a:r>
              <a:rPr lang="en-US" altLang="en-US" sz="2100" b="0" dirty="0">
                <a:solidFill>
                  <a:schemeClr val="tx1"/>
                </a:solidFill>
                <a:effectLst/>
                <a:latin typeface="Liberation Sans" panose="020B0604020202020204" pitchFamily="34" charset="0"/>
              </a:rPr>
              <a:t>, a straight-line relationship usually does not exist for either variable costs or fixed costs. </a:t>
            </a:r>
          </a:p>
          <a:p>
            <a:pPr marL="685800" lvl="1" indent="-457200">
              <a:lnSpc>
                <a:spcPct val="120000"/>
              </a:lnSpc>
              <a:spcBef>
                <a:spcPct val="6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Relationship between variable costs and changes in activity level is often </a:t>
            </a:r>
            <a:r>
              <a:rPr lang="en-US" altLang="en-US" sz="2100" dirty="0">
                <a:solidFill>
                  <a:schemeClr val="tx1"/>
                </a:solidFill>
                <a:effectLst/>
                <a:latin typeface="Liberation Sans" panose="020B0604020202020204" pitchFamily="34" charset="0"/>
              </a:rPr>
              <a:t>curvilinear</a:t>
            </a:r>
            <a:r>
              <a:rPr lang="en-US" altLang="en-US" sz="2100" b="0" dirty="0">
                <a:solidFill>
                  <a:schemeClr val="tx1"/>
                </a:solidFill>
                <a:effectLst/>
                <a:latin typeface="Liberation Sans" panose="020B0604020202020204" pitchFamily="34" charset="0"/>
              </a:rPr>
              <a:t>.</a:t>
            </a:r>
          </a:p>
          <a:p>
            <a:pPr marL="685800" lvl="1" indent="-457200">
              <a:lnSpc>
                <a:spcPct val="120000"/>
              </a:lnSpc>
              <a:spcBef>
                <a:spcPct val="60000"/>
              </a:spcBef>
              <a:buClr>
                <a:srgbClr val="800000"/>
              </a:buClr>
              <a:buSzPct val="80000"/>
              <a:buFont typeface="Wingdings" pitchFamily="2" charset="2"/>
              <a:buChar char="u"/>
            </a:pPr>
            <a:endParaRPr lang="en-US" altLang="en-US" sz="2100" b="0" dirty="0">
              <a:solidFill>
                <a:schemeClr val="tx1"/>
              </a:solidFill>
              <a:effectLst/>
              <a:latin typeface="Liberation Sans" panose="020B0604020202020204" pitchFamily="34" charset="0"/>
            </a:endParaRPr>
          </a:p>
        </p:txBody>
      </p:sp>
      <p:sp>
        <p:nvSpPr>
          <p:cNvPr id="1843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843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Relevant Range</a:t>
            </a:r>
          </a:p>
        </p:txBody>
      </p:sp>
      <p:sp>
        <p:nvSpPr>
          <p:cNvPr id="18439" name="Rectangle 3"/>
          <p:cNvSpPr txBox="1">
            <a:spLocks noChangeArrowheads="1"/>
          </p:cNvSpPr>
          <p:nvPr/>
        </p:nvSpPr>
        <p:spPr bwMode="auto">
          <a:xfrm>
            <a:off x="533400" y="3657600"/>
            <a:ext cx="4800600" cy="1752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800000"/>
              </a:buClr>
              <a:buSzPct val="80000"/>
              <a:buFont typeface="Wingdings" pitchFamily="2" charset="2"/>
              <a:buChar char="u"/>
            </a:pPr>
            <a:r>
              <a:rPr lang="en-US" altLang="en-US" sz="2100" dirty="0">
                <a:latin typeface="Liberation Sans" panose="020B0604020202020204" pitchFamily="34" charset="0"/>
              </a:rPr>
              <a:t>For </a:t>
            </a:r>
            <a:r>
              <a:rPr lang="en-US" altLang="en-US" sz="2100" b="1" dirty="0">
                <a:latin typeface="Liberation Sans" panose="020B0604020202020204" pitchFamily="34" charset="0"/>
              </a:rPr>
              <a:t>fixed costs</a:t>
            </a:r>
            <a:r>
              <a:rPr lang="en-US" altLang="en-US" sz="2100" dirty="0">
                <a:latin typeface="Liberation Sans" panose="020B0604020202020204" pitchFamily="34" charset="0"/>
              </a:rPr>
              <a:t>, the </a:t>
            </a:r>
            <a:r>
              <a:rPr lang="en-US" altLang="en-US" sz="2100" b="1" dirty="0">
                <a:latin typeface="Liberation Sans" panose="020B0604020202020204" pitchFamily="34" charset="0"/>
              </a:rPr>
              <a:t>relationship is also nonlinear</a:t>
            </a:r>
            <a:r>
              <a:rPr lang="en-US" altLang="en-US" sz="2100" dirty="0">
                <a:latin typeface="Liberation Sans" panose="020B0604020202020204" pitchFamily="34" charset="0"/>
              </a:rPr>
              <a:t> – some fixed costs will not change over the entire range of activities, while other fixed costs may change.</a:t>
            </a:r>
          </a:p>
        </p:txBody>
      </p:sp>
      <p:pic>
        <p:nvPicPr>
          <p:cNvPr id="18441"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849830" y="3885347"/>
            <a:ext cx="2646470" cy="1905853"/>
          </a:xfrm>
          <a:prstGeom prst="rect">
            <a:avLst/>
          </a:prstGeom>
          <a:noFill/>
          <a:ln w="12700" cap="sq" cmpd="sng">
            <a:solidFill>
              <a:schemeClr val="tx1"/>
            </a:solidFill>
            <a:prstDash val="solid"/>
            <a:miter lim="800000"/>
            <a:headEnd type="none" w="sm" len="sm"/>
            <a:tailEnd type="none" w="sm" len="sm"/>
          </a:ln>
          <a:effectLst>
            <a:innerShdw blurRad="114300">
              <a:prstClr val="black"/>
            </a:innerShdw>
          </a:effectLst>
          <a:extLst>
            <a:ext uri="{909E8E84-426E-40DD-AFC4-6F175D3DCCD1}">
              <a14:hiddenFill xmlns:a14="http://schemas.microsoft.com/office/drawing/2010/main">
                <a:solidFill>
                  <a:schemeClr val="accent1"/>
                </a:solidFill>
              </a14:hiddenFill>
            </a:ext>
          </a:extLst>
        </p:spPr>
      </p:pic>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Liberation Sans" panose="020B0604020202020204" pitchFamily="34" charset="0"/>
            </a:endParaRPr>
          </a:p>
        </p:txBody>
      </p:sp>
      <p:sp>
        <p:nvSpPr>
          <p:cNvPr id="19460" name="Rectangle 14"/>
          <p:cNvSpPr>
            <a:spLocks noChangeArrowheads="1"/>
          </p:cNvSpPr>
          <p:nvPr/>
        </p:nvSpPr>
        <p:spPr bwMode="auto">
          <a:xfrm>
            <a:off x="914400" y="5715000"/>
            <a:ext cx="1876425" cy="646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5-3</a:t>
            </a:r>
          </a:p>
          <a:p>
            <a:r>
              <a:rPr lang="en-US" altLang="en-US" sz="1200" dirty="0">
                <a:latin typeface="Liberation Sans" panose="020B0604020202020204" pitchFamily="34" charset="0"/>
              </a:rPr>
              <a:t>Nonlinear behavior of variable and fixed costs</a:t>
            </a:r>
          </a:p>
        </p:txBody>
      </p:sp>
      <p:pic>
        <p:nvPicPr>
          <p:cNvPr id="19461" name="Picture 16"/>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838200" y="1447800"/>
            <a:ext cx="7315200" cy="40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Relevant Range</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143000" y="2438400"/>
            <a:ext cx="6629400"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3749" name="Text Box 21"/>
          <p:cNvSpPr txBox="1">
            <a:spLocks noChangeArrowheads="1"/>
          </p:cNvSpPr>
          <p:nvPr/>
        </p:nvSpPr>
        <p:spPr bwMode="auto">
          <a:xfrm>
            <a:off x="533400" y="1295400"/>
            <a:ext cx="6858000" cy="86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defRPr/>
            </a:pPr>
            <a:r>
              <a:rPr lang="en-US" sz="2200" dirty="0">
                <a:solidFill>
                  <a:schemeClr val="bg2"/>
                </a:solidFill>
                <a:latin typeface="Liberation Sans" panose="020B0604020202020204" pitchFamily="34" charset="0"/>
              </a:rPr>
              <a:t>Range of activity over which a company expects to operate during a year.</a:t>
            </a:r>
          </a:p>
        </p:txBody>
      </p:sp>
      <p:sp>
        <p:nvSpPr>
          <p:cNvPr id="20485" name="Rectangle 22"/>
          <p:cNvSpPr>
            <a:spLocks noChangeArrowheads="1"/>
          </p:cNvSpPr>
          <p:nvPr/>
        </p:nvSpPr>
        <p:spPr bwMode="auto">
          <a:xfrm>
            <a:off x="7239000" y="1828800"/>
            <a:ext cx="1676400" cy="646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5-4</a:t>
            </a:r>
          </a:p>
          <a:p>
            <a:r>
              <a:rPr lang="en-US" altLang="en-US" sz="1200" dirty="0">
                <a:latin typeface="Liberation Sans" panose="020B0604020202020204" pitchFamily="34" charset="0"/>
              </a:rPr>
              <a:t>Linear behavior within relevant range</a:t>
            </a:r>
          </a:p>
        </p:txBody>
      </p:sp>
      <p:sp>
        <p:nvSpPr>
          <p:cNvPr id="2048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Relevant Range</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9811" name="Rectangle 3"/>
          <p:cNvSpPr>
            <a:spLocks noChangeArrowheads="1"/>
          </p:cNvSpPr>
          <p:nvPr/>
        </p:nvSpPr>
        <p:spPr bwMode="auto">
          <a:xfrm>
            <a:off x="533400" y="1905000"/>
            <a:ext cx="8077200" cy="3200400"/>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40000"/>
              </a:spcBef>
              <a:buClr>
                <a:schemeClr val="accent2"/>
              </a:buClr>
              <a:buSzPct val="75000"/>
              <a:defRPr/>
            </a:pPr>
            <a:r>
              <a:rPr lang="en-US" sz="2200" dirty="0">
                <a:latin typeface="Liberation Sans" panose="020B0604020202020204" pitchFamily="34" charset="0"/>
              </a:rPr>
              <a:t>The relevant range is:</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of activity in which variable costs will be curvilinear.</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of activity in which fixed costs will be curvilinear. </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over which the company expects to operate during a year.</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Usually from zero to 100% of operating capacity. </a:t>
            </a:r>
          </a:p>
        </p:txBody>
      </p:sp>
      <p:sp>
        <p:nvSpPr>
          <p:cNvPr id="2150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Relevant Range</a:t>
            </a:r>
          </a:p>
        </p:txBody>
      </p:sp>
      <p:sp>
        <p:nvSpPr>
          <p:cNvPr id="9" name="Notched Right Arrow 8"/>
          <p:cNvSpPr/>
          <p:nvPr/>
        </p:nvSpPr>
        <p:spPr bwMode="auto">
          <a:xfrm>
            <a:off x="152400" y="44196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295400" y="3276600"/>
            <a:ext cx="5528106" cy="3266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1" name="Rectangle 3"/>
          <p:cNvSpPr>
            <a:spLocks noGrp="1" noChangeArrowheads="1"/>
          </p:cNvSpPr>
          <p:nvPr>
            <p:ph type="body" sz="half" idx="1"/>
          </p:nvPr>
        </p:nvSpPr>
        <p:spPr>
          <a:xfrm>
            <a:off x="533400" y="1295400"/>
            <a:ext cx="7620000" cy="9906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6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Costs that have </a:t>
            </a:r>
            <a:r>
              <a:rPr lang="en-US" altLang="en-US" sz="2100" dirty="0">
                <a:solidFill>
                  <a:schemeClr val="tx1"/>
                </a:solidFill>
                <a:effectLst/>
                <a:latin typeface="Liberation Sans" panose="020B0604020202020204" pitchFamily="34" charset="0"/>
              </a:rPr>
              <a:t>both</a:t>
            </a:r>
            <a:r>
              <a:rPr lang="en-US" altLang="en-US" sz="2100" b="0" dirty="0">
                <a:solidFill>
                  <a:schemeClr val="tx1"/>
                </a:solidFill>
                <a:effectLst/>
                <a:latin typeface="Liberation Sans" panose="020B0604020202020204" pitchFamily="34" charset="0"/>
              </a:rPr>
              <a:t> a variable element </a:t>
            </a:r>
            <a:r>
              <a:rPr lang="en-US" altLang="en-US" sz="2100" dirty="0">
                <a:solidFill>
                  <a:schemeClr val="tx1"/>
                </a:solidFill>
                <a:effectLst/>
                <a:latin typeface="Liberation Sans" panose="020B0604020202020204" pitchFamily="34" charset="0"/>
              </a:rPr>
              <a:t>and </a:t>
            </a:r>
            <a:r>
              <a:rPr lang="en-US" altLang="en-US" sz="2100" b="0" dirty="0">
                <a:solidFill>
                  <a:schemeClr val="tx1"/>
                </a:solidFill>
                <a:effectLst/>
                <a:latin typeface="Liberation Sans" panose="020B0604020202020204" pitchFamily="34" charset="0"/>
              </a:rPr>
              <a:t>a fixed element.</a:t>
            </a:r>
          </a:p>
          <a:p>
            <a:pPr marL="685800" lvl="1" indent="-457200">
              <a:lnSpc>
                <a:spcPct val="120000"/>
              </a:lnSpc>
              <a:spcBef>
                <a:spcPct val="6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Change in total but  not proportionately with changes in activity level.</a:t>
            </a:r>
          </a:p>
        </p:txBody>
      </p:sp>
      <p:sp>
        <p:nvSpPr>
          <p:cNvPr id="2253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253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Mixed Costs</a:t>
            </a:r>
          </a:p>
        </p:txBody>
      </p:sp>
      <p:sp>
        <p:nvSpPr>
          <p:cNvPr id="2" name="Rectangle 1"/>
          <p:cNvSpPr/>
          <p:nvPr/>
        </p:nvSpPr>
        <p:spPr>
          <a:xfrm>
            <a:off x="6858000" y="3424535"/>
            <a:ext cx="1866217"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200" b="1" dirty="0">
                <a:latin typeface="Liberation Sans" panose="020B0604020202020204" pitchFamily="34" charset="0"/>
              </a:rPr>
              <a:t>Illustration 5-5</a:t>
            </a:r>
          </a:p>
          <a:p>
            <a:r>
              <a:rPr lang="en-US" sz="1200" dirty="0">
                <a:latin typeface="Liberation Sans" panose="020B0604020202020204" pitchFamily="34" charset="0"/>
              </a:rPr>
              <a:t>Behavior of a mixed cost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09600" y="1422400"/>
            <a:ext cx="8001000"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200" dirty="0">
                <a:latin typeface="Liberation Sans" panose="020B0604020202020204" pitchFamily="34" charset="0"/>
              </a:rPr>
              <a:t>Helena Company, reports the following total costs at two levels of production.</a:t>
            </a:r>
          </a:p>
        </p:txBody>
      </p:sp>
      <p:sp>
        <p:nvSpPr>
          <p:cNvPr id="23555" name="Text Box 3"/>
          <p:cNvSpPr txBox="1">
            <a:spLocks noChangeArrowheads="1"/>
          </p:cNvSpPr>
          <p:nvPr/>
        </p:nvSpPr>
        <p:spPr bwMode="auto">
          <a:xfrm>
            <a:off x="609600" y="2417763"/>
            <a:ext cx="6858000" cy="47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200" dirty="0">
                <a:latin typeface="Liberation Sans" panose="020B0604020202020204" pitchFamily="34" charset="0"/>
              </a:rPr>
              <a:t>Classify each cost as </a:t>
            </a:r>
            <a:r>
              <a:rPr lang="en-US" altLang="en-US" sz="2200" b="1" dirty="0">
                <a:solidFill>
                  <a:srgbClr val="800000"/>
                </a:solidFill>
                <a:latin typeface="Liberation Sans" panose="020B0604020202020204" pitchFamily="34" charset="0"/>
              </a:rPr>
              <a:t>variable</a:t>
            </a:r>
            <a:r>
              <a:rPr lang="en-US" altLang="en-US" sz="2200" dirty="0">
                <a:latin typeface="Liberation Sans" panose="020B0604020202020204" pitchFamily="34" charset="0"/>
              </a:rPr>
              <a:t>, </a:t>
            </a:r>
            <a:r>
              <a:rPr lang="en-US" altLang="en-US" sz="2200" b="1" dirty="0">
                <a:solidFill>
                  <a:srgbClr val="006600"/>
                </a:solidFill>
                <a:latin typeface="Liberation Sans" panose="020B0604020202020204" pitchFamily="34" charset="0"/>
              </a:rPr>
              <a:t>fixed</a:t>
            </a:r>
            <a:r>
              <a:rPr lang="en-US" altLang="en-US" sz="2200" dirty="0">
                <a:latin typeface="Liberation Sans" panose="020B0604020202020204" pitchFamily="34" charset="0"/>
              </a:rPr>
              <a:t>, or </a:t>
            </a:r>
            <a:r>
              <a:rPr lang="en-US" altLang="en-US" sz="2200" b="1" dirty="0">
                <a:solidFill>
                  <a:srgbClr val="000099"/>
                </a:solidFill>
                <a:latin typeface="Liberation Sans" panose="020B0604020202020204" pitchFamily="34" charset="0"/>
              </a:rPr>
              <a:t>mixed</a:t>
            </a:r>
            <a:r>
              <a:rPr lang="en-US" altLang="en-US" sz="2200" dirty="0">
                <a:latin typeface="Liberation Sans" panose="020B0604020202020204" pitchFamily="34" charset="0"/>
              </a:rPr>
              <a:t>.</a:t>
            </a:r>
          </a:p>
        </p:txBody>
      </p:sp>
      <p:pic>
        <p:nvPicPr>
          <p:cNvPr id="235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7938" y="3316288"/>
            <a:ext cx="6215062" cy="2322512"/>
          </a:xfrm>
          <a:prstGeom prst="rect">
            <a:avLst/>
          </a:prstGeom>
          <a:noFill/>
          <a:ln w="19050"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8" name="Text Box 6"/>
          <p:cNvSpPr txBox="1">
            <a:spLocks noChangeArrowheads="1"/>
          </p:cNvSpPr>
          <p:nvPr/>
        </p:nvSpPr>
        <p:spPr bwMode="auto">
          <a:xfrm>
            <a:off x="457200" y="3741738"/>
            <a:ext cx="1371600" cy="153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200" b="1" dirty="0">
                <a:solidFill>
                  <a:srgbClr val="800000"/>
                </a:solidFill>
                <a:latin typeface="Liberation Sans" panose="020B0604020202020204" pitchFamily="34" charset="0"/>
              </a:rPr>
              <a:t>Variable</a:t>
            </a:r>
          </a:p>
          <a:p>
            <a:pPr>
              <a:lnSpc>
                <a:spcPct val="115000"/>
              </a:lnSpc>
              <a:spcBef>
                <a:spcPct val="40000"/>
              </a:spcBef>
            </a:pPr>
            <a:r>
              <a:rPr lang="en-US" altLang="en-US" sz="2200" b="1" dirty="0">
                <a:solidFill>
                  <a:srgbClr val="006600"/>
                </a:solidFill>
                <a:latin typeface="Liberation Sans" panose="020B0604020202020204" pitchFamily="34" charset="0"/>
              </a:rPr>
              <a:t>Fixed</a:t>
            </a:r>
          </a:p>
          <a:p>
            <a:pPr>
              <a:lnSpc>
                <a:spcPct val="115000"/>
              </a:lnSpc>
              <a:spcBef>
                <a:spcPct val="40000"/>
              </a:spcBef>
            </a:pPr>
            <a:r>
              <a:rPr lang="en-US" altLang="en-US" sz="2200" b="1" dirty="0">
                <a:solidFill>
                  <a:srgbClr val="000099"/>
                </a:solidFill>
                <a:latin typeface="Liberation Sans" panose="020B0604020202020204" pitchFamily="34" charset="0"/>
              </a:rPr>
              <a:t>Mixed</a:t>
            </a:r>
          </a:p>
        </p:txBody>
      </p:sp>
      <p:sp>
        <p:nvSpPr>
          <p:cNvPr id="978951" name="Line 7"/>
          <p:cNvSpPr>
            <a:spLocks noChangeShapeType="1"/>
          </p:cNvSpPr>
          <p:nvPr/>
        </p:nvSpPr>
        <p:spPr bwMode="auto">
          <a:xfrm flipV="1">
            <a:off x="1676400" y="3886200"/>
            <a:ext cx="990600" cy="152400"/>
          </a:xfrm>
          <a:prstGeom prst="line">
            <a:avLst/>
          </a:prstGeom>
          <a:noFill/>
          <a:ln w="1905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2" name="Line 8"/>
          <p:cNvSpPr>
            <a:spLocks noChangeShapeType="1"/>
          </p:cNvSpPr>
          <p:nvPr/>
        </p:nvSpPr>
        <p:spPr bwMode="auto">
          <a:xfrm>
            <a:off x="1676400" y="4038600"/>
            <a:ext cx="990600" cy="304800"/>
          </a:xfrm>
          <a:prstGeom prst="line">
            <a:avLst/>
          </a:prstGeom>
          <a:noFill/>
          <a:ln w="1905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3" name="Line 9"/>
          <p:cNvSpPr>
            <a:spLocks noChangeShapeType="1"/>
          </p:cNvSpPr>
          <p:nvPr/>
        </p:nvSpPr>
        <p:spPr bwMode="auto">
          <a:xfrm>
            <a:off x="1676400" y="4038600"/>
            <a:ext cx="990600" cy="609600"/>
          </a:xfrm>
          <a:prstGeom prst="line">
            <a:avLst/>
          </a:prstGeom>
          <a:noFill/>
          <a:ln w="1905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4" name="Line 10"/>
          <p:cNvSpPr>
            <a:spLocks noChangeShapeType="1"/>
          </p:cNvSpPr>
          <p:nvPr/>
        </p:nvSpPr>
        <p:spPr bwMode="auto">
          <a:xfrm>
            <a:off x="1371600" y="4495800"/>
            <a:ext cx="1295400" cy="381000"/>
          </a:xfrm>
          <a:prstGeom prst="line">
            <a:avLst/>
          </a:prstGeom>
          <a:noFill/>
          <a:ln w="19050" cap="sq">
            <a:solidFill>
              <a:srgbClr val="0066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5" name="Line 11"/>
          <p:cNvSpPr>
            <a:spLocks noChangeShapeType="1"/>
          </p:cNvSpPr>
          <p:nvPr/>
        </p:nvSpPr>
        <p:spPr bwMode="auto">
          <a:xfrm>
            <a:off x="1371600" y="4495800"/>
            <a:ext cx="1295400" cy="914400"/>
          </a:xfrm>
          <a:prstGeom prst="line">
            <a:avLst/>
          </a:prstGeom>
          <a:noFill/>
          <a:ln w="19050" cap="sq">
            <a:solidFill>
              <a:srgbClr val="0066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6" name="Line 12"/>
          <p:cNvSpPr>
            <a:spLocks noChangeShapeType="1"/>
          </p:cNvSpPr>
          <p:nvPr/>
        </p:nvSpPr>
        <p:spPr bwMode="auto">
          <a:xfrm flipV="1">
            <a:off x="1447800" y="4114800"/>
            <a:ext cx="1219200" cy="914400"/>
          </a:xfrm>
          <a:prstGeom prst="line">
            <a:avLst/>
          </a:prstGeom>
          <a:noFill/>
          <a:ln w="19050" cap="sq">
            <a:solidFill>
              <a:srgbClr val="000099"/>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7" name="Line 13"/>
          <p:cNvSpPr>
            <a:spLocks noChangeShapeType="1"/>
          </p:cNvSpPr>
          <p:nvPr/>
        </p:nvSpPr>
        <p:spPr bwMode="auto">
          <a:xfrm>
            <a:off x="1447800" y="5029200"/>
            <a:ext cx="1219200" cy="152400"/>
          </a:xfrm>
          <a:prstGeom prst="line">
            <a:avLst/>
          </a:prstGeom>
          <a:noFill/>
          <a:ln w="19050" cap="sq">
            <a:solidFill>
              <a:srgbClr val="000099"/>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9"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20" name="Picture 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1" name="Picture 3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2" name="Picture 3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Box 2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1</a:t>
            </a:r>
          </a:p>
        </p:txBody>
      </p:sp>
      <p:sp>
        <p:nvSpPr>
          <p:cNvPr id="24" name="TextBox 23"/>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Types of Costs</a:t>
            </a:r>
          </a:p>
        </p:txBody>
      </p:sp>
      <p:sp>
        <p:nvSpPr>
          <p:cNvPr id="2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1</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8951"/>
                                        </p:tgtEl>
                                        <p:attrNameLst>
                                          <p:attrName>style.visibility</p:attrName>
                                        </p:attrNameLst>
                                      </p:cBhvr>
                                      <p:to>
                                        <p:strVal val="visible"/>
                                      </p:to>
                                    </p:set>
                                    <p:animEffect transition="in" filter="wipe(left)">
                                      <p:cBhvr>
                                        <p:cTn id="7" dur="500"/>
                                        <p:tgtEl>
                                          <p:spTgt spid="9789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8952"/>
                                        </p:tgtEl>
                                        <p:attrNameLst>
                                          <p:attrName>style.visibility</p:attrName>
                                        </p:attrNameLst>
                                      </p:cBhvr>
                                      <p:to>
                                        <p:strVal val="visible"/>
                                      </p:to>
                                    </p:set>
                                    <p:animEffect transition="in" filter="wipe(left)">
                                      <p:cBhvr>
                                        <p:cTn id="12" dur="500"/>
                                        <p:tgtEl>
                                          <p:spTgt spid="97895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8953"/>
                                        </p:tgtEl>
                                        <p:attrNameLst>
                                          <p:attrName>style.visibility</p:attrName>
                                        </p:attrNameLst>
                                      </p:cBhvr>
                                      <p:to>
                                        <p:strVal val="visible"/>
                                      </p:to>
                                    </p:set>
                                    <p:animEffect transition="in" filter="wipe(left)">
                                      <p:cBhvr>
                                        <p:cTn id="17" dur="500"/>
                                        <p:tgtEl>
                                          <p:spTgt spid="9789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8954"/>
                                        </p:tgtEl>
                                        <p:attrNameLst>
                                          <p:attrName>style.visibility</p:attrName>
                                        </p:attrNameLst>
                                      </p:cBhvr>
                                      <p:to>
                                        <p:strVal val="visible"/>
                                      </p:to>
                                    </p:set>
                                    <p:animEffect transition="in" filter="wipe(left)">
                                      <p:cBhvr>
                                        <p:cTn id="22" dur="500"/>
                                        <p:tgtEl>
                                          <p:spTgt spid="97895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8955"/>
                                        </p:tgtEl>
                                        <p:attrNameLst>
                                          <p:attrName>style.visibility</p:attrName>
                                        </p:attrNameLst>
                                      </p:cBhvr>
                                      <p:to>
                                        <p:strVal val="visible"/>
                                      </p:to>
                                    </p:set>
                                    <p:animEffect transition="in" filter="wipe(left)">
                                      <p:cBhvr>
                                        <p:cTn id="27" dur="500"/>
                                        <p:tgtEl>
                                          <p:spTgt spid="97895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78956"/>
                                        </p:tgtEl>
                                        <p:attrNameLst>
                                          <p:attrName>style.visibility</p:attrName>
                                        </p:attrNameLst>
                                      </p:cBhvr>
                                      <p:to>
                                        <p:strVal val="visible"/>
                                      </p:to>
                                    </p:set>
                                    <p:animEffect transition="in" filter="wipe(left)">
                                      <p:cBhvr>
                                        <p:cTn id="32" dur="500"/>
                                        <p:tgtEl>
                                          <p:spTgt spid="97895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78957"/>
                                        </p:tgtEl>
                                        <p:attrNameLst>
                                          <p:attrName>style.visibility</p:attrName>
                                        </p:attrNameLst>
                                      </p:cBhvr>
                                      <p:to>
                                        <p:strVal val="visible"/>
                                      </p:to>
                                    </p:set>
                                    <p:animEffect transition="in" filter="wipe(left)">
                                      <p:cBhvr>
                                        <p:cTn id="37" dur="500"/>
                                        <p:tgtEl>
                                          <p:spTgt spid="978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8951" grpId="0" animBg="1"/>
      <p:bldP spid="978952" grpId="0" animBg="1"/>
      <p:bldP spid="978953" grpId="0" animBg="1"/>
      <p:bldP spid="978954" grpId="0" animBg="1"/>
      <p:bldP spid="978955" grpId="0" animBg="1"/>
      <p:bldP spid="978956" grpId="0" animBg="1"/>
      <p:bldP spid="97895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5"/>
          <p:cNvSpPr txBox="1">
            <a:spLocks noChangeArrowheads="1"/>
          </p:cNvSpPr>
          <p:nvPr/>
        </p:nvSpPr>
        <p:spPr bwMode="auto">
          <a:xfrm>
            <a:off x="533400" y="14478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chemeClr val="tx2">
                    <a:lumMod val="75000"/>
                  </a:schemeClr>
                </a:solidFill>
                <a:latin typeface="Liberation Sans" panose="020B0604020202020204" pitchFamily="34" charset="0"/>
              </a:rPr>
              <a:t>High-Low Method</a:t>
            </a:r>
          </a:p>
        </p:txBody>
      </p:sp>
      <p:sp>
        <p:nvSpPr>
          <p:cNvPr id="24580" name="Rectangle 8"/>
          <p:cNvSpPr>
            <a:spLocks noChangeArrowheads="1"/>
          </p:cNvSpPr>
          <p:nvPr/>
        </p:nvSpPr>
        <p:spPr bwMode="auto">
          <a:xfrm>
            <a:off x="533400" y="2057400"/>
            <a:ext cx="7924800" cy="403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800000"/>
              </a:buClr>
              <a:buSzPct val="80000"/>
              <a:buFont typeface="Wingdings" pitchFamily="2" charset="2"/>
              <a:buChar char="u"/>
            </a:pPr>
            <a:r>
              <a:rPr lang="en-US" altLang="en-US" sz="2100" dirty="0">
                <a:latin typeface="Liberation Sans" panose="020B0604020202020204" pitchFamily="34" charset="0"/>
              </a:rPr>
              <a:t>High-Low Method uses the total costs incurred at the high and the low levels of activity to classify mixed costs into fixed and variable components.</a:t>
            </a:r>
          </a:p>
          <a:p>
            <a:pPr lvl="1">
              <a:lnSpc>
                <a:spcPct val="120000"/>
              </a:lnSpc>
              <a:spcBef>
                <a:spcPct val="60000"/>
              </a:spcBef>
              <a:buClr>
                <a:srgbClr val="800000"/>
              </a:buClr>
              <a:buSzPct val="80000"/>
              <a:buFont typeface="Wingdings" pitchFamily="2" charset="2"/>
              <a:buChar char="u"/>
            </a:pPr>
            <a:r>
              <a:rPr lang="en-US" altLang="en-US" sz="2100" dirty="0">
                <a:latin typeface="Liberation Sans" panose="020B0604020202020204" pitchFamily="34" charset="0"/>
              </a:rPr>
              <a:t>The difference in costs between the high and low levels represents variable costs, since only variable-cost element can change as activity levels change.</a:t>
            </a:r>
          </a:p>
        </p:txBody>
      </p:sp>
      <p:sp>
        <p:nvSpPr>
          <p:cNvPr id="7" name="Rectangle 6"/>
          <p:cNvSpPr>
            <a:spLocks noChangeArrowheads="1"/>
          </p:cNvSpPr>
          <p:nvPr/>
        </p:nvSpPr>
        <p:spPr bwMode="auto">
          <a:xfrm>
            <a:off x="290286" y="405765"/>
            <a:ext cx="2249714" cy="677228"/>
          </a:xfrm>
          <a:prstGeom prst="rect">
            <a:avLst/>
          </a:prstGeom>
          <a:solidFill>
            <a:schemeClr val="bg1">
              <a:lumMod val="85000"/>
            </a:schemeClr>
          </a:solidFill>
          <a:ln>
            <a:noFill/>
          </a:ln>
          <a:effectLst/>
        </p:spPr>
        <p:txBody>
          <a:bodyPr wrap="none" lIns="86493" tIns="43247" rIns="86493" bIns="43247" anchor="ctr"/>
          <a:lstStyle/>
          <a:p>
            <a:r>
              <a:rPr lang="en-US" altLang="en-US" sz="1700" b="1" dirty="0">
                <a:latin typeface="Liberation Sans" panose="020B0604020202020204" pitchFamily="34" charset="0"/>
              </a:rPr>
              <a:t>LEARNING</a:t>
            </a:r>
          </a:p>
          <a:p>
            <a:r>
              <a:rPr lang="en-US" altLang="en-US" sz="1700" b="1" dirty="0">
                <a:latin typeface="Liberation Sans" panose="020B0604020202020204" pitchFamily="34" charset="0"/>
              </a:rPr>
              <a:t>OBJECTIVE</a:t>
            </a:r>
          </a:p>
        </p:txBody>
      </p:sp>
      <p:sp>
        <p:nvSpPr>
          <p:cNvPr id="8" name="Rectangle 5"/>
          <p:cNvSpPr>
            <a:spLocks noChangeArrowheads="1"/>
          </p:cNvSpPr>
          <p:nvPr/>
        </p:nvSpPr>
        <p:spPr bwMode="auto">
          <a:xfrm>
            <a:off x="2540000" y="274320"/>
            <a:ext cx="6241143" cy="928688"/>
          </a:xfrm>
          <a:prstGeom prst="rect">
            <a:avLst/>
          </a:prstGeom>
          <a:solidFill>
            <a:srgbClr val="045072"/>
          </a:solidFill>
          <a:ln>
            <a:noFill/>
          </a:ln>
          <a:effectLst/>
        </p:spPr>
        <p:txBody>
          <a:bodyPr wrap="square" lIns="86493" tIns="34597" rIns="86493" bIns="43247" anchor="ctr"/>
          <a:lstStyle/>
          <a:p>
            <a:pPr marL="111120"/>
            <a:r>
              <a:rPr lang="en-US" sz="2000" b="1" dirty="0">
                <a:solidFill>
                  <a:schemeClr val="bg1"/>
                </a:solidFill>
                <a:latin typeface="Liberation Sans" panose="020B0604020202020204" pitchFamily="34" charset="0"/>
              </a:rPr>
              <a:t>Apply the high-low method to determine the components of mixed costs.</a:t>
            </a:r>
          </a:p>
        </p:txBody>
      </p:sp>
      <p:sp>
        <p:nvSpPr>
          <p:cNvPr id="9" name="Oval 8"/>
          <p:cNvSpPr/>
          <p:nvPr/>
        </p:nvSpPr>
        <p:spPr bwMode="auto">
          <a:xfrm>
            <a:off x="1872343" y="485775"/>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pPr algn="ctr"/>
            <a:r>
              <a:rPr lang="en-US" b="1" dirty="0">
                <a:solidFill>
                  <a:schemeClr val="bg1"/>
                </a:solidFill>
                <a:latin typeface="Liberation Sans" panose="020B0604020202020204" pitchFamily="34" charset="0"/>
              </a:rPr>
              <a:t>2</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sz="half" idx="1"/>
          </p:nvPr>
        </p:nvSpPr>
        <p:spPr>
          <a:xfrm>
            <a:off x="533400" y="1295400"/>
            <a:ext cx="8258175" cy="9144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lvl="1" indent="0">
              <a:lnSpc>
                <a:spcPct val="120000"/>
              </a:lnSpc>
              <a:spcBef>
                <a:spcPct val="60000"/>
              </a:spcBef>
              <a:buClr>
                <a:srgbClr val="800000"/>
              </a:buClr>
              <a:buSzPct val="80000"/>
              <a:buFont typeface="Wingdings" pitchFamily="2" charset="2"/>
              <a:buNone/>
            </a:pPr>
            <a:r>
              <a:rPr lang="en-US" altLang="en-US" sz="2200" dirty="0">
                <a:solidFill>
                  <a:schemeClr val="tx1"/>
                </a:solidFill>
                <a:effectLst/>
                <a:latin typeface="Liberation Sans" panose="020B0604020202020204" pitchFamily="34" charset="0"/>
              </a:rPr>
              <a:t>STEP 1</a:t>
            </a:r>
            <a:r>
              <a:rPr lang="en-US" altLang="en-US" sz="2200" b="0" dirty="0">
                <a:solidFill>
                  <a:schemeClr val="tx1"/>
                </a:solidFill>
                <a:effectLst/>
                <a:latin typeface="Liberation Sans" panose="020B0604020202020204" pitchFamily="34" charset="0"/>
              </a:rPr>
              <a:t>:  Determine </a:t>
            </a:r>
            <a:r>
              <a:rPr lang="en-US" altLang="en-US" sz="2200" dirty="0">
                <a:solidFill>
                  <a:schemeClr val="tx1"/>
                </a:solidFill>
                <a:effectLst/>
                <a:latin typeface="Liberation Sans" panose="020B0604020202020204" pitchFamily="34" charset="0"/>
              </a:rPr>
              <a:t>variable cost per unit</a:t>
            </a:r>
            <a:r>
              <a:rPr lang="en-US" altLang="en-US" sz="2200" b="0" dirty="0">
                <a:solidFill>
                  <a:schemeClr val="tx1"/>
                </a:solidFill>
                <a:effectLst/>
                <a:latin typeface="Liberation Sans" panose="020B0604020202020204" pitchFamily="34" charset="0"/>
              </a:rPr>
              <a:t> using </a:t>
            </a:r>
            <a:r>
              <a:rPr lang="en-US" altLang="en-US" sz="2200" b="0" dirty="0">
                <a:effectLst/>
                <a:latin typeface="Liberation Sans" panose="020B0604020202020204" pitchFamily="34" charset="0"/>
              </a:rPr>
              <a:t>the  following formula:</a:t>
            </a:r>
          </a:p>
        </p:txBody>
      </p:sp>
      <p:sp>
        <p:nvSpPr>
          <p:cNvPr id="2560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560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pic>
        <p:nvPicPr>
          <p:cNvPr id="25609"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0" y="2514600"/>
            <a:ext cx="8534400" cy="120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 name="Rectangle 1"/>
          <p:cNvSpPr/>
          <p:nvPr/>
        </p:nvSpPr>
        <p:spPr>
          <a:xfrm>
            <a:off x="228600" y="3697069"/>
            <a:ext cx="2138727"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200" b="1" dirty="0">
                <a:latin typeface="Liberation Sans" panose="020B0604020202020204" pitchFamily="34" charset="0"/>
              </a:rPr>
              <a:t>Illustration 5-6</a:t>
            </a:r>
          </a:p>
          <a:p>
            <a:r>
              <a:rPr lang="en-US" sz="1200" dirty="0">
                <a:latin typeface="Liberation Sans" panose="020B0604020202020204" pitchFamily="34" charset="0"/>
              </a:rPr>
              <a:t>Formula for variable cost per</a:t>
            </a:r>
          </a:p>
          <a:p>
            <a:r>
              <a:rPr lang="en-US" sz="1200" dirty="0">
                <a:latin typeface="Liberation Sans" panose="020B0604020202020204" pitchFamily="34" charset="0"/>
              </a:rPr>
              <a:t>unit using high-low method</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body" sz="half" idx="1"/>
          </p:nvPr>
        </p:nvSpPr>
        <p:spPr>
          <a:xfrm>
            <a:off x="533400" y="1295400"/>
            <a:ext cx="6172200" cy="1207254"/>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marL="0" indent="0">
              <a:lnSpc>
                <a:spcPct val="115000"/>
              </a:lnSpc>
              <a:spcBef>
                <a:spcPct val="40000"/>
              </a:spcBef>
              <a:buClrTx/>
              <a:buSzTx/>
              <a:buFontTx/>
              <a:buNone/>
              <a:tabLst>
                <a:tab pos="2057400" algn="l"/>
              </a:tabLst>
            </a:pPr>
            <a:r>
              <a:rPr lang="en-US" altLang="en-US" sz="2100" dirty="0">
                <a:solidFill>
                  <a:schemeClr val="tx1"/>
                </a:solidFill>
                <a:effectLst/>
                <a:latin typeface="Liberation Sans" panose="020B0604020202020204" pitchFamily="34" charset="0"/>
              </a:rPr>
              <a:t>Illustration:</a:t>
            </a:r>
            <a:r>
              <a:rPr lang="en-US" altLang="en-US" sz="2100" b="0" dirty="0">
                <a:solidFill>
                  <a:schemeClr val="tx1"/>
                </a:solidFill>
                <a:effectLst/>
                <a:latin typeface="Liberation Sans" panose="020B0604020202020204" pitchFamily="34" charset="0"/>
              </a:rPr>
              <a:t>  Metro Transit Company has the following maintenance costs and mileage data for its fleet of buses over a 6-month period.</a:t>
            </a:r>
          </a:p>
        </p:txBody>
      </p:sp>
      <p:sp>
        <p:nvSpPr>
          <p:cNvPr id="26629" name="Text Box 11"/>
          <p:cNvSpPr txBox="1">
            <a:spLocks noChangeArrowheads="1"/>
          </p:cNvSpPr>
          <p:nvPr/>
        </p:nvSpPr>
        <p:spPr bwMode="auto">
          <a:xfrm>
            <a:off x="609600" y="4572000"/>
            <a:ext cx="2286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Change in Costs</a:t>
            </a:r>
          </a:p>
        </p:txBody>
      </p:sp>
      <p:sp>
        <p:nvSpPr>
          <p:cNvPr id="860172" name="Text Box 12"/>
          <p:cNvSpPr txBox="1">
            <a:spLocks noChangeArrowheads="1"/>
          </p:cNvSpPr>
          <p:nvPr/>
        </p:nvSpPr>
        <p:spPr bwMode="auto">
          <a:xfrm>
            <a:off x="2895600" y="4572000"/>
            <a:ext cx="4495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29000" algn="ctr"/>
                <a:tab pos="6343650" algn="ctr"/>
              </a:tabLst>
              <a:defRPr sz="2400">
                <a:solidFill>
                  <a:schemeClr val="tx1"/>
                </a:solidFill>
                <a:latin typeface="Times New Roman" pitchFamily="18" charset="0"/>
              </a:defRPr>
            </a:lvl1pPr>
            <a:lvl2pPr marL="742950" indent="-285750">
              <a:tabLst>
                <a:tab pos="3429000" algn="ctr"/>
                <a:tab pos="6343650" algn="ctr"/>
              </a:tabLst>
              <a:defRPr sz="2400">
                <a:solidFill>
                  <a:schemeClr val="tx1"/>
                </a:solidFill>
                <a:latin typeface="Times New Roman" pitchFamily="18" charset="0"/>
              </a:defRPr>
            </a:lvl2pPr>
            <a:lvl3pPr marL="1143000" indent="-228600">
              <a:tabLst>
                <a:tab pos="3429000" algn="ctr"/>
                <a:tab pos="6343650" algn="ctr"/>
              </a:tabLst>
              <a:defRPr sz="2400">
                <a:solidFill>
                  <a:schemeClr val="tx1"/>
                </a:solidFill>
                <a:latin typeface="Times New Roman" pitchFamily="18" charset="0"/>
              </a:defRPr>
            </a:lvl3pPr>
            <a:lvl4pPr marL="1600200" indent="-228600">
              <a:tabLst>
                <a:tab pos="3429000" algn="ctr"/>
                <a:tab pos="6343650" algn="ctr"/>
              </a:tabLst>
              <a:defRPr sz="2400">
                <a:solidFill>
                  <a:schemeClr val="tx1"/>
                </a:solidFill>
                <a:latin typeface="Times New Roman" pitchFamily="18" charset="0"/>
              </a:defRPr>
            </a:lvl4pPr>
            <a:lvl5pPr marL="2057400" indent="-228600">
              <a:tabLst>
                <a:tab pos="342900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(63,000 - 30,000)</a:t>
            </a:r>
            <a:r>
              <a:rPr lang="en-US" altLang="en-US" sz="2200" dirty="0">
                <a:latin typeface="Liberation Sans" panose="020B0604020202020204" pitchFamily="34" charset="0"/>
              </a:rPr>
              <a:t>  	$33,000</a:t>
            </a:r>
          </a:p>
        </p:txBody>
      </p:sp>
      <p:sp>
        <p:nvSpPr>
          <p:cNvPr id="26631" name="Text Box 13"/>
          <p:cNvSpPr txBox="1">
            <a:spLocks noChangeArrowheads="1"/>
          </p:cNvSpPr>
          <p:nvPr/>
        </p:nvSpPr>
        <p:spPr bwMode="auto">
          <a:xfrm>
            <a:off x="609600" y="5029200"/>
            <a:ext cx="2362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High minus Low</a:t>
            </a:r>
          </a:p>
        </p:txBody>
      </p:sp>
      <p:sp>
        <p:nvSpPr>
          <p:cNvPr id="860174" name="Text Box 14"/>
          <p:cNvSpPr txBox="1">
            <a:spLocks noChangeArrowheads="1"/>
          </p:cNvSpPr>
          <p:nvPr/>
        </p:nvSpPr>
        <p:spPr bwMode="auto">
          <a:xfrm>
            <a:off x="2895600" y="5029200"/>
            <a:ext cx="4495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86150" algn="ctr"/>
                <a:tab pos="6343650" algn="ctr"/>
              </a:tabLst>
              <a:defRPr sz="2400">
                <a:solidFill>
                  <a:schemeClr val="tx1"/>
                </a:solidFill>
                <a:latin typeface="Times New Roman" pitchFamily="18" charset="0"/>
              </a:defRPr>
            </a:lvl1pPr>
            <a:lvl2pPr marL="742950" indent="-285750">
              <a:tabLst>
                <a:tab pos="3486150" algn="ctr"/>
                <a:tab pos="6343650" algn="ctr"/>
              </a:tabLst>
              <a:defRPr sz="2400">
                <a:solidFill>
                  <a:schemeClr val="tx1"/>
                </a:solidFill>
                <a:latin typeface="Times New Roman" pitchFamily="18" charset="0"/>
              </a:defRPr>
            </a:lvl2pPr>
            <a:lvl3pPr marL="1143000" indent="-228600">
              <a:tabLst>
                <a:tab pos="3486150" algn="ctr"/>
                <a:tab pos="6343650" algn="ctr"/>
              </a:tabLst>
              <a:defRPr sz="2400">
                <a:solidFill>
                  <a:schemeClr val="tx1"/>
                </a:solidFill>
                <a:latin typeface="Times New Roman" pitchFamily="18" charset="0"/>
              </a:defRPr>
            </a:lvl3pPr>
            <a:lvl4pPr marL="1600200" indent="-228600">
              <a:tabLst>
                <a:tab pos="3486150" algn="ctr"/>
                <a:tab pos="6343650" algn="ctr"/>
              </a:tabLst>
              <a:defRPr sz="2400">
                <a:solidFill>
                  <a:schemeClr val="tx1"/>
                </a:solidFill>
                <a:latin typeface="Times New Roman" pitchFamily="18" charset="0"/>
              </a:defRPr>
            </a:lvl4pPr>
            <a:lvl5pPr marL="2057400" indent="-228600">
              <a:tabLst>
                <a:tab pos="348615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(50,000 - 20,000)</a:t>
            </a:r>
            <a:r>
              <a:rPr lang="en-US" altLang="en-US" sz="2200" dirty="0">
                <a:latin typeface="Liberation Sans" panose="020B0604020202020204" pitchFamily="34" charset="0"/>
              </a:rPr>
              <a:t>  	30,000</a:t>
            </a:r>
          </a:p>
        </p:txBody>
      </p:sp>
      <p:sp>
        <p:nvSpPr>
          <p:cNvPr id="26633" name="Line 15"/>
          <p:cNvSpPr>
            <a:spLocks noChangeShapeType="1"/>
          </p:cNvSpPr>
          <p:nvPr/>
        </p:nvSpPr>
        <p:spPr bwMode="auto">
          <a:xfrm>
            <a:off x="5791200" y="5029200"/>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6634" name="Text Box 16"/>
          <p:cNvSpPr txBox="1">
            <a:spLocks noChangeArrowheads="1"/>
          </p:cNvSpPr>
          <p:nvPr/>
        </p:nvSpPr>
        <p:spPr bwMode="auto">
          <a:xfrm>
            <a:off x="7239000" y="4800600"/>
            <a:ext cx="30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b="1" dirty="0">
                <a:latin typeface="Liberation Sans" panose="020B0604020202020204" pitchFamily="34" charset="0"/>
              </a:rPr>
              <a:t>=</a:t>
            </a:r>
          </a:p>
        </p:txBody>
      </p:sp>
      <p:sp>
        <p:nvSpPr>
          <p:cNvPr id="860179" name="Text Box 19"/>
          <p:cNvSpPr txBox="1">
            <a:spLocks noChangeArrowheads="1"/>
          </p:cNvSpPr>
          <p:nvPr/>
        </p:nvSpPr>
        <p:spPr bwMode="auto">
          <a:xfrm>
            <a:off x="7696200" y="4648200"/>
            <a:ext cx="914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714750" algn="ctr"/>
                <a:tab pos="6343650" algn="ctr"/>
              </a:tabLst>
              <a:defRPr sz="2400">
                <a:solidFill>
                  <a:schemeClr val="tx1"/>
                </a:solidFill>
                <a:latin typeface="Times New Roman" pitchFamily="18" charset="0"/>
              </a:defRPr>
            </a:lvl1pPr>
            <a:lvl2pPr marL="742950" indent="-285750">
              <a:tabLst>
                <a:tab pos="3714750" algn="ctr"/>
                <a:tab pos="6343650" algn="ctr"/>
              </a:tabLst>
              <a:defRPr sz="2400">
                <a:solidFill>
                  <a:schemeClr val="tx1"/>
                </a:solidFill>
                <a:latin typeface="Times New Roman" pitchFamily="18" charset="0"/>
              </a:defRPr>
            </a:lvl2pPr>
            <a:lvl3pPr marL="1143000" indent="-228600">
              <a:tabLst>
                <a:tab pos="3714750" algn="ctr"/>
                <a:tab pos="6343650" algn="ctr"/>
              </a:tabLst>
              <a:defRPr sz="2400">
                <a:solidFill>
                  <a:schemeClr val="tx1"/>
                </a:solidFill>
                <a:latin typeface="Times New Roman" pitchFamily="18" charset="0"/>
              </a:defRPr>
            </a:lvl3pPr>
            <a:lvl4pPr marL="1600200" indent="-228600">
              <a:tabLst>
                <a:tab pos="3714750" algn="ctr"/>
                <a:tab pos="6343650" algn="ctr"/>
              </a:tabLst>
              <a:defRPr sz="2400">
                <a:solidFill>
                  <a:schemeClr val="tx1"/>
                </a:solidFill>
                <a:latin typeface="Times New Roman" pitchFamily="18" charset="0"/>
              </a:defRPr>
            </a:lvl4pPr>
            <a:lvl5pPr marL="2057400" indent="-228600">
              <a:tabLst>
                <a:tab pos="371475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9pPr>
          </a:lstStyle>
          <a:p>
            <a:pPr>
              <a:spcBef>
                <a:spcPct val="50000"/>
              </a:spcBef>
            </a:pPr>
            <a:r>
              <a:rPr lang="en-US" altLang="en-US" sz="2200" b="1" dirty="0">
                <a:solidFill>
                  <a:srgbClr val="800000"/>
                </a:solidFill>
                <a:latin typeface="Liberation Sans" panose="020B0604020202020204" pitchFamily="34" charset="0"/>
              </a:rPr>
              <a:t>$1.10</a:t>
            </a:r>
          </a:p>
        </p:txBody>
      </p:sp>
      <p:sp>
        <p:nvSpPr>
          <p:cNvPr id="860180" name="Text Box 20"/>
          <p:cNvSpPr txBox="1">
            <a:spLocks noChangeArrowheads="1"/>
          </p:cNvSpPr>
          <p:nvPr/>
        </p:nvSpPr>
        <p:spPr bwMode="auto">
          <a:xfrm>
            <a:off x="7620000" y="4997450"/>
            <a:ext cx="1066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1800" dirty="0">
                <a:latin typeface="Liberation Sans" panose="020B0604020202020204" pitchFamily="34" charset="0"/>
              </a:rPr>
              <a:t>cost per unit</a:t>
            </a:r>
          </a:p>
        </p:txBody>
      </p:sp>
      <p:pic>
        <p:nvPicPr>
          <p:cNvPr id="26638" name="Picture 25"/>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2770188"/>
            <a:ext cx="8077200" cy="1420812"/>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sp>
        <p:nvSpPr>
          <p:cNvPr id="2" name="Rectangle 1"/>
          <p:cNvSpPr/>
          <p:nvPr/>
        </p:nvSpPr>
        <p:spPr>
          <a:xfrm>
            <a:off x="6841767" y="2057400"/>
            <a:ext cx="1921233"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a:latin typeface="Liberation Sans" panose="020B0604020202020204" pitchFamily="34" charset="0"/>
              </a:rPr>
              <a:t>Illustration 5-7</a:t>
            </a:r>
          </a:p>
          <a:p>
            <a:r>
              <a:rPr lang="en-US" sz="1200" dirty="0">
                <a:latin typeface="Liberation Sans" panose="020B0604020202020204" pitchFamily="34" charset="0"/>
              </a:rPr>
              <a:t>Assumed maintenance costs and mileage data</a:t>
            </a:r>
          </a:p>
        </p:txBody>
      </p:sp>
      <p:sp>
        <p:nvSpPr>
          <p:cNvPr id="1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72"/>
                                        </p:tgtEl>
                                        <p:attrNameLst>
                                          <p:attrName>style.visibility</p:attrName>
                                        </p:attrNameLst>
                                      </p:cBhvr>
                                      <p:to>
                                        <p:strVal val="visible"/>
                                      </p:to>
                                    </p:set>
                                    <p:animEffect transition="in" filter="wipe(left)">
                                      <p:cBhvr>
                                        <p:cTn id="7" dur="500"/>
                                        <p:tgtEl>
                                          <p:spTgt spid="8601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174"/>
                                        </p:tgtEl>
                                        <p:attrNameLst>
                                          <p:attrName>style.visibility</p:attrName>
                                        </p:attrNameLst>
                                      </p:cBhvr>
                                      <p:to>
                                        <p:strVal val="visible"/>
                                      </p:to>
                                    </p:set>
                                    <p:animEffect transition="in" filter="wipe(left)">
                                      <p:cBhvr>
                                        <p:cTn id="12" dur="500"/>
                                        <p:tgtEl>
                                          <p:spTgt spid="8601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0179"/>
                                        </p:tgtEl>
                                        <p:attrNameLst>
                                          <p:attrName>style.visibility</p:attrName>
                                        </p:attrNameLst>
                                      </p:cBhvr>
                                      <p:to>
                                        <p:strVal val="visible"/>
                                      </p:to>
                                    </p:set>
                                    <p:animEffect transition="in" filter="wipe(left)">
                                      <p:cBhvr>
                                        <p:cTn id="17" dur="500"/>
                                        <p:tgtEl>
                                          <p:spTgt spid="860179"/>
                                        </p:tgtEl>
                                      </p:cBhvr>
                                    </p:animEffect>
                                  </p:childTnLst>
                                </p:cTn>
                              </p:par>
                            </p:childTnLst>
                          </p:cTn>
                        </p:par>
                        <p:par>
                          <p:cTn id="18" fill="hold" nodeType="afterGroup">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860180"/>
                                        </p:tgtEl>
                                        <p:attrNameLst>
                                          <p:attrName>style.visibility</p:attrName>
                                        </p:attrNameLst>
                                      </p:cBhvr>
                                      <p:to>
                                        <p:strVal val="visible"/>
                                      </p:to>
                                    </p:set>
                                    <p:animEffect transition="in" filter="wipe(up)">
                                      <p:cBhvr>
                                        <p:cTn id="21" dur="500"/>
                                        <p:tgtEl>
                                          <p:spTgt spid="860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72" grpId="0"/>
      <p:bldP spid="860174" grpId="0"/>
      <p:bldP spid="860179" grpId="0"/>
      <p:bldP spid="86018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7"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2727661"/>
            <a:ext cx="8534400" cy="3520739"/>
          </a:xfrm>
          <a:prstGeom prst="rect">
            <a:avLst/>
          </a:prstGeom>
          <a:noFill/>
          <a:ln w="19050" cap="sq" cmpd="sng">
            <a:solidFill>
              <a:schemeClr val="tx1"/>
            </a:solidFill>
            <a:prstDash val="solid"/>
            <a:miter lim="800000"/>
            <a:headEnd type="none" w="sm" len="sm"/>
            <a:tailEnd type="none" w="sm" len="sm"/>
          </a:ln>
          <a:extLst>
            <a:ext uri="{909E8E84-426E-40DD-AFC4-6F175D3DCCD1}">
              <a14:hiddenFill xmlns:a14="http://schemas.microsoft.com/office/drawing/2010/main">
                <a:solidFill>
                  <a:schemeClr val="accent1"/>
                </a:solidFill>
              </a14:hiddenFill>
            </a:ext>
          </a:extLst>
        </p:spPr>
      </p:pic>
      <p:sp>
        <p:nvSpPr>
          <p:cNvPr id="27650" name="Rectangle 7"/>
          <p:cNvSpPr>
            <a:spLocks noChangeArrowheads="1"/>
          </p:cNvSpPr>
          <p:nvPr/>
        </p:nvSpPr>
        <p:spPr bwMode="auto">
          <a:xfrm>
            <a:off x="533400" y="1295400"/>
            <a:ext cx="6248400" cy="1219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60000"/>
              </a:spcBef>
              <a:buClr>
                <a:srgbClr val="800000"/>
              </a:buClr>
              <a:buSzPct val="80000"/>
              <a:buFont typeface="Wingdings" pitchFamily="2" charset="2"/>
              <a:buNone/>
            </a:pPr>
            <a:r>
              <a:rPr lang="en-US" altLang="en-US" sz="2100" b="1" dirty="0">
                <a:latin typeface="Liberation Sans" panose="020B0604020202020204" pitchFamily="34" charset="0"/>
              </a:rPr>
              <a:t>STEP 2</a:t>
            </a:r>
            <a:r>
              <a:rPr lang="en-US" altLang="en-US" sz="2100" dirty="0">
                <a:latin typeface="Liberation Sans" panose="020B0604020202020204" pitchFamily="34" charset="0"/>
              </a:rPr>
              <a:t>:  Determine the </a:t>
            </a:r>
            <a:r>
              <a:rPr lang="en-US" altLang="en-US" sz="2100" b="1" dirty="0">
                <a:latin typeface="Liberation Sans" panose="020B0604020202020204" pitchFamily="34" charset="0"/>
              </a:rPr>
              <a:t>fixed cost</a:t>
            </a:r>
            <a:r>
              <a:rPr lang="en-US" altLang="en-US" sz="2100" dirty="0">
                <a:latin typeface="Liberation Sans" panose="020B0604020202020204" pitchFamily="34" charset="0"/>
              </a:rPr>
              <a:t> by subtracting the total variable cost at </a:t>
            </a:r>
            <a:r>
              <a:rPr lang="en-US" altLang="en-US" sz="2100" b="1" dirty="0">
                <a:latin typeface="Liberation Sans" panose="020B0604020202020204" pitchFamily="34" charset="0"/>
              </a:rPr>
              <a:t>either</a:t>
            </a:r>
            <a:r>
              <a:rPr lang="en-US" altLang="en-US" sz="2100" dirty="0">
                <a:latin typeface="Liberation Sans" panose="020B0604020202020204" pitchFamily="34" charset="0"/>
              </a:rPr>
              <a:t> the high or the low activity level from the total cost at that activity level.</a:t>
            </a:r>
          </a:p>
        </p:txBody>
      </p:sp>
      <p:sp>
        <p:nvSpPr>
          <p:cNvPr id="2765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sp>
        <p:nvSpPr>
          <p:cNvPr id="2" name="Rectangle 1"/>
          <p:cNvSpPr/>
          <p:nvPr/>
        </p:nvSpPr>
        <p:spPr>
          <a:xfrm>
            <a:off x="7543801" y="1828800"/>
            <a:ext cx="1523999" cy="830997"/>
          </a:xfrm>
          <a:prstGeom prst="rect">
            <a:avLst/>
          </a:prstGeom>
        </p:spPr>
        <p:txBody>
          <a:bodyPr wrap="square">
            <a:spAutoFit/>
          </a:bodyPr>
          <a:lstStyle/>
          <a:p>
            <a:r>
              <a:rPr lang="en-US" sz="1200" b="1" dirty="0">
                <a:latin typeface="Liberation Sans" panose="020B0604020202020204" pitchFamily="34" charset="0"/>
              </a:rPr>
              <a:t>Illustration 5-8</a:t>
            </a:r>
          </a:p>
          <a:p>
            <a:r>
              <a:rPr lang="en-US" sz="1200" dirty="0">
                <a:latin typeface="Liberation Sans" panose="020B0604020202020204" pitchFamily="34" charset="0"/>
              </a:rPr>
              <a:t>High-low method computation of fixed costs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8"/>
          <p:cNvSpPr>
            <a:spLocks noChangeArrowheads="1"/>
          </p:cNvSpPr>
          <p:nvPr/>
        </p:nvSpPr>
        <p:spPr bwMode="auto">
          <a:xfrm>
            <a:off x="533400" y="1295400"/>
            <a:ext cx="7924800" cy="303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457200" algn="l"/>
                <a:tab pos="6172200" algn="r"/>
              </a:tabLst>
              <a:defRPr sz="2400">
                <a:solidFill>
                  <a:schemeClr val="tx1"/>
                </a:solidFill>
                <a:latin typeface="Times New Roman" pitchFamily="18" charset="0"/>
              </a:defRPr>
            </a:lvl1pPr>
            <a:lvl2pPr marL="742950" indent="-285750">
              <a:tabLst>
                <a:tab pos="457200" algn="l"/>
                <a:tab pos="6172200" algn="r"/>
              </a:tabLst>
              <a:defRPr sz="2400">
                <a:solidFill>
                  <a:schemeClr val="tx1"/>
                </a:solidFill>
                <a:latin typeface="Times New Roman" pitchFamily="18" charset="0"/>
              </a:defRPr>
            </a:lvl2pPr>
            <a:lvl3pPr marL="1143000" indent="-228600">
              <a:tabLst>
                <a:tab pos="457200" algn="l"/>
                <a:tab pos="6172200" algn="r"/>
              </a:tabLst>
              <a:defRPr sz="2400">
                <a:solidFill>
                  <a:schemeClr val="tx1"/>
                </a:solidFill>
                <a:latin typeface="Times New Roman" pitchFamily="18" charset="0"/>
              </a:defRPr>
            </a:lvl3pPr>
            <a:lvl4pPr marL="1600200" indent="-228600">
              <a:tabLst>
                <a:tab pos="457200" algn="l"/>
                <a:tab pos="6172200" algn="r"/>
              </a:tabLst>
              <a:defRPr sz="2400">
                <a:solidFill>
                  <a:schemeClr val="tx1"/>
                </a:solidFill>
                <a:latin typeface="Times New Roman" pitchFamily="18" charset="0"/>
              </a:defRPr>
            </a:lvl4pPr>
            <a:lvl5pPr marL="2057400" indent="-228600">
              <a:tabLst>
                <a:tab pos="457200" algn="l"/>
                <a:tab pos="6172200" algn="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457200" algn="l"/>
                <a:tab pos="6172200" algn="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457200" algn="l"/>
                <a:tab pos="6172200" algn="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457200" algn="l"/>
                <a:tab pos="6172200" algn="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457200" algn="l"/>
                <a:tab pos="6172200" algn="r"/>
              </a:tabLst>
              <a:defRPr sz="2400">
                <a:solidFill>
                  <a:schemeClr val="tx1"/>
                </a:solidFill>
                <a:latin typeface="Times New Roman" pitchFamily="18" charset="0"/>
              </a:defRPr>
            </a:lvl9pPr>
          </a:lstStyle>
          <a:p>
            <a:pPr>
              <a:lnSpc>
                <a:spcPct val="125000"/>
              </a:lnSpc>
              <a:spcBef>
                <a:spcPct val="40000"/>
              </a:spcBef>
            </a:pPr>
            <a:r>
              <a:rPr lang="en-US" altLang="en-US" sz="2100" b="1" dirty="0">
                <a:latin typeface="Liberation Sans" panose="020B0604020202020204" pitchFamily="34" charset="0"/>
              </a:rPr>
              <a:t>Maintenance costs are therefore $8,000 per month of fixed costs plus $1.10 per mile of variable costs. </a:t>
            </a:r>
            <a:r>
              <a:rPr lang="en-US" altLang="en-US" sz="2100" dirty="0">
                <a:latin typeface="Liberation Sans" panose="020B0604020202020204" pitchFamily="34" charset="0"/>
              </a:rPr>
              <a:t>This is represented by the following formula:</a:t>
            </a:r>
          </a:p>
          <a:p>
            <a:pPr>
              <a:lnSpc>
                <a:spcPct val="125000"/>
              </a:lnSpc>
              <a:spcBef>
                <a:spcPct val="60000"/>
              </a:spcBef>
              <a:spcAft>
                <a:spcPct val="60000"/>
              </a:spcAft>
            </a:pPr>
            <a:r>
              <a:rPr lang="en-US" altLang="en-US" sz="2100" dirty="0">
                <a:latin typeface="Liberation Sans" panose="020B0604020202020204" pitchFamily="34" charset="0"/>
              </a:rPr>
              <a:t>Maintenance costs  =  $8,000  +  ($1.10 x Miles driven)</a:t>
            </a:r>
          </a:p>
          <a:p>
            <a:pPr>
              <a:lnSpc>
                <a:spcPct val="125000"/>
              </a:lnSpc>
              <a:spcBef>
                <a:spcPct val="40000"/>
              </a:spcBef>
            </a:pPr>
            <a:r>
              <a:rPr lang="en-US" altLang="en-US" sz="2100" b="1" dirty="0">
                <a:solidFill>
                  <a:srgbClr val="800000"/>
                </a:solidFill>
                <a:latin typeface="Liberation Sans" panose="020B0604020202020204" pitchFamily="34" charset="0"/>
              </a:rPr>
              <a:t>Example: </a:t>
            </a:r>
            <a:r>
              <a:rPr lang="en-US" altLang="en-US" sz="2100" dirty="0">
                <a:latin typeface="Liberation Sans" panose="020B0604020202020204" pitchFamily="34" charset="0"/>
              </a:rPr>
              <a:t>At 45,000 miles, estimated maintenance costs would be: </a:t>
            </a:r>
          </a:p>
        </p:txBody>
      </p:sp>
      <p:sp>
        <p:nvSpPr>
          <p:cNvPr id="28676" name="Text Box 9"/>
          <p:cNvSpPr txBox="1">
            <a:spLocks noChangeArrowheads="1"/>
          </p:cNvSpPr>
          <p:nvPr/>
        </p:nvSpPr>
        <p:spPr bwMode="auto">
          <a:xfrm>
            <a:off x="1828800" y="4113212"/>
            <a:ext cx="1828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Fixed</a:t>
            </a:r>
          </a:p>
        </p:txBody>
      </p:sp>
      <p:sp>
        <p:nvSpPr>
          <p:cNvPr id="862218" name="Text Box 10"/>
          <p:cNvSpPr txBox="1">
            <a:spLocks noChangeArrowheads="1"/>
          </p:cNvSpPr>
          <p:nvPr/>
        </p:nvSpPr>
        <p:spPr bwMode="auto">
          <a:xfrm>
            <a:off x="4114800" y="4113212"/>
            <a:ext cx="32766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	$  8,000</a:t>
            </a:r>
          </a:p>
        </p:txBody>
      </p:sp>
      <p:sp>
        <p:nvSpPr>
          <p:cNvPr id="28678" name="Text Box 11"/>
          <p:cNvSpPr txBox="1">
            <a:spLocks noChangeArrowheads="1"/>
          </p:cNvSpPr>
          <p:nvPr/>
        </p:nvSpPr>
        <p:spPr bwMode="auto">
          <a:xfrm>
            <a:off x="1828800" y="4570412"/>
            <a:ext cx="1828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Variable</a:t>
            </a:r>
          </a:p>
        </p:txBody>
      </p:sp>
      <p:sp>
        <p:nvSpPr>
          <p:cNvPr id="862220" name="Text Box 12"/>
          <p:cNvSpPr txBox="1">
            <a:spLocks noChangeArrowheads="1"/>
          </p:cNvSpPr>
          <p:nvPr/>
        </p:nvSpPr>
        <p:spPr bwMode="auto">
          <a:xfrm>
            <a:off x="4114800" y="4570412"/>
            <a:ext cx="32766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($1.10 x 45,000)</a:t>
            </a:r>
            <a:r>
              <a:rPr lang="en-US" altLang="en-US" sz="2200" dirty="0">
                <a:latin typeface="Liberation Sans" panose="020B0604020202020204" pitchFamily="34" charset="0"/>
              </a:rPr>
              <a:t>  	49,500</a:t>
            </a:r>
          </a:p>
        </p:txBody>
      </p:sp>
      <p:sp>
        <p:nvSpPr>
          <p:cNvPr id="862221" name="Text Box 13"/>
          <p:cNvSpPr txBox="1">
            <a:spLocks noChangeArrowheads="1"/>
          </p:cNvSpPr>
          <p:nvPr/>
        </p:nvSpPr>
        <p:spPr bwMode="auto">
          <a:xfrm>
            <a:off x="5943600" y="5057775"/>
            <a:ext cx="14478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2200" b="1" dirty="0">
                <a:solidFill>
                  <a:srgbClr val="800000"/>
                </a:solidFill>
                <a:latin typeface="Liberation Sans" panose="020B0604020202020204" pitchFamily="34" charset="0"/>
              </a:rPr>
              <a:t>	$57,500</a:t>
            </a:r>
          </a:p>
        </p:txBody>
      </p:sp>
      <p:sp>
        <p:nvSpPr>
          <p:cNvPr id="28681" name="Line 14"/>
          <p:cNvSpPr>
            <a:spLocks noChangeShapeType="1"/>
          </p:cNvSpPr>
          <p:nvPr/>
        </p:nvSpPr>
        <p:spPr bwMode="auto">
          <a:xfrm>
            <a:off x="6096000" y="5027612"/>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2" name="Line 15"/>
          <p:cNvSpPr>
            <a:spLocks noChangeShapeType="1"/>
          </p:cNvSpPr>
          <p:nvPr/>
        </p:nvSpPr>
        <p:spPr bwMode="auto">
          <a:xfrm>
            <a:off x="6096000" y="5484812"/>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sp>
        <p:nvSpPr>
          <p:cNvPr id="1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2218"/>
                                        </p:tgtEl>
                                        <p:attrNameLst>
                                          <p:attrName>style.visibility</p:attrName>
                                        </p:attrNameLst>
                                      </p:cBhvr>
                                      <p:to>
                                        <p:strVal val="visible"/>
                                      </p:to>
                                    </p:set>
                                    <p:animEffect transition="in" filter="wipe(left)">
                                      <p:cBhvr>
                                        <p:cTn id="7" dur="500"/>
                                        <p:tgtEl>
                                          <p:spTgt spid="8622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2220"/>
                                        </p:tgtEl>
                                        <p:attrNameLst>
                                          <p:attrName>style.visibility</p:attrName>
                                        </p:attrNameLst>
                                      </p:cBhvr>
                                      <p:to>
                                        <p:strVal val="visible"/>
                                      </p:to>
                                    </p:set>
                                    <p:animEffect transition="in" filter="wipe(left)">
                                      <p:cBhvr>
                                        <p:cTn id="12" dur="500"/>
                                        <p:tgtEl>
                                          <p:spTgt spid="8622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2221"/>
                                        </p:tgtEl>
                                        <p:attrNameLst>
                                          <p:attrName>style.visibility</p:attrName>
                                        </p:attrNameLst>
                                      </p:cBhvr>
                                      <p:to>
                                        <p:strVal val="visible"/>
                                      </p:to>
                                    </p:set>
                                    <p:animEffect transition="in" filter="wipe(left)">
                                      <p:cBhvr>
                                        <p:cTn id="17" dur="500"/>
                                        <p:tgtEl>
                                          <p:spTgt spid="862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2218" grpId="0"/>
      <p:bldP spid="862220" grpId="0"/>
      <p:bldP spid="8622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3" name="Picture 7"/>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1295400"/>
            <a:ext cx="8534400" cy="4868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9700" name="Rectangle 15"/>
          <p:cNvSpPr>
            <a:spLocks noChangeArrowheads="1"/>
          </p:cNvSpPr>
          <p:nvPr/>
        </p:nvSpPr>
        <p:spPr bwMode="auto">
          <a:xfrm>
            <a:off x="1219200" y="5867400"/>
            <a:ext cx="1981200" cy="646112"/>
          </a:xfrm>
          <a:prstGeom prst="rect">
            <a:avLst/>
          </a:prstGeom>
          <a:solidFill>
            <a:schemeClr val="accent3"/>
          </a:solidFill>
          <a:ln>
            <a:noFill/>
          </a:ln>
          <a:effec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5-9</a:t>
            </a:r>
          </a:p>
          <a:p>
            <a:r>
              <a:rPr lang="en-US" altLang="en-US" sz="1200" dirty="0">
                <a:latin typeface="Liberation Sans" panose="020B0604020202020204" pitchFamily="34" charset="0"/>
              </a:rPr>
              <a:t>Scatter plot for Metro Transit Company</a:t>
            </a:r>
          </a:p>
        </p:txBody>
      </p:sp>
      <p:sp>
        <p:nvSpPr>
          <p:cNvPr id="2970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ChangeArrowheads="1"/>
          </p:cNvSpPr>
          <p:nvPr/>
        </p:nvSpPr>
        <p:spPr bwMode="auto">
          <a:xfrm>
            <a:off x="533400" y="1905000"/>
            <a:ext cx="7696200" cy="32004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Mixed costs consist of a:</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Variable cost element and a fixed cost element.</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Fixed cost element and a controllable cost element. </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Relevant cost element and a controllable cost element.</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Variable cost element and a relevant cost element. </a:t>
            </a:r>
          </a:p>
        </p:txBody>
      </p:sp>
      <p:sp>
        <p:nvSpPr>
          <p:cNvPr id="3072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8" name="Notched Right Arrow 7"/>
          <p:cNvSpPr/>
          <p:nvPr/>
        </p:nvSpPr>
        <p:spPr bwMode="auto">
          <a:xfrm>
            <a:off x="152400" y="2569464"/>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High-Low Method</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11"/>
          <p:cNvSpPr>
            <a:spLocks noChangeArrowheads="1"/>
          </p:cNvSpPr>
          <p:nvPr/>
        </p:nvSpPr>
        <p:spPr bwMode="auto">
          <a:xfrm>
            <a:off x="3048000" y="4953000"/>
            <a:ext cx="1295400" cy="2286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pic>
        <p:nvPicPr>
          <p:cNvPr id="31748" name="Picture 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28600" y="685800"/>
            <a:ext cx="8686800" cy="3924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600" y="1349375"/>
            <a:ext cx="8001000"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Byrnes Company accumulates the following data concerning a mixed cost, using units produced as the activity level.</a:t>
            </a:r>
          </a:p>
        </p:txBody>
      </p:sp>
      <p:sp>
        <p:nvSpPr>
          <p:cNvPr id="32771" name="Text Box 4"/>
          <p:cNvSpPr txBox="1">
            <a:spLocks noChangeArrowheads="1"/>
          </p:cNvSpPr>
          <p:nvPr/>
        </p:nvSpPr>
        <p:spPr bwMode="auto">
          <a:xfrm>
            <a:off x="685800" y="4876800"/>
            <a:ext cx="8153400" cy="1277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a:pPr>
            <a:r>
              <a:rPr lang="en-US" altLang="en-US" sz="2000" dirty="0">
                <a:latin typeface="Liberation Sans" panose="020B0604020202020204" pitchFamily="34" charset="0"/>
              </a:rPr>
              <a:t>Compute the variable- and fixed-cost elements using the high-low method.</a:t>
            </a:r>
          </a:p>
          <a:p>
            <a:pPr>
              <a:lnSpc>
                <a:spcPct val="115000"/>
              </a:lnSpc>
              <a:spcBef>
                <a:spcPct val="40000"/>
              </a:spcBef>
              <a:buFontTx/>
              <a:buAutoNum type="alphaLcParenBoth"/>
            </a:pPr>
            <a:r>
              <a:rPr lang="en-US" altLang="en-US" sz="2000" dirty="0">
                <a:latin typeface="Liberation Sans" panose="020B0604020202020204" pitchFamily="34" charset="0"/>
              </a:rPr>
              <a:t>Estimate the total cost if the company produces 8,000 units.</a:t>
            </a:r>
          </a:p>
        </p:txBody>
      </p:sp>
      <p:pic>
        <p:nvPicPr>
          <p:cNvPr id="32772" name="Picture 2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2438400"/>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1" name="Picture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3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3" name="Picture 3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4" name="Picture 3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5" name="TextBox 14"/>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2</a:t>
            </a:r>
          </a:p>
        </p:txBody>
      </p:sp>
      <p:sp>
        <p:nvSpPr>
          <p:cNvPr id="16" name="TextBox 15"/>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High-Low Method</a:t>
            </a: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794" name="Picture 1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1508125"/>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5" name="Text Box 4"/>
          <p:cNvSpPr txBox="1">
            <a:spLocks noChangeArrowheads="1"/>
          </p:cNvSpPr>
          <p:nvPr/>
        </p:nvSpPr>
        <p:spPr bwMode="auto">
          <a:xfrm>
            <a:off x="685800" y="3836988"/>
            <a:ext cx="8153400" cy="80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a:pPr>
            <a:r>
              <a:rPr lang="en-US" altLang="en-US" sz="2000" dirty="0">
                <a:latin typeface="Liberation Sans" panose="020B0604020202020204" pitchFamily="34" charset="0"/>
              </a:rPr>
              <a:t>Compute the variable and fixed cost elements using the high-low method.</a:t>
            </a:r>
          </a:p>
        </p:txBody>
      </p:sp>
      <p:sp>
        <p:nvSpPr>
          <p:cNvPr id="869384" name="Rectangle 8"/>
          <p:cNvSpPr>
            <a:spLocks noChangeArrowheads="1"/>
          </p:cNvSpPr>
          <p:nvPr/>
        </p:nvSpPr>
        <p:spPr bwMode="auto">
          <a:xfrm>
            <a:off x="533400" y="4783138"/>
            <a:ext cx="8305800" cy="1389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000" b="1" dirty="0">
                <a:solidFill>
                  <a:srgbClr val="800000"/>
                </a:solidFill>
                <a:latin typeface="Liberation Sans" panose="020B0604020202020204" pitchFamily="34" charset="0"/>
              </a:rPr>
              <a:t>Variable cost</a:t>
            </a:r>
            <a:r>
              <a:rPr lang="en-US" altLang="en-US" sz="2000" dirty="0">
                <a:latin typeface="Liberation Sans" panose="020B0604020202020204" pitchFamily="34" charset="0"/>
              </a:rPr>
              <a:t>: ($14,740 - $11,100) / (9,800 - 7,000) = </a:t>
            </a:r>
            <a:r>
              <a:rPr lang="en-US" altLang="en-US" sz="2000" b="1" dirty="0">
                <a:solidFill>
                  <a:srgbClr val="800000"/>
                </a:solidFill>
                <a:latin typeface="Liberation Sans" panose="020B0604020202020204" pitchFamily="34" charset="0"/>
              </a:rPr>
              <a:t>$1.30 per unit</a:t>
            </a:r>
          </a:p>
          <a:p>
            <a:pPr>
              <a:lnSpc>
                <a:spcPct val="115000"/>
              </a:lnSpc>
              <a:spcBef>
                <a:spcPct val="40000"/>
              </a:spcBef>
            </a:pPr>
            <a:r>
              <a:rPr lang="en-US" altLang="en-US" sz="2000" b="1" dirty="0">
                <a:solidFill>
                  <a:srgbClr val="800000"/>
                </a:solidFill>
                <a:latin typeface="Liberation Sans" panose="020B0604020202020204" pitchFamily="34" charset="0"/>
              </a:rPr>
              <a:t>Fixed cost</a:t>
            </a:r>
            <a:r>
              <a:rPr lang="en-US" altLang="en-US" sz="2000" dirty="0">
                <a:latin typeface="Liberation Sans" panose="020B0604020202020204" pitchFamily="34" charset="0"/>
              </a:rPr>
              <a:t>: $14,740 - $12,740 ($1.30 x 9,800 units) = </a:t>
            </a:r>
            <a:r>
              <a:rPr lang="en-US" altLang="en-US" sz="2000" b="1" dirty="0">
                <a:solidFill>
                  <a:srgbClr val="800000"/>
                </a:solidFill>
                <a:latin typeface="Liberation Sans" panose="020B0604020202020204" pitchFamily="34" charset="0"/>
              </a:rPr>
              <a:t>$2,000</a:t>
            </a:r>
          </a:p>
          <a:p>
            <a:pPr algn="ctr">
              <a:lnSpc>
                <a:spcPct val="115000"/>
              </a:lnSpc>
              <a:spcBef>
                <a:spcPct val="40000"/>
              </a:spcBef>
            </a:pPr>
            <a:r>
              <a:rPr lang="en-US" altLang="en-US" sz="2000" b="1" dirty="0">
                <a:latin typeface="Liberation Sans" panose="020B0604020202020204" pitchFamily="34" charset="0"/>
              </a:rPr>
              <a:t>or</a:t>
            </a:r>
            <a:r>
              <a:rPr lang="en-US" altLang="en-US" sz="2000" dirty="0">
                <a:latin typeface="Liberation Sans" panose="020B0604020202020204" pitchFamily="34" charset="0"/>
              </a:rPr>
              <a:t> $11,100 - $9,100 ($1.30 x 7,000) = </a:t>
            </a:r>
            <a:r>
              <a:rPr lang="en-US" altLang="en-US" sz="2000" b="1" dirty="0">
                <a:solidFill>
                  <a:srgbClr val="800000"/>
                </a:solidFill>
                <a:latin typeface="Liberation Sans" panose="020B0604020202020204" pitchFamily="34" charset="0"/>
              </a:rPr>
              <a:t>$2,000</a:t>
            </a:r>
          </a:p>
        </p:txBody>
      </p:sp>
      <p:sp>
        <p:nvSpPr>
          <p:cNvPr id="10"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1" name="Picture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3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3" name="Picture 3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4" name="Picture 3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5" name="TextBox 14"/>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2</a:t>
            </a:r>
          </a:p>
        </p:txBody>
      </p:sp>
      <p:sp>
        <p:nvSpPr>
          <p:cNvPr id="16" name="TextBox 15"/>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High-Low Method</a:t>
            </a: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9384">
                                            <p:txEl>
                                              <p:pRg st="0" end="0"/>
                                            </p:txEl>
                                          </p:spTgt>
                                        </p:tgtEl>
                                        <p:attrNameLst>
                                          <p:attrName>style.visibility</p:attrName>
                                        </p:attrNameLst>
                                      </p:cBhvr>
                                      <p:to>
                                        <p:strVal val="visible"/>
                                      </p:to>
                                    </p:set>
                                    <p:animEffect transition="in" filter="wipe(left)">
                                      <p:cBhvr>
                                        <p:cTn id="7" dur="500"/>
                                        <p:tgtEl>
                                          <p:spTgt spid="86938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9384">
                                            <p:txEl>
                                              <p:pRg st="1" end="1"/>
                                            </p:txEl>
                                          </p:spTgt>
                                        </p:tgtEl>
                                        <p:attrNameLst>
                                          <p:attrName>style.visibility</p:attrName>
                                        </p:attrNameLst>
                                      </p:cBhvr>
                                      <p:to>
                                        <p:strVal val="visible"/>
                                      </p:to>
                                    </p:set>
                                    <p:animEffect transition="in" filter="wipe(left)">
                                      <p:cBhvr>
                                        <p:cTn id="12" dur="500"/>
                                        <p:tgtEl>
                                          <p:spTgt spid="86938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9384">
                                            <p:txEl>
                                              <p:pRg st="2" end="2"/>
                                            </p:txEl>
                                          </p:spTgt>
                                        </p:tgtEl>
                                        <p:attrNameLst>
                                          <p:attrName>style.visibility</p:attrName>
                                        </p:attrNameLst>
                                      </p:cBhvr>
                                      <p:to>
                                        <p:strVal val="visible"/>
                                      </p:to>
                                    </p:set>
                                    <p:animEffect transition="in" filter="wipe(left)">
                                      <p:cBhvr>
                                        <p:cTn id="17" dur="500"/>
                                        <p:tgtEl>
                                          <p:spTgt spid="8693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9384"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3"/>
          <p:cNvSpPr txBox="1">
            <a:spLocks noChangeArrowheads="1"/>
          </p:cNvSpPr>
          <p:nvPr/>
        </p:nvSpPr>
        <p:spPr bwMode="auto">
          <a:xfrm>
            <a:off x="685800" y="3840163"/>
            <a:ext cx="8153400" cy="446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startAt="2"/>
            </a:pPr>
            <a:r>
              <a:rPr lang="en-US" altLang="en-US" sz="2000" dirty="0">
                <a:latin typeface="Liberation Sans" panose="020B0604020202020204" pitchFamily="34" charset="0"/>
              </a:rPr>
              <a:t>Estimate the total cost if the company produces 8,000 units.</a:t>
            </a:r>
          </a:p>
        </p:txBody>
      </p:sp>
      <p:sp>
        <p:nvSpPr>
          <p:cNvPr id="956423" name="Rectangle 7"/>
          <p:cNvSpPr>
            <a:spLocks noChangeArrowheads="1"/>
          </p:cNvSpPr>
          <p:nvPr/>
        </p:nvSpPr>
        <p:spPr bwMode="auto">
          <a:xfrm>
            <a:off x="457200" y="4662488"/>
            <a:ext cx="8153400" cy="446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000" b="1" dirty="0">
                <a:solidFill>
                  <a:srgbClr val="800000"/>
                </a:solidFill>
                <a:latin typeface="Liberation Sans" panose="020B0604020202020204" pitchFamily="34" charset="0"/>
              </a:rPr>
              <a:t>Total cost (8,000 units)</a:t>
            </a:r>
            <a:r>
              <a:rPr lang="en-US" altLang="en-US" sz="2000" b="1" dirty="0">
                <a:latin typeface="Liberation Sans" panose="020B0604020202020204" pitchFamily="34" charset="0"/>
              </a:rPr>
              <a:t>:</a:t>
            </a:r>
            <a:r>
              <a:rPr lang="en-US" altLang="en-US" sz="2000" dirty="0">
                <a:latin typeface="Liberation Sans" panose="020B0604020202020204" pitchFamily="34" charset="0"/>
              </a:rPr>
              <a:t> $2,000 + $10,400 ($1.30 x 8,000) =  </a:t>
            </a:r>
            <a:r>
              <a:rPr lang="en-US" altLang="en-US" sz="2000" b="1" dirty="0">
                <a:solidFill>
                  <a:srgbClr val="800000"/>
                </a:solidFill>
                <a:latin typeface="Liberation Sans" panose="020B0604020202020204" pitchFamily="34" charset="0"/>
              </a:rPr>
              <a:t>$12,400</a:t>
            </a:r>
          </a:p>
        </p:txBody>
      </p:sp>
      <p:pic>
        <p:nvPicPr>
          <p:cNvPr id="34821" name="Picture 15"/>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1508125"/>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1" name="Picture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3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3" name="Picture 3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4" name="Picture 3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5" name="TextBox 14"/>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2</a:t>
            </a:r>
          </a:p>
        </p:txBody>
      </p:sp>
      <p:sp>
        <p:nvSpPr>
          <p:cNvPr id="16" name="TextBox 15"/>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High-Low Method</a:t>
            </a: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2</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56423">
                                            <p:txEl>
                                              <p:pRg st="0" end="0"/>
                                            </p:txEl>
                                          </p:spTgt>
                                        </p:tgtEl>
                                        <p:attrNameLst>
                                          <p:attrName>style.visibility</p:attrName>
                                        </p:attrNameLst>
                                      </p:cBhvr>
                                      <p:to>
                                        <p:strVal val="visible"/>
                                      </p:to>
                                    </p:set>
                                    <p:animEffect transition="in" filter="wipe(left)">
                                      <p:cBhvr>
                                        <p:cTn id="7" dur="500"/>
                                        <p:tgtEl>
                                          <p:spTgt spid="9564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642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body" sz="half" idx="1"/>
          </p:nvPr>
        </p:nvSpPr>
        <p:spPr>
          <a:xfrm>
            <a:off x="533400" y="1447800"/>
            <a:ext cx="8001000" cy="4191000"/>
          </a:xfrm>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60000"/>
              </a:spcBef>
              <a:buClr>
                <a:srgbClr val="800000"/>
              </a:buClr>
              <a:buSzPct val="80000"/>
              <a:buFont typeface="Wingdings" pitchFamily="2" charset="2"/>
              <a:buNone/>
              <a:defRPr/>
            </a:pPr>
            <a:r>
              <a:rPr lang="en-US" sz="2300" dirty="0">
                <a:solidFill>
                  <a:schemeClr val="tx2">
                    <a:lumMod val="50000"/>
                  </a:schemeClr>
                </a:solidFill>
                <a:effectLst/>
                <a:latin typeface="Liberation Sans" panose="020B0604020202020204" pitchFamily="34" charset="0"/>
              </a:rPr>
              <a:t>Cost-volume-profit (CVP) analysis </a:t>
            </a:r>
            <a:r>
              <a:rPr lang="en-US" sz="2200" b="0" dirty="0">
                <a:effectLst/>
                <a:latin typeface="Liberation Sans" panose="020B0604020202020204" pitchFamily="34" charset="0"/>
              </a:rPr>
              <a:t>is the study of the effects of changes in costs and volume on a company’s profits.</a:t>
            </a:r>
          </a:p>
          <a:p>
            <a:pPr marL="685800" lvl="1" indent="-457200">
              <a:lnSpc>
                <a:spcPct val="120000"/>
              </a:lnSpc>
              <a:spcBef>
                <a:spcPct val="60000"/>
              </a:spcBef>
              <a:buClr>
                <a:srgbClr val="800000"/>
              </a:buClr>
              <a:buSzPct val="80000"/>
              <a:buFont typeface="Wingdings" pitchFamily="2" charset="2"/>
              <a:buChar char="u"/>
              <a:defRPr/>
            </a:pPr>
            <a:r>
              <a:rPr lang="en-US" sz="2100" b="0" dirty="0">
                <a:effectLst/>
                <a:latin typeface="Liberation Sans" panose="020B0604020202020204" pitchFamily="34" charset="0"/>
              </a:rPr>
              <a:t>Important in profit planning.</a:t>
            </a:r>
          </a:p>
          <a:p>
            <a:pPr marL="685800" lvl="1" indent="-457200">
              <a:lnSpc>
                <a:spcPct val="120000"/>
              </a:lnSpc>
              <a:spcBef>
                <a:spcPct val="60000"/>
              </a:spcBef>
              <a:buClr>
                <a:srgbClr val="800000"/>
              </a:buClr>
              <a:buSzPct val="80000"/>
              <a:buFont typeface="Wingdings" pitchFamily="2" charset="2"/>
              <a:buChar char="u"/>
              <a:defRPr/>
            </a:pPr>
            <a:r>
              <a:rPr lang="en-US" sz="2100" b="0" dirty="0">
                <a:effectLst/>
                <a:latin typeface="Liberation Sans" panose="020B0604020202020204" pitchFamily="34" charset="0"/>
              </a:rPr>
              <a:t>Critical factor in management decisions as</a:t>
            </a:r>
          </a:p>
          <a:p>
            <a:pPr marL="1257300" lvl="2" indent="-457200">
              <a:lnSpc>
                <a:spcPct val="120000"/>
              </a:lnSpc>
              <a:spcBef>
                <a:spcPct val="60000"/>
              </a:spcBef>
              <a:buClr>
                <a:srgbClr val="800000"/>
              </a:buClr>
              <a:buSzPct val="80000"/>
              <a:buFont typeface="Arial" charset="0"/>
              <a:buChar char="►"/>
              <a:defRPr/>
            </a:pPr>
            <a:r>
              <a:rPr lang="en-US" b="0" dirty="0">
                <a:effectLst/>
                <a:latin typeface="Liberation Sans" panose="020B0604020202020204" pitchFamily="34" charset="0"/>
              </a:rPr>
              <a:t>Setting selling prices,</a:t>
            </a:r>
          </a:p>
          <a:p>
            <a:pPr marL="1257300" lvl="2" indent="-457200">
              <a:lnSpc>
                <a:spcPct val="120000"/>
              </a:lnSpc>
              <a:spcBef>
                <a:spcPct val="60000"/>
              </a:spcBef>
              <a:buClr>
                <a:srgbClr val="800000"/>
              </a:buClr>
              <a:buSzPct val="80000"/>
              <a:buFont typeface="Arial" charset="0"/>
              <a:buChar char="►"/>
              <a:defRPr/>
            </a:pPr>
            <a:r>
              <a:rPr lang="en-US" b="0" dirty="0">
                <a:effectLst/>
                <a:latin typeface="Liberation Sans" panose="020B0604020202020204" pitchFamily="34" charset="0"/>
              </a:rPr>
              <a:t>Determining product mix, and </a:t>
            </a:r>
          </a:p>
          <a:p>
            <a:pPr marL="1257300" lvl="2" indent="-457200">
              <a:lnSpc>
                <a:spcPct val="120000"/>
              </a:lnSpc>
              <a:spcBef>
                <a:spcPct val="60000"/>
              </a:spcBef>
              <a:buClr>
                <a:srgbClr val="800000"/>
              </a:buClr>
              <a:buSzPct val="80000"/>
              <a:buFont typeface="Arial" charset="0"/>
              <a:buChar char="►"/>
              <a:defRPr/>
            </a:pPr>
            <a:r>
              <a:rPr lang="en-US" b="0" dirty="0">
                <a:effectLst/>
                <a:latin typeface="Liberation Sans" panose="020B0604020202020204" pitchFamily="34" charset="0"/>
              </a:rPr>
              <a:t>Maximizing use of production facilities.</a:t>
            </a:r>
          </a:p>
        </p:txBody>
      </p:sp>
      <p:sp>
        <p:nvSpPr>
          <p:cNvPr id="6" name="Rectangle 5"/>
          <p:cNvSpPr>
            <a:spLocks noChangeArrowheads="1"/>
          </p:cNvSpPr>
          <p:nvPr/>
        </p:nvSpPr>
        <p:spPr bwMode="auto">
          <a:xfrm>
            <a:off x="290286" y="405765"/>
            <a:ext cx="2249714" cy="677228"/>
          </a:xfrm>
          <a:prstGeom prst="rect">
            <a:avLst/>
          </a:prstGeom>
          <a:solidFill>
            <a:schemeClr val="bg1">
              <a:lumMod val="85000"/>
            </a:schemeClr>
          </a:solidFill>
          <a:ln>
            <a:noFill/>
          </a:ln>
          <a:effectLst/>
        </p:spPr>
        <p:txBody>
          <a:bodyPr wrap="none" lIns="86493" tIns="43247" rIns="86493" bIns="43247" anchor="ctr"/>
          <a:lstStyle/>
          <a:p>
            <a:r>
              <a:rPr lang="en-US" altLang="en-US" sz="1700" b="1" dirty="0">
                <a:latin typeface="Liberation Sans" panose="020B0604020202020204" pitchFamily="34" charset="0"/>
              </a:rPr>
              <a:t>LEARNING</a:t>
            </a:r>
          </a:p>
          <a:p>
            <a:r>
              <a:rPr lang="en-US" altLang="en-US" sz="1700" b="1" dirty="0">
                <a:latin typeface="Liberation Sans" panose="020B0604020202020204" pitchFamily="34" charset="0"/>
              </a:rPr>
              <a:t>OBJECTIVE</a:t>
            </a:r>
          </a:p>
        </p:txBody>
      </p:sp>
      <p:sp>
        <p:nvSpPr>
          <p:cNvPr id="7" name="Rectangle 5"/>
          <p:cNvSpPr>
            <a:spLocks noChangeArrowheads="1"/>
          </p:cNvSpPr>
          <p:nvPr/>
        </p:nvSpPr>
        <p:spPr bwMode="auto">
          <a:xfrm>
            <a:off x="2540000" y="274320"/>
            <a:ext cx="6241143" cy="928688"/>
          </a:xfrm>
          <a:prstGeom prst="rect">
            <a:avLst/>
          </a:prstGeom>
          <a:solidFill>
            <a:srgbClr val="045072"/>
          </a:solidFill>
          <a:ln>
            <a:noFill/>
          </a:ln>
          <a:effectLst/>
        </p:spPr>
        <p:txBody>
          <a:bodyPr wrap="square" lIns="86493" tIns="34597" rIns="86493" bIns="43247" anchor="ctr"/>
          <a:lstStyle/>
          <a:p>
            <a:pPr marL="111120"/>
            <a:r>
              <a:rPr lang="en-US" sz="2000" b="1" dirty="0">
                <a:solidFill>
                  <a:schemeClr val="bg1"/>
                </a:solidFill>
                <a:latin typeface="Liberation Sans" panose="020B0604020202020204" pitchFamily="34" charset="0"/>
              </a:rPr>
              <a:t>Prepare a CVP income statement to determine contribution margin.</a:t>
            </a:r>
          </a:p>
        </p:txBody>
      </p:sp>
      <p:sp>
        <p:nvSpPr>
          <p:cNvPr id="8" name="Oval 7"/>
          <p:cNvSpPr/>
          <p:nvPr/>
        </p:nvSpPr>
        <p:spPr bwMode="auto">
          <a:xfrm>
            <a:off x="1872343" y="485775"/>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pPr algn="ctr"/>
            <a:r>
              <a:rPr lang="en-US" b="1" dirty="0">
                <a:solidFill>
                  <a:schemeClr val="bg1"/>
                </a:solidFill>
                <a:latin typeface="Liberation Sans" panose="020B0604020202020204" pitchFamily="34" charset="0"/>
              </a:rPr>
              <a:t>3</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8"/>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61950" y="2133600"/>
            <a:ext cx="8372475" cy="186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9" name="Text Box 12"/>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chemeClr val="tx2">
                    <a:lumMod val="75000"/>
                  </a:schemeClr>
                </a:solidFill>
                <a:latin typeface="Liberation Sans" panose="020B0604020202020204" pitchFamily="34" charset="0"/>
              </a:rPr>
              <a:t>Basic Components</a:t>
            </a:r>
          </a:p>
        </p:txBody>
      </p:sp>
      <p:sp>
        <p:nvSpPr>
          <p:cNvPr id="3687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687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Cost-Volume-Profit Analysis</a:t>
            </a:r>
          </a:p>
        </p:txBody>
      </p:sp>
      <p:sp>
        <p:nvSpPr>
          <p:cNvPr id="2" name="Rectangle 1"/>
          <p:cNvSpPr/>
          <p:nvPr/>
        </p:nvSpPr>
        <p:spPr>
          <a:xfrm>
            <a:off x="381000" y="4034135"/>
            <a:ext cx="2590800" cy="461665"/>
          </a:xfrm>
          <a:prstGeom prst="rect">
            <a:avLst/>
          </a:prstGeom>
        </p:spPr>
        <p:txBody>
          <a:bodyPr wrap="square">
            <a:spAutoFit/>
          </a:bodyPr>
          <a:lstStyle/>
          <a:p>
            <a:r>
              <a:rPr lang="en-US" sz="1200" b="1" dirty="0">
                <a:latin typeface="Liberation Sans" panose="020B0604020202020204" pitchFamily="34" charset="0"/>
              </a:rPr>
              <a:t>Illustration 5-10</a:t>
            </a:r>
          </a:p>
          <a:p>
            <a:r>
              <a:rPr lang="en-US" sz="1200" dirty="0">
                <a:latin typeface="Liberation Sans" panose="020B0604020202020204" pitchFamily="34" charset="0"/>
              </a:rPr>
              <a:t>Components of CVP analysis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 Box 4"/>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defRPr/>
            </a:pPr>
            <a:r>
              <a:rPr lang="en-US" sz="2800" b="1" dirty="0">
                <a:latin typeface="Liberation Sans" panose="020B0604020202020204" pitchFamily="34" charset="0"/>
              </a:rPr>
              <a:t>Assumptions</a:t>
            </a:r>
          </a:p>
        </p:txBody>
      </p:sp>
      <p:sp>
        <p:nvSpPr>
          <p:cNvPr id="37892" name="Rectangle 7"/>
          <p:cNvSpPr>
            <a:spLocks noGrp="1" noChangeArrowheads="1"/>
          </p:cNvSpPr>
          <p:nvPr>
            <p:ph type="body" sz="half" idx="1"/>
          </p:nvPr>
        </p:nvSpPr>
        <p:spPr>
          <a:xfrm>
            <a:off x="533400" y="1905000"/>
            <a:ext cx="7924800" cy="41910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60000"/>
              </a:spcBef>
              <a:buClr>
                <a:srgbClr val="800000"/>
              </a:buClr>
              <a:buSzPct val="80000"/>
              <a:buFont typeface="Wingdings" pitchFamily="2" charset="2"/>
              <a:buChar char="u"/>
            </a:pPr>
            <a:r>
              <a:rPr lang="en-US" altLang="en-US" sz="2100" b="0" dirty="0">
                <a:effectLst/>
                <a:latin typeface="Liberation Sans" panose="020B0604020202020204" pitchFamily="34" charset="0"/>
              </a:rPr>
              <a:t>Behavior of both costs and revenues is linear throughout the relevant range of the activity index.</a:t>
            </a:r>
          </a:p>
          <a:p>
            <a:pPr marL="685800" lvl="1" indent="-457200">
              <a:lnSpc>
                <a:spcPct val="120000"/>
              </a:lnSpc>
              <a:spcBef>
                <a:spcPct val="60000"/>
              </a:spcBef>
              <a:buClr>
                <a:srgbClr val="800000"/>
              </a:buClr>
              <a:buSzPct val="80000"/>
              <a:buFont typeface="Wingdings" pitchFamily="2" charset="2"/>
              <a:buChar char="u"/>
            </a:pPr>
            <a:r>
              <a:rPr lang="en-US" altLang="en-US" sz="2100" b="0" dirty="0">
                <a:effectLst/>
                <a:latin typeface="Liberation Sans" panose="020B0604020202020204" pitchFamily="34" charset="0"/>
              </a:rPr>
              <a:t>Costs can be classified accurately as either variable or fixed.</a:t>
            </a:r>
          </a:p>
          <a:p>
            <a:pPr marL="685800" lvl="1" indent="-457200">
              <a:lnSpc>
                <a:spcPct val="120000"/>
              </a:lnSpc>
              <a:spcBef>
                <a:spcPct val="60000"/>
              </a:spcBef>
              <a:buClr>
                <a:srgbClr val="800000"/>
              </a:buClr>
              <a:buSzPct val="80000"/>
              <a:buFont typeface="Wingdings" pitchFamily="2" charset="2"/>
              <a:buChar char="u"/>
            </a:pPr>
            <a:r>
              <a:rPr lang="en-US" altLang="en-US" sz="2100" b="0" dirty="0">
                <a:effectLst/>
                <a:latin typeface="Liberation Sans" panose="020B0604020202020204" pitchFamily="34" charset="0"/>
              </a:rPr>
              <a:t>Changes in activity are the only factors that affect costs. </a:t>
            </a:r>
          </a:p>
          <a:p>
            <a:pPr marL="685800" lvl="1" indent="-457200">
              <a:lnSpc>
                <a:spcPct val="120000"/>
              </a:lnSpc>
              <a:spcBef>
                <a:spcPct val="60000"/>
              </a:spcBef>
              <a:buClr>
                <a:srgbClr val="800000"/>
              </a:buClr>
              <a:buSzPct val="80000"/>
              <a:buFont typeface="Wingdings" pitchFamily="2" charset="2"/>
              <a:buChar char="u"/>
            </a:pPr>
            <a:r>
              <a:rPr lang="en-US" altLang="en-US" sz="2100" b="0" dirty="0">
                <a:effectLst/>
                <a:latin typeface="Liberation Sans" panose="020B0604020202020204" pitchFamily="34" charset="0"/>
              </a:rPr>
              <a:t>All units produced are sold.</a:t>
            </a:r>
          </a:p>
          <a:p>
            <a:pPr marL="685800" lvl="1" indent="-457200">
              <a:lnSpc>
                <a:spcPct val="120000"/>
              </a:lnSpc>
              <a:spcBef>
                <a:spcPct val="60000"/>
              </a:spcBef>
              <a:buClr>
                <a:srgbClr val="800000"/>
              </a:buClr>
              <a:buSzPct val="80000"/>
              <a:buFont typeface="Wingdings" pitchFamily="2" charset="2"/>
              <a:buChar char="u"/>
            </a:pPr>
            <a:r>
              <a:rPr lang="en-US" altLang="en-US" sz="2100" b="0" dirty="0">
                <a:effectLst/>
                <a:latin typeface="Liberation Sans" panose="020B0604020202020204" pitchFamily="34" charset="0"/>
              </a:rPr>
              <a:t>When more than one type of product is sold, the sales mix will remain constant.</a:t>
            </a:r>
          </a:p>
        </p:txBody>
      </p:sp>
      <p:sp>
        <p:nvSpPr>
          <p:cNvPr id="3789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7894"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Basic Components</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3" name="Rectangle 3"/>
          <p:cNvSpPr>
            <a:spLocks noChangeArrowheads="1"/>
          </p:cNvSpPr>
          <p:nvPr/>
        </p:nvSpPr>
        <p:spPr bwMode="auto">
          <a:xfrm>
            <a:off x="533400" y="1905000"/>
            <a:ext cx="7696200" cy="26670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spcBef>
                <a:spcPct val="60000"/>
              </a:spcBef>
              <a:buClr>
                <a:schemeClr val="accent2"/>
              </a:buClr>
              <a:buSzPct val="75000"/>
              <a:buFont typeface="Wingdings" pitchFamily="2" charset="2"/>
              <a:buNone/>
              <a:defRPr/>
            </a:pPr>
            <a:r>
              <a:rPr lang="en-US" sz="2200" dirty="0">
                <a:latin typeface="Liberation Sans" panose="020B0604020202020204" pitchFamily="34" charset="0"/>
              </a:rPr>
              <a:t>Which of the following is </a:t>
            </a:r>
            <a:r>
              <a:rPr lang="en-US" sz="2200" b="1" dirty="0">
                <a:latin typeface="Liberation Sans" panose="020B0604020202020204" pitchFamily="34" charset="0"/>
              </a:rPr>
              <a:t>not</a:t>
            </a:r>
            <a:r>
              <a:rPr lang="en-US" sz="2200" dirty="0">
                <a:latin typeface="Liberation Sans" panose="020B0604020202020204" pitchFamily="34" charset="0"/>
              </a:rPr>
              <a:t> involved in CVP analysis?</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Sales mix.</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Unit selling prices. </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Fixed costs per unit.</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Volume or level of activity.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3891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152400" y="35052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Basic Components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sz="half" idx="1"/>
          </p:nvPr>
        </p:nvSpPr>
        <p:spPr>
          <a:xfrm>
            <a:off x="533400" y="1905000"/>
            <a:ext cx="7696200" cy="41910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A statement for </a:t>
            </a:r>
            <a:r>
              <a:rPr lang="en-US" altLang="en-US" sz="2100" dirty="0">
                <a:solidFill>
                  <a:schemeClr val="tx1"/>
                </a:solidFill>
                <a:effectLst/>
                <a:latin typeface="Liberation Sans" panose="020B0604020202020204" pitchFamily="34" charset="0"/>
              </a:rPr>
              <a:t>internal use</a:t>
            </a:r>
            <a:r>
              <a:rPr lang="en-US" altLang="en-US" sz="2100" b="0" dirty="0">
                <a:solidFill>
                  <a:schemeClr val="tx1"/>
                </a:solidFill>
                <a:effectLst/>
                <a:latin typeface="Liberation Sans" panose="020B0604020202020204" pitchFamily="34" charset="0"/>
              </a:rPr>
              <a:t>.</a:t>
            </a:r>
          </a:p>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Classifies costs and expenses as fixed or variable.  </a:t>
            </a:r>
          </a:p>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Reports </a:t>
            </a:r>
            <a:r>
              <a:rPr lang="en-US" altLang="en-US" sz="2100" dirty="0">
                <a:solidFill>
                  <a:schemeClr val="tx1"/>
                </a:solidFill>
                <a:effectLst/>
                <a:latin typeface="Liberation Sans" panose="020B0604020202020204" pitchFamily="34" charset="0"/>
              </a:rPr>
              <a:t>contribution margin</a:t>
            </a:r>
            <a:r>
              <a:rPr lang="en-US" altLang="en-US" sz="2100" b="0" dirty="0">
                <a:solidFill>
                  <a:schemeClr val="tx1"/>
                </a:solidFill>
                <a:effectLst/>
                <a:latin typeface="Liberation Sans" panose="020B0604020202020204" pitchFamily="34" charset="0"/>
              </a:rPr>
              <a:t> in the body of the statement.</a:t>
            </a:r>
          </a:p>
          <a:p>
            <a:pPr marL="1257300" lvl="2" indent="-457200">
              <a:lnSpc>
                <a:spcPct val="120000"/>
              </a:lnSpc>
              <a:spcBef>
                <a:spcPct val="50000"/>
              </a:spcBef>
              <a:buClr>
                <a:srgbClr val="800000"/>
              </a:buClr>
              <a:buSzPct val="80000"/>
              <a:buFont typeface="Arial" charset="0"/>
              <a:buChar char="►"/>
            </a:pPr>
            <a:r>
              <a:rPr lang="en-US" altLang="en-US" dirty="0">
                <a:solidFill>
                  <a:schemeClr val="tx1"/>
                </a:solidFill>
                <a:effectLst/>
                <a:latin typeface="Liberation Sans" panose="020B0604020202020204" pitchFamily="34" charset="0"/>
              </a:rPr>
              <a:t>Contribution margin</a:t>
            </a:r>
            <a:r>
              <a:rPr lang="en-US" altLang="en-US" b="0" dirty="0">
                <a:solidFill>
                  <a:schemeClr val="tx1"/>
                </a:solidFill>
                <a:effectLst/>
                <a:latin typeface="Liberation Sans" panose="020B0604020202020204" pitchFamily="34" charset="0"/>
              </a:rPr>
              <a:t> – amount of revenue remaining after deducting variable costs. </a:t>
            </a:r>
          </a:p>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Reports the </a:t>
            </a:r>
            <a:r>
              <a:rPr lang="en-US" altLang="en-US" sz="2100" dirty="0">
                <a:solidFill>
                  <a:schemeClr val="tx1"/>
                </a:solidFill>
                <a:effectLst/>
                <a:latin typeface="Liberation Sans" panose="020B0604020202020204" pitchFamily="34" charset="0"/>
              </a:rPr>
              <a:t>same net income</a:t>
            </a:r>
            <a:r>
              <a:rPr lang="en-US" altLang="en-US" sz="2100" b="0" dirty="0">
                <a:solidFill>
                  <a:schemeClr val="tx1"/>
                </a:solidFill>
                <a:effectLst/>
                <a:latin typeface="Liberation Sans" panose="020B0604020202020204" pitchFamily="34" charset="0"/>
              </a:rPr>
              <a:t> as a traditional income statement.</a:t>
            </a:r>
          </a:p>
        </p:txBody>
      </p:sp>
      <p:sp>
        <p:nvSpPr>
          <p:cNvPr id="41988" name="Text Box 10"/>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defRPr/>
            </a:pPr>
            <a:r>
              <a:rPr lang="en-US" sz="2800" b="1" dirty="0">
                <a:solidFill>
                  <a:schemeClr val="tx2">
                    <a:lumMod val="75000"/>
                  </a:schemeClr>
                </a:solidFill>
                <a:latin typeface="Liberation Sans" panose="020B0604020202020204" pitchFamily="34" charset="0"/>
              </a:rPr>
              <a:t>CVP Income Statement</a:t>
            </a:r>
          </a:p>
        </p:txBody>
      </p:sp>
      <p:sp>
        <p:nvSpPr>
          <p:cNvPr id="3994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994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Cost-Volume-Profit Analysis</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sz="half" idx="1"/>
          </p:nvPr>
        </p:nvSpPr>
        <p:spPr>
          <a:xfrm>
            <a:off x="533400" y="1295400"/>
            <a:ext cx="7772400" cy="130420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marL="0" indent="0">
              <a:lnSpc>
                <a:spcPct val="125000"/>
              </a:lnSpc>
              <a:spcBef>
                <a:spcPct val="40000"/>
              </a:spcBef>
              <a:buClrTx/>
              <a:buSzTx/>
              <a:buFontTx/>
              <a:buNone/>
              <a:tabLst>
                <a:tab pos="2057400" algn="l"/>
              </a:tabLst>
            </a:pPr>
            <a:r>
              <a:rPr lang="en-US" altLang="en-US" sz="2100" dirty="0">
                <a:solidFill>
                  <a:schemeClr val="tx1"/>
                </a:solidFill>
                <a:effectLst/>
                <a:latin typeface="Liberation Sans" panose="020B0604020202020204" pitchFamily="34" charset="0"/>
              </a:rPr>
              <a:t>Illustration:</a:t>
            </a:r>
            <a:r>
              <a:rPr lang="en-US" altLang="en-US" sz="2100" b="0" dirty="0">
                <a:solidFill>
                  <a:schemeClr val="tx1"/>
                </a:solidFill>
                <a:effectLst/>
                <a:latin typeface="Liberation Sans" panose="020B0604020202020204" pitchFamily="34" charset="0"/>
              </a:rPr>
              <a:t>  Vargo Video Company produces a high-definition digital camcorder.  Relevant data for the camcorders sold by this company in June 2014 are as follows.</a:t>
            </a:r>
          </a:p>
        </p:txBody>
      </p:sp>
      <p:pic>
        <p:nvPicPr>
          <p:cNvPr id="40965"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2895600"/>
            <a:ext cx="8534400" cy="1798073"/>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096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2" name="Rectangle 1"/>
          <p:cNvSpPr/>
          <p:nvPr/>
        </p:nvSpPr>
        <p:spPr>
          <a:xfrm>
            <a:off x="228600" y="4763869"/>
            <a:ext cx="4572000" cy="646331"/>
          </a:xfrm>
          <a:prstGeom prst="rect">
            <a:avLst/>
          </a:prstGeom>
        </p:spPr>
        <p:txBody>
          <a:bodyPr>
            <a:spAutoFit/>
          </a:bodyPr>
          <a:lstStyle/>
          <a:p>
            <a:r>
              <a:rPr lang="en-US" sz="1200" b="1" dirty="0">
                <a:latin typeface="Liberation Sans" panose="020B0604020202020204" pitchFamily="34" charset="0"/>
              </a:rPr>
              <a:t>Illustration 5-11</a:t>
            </a:r>
          </a:p>
          <a:p>
            <a:r>
              <a:rPr lang="en-US" sz="1200" dirty="0">
                <a:latin typeface="Liberation Sans" panose="020B0604020202020204" pitchFamily="34" charset="0"/>
              </a:rPr>
              <a:t>Assumed selling and cost data</a:t>
            </a:r>
          </a:p>
          <a:p>
            <a:r>
              <a:rPr lang="en-US" sz="1200" dirty="0">
                <a:latin typeface="Liberation Sans" panose="020B0604020202020204" pitchFamily="34" charset="0"/>
              </a:rPr>
              <a:t>for Vargo Video</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Rectangle 14"/>
          <p:cNvSpPr>
            <a:spLocks noChangeArrowheads="1"/>
          </p:cNvSpPr>
          <p:nvPr/>
        </p:nvSpPr>
        <p:spPr bwMode="auto">
          <a:xfrm>
            <a:off x="533400" y="1295400"/>
            <a:ext cx="7772400" cy="832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100" b="1" dirty="0">
                <a:latin typeface="Liberation Sans" panose="020B0604020202020204" pitchFamily="34" charset="0"/>
              </a:rPr>
              <a:t>Illustration:  </a:t>
            </a:r>
            <a:r>
              <a:rPr lang="en-US" altLang="en-US" sz="2100" dirty="0">
                <a:latin typeface="Liberation Sans" panose="020B0604020202020204" pitchFamily="34" charset="0"/>
              </a:rPr>
              <a:t>The CVP income statement for Vargo Video therefore would be reported as follows.</a:t>
            </a:r>
          </a:p>
        </p:txBody>
      </p:sp>
      <p:sp>
        <p:nvSpPr>
          <p:cNvPr id="4199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pic>
        <p:nvPicPr>
          <p:cNvPr id="41993"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990600" y="2362200"/>
            <a:ext cx="6986766" cy="3715755"/>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11" name="Rectangle 10"/>
          <p:cNvSpPr/>
          <p:nvPr/>
        </p:nvSpPr>
        <p:spPr>
          <a:xfrm>
            <a:off x="914400" y="6123801"/>
            <a:ext cx="4572000" cy="276999"/>
          </a:xfrm>
          <a:prstGeom prst="rect">
            <a:avLst/>
          </a:prstGeom>
        </p:spPr>
        <p:txBody>
          <a:bodyPr>
            <a:spAutoFit/>
          </a:bodyPr>
          <a:lstStyle/>
          <a:p>
            <a:r>
              <a:rPr lang="en-US" sz="1200" b="1" dirty="0">
                <a:latin typeface="Liberation Sans" panose="020B0604020202020204" pitchFamily="34" charset="0"/>
              </a:rPr>
              <a:t>Illustration 5-12</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8"/>
          <p:cNvSpPr>
            <a:spLocks noChangeArrowheads="1"/>
          </p:cNvSpPr>
          <p:nvPr/>
        </p:nvSpPr>
        <p:spPr bwMode="auto">
          <a:xfrm>
            <a:off x="533400" y="1905000"/>
            <a:ext cx="7620000" cy="2057400"/>
          </a:xfrm>
          <a:prstGeom prst="rect">
            <a:avLst/>
          </a:prstGeom>
          <a:solidFill>
            <a:schemeClr val="bg1"/>
          </a:solidFill>
          <a:ln w="12700">
            <a:solidFill>
              <a:schemeClr val="bg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50000"/>
              </a:spcBef>
              <a:buClr>
                <a:srgbClr val="800000"/>
              </a:buClr>
              <a:buSzPct val="80000"/>
              <a:buFont typeface="Wingdings" pitchFamily="2" charset="2"/>
              <a:buChar char="u"/>
            </a:pPr>
            <a:r>
              <a:rPr lang="en-US" altLang="en-US" sz="2100" dirty="0">
                <a:latin typeface="Liberation Sans" panose="020B0604020202020204" pitchFamily="34" charset="0"/>
              </a:rPr>
              <a:t>Contribution margin is available to</a:t>
            </a:r>
            <a:r>
              <a:rPr lang="en-US" altLang="en-US" sz="2100" b="1" dirty="0">
                <a:latin typeface="Liberation Sans" panose="020B0604020202020204" pitchFamily="34" charset="0"/>
              </a:rPr>
              <a:t> cover fixed costs </a:t>
            </a:r>
            <a:r>
              <a:rPr lang="en-US" altLang="en-US" sz="2100" dirty="0">
                <a:latin typeface="Liberation Sans" panose="020B0604020202020204" pitchFamily="34" charset="0"/>
              </a:rPr>
              <a:t>and to</a:t>
            </a:r>
            <a:r>
              <a:rPr lang="en-US" altLang="en-US" sz="2100" b="1" dirty="0">
                <a:latin typeface="Liberation Sans" panose="020B0604020202020204" pitchFamily="34" charset="0"/>
              </a:rPr>
              <a:t> contribute to income</a:t>
            </a:r>
            <a:r>
              <a:rPr lang="en-US" altLang="en-US" sz="2100" dirty="0">
                <a:latin typeface="Liberation Sans" panose="020B0604020202020204" pitchFamily="34" charset="0"/>
              </a:rPr>
              <a:t>.</a:t>
            </a:r>
          </a:p>
          <a:p>
            <a:pPr lvl="1">
              <a:lnSpc>
                <a:spcPct val="120000"/>
              </a:lnSpc>
              <a:spcBef>
                <a:spcPct val="50000"/>
              </a:spcBef>
              <a:buClr>
                <a:srgbClr val="800000"/>
              </a:buClr>
              <a:buSzPct val="80000"/>
              <a:buFont typeface="Wingdings" pitchFamily="2" charset="2"/>
              <a:buChar char="u"/>
            </a:pPr>
            <a:r>
              <a:rPr lang="en-US" altLang="en-US" sz="2100" dirty="0">
                <a:latin typeface="Liberation Sans" panose="020B0604020202020204" pitchFamily="34" charset="0"/>
              </a:rPr>
              <a:t>Formula for </a:t>
            </a:r>
            <a:r>
              <a:rPr lang="en-US" altLang="en-US" sz="2100" b="1" dirty="0">
                <a:solidFill>
                  <a:srgbClr val="00007F"/>
                </a:solidFill>
                <a:latin typeface="Liberation Sans" panose="020B0604020202020204" pitchFamily="34" charset="0"/>
              </a:rPr>
              <a:t>contribution margin per unit</a:t>
            </a:r>
            <a:r>
              <a:rPr lang="en-US" altLang="en-US" sz="2100" b="1" dirty="0">
                <a:latin typeface="Liberation Sans" panose="020B0604020202020204" pitchFamily="34" charset="0"/>
              </a:rPr>
              <a:t> </a:t>
            </a:r>
            <a:r>
              <a:rPr lang="en-US" altLang="en-US" sz="2100" dirty="0">
                <a:latin typeface="Liberation Sans" panose="020B0604020202020204" pitchFamily="34" charset="0"/>
              </a:rPr>
              <a:t>and the computation for Vargo Video are:</a:t>
            </a:r>
          </a:p>
        </p:txBody>
      </p:sp>
      <p:sp>
        <p:nvSpPr>
          <p:cNvPr id="43013"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UNIT CONTRIBUTION MARGIN</a:t>
            </a:r>
          </a:p>
        </p:txBody>
      </p:sp>
      <p:sp>
        <p:nvSpPr>
          <p:cNvPr id="4301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2" name="Rectangle 1"/>
          <p:cNvSpPr/>
          <p:nvPr/>
        </p:nvSpPr>
        <p:spPr>
          <a:xfrm>
            <a:off x="228600" y="5405735"/>
            <a:ext cx="4572000" cy="461665"/>
          </a:xfrm>
          <a:prstGeom prst="rect">
            <a:avLst/>
          </a:prstGeom>
        </p:spPr>
        <p:txBody>
          <a:bodyPr>
            <a:spAutoFit/>
          </a:bodyPr>
          <a:lstStyle/>
          <a:p>
            <a:r>
              <a:rPr lang="en-US" sz="1200" b="1" dirty="0">
                <a:latin typeface="Liberation Sans" panose="020B0604020202020204" pitchFamily="34" charset="0"/>
              </a:rPr>
              <a:t>Illustration 5-13</a:t>
            </a:r>
          </a:p>
          <a:p>
            <a:r>
              <a:rPr lang="en-US" sz="1200" dirty="0">
                <a:latin typeface="Liberation Sans" panose="020B0604020202020204" pitchFamily="34" charset="0"/>
              </a:rPr>
              <a:t>Formula for unit contribution margin</a:t>
            </a:r>
          </a:p>
        </p:txBody>
      </p:sp>
      <p:pic>
        <p:nvPicPr>
          <p:cNvPr id="43017"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0" y="3962400"/>
            <a:ext cx="8534400" cy="1411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41"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838200" y="2590800"/>
            <a:ext cx="7543800" cy="3509061"/>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44036" name="Rectangle 6"/>
          <p:cNvSpPr>
            <a:spLocks noChangeArrowheads="1"/>
          </p:cNvSpPr>
          <p:nvPr/>
        </p:nvSpPr>
        <p:spPr bwMode="auto">
          <a:xfrm>
            <a:off x="533400" y="1905000"/>
            <a:ext cx="8001000" cy="48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Vargo’s CVP income statement assuming a zero net income.</a:t>
            </a:r>
          </a:p>
        </p:txBody>
      </p:sp>
      <p:sp>
        <p:nvSpPr>
          <p:cNvPr id="44037" name="Rectangle 8"/>
          <p:cNvSpPr>
            <a:spLocks noChangeArrowheads="1"/>
          </p:cNvSpPr>
          <p:nvPr/>
        </p:nvSpPr>
        <p:spPr bwMode="auto">
          <a:xfrm>
            <a:off x="762000" y="6172200"/>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5-14</a:t>
            </a:r>
          </a:p>
        </p:txBody>
      </p:sp>
      <p:sp>
        <p:nvSpPr>
          <p:cNvPr id="4403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11"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UNIT CONTRIBUTION MARGIN</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10"/>
          <p:cNvSpPr>
            <a:spLocks noChangeArrowheads="1"/>
          </p:cNvSpPr>
          <p:nvPr/>
        </p:nvSpPr>
        <p:spPr bwMode="auto">
          <a:xfrm>
            <a:off x="533400" y="1905000"/>
            <a:ext cx="78486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Assume that Vargo sold one more camcorder, for a total of 1,001 camcorders sold.</a:t>
            </a:r>
          </a:p>
        </p:txBody>
      </p:sp>
      <p:sp>
        <p:nvSpPr>
          <p:cNvPr id="45062" name="Rectangle 24"/>
          <p:cNvSpPr>
            <a:spLocks noChangeArrowheads="1"/>
          </p:cNvSpPr>
          <p:nvPr/>
        </p:nvSpPr>
        <p:spPr bwMode="auto">
          <a:xfrm>
            <a:off x="7064963" y="2667000"/>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5-15</a:t>
            </a:r>
          </a:p>
        </p:txBody>
      </p:sp>
      <p:sp>
        <p:nvSpPr>
          <p:cNvPr id="4506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11"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UNIT CONTRIBUTION MARGIN</a:t>
            </a:r>
          </a:p>
        </p:txBody>
      </p:sp>
      <p:pic>
        <p:nvPicPr>
          <p:cNvPr id="45065"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762000" y="3018890"/>
            <a:ext cx="7543800" cy="3305710"/>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6"/>
          <p:cNvSpPr>
            <a:spLocks noChangeArrowheads="1"/>
          </p:cNvSpPr>
          <p:nvPr/>
        </p:nvSpPr>
        <p:spPr bwMode="auto">
          <a:xfrm>
            <a:off x="533400" y="1905000"/>
            <a:ext cx="7620000" cy="2133600"/>
          </a:xfrm>
          <a:prstGeom prst="rect">
            <a:avLst/>
          </a:prstGeom>
          <a:solidFill>
            <a:schemeClr val="bg1"/>
          </a:solidFill>
          <a:ln w="12700" algn="ctr">
            <a:solidFill>
              <a:schemeClr val="bg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Shows the percentage of each sales dollar available to apply toward fixed costs and profits.</a:t>
            </a:r>
          </a:p>
          <a:p>
            <a:pPr lvl="1">
              <a:lnSpc>
                <a:spcPct val="120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Formula for </a:t>
            </a:r>
            <a:r>
              <a:rPr lang="en-US" altLang="en-US" sz="2100" b="1" dirty="0">
                <a:solidFill>
                  <a:srgbClr val="00007F"/>
                </a:solidFill>
                <a:latin typeface="Liberation Sans" panose="020B0604020202020204" pitchFamily="34" charset="0"/>
              </a:rPr>
              <a:t>contribution margin ratio</a:t>
            </a:r>
            <a:r>
              <a:rPr lang="en-US" altLang="en-US" sz="2100" dirty="0">
                <a:solidFill>
                  <a:srgbClr val="00007F"/>
                </a:solidFill>
                <a:latin typeface="Liberation Sans" panose="020B0604020202020204" pitchFamily="34" charset="0"/>
              </a:rPr>
              <a:t> </a:t>
            </a:r>
            <a:r>
              <a:rPr lang="en-US" altLang="en-US" sz="2100" dirty="0">
                <a:latin typeface="Liberation Sans" panose="020B0604020202020204" pitchFamily="34" charset="0"/>
              </a:rPr>
              <a:t>and the computation for Vargo Video are:</a:t>
            </a:r>
          </a:p>
        </p:txBody>
      </p:sp>
      <p:sp>
        <p:nvSpPr>
          <p:cNvPr id="46084" name="Rectangle 8"/>
          <p:cNvSpPr>
            <a:spLocks noChangeArrowheads="1"/>
          </p:cNvSpPr>
          <p:nvPr/>
        </p:nvSpPr>
        <p:spPr bwMode="auto">
          <a:xfrm>
            <a:off x="228600" y="5144869"/>
            <a:ext cx="1805302"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200" b="1" dirty="0">
                <a:latin typeface="Liberation Sans" panose="020B0604020202020204" pitchFamily="34" charset="0"/>
              </a:rPr>
              <a:t>Illustration 5-17</a:t>
            </a:r>
          </a:p>
          <a:p>
            <a:r>
              <a:rPr lang="en-US" sz="1200" dirty="0">
                <a:latin typeface="Liberation Sans" panose="020B0604020202020204" pitchFamily="34" charset="0"/>
              </a:rPr>
              <a:t>Formula for contribution</a:t>
            </a:r>
          </a:p>
          <a:p>
            <a:r>
              <a:rPr lang="en-US" sz="1200" dirty="0">
                <a:latin typeface="Liberation Sans" panose="020B0604020202020204" pitchFamily="34" charset="0"/>
              </a:rPr>
              <a:t>margin ratio</a:t>
            </a:r>
            <a:endParaRPr lang="en-US" altLang="en-US" sz="1200" b="1" dirty="0">
              <a:latin typeface="Liberation Sans" panose="020B0604020202020204" pitchFamily="34" charset="0"/>
            </a:endParaRPr>
          </a:p>
        </p:txBody>
      </p:sp>
      <p:sp>
        <p:nvSpPr>
          <p:cNvPr id="46085"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CONTRIBUTION MARGIN RATIO</a:t>
            </a:r>
          </a:p>
        </p:txBody>
      </p:sp>
      <p:sp>
        <p:nvSpPr>
          <p:cNvPr id="4608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pic>
        <p:nvPicPr>
          <p:cNvPr id="46089"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3942485"/>
            <a:ext cx="8534400" cy="1202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13"/>
          <p:cNvSpPr>
            <a:spLocks noChangeArrowheads="1"/>
          </p:cNvSpPr>
          <p:nvPr/>
        </p:nvSpPr>
        <p:spPr bwMode="auto">
          <a:xfrm>
            <a:off x="228600" y="5410200"/>
            <a:ext cx="2677543"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5-16</a:t>
            </a:r>
          </a:p>
          <a:p>
            <a:r>
              <a:rPr lang="en-US" sz="1200" dirty="0">
                <a:latin typeface="Liberation Sans" panose="020B0604020202020204" pitchFamily="34" charset="0"/>
              </a:rPr>
              <a:t>CVP income statement, with</a:t>
            </a:r>
          </a:p>
          <a:p>
            <a:r>
              <a:rPr lang="en-US" sz="1200" dirty="0">
                <a:latin typeface="Liberation Sans" panose="020B0604020202020204" pitchFamily="34" charset="0"/>
              </a:rPr>
              <a:t>net income and percent of sales data</a:t>
            </a:r>
            <a:endParaRPr lang="en-US" altLang="en-US" sz="1200" dirty="0">
              <a:latin typeface="Liberation Sans" panose="020B0604020202020204" pitchFamily="34" charset="0"/>
            </a:endParaRPr>
          </a:p>
        </p:txBody>
      </p:sp>
      <p:sp>
        <p:nvSpPr>
          <p:cNvPr id="471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9"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CONTRIBUTION MARGIN RATIO</a:t>
            </a:r>
          </a:p>
        </p:txBody>
      </p:sp>
      <p:pic>
        <p:nvPicPr>
          <p:cNvPr id="47112" name="Picture 8"/>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2057400"/>
            <a:ext cx="8534400" cy="327695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7"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28600" y="2999601"/>
            <a:ext cx="8610600" cy="2801611"/>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Lst>
        </p:spPr>
      </p:pic>
      <p:sp>
        <p:nvSpPr>
          <p:cNvPr id="48132" name="Rectangle 4"/>
          <p:cNvSpPr>
            <a:spLocks noChangeArrowheads="1"/>
          </p:cNvSpPr>
          <p:nvPr/>
        </p:nvSpPr>
        <p:spPr bwMode="auto">
          <a:xfrm>
            <a:off x="533400" y="1905000"/>
            <a:ext cx="81534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Assume Vargo Video’s current sales are $500,000 and it wants to know the effect of a $100,000 (200-unit) increase in sales.</a:t>
            </a:r>
          </a:p>
        </p:txBody>
      </p:sp>
      <p:sp>
        <p:nvSpPr>
          <p:cNvPr id="48133" name="Rectangle 5"/>
          <p:cNvSpPr>
            <a:spLocks noChangeArrowheads="1"/>
          </p:cNvSpPr>
          <p:nvPr/>
        </p:nvSpPr>
        <p:spPr bwMode="auto">
          <a:xfrm>
            <a:off x="152400" y="5895201"/>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5-18</a:t>
            </a:r>
          </a:p>
        </p:txBody>
      </p:sp>
      <p:sp>
        <p:nvSpPr>
          <p:cNvPr id="4813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10"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CONTRIBUTION MARGIN RATIO</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p:cNvSpPr>
            <a:spLocks noChangeArrowheads="1"/>
          </p:cNvSpPr>
          <p:nvPr/>
        </p:nvSpPr>
        <p:spPr bwMode="auto">
          <a:xfrm>
            <a:off x="533400" y="1905000"/>
            <a:ext cx="7696200" cy="29718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Contribution margin:</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a.	Is revenue remaining after deducting variable costs.</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b. 	May be expressed as contribution margin per unit. </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c. 	Is selling price less cost of goods sold.</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d. 	Both (a) and (b) above.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4915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Notched Right Arrow 10"/>
          <p:cNvSpPr/>
          <p:nvPr/>
        </p:nvSpPr>
        <p:spPr bwMode="auto">
          <a:xfrm>
            <a:off x="152400" y="43434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CVP Income Statement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600" y="1456759"/>
            <a:ext cx="8001000" cy="4096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ts val="600"/>
              </a:spcBef>
            </a:pPr>
            <a:r>
              <a:rPr lang="en-US" sz="2200" dirty="0">
                <a:latin typeface="Liberation Sans" panose="020B0604020202020204" pitchFamily="34" charset="0"/>
              </a:rPr>
              <a:t>Ampco Industries produces and sells a cell phone-operated thermostat. Information regarding the costs and sales of thermostats during September 2017 are provided below.</a:t>
            </a:r>
          </a:p>
          <a:p>
            <a:pPr>
              <a:lnSpc>
                <a:spcPct val="120000"/>
              </a:lnSpc>
              <a:spcBef>
                <a:spcPts val="1200"/>
              </a:spcBef>
              <a:tabLst>
                <a:tab pos="736600" algn="l"/>
                <a:tab pos="4681538" algn="l"/>
              </a:tabLst>
            </a:pPr>
            <a:r>
              <a:rPr lang="en-US" sz="2200" dirty="0">
                <a:latin typeface="Liberation Sans" panose="020B0604020202020204" pitchFamily="34" charset="0"/>
              </a:rPr>
              <a:t>	Unit selling price of thermostat 	$85</a:t>
            </a:r>
          </a:p>
          <a:p>
            <a:pPr>
              <a:lnSpc>
                <a:spcPct val="120000"/>
              </a:lnSpc>
              <a:spcBef>
                <a:spcPts val="200"/>
              </a:spcBef>
              <a:tabLst>
                <a:tab pos="736600" algn="l"/>
                <a:tab pos="4681538" algn="l"/>
              </a:tabLst>
            </a:pPr>
            <a:r>
              <a:rPr lang="en-US" sz="2200" dirty="0">
                <a:latin typeface="Liberation Sans" panose="020B0604020202020204" pitchFamily="34" charset="0"/>
              </a:rPr>
              <a:t>	Unit variable costs 	$32</a:t>
            </a:r>
          </a:p>
          <a:p>
            <a:pPr>
              <a:lnSpc>
                <a:spcPct val="120000"/>
              </a:lnSpc>
              <a:spcBef>
                <a:spcPts val="200"/>
              </a:spcBef>
              <a:tabLst>
                <a:tab pos="736600" algn="l"/>
                <a:tab pos="4681538" algn="l"/>
              </a:tabLst>
            </a:pPr>
            <a:r>
              <a:rPr lang="en-US" sz="2200" dirty="0">
                <a:latin typeface="Liberation Sans" panose="020B0604020202020204" pitchFamily="34" charset="0"/>
              </a:rPr>
              <a:t>	Total monthly fixed costs 	$190,000</a:t>
            </a:r>
          </a:p>
          <a:p>
            <a:pPr>
              <a:lnSpc>
                <a:spcPct val="120000"/>
              </a:lnSpc>
              <a:spcBef>
                <a:spcPts val="200"/>
              </a:spcBef>
              <a:tabLst>
                <a:tab pos="736600" algn="l"/>
                <a:tab pos="4681538" algn="l"/>
              </a:tabLst>
            </a:pPr>
            <a:r>
              <a:rPr lang="en-US" sz="2200" dirty="0">
                <a:latin typeface="Liberation Sans" panose="020B0604020202020204" pitchFamily="34" charset="0"/>
              </a:rPr>
              <a:t>	Units sold 	4,000</a:t>
            </a:r>
          </a:p>
          <a:p>
            <a:pPr>
              <a:lnSpc>
                <a:spcPct val="120000"/>
              </a:lnSpc>
              <a:spcBef>
                <a:spcPts val="1200"/>
              </a:spcBef>
            </a:pPr>
            <a:r>
              <a:rPr lang="en-US" sz="2200" dirty="0">
                <a:latin typeface="Liberation Sans" panose="020B0604020202020204" pitchFamily="34" charset="0"/>
              </a:rPr>
              <a:t>Prepare a CVP income statement for Ampco Industries for the month of September. Provide per unit values and total values.</a:t>
            </a:r>
            <a:endParaRPr lang="en-US" altLang="en-US" sz="2200" dirty="0">
              <a:latin typeface="Liberation Sans" panose="020B0604020202020204" pitchFamily="34" charset="0"/>
            </a:endParaRPr>
          </a:p>
        </p:txBody>
      </p:sp>
      <p:sp>
        <p:nvSpPr>
          <p:cNvPr id="10"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1"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3"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4"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5" name="TextBox 14"/>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3</a:t>
            </a:r>
          </a:p>
        </p:txBody>
      </p:sp>
      <p:sp>
        <p:nvSpPr>
          <p:cNvPr id="16" name="TextBox 15"/>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CVP Income Statement</a:t>
            </a:r>
          </a:p>
        </p:txBody>
      </p:sp>
      <p:sp>
        <p:nvSpPr>
          <p:cNvPr id="1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extLst>
      <p:ext uri="{BB962C8B-B14F-4D97-AF65-F5344CB8AC3E}">
        <p14:creationId xmlns:p14="http://schemas.microsoft.com/office/powerpoint/2010/main" val="3322971350"/>
      </p:ext>
    </p:extLst>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600" y="1456759"/>
            <a:ext cx="8001000" cy="86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ts val="1200"/>
              </a:spcBef>
            </a:pPr>
            <a:r>
              <a:rPr lang="en-US" sz="2200" dirty="0">
                <a:latin typeface="Liberation Sans" panose="020B0604020202020204" pitchFamily="34" charset="0"/>
              </a:rPr>
              <a:t>Prepare a CVP income statement for Ampco Industries for the month of September. Provide per unit values and total values.</a:t>
            </a:r>
            <a:endParaRPr lang="en-US" altLang="en-US" sz="2200" dirty="0">
              <a:latin typeface="Liberation Sans" panose="020B0604020202020204" pitchFamily="34" charset="0"/>
            </a:endParaRPr>
          </a:p>
        </p:txBody>
      </p:sp>
      <p:sp>
        <p:nvSpPr>
          <p:cNvPr id="10"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1"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2"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3"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4"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5" name="TextBox 14"/>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3</a:t>
            </a:r>
          </a:p>
        </p:txBody>
      </p:sp>
      <p:sp>
        <p:nvSpPr>
          <p:cNvPr id="16" name="TextBox 15"/>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CVP Income Statement</a:t>
            </a:r>
          </a:p>
        </p:txBody>
      </p:sp>
      <p:pic>
        <p:nvPicPr>
          <p:cNvPr id="174082"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49261" y="2538230"/>
            <a:ext cx="8677026" cy="3481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 name="Rectangle 1"/>
          <p:cNvSpPr/>
          <p:nvPr/>
        </p:nvSpPr>
        <p:spPr bwMode="auto">
          <a:xfrm>
            <a:off x="4495800" y="4279015"/>
            <a:ext cx="3505200" cy="292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7" name="Rectangle 16"/>
          <p:cNvSpPr/>
          <p:nvPr/>
        </p:nvSpPr>
        <p:spPr bwMode="auto">
          <a:xfrm>
            <a:off x="4495800" y="4583815"/>
            <a:ext cx="3505200" cy="292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8" name="Rectangle 17"/>
          <p:cNvSpPr/>
          <p:nvPr/>
        </p:nvSpPr>
        <p:spPr bwMode="auto">
          <a:xfrm>
            <a:off x="4495800" y="4888615"/>
            <a:ext cx="3505200" cy="292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9" name="Rectangle 18"/>
          <p:cNvSpPr/>
          <p:nvPr/>
        </p:nvSpPr>
        <p:spPr bwMode="auto">
          <a:xfrm>
            <a:off x="4495800" y="5193415"/>
            <a:ext cx="3505200" cy="292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0" name="Rectangle 19"/>
          <p:cNvSpPr/>
          <p:nvPr/>
        </p:nvSpPr>
        <p:spPr bwMode="auto">
          <a:xfrm>
            <a:off x="4495800" y="5498215"/>
            <a:ext cx="3505200" cy="292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1"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3</a:t>
            </a:r>
          </a:p>
        </p:txBody>
      </p:sp>
    </p:spTree>
    <p:extLst>
      <p:ext uri="{BB962C8B-B14F-4D97-AF65-F5344CB8AC3E}">
        <p14:creationId xmlns:p14="http://schemas.microsoft.com/office/powerpoint/2010/main" val="70332942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0"/>
                                        </p:tgtEl>
                                      </p:cBhvr>
                                    </p:animEffect>
                                    <p:set>
                                      <p:cBhvr>
                                        <p:cTn id="27"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sz="half" idx="1"/>
          </p:nvPr>
        </p:nvSpPr>
        <p:spPr>
          <a:xfrm>
            <a:off x="828675" y="2057400"/>
            <a:ext cx="7620000" cy="4191000"/>
          </a:xfrm>
          <a:noFill/>
          <a:ln w="12700" cap="flat">
            <a:solidFill>
              <a:schemeClr val="bg1"/>
            </a:solidFill>
            <a:miter lim="800000"/>
            <a:headEnd/>
            <a:tailEnd/>
          </a:ln>
        </p:spPr>
        <p:txBody>
          <a:bodyPr lIns="90488" tIns="44450" rIns="90488" bIns="44450"/>
          <a:lstStyle/>
          <a:p>
            <a:pPr marL="457200" indent="-457200">
              <a:lnSpc>
                <a:spcPct val="120000"/>
              </a:lnSpc>
              <a:spcBef>
                <a:spcPts val="1200"/>
              </a:spcBef>
              <a:buClr>
                <a:srgbClr val="800000"/>
              </a:buClr>
              <a:buSzPct val="80000"/>
              <a:buFont typeface="Wingdings" pitchFamily="2" charset="2"/>
              <a:buChar char="u"/>
              <a:tabLst>
                <a:tab pos="228600" algn="l"/>
              </a:tabLst>
            </a:pPr>
            <a:r>
              <a:rPr lang="en-US" altLang="en-US" sz="2100" b="0" dirty="0">
                <a:solidFill>
                  <a:schemeClr val="tx1"/>
                </a:solidFill>
                <a:effectLst/>
                <a:latin typeface="Liberation Sans" panose="020B0604020202020204" pitchFamily="34" charset="0"/>
              </a:rPr>
              <a:t>Process of finding the </a:t>
            </a:r>
            <a:r>
              <a:rPr lang="en-US" altLang="en-US" sz="2100" dirty="0">
                <a:solidFill>
                  <a:schemeClr val="tx1"/>
                </a:solidFill>
                <a:effectLst/>
                <a:latin typeface="Liberation Sans" panose="020B0604020202020204" pitchFamily="34" charset="0"/>
              </a:rPr>
              <a:t>break-even point </a:t>
            </a:r>
            <a:r>
              <a:rPr lang="en-US" altLang="en-US" sz="2100" b="0" dirty="0">
                <a:solidFill>
                  <a:schemeClr val="tx1"/>
                </a:solidFill>
                <a:effectLst/>
                <a:latin typeface="Liberation Sans" panose="020B0604020202020204" pitchFamily="34" charset="0"/>
              </a:rPr>
              <a:t>level of activity at </a:t>
            </a:r>
            <a:r>
              <a:rPr lang="en-US" altLang="en-US" sz="2100" dirty="0">
                <a:solidFill>
                  <a:schemeClr val="tx1"/>
                </a:solidFill>
                <a:effectLst/>
                <a:latin typeface="Liberation Sans" panose="020B0604020202020204" pitchFamily="34" charset="0"/>
              </a:rPr>
              <a:t>which</a:t>
            </a:r>
            <a:r>
              <a:rPr lang="en-US" altLang="en-US" sz="2100" b="0" dirty="0">
                <a:solidFill>
                  <a:schemeClr val="tx1"/>
                </a:solidFill>
                <a:effectLst/>
                <a:latin typeface="Liberation Sans" panose="020B0604020202020204" pitchFamily="34" charset="0"/>
              </a:rPr>
              <a:t> </a:t>
            </a:r>
            <a:r>
              <a:rPr lang="en-US" altLang="en-US" sz="2100" dirty="0">
                <a:solidFill>
                  <a:schemeClr val="tx1"/>
                </a:solidFill>
                <a:effectLst/>
                <a:latin typeface="Liberation Sans" panose="020B0604020202020204" pitchFamily="34" charset="0"/>
              </a:rPr>
              <a:t>total revenues equal total costs </a:t>
            </a:r>
            <a:r>
              <a:rPr lang="en-US" altLang="en-US" sz="2100" b="0" dirty="0">
                <a:solidFill>
                  <a:schemeClr val="tx1"/>
                </a:solidFill>
                <a:effectLst/>
                <a:latin typeface="Liberation Sans" panose="020B0604020202020204" pitchFamily="34" charset="0"/>
              </a:rPr>
              <a:t>(both fixed and variable).</a:t>
            </a:r>
          </a:p>
          <a:p>
            <a:pPr marL="457200" indent="-457200">
              <a:lnSpc>
                <a:spcPct val="120000"/>
              </a:lnSpc>
              <a:spcBef>
                <a:spcPts val="1200"/>
              </a:spcBef>
              <a:buClr>
                <a:srgbClr val="800000"/>
              </a:buClr>
              <a:buSzPct val="80000"/>
              <a:buFont typeface="Wingdings" pitchFamily="2" charset="2"/>
              <a:buChar char="u"/>
              <a:tabLst>
                <a:tab pos="228600" algn="l"/>
              </a:tabLst>
            </a:pPr>
            <a:r>
              <a:rPr lang="en-US" altLang="en-US" sz="2100" b="0" dirty="0">
                <a:solidFill>
                  <a:schemeClr val="tx1"/>
                </a:solidFill>
                <a:effectLst/>
                <a:latin typeface="Liberation Sans" panose="020B0604020202020204" pitchFamily="34" charset="0"/>
              </a:rPr>
              <a:t>Can be computed or derived</a:t>
            </a:r>
          </a:p>
          <a:p>
            <a:pPr marL="1089025" lvl="1" indent="-457200">
              <a:lnSpc>
                <a:spcPct val="120000"/>
              </a:lnSpc>
              <a:spcBef>
                <a:spcPts val="1200"/>
              </a:spcBef>
              <a:buClr>
                <a:srgbClr val="800000"/>
              </a:buClr>
              <a:buSzPct val="80000"/>
              <a:buFont typeface="Arial" charset="0"/>
              <a:buChar char="►"/>
              <a:tabLst>
                <a:tab pos="228600" algn="l"/>
              </a:tabLst>
            </a:pPr>
            <a:r>
              <a:rPr lang="en-US" altLang="en-US" sz="2000" b="0" dirty="0">
                <a:solidFill>
                  <a:schemeClr val="tx1"/>
                </a:solidFill>
                <a:effectLst/>
                <a:latin typeface="Liberation Sans" panose="020B0604020202020204" pitchFamily="34" charset="0"/>
              </a:rPr>
              <a:t>from a </a:t>
            </a:r>
            <a:r>
              <a:rPr lang="en-US" altLang="en-US" sz="2000" dirty="0">
                <a:solidFill>
                  <a:schemeClr val="tx1"/>
                </a:solidFill>
                <a:effectLst/>
                <a:latin typeface="Liberation Sans" panose="020B0604020202020204" pitchFamily="34" charset="0"/>
              </a:rPr>
              <a:t>mathematical equation</a:t>
            </a:r>
            <a:r>
              <a:rPr lang="en-US" altLang="en-US" sz="2000" b="0" dirty="0">
                <a:solidFill>
                  <a:schemeClr val="tx1"/>
                </a:solidFill>
                <a:effectLst/>
                <a:latin typeface="Liberation Sans" panose="020B0604020202020204" pitchFamily="34" charset="0"/>
              </a:rPr>
              <a:t>,</a:t>
            </a:r>
          </a:p>
          <a:p>
            <a:pPr marL="1089025" lvl="1" indent="-457200">
              <a:lnSpc>
                <a:spcPct val="120000"/>
              </a:lnSpc>
              <a:spcBef>
                <a:spcPts val="1200"/>
              </a:spcBef>
              <a:buClr>
                <a:srgbClr val="800000"/>
              </a:buClr>
              <a:buSzPct val="80000"/>
              <a:buFont typeface="Arial" charset="0"/>
              <a:buChar char="►"/>
              <a:tabLst>
                <a:tab pos="228600" algn="l"/>
              </a:tabLst>
            </a:pPr>
            <a:r>
              <a:rPr lang="en-US" altLang="en-US" sz="2000" b="0" dirty="0">
                <a:solidFill>
                  <a:schemeClr val="tx1"/>
                </a:solidFill>
                <a:effectLst/>
                <a:latin typeface="Liberation Sans" panose="020B0604020202020204" pitchFamily="34" charset="0"/>
              </a:rPr>
              <a:t>by using </a:t>
            </a:r>
            <a:r>
              <a:rPr lang="en-US" altLang="en-US" sz="2000" dirty="0">
                <a:solidFill>
                  <a:schemeClr val="tx1"/>
                </a:solidFill>
                <a:effectLst/>
                <a:latin typeface="Liberation Sans" panose="020B0604020202020204" pitchFamily="34" charset="0"/>
              </a:rPr>
              <a:t>contribution margin</a:t>
            </a:r>
            <a:r>
              <a:rPr lang="en-US" altLang="en-US" sz="2000" b="0" dirty="0">
                <a:solidFill>
                  <a:schemeClr val="tx1"/>
                </a:solidFill>
                <a:effectLst/>
                <a:latin typeface="Liberation Sans" panose="020B0604020202020204" pitchFamily="34" charset="0"/>
              </a:rPr>
              <a:t>, or</a:t>
            </a:r>
          </a:p>
          <a:p>
            <a:pPr marL="1089025" lvl="1" indent="-457200">
              <a:lnSpc>
                <a:spcPct val="120000"/>
              </a:lnSpc>
              <a:spcBef>
                <a:spcPts val="1200"/>
              </a:spcBef>
              <a:buClr>
                <a:srgbClr val="800000"/>
              </a:buClr>
              <a:buSzPct val="80000"/>
              <a:buFont typeface="Arial" charset="0"/>
              <a:buChar char="►"/>
              <a:tabLst>
                <a:tab pos="228600" algn="l"/>
              </a:tabLst>
            </a:pPr>
            <a:r>
              <a:rPr lang="en-US" altLang="en-US" sz="2000" b="0" dirty="0">
                <a:solidFill>
                  <a:schemeClr val="tx1"/>
                </a:solidFill>
                <a:effectLst/>
                <a:latin typeface="Liberation Sans" panose="020B0604020202020204" pitchFamily="34" charset="0"/>
              </a:rPr>
              <a:t>from a </a:t>
            </a:r>
            <a:r>
              <a:rPr lang="en-US" altLang="en-US" sz="2000" dirty="0">
                <a:solidFill>
                  <a:schemeClr val="tx1"/>
                </a:solidFill>
                <a:effectLst/>
                <a:latin typeface="Liberation Sans" panose="020B0604020202020204" pitchFamily="34" charset="0"/>
              </a:rPr>
              <a:t>cost-volume profit</a:t>
            </a:r>
            <a:r>
              <a:rPr lang="en-US" altLang="en-US" sz="2000" b="0" dirty="0">
                <a:solidFill>
                  <a:schemeClr val="tx1"/>
                </a:solidFill>
                <a:effectLst/>
                <a:latin typeface="Liberation Sans" panose="020B0604020202020204" pitchFamily="34" charset="0"/>
              </a:rPr>
              <a:t> </a:t>
            </a:r>
            <a:r>
              <a:rPr lang="en-US" altLang="en-US" sz="2000" dirty="0">
                <a:solidFill>
                  <a:schemeClr val="tx1"/>
                </a:solidFill>
                <a:effectLst/>
                <a:latin typeface="Liberation Sans" panose="020B0604020202020204" pitchFamily="34" charset="0"/>
              </a:rPr>
              <a:t>(CVP) graph</a:t>
            </a:r>
            <a:r>
              <a:rPr lang="en-US" altLang="en-US" sz="2000" b="0" dirty="0">
                <a:solidFill>
                  <a:schemeClr val="tx1"/>
                </a:solidFill>
                <a:effectLst/>
                <a:latin typeface="Liberation Sans" panose="020B0604020202020204" pitchFamily="34" charset="0"/>
              </a:rPr>
              <a:t>.</a:t>
            </a:r>
            <a:r>
              <a:rPr lang="en-US" altLang="en-US" sz="2000" dirty="0">
                <a:solidFill>
                  <a:schemeClr val="tx1"/>
                </a:solidFill>
                <a:effectLst/>
                <a:latin typeface="Liberation Sans" panose="020B0604020202020204" pitchFamily="34" charset="0"/>
              </a:rPr>
              <a:t> </a:t>
            </a:r>
          </a:p>
          <a:p>
            <a:pPr marL="457200" indent="-457200">
              <a:lnSpc>
                <a:spcPct val="120000"/>
              </a:lnSpc>
              <a:spcBef>
                <a:spcPts val="1200"/>
              </a:spcBef>
              <a:buClr>
                <a:srgbClr val="800000"/>
              </a:buClr>
              <a:buSzPct val="80000"/>
              <a:buFont typeface="Wingdings" pitchFamily="2" charset="2"/>
              <a:buChar char="u"/>
              <a:tabLst>
                <a:tab pos="228600" algn="l"/>
              </a:tabLst>
            </a:pPr>
            <a:r>
              <a:rPr lang="en-US" altLang="en-US" sz="2100" b="0" dirty="0">
                <a:solidFill>
                  <a:schemeClr val="tx1"/>
                </a:solidFill>
                <a:effectLst/>
                <a:latin typeface="Liberation Sans" panose="020B0604020202020204" pitchFamily="34" charset="0"/>
              </a:rPr>
              <a:t>Expressed either in </a:t>
            </a:r>
            <a:r>
              <a:rPr lang="en-US" altLang="en-US" sz="2100" dirty="0">
                <a:solidFill>
                  <a:schemeClr val="tx1"/>
                </a:solidFill>
                <a:effectLst/>
                <a:latin typeface="Liberation Sans" panose="020B0604020202020204" pitchFamily="34" charset="0"/>
              </a:rPr>
              <a:t>sales units</a:t>
            </a:r>
            <a:r>
              <a:rPr lang="en-US" altLang="en-US" sz="2100" b="0" dirty="0">
                <a:solidFill>
                  <a:schemeClr val="tx1"/>
                </a:solidFill>
                <a:effectLst/>
                <a:latin typeface="Liberation Sans" panose="020B0604020202020204" pitchFamily="34" charset="0"/>
              </a:rPr>
              <a:t> or in </a:t>
            </a:r>
            <a:r>
              <a:rPr lang="en-US" altLang="en-US" sz="2100" dirty="0">
                <a:solidFill>
                  <a:schemeClr val="tx1"/>
                </a:solidFill>
                <a:effectLst/>
                <a:latin typeface="Liberation Sans" panose="020B0604020202020204" pitchFamily="34" charset="0"/>
              </a:rPr>
              <a:t>sales dollars</a:t>
            </a:r>
            <a:r>
              <a:rPr lang="en-US" altLang="en-US" sz="2100" b="0" dirty="0">
                <a:solidFill>
                  <a:schemeClr val="tx1"/>
                </a:solidFill>
                <a:effectLst/>
                <a:latin typeface="Liberation Sans" panose="020B0604020202020204" pitchFamily="34" charset="0"/>
              </a:rPr>
              <a:t>.</a:t>
            </a:r>
          </a:p>
        </p:txBody>
      </p:sp>
      <p:sp>
        <p:nvSpPr>
          <p:cNvPr id="52230" name="Text Box 13"/>
          <p:cNvSpPr txBox="1">
            <a:spLocks noChangeArrowheads="1"/>
          </p:cNvSpPr>
          <p:nvPr/>
        </p:nvSpPr>
        <p:spPr bwMode="auto">
          <a:xfrm>
            <a:off x="533400" y="14478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Lst>
              <a:defRPr sz="2400">
                <a:solidFill>
                  <a:schemeClr val="tx1"/>
                </a:solidFill>
                <a:latin typeface="Times New Roman" pitchFamily="18" charset="0"/>
              </a:defRPr>
            </a:lvl1pPr>
            <a:lvl2pPr marL="742950" indent="-285750">
              <a:tabLst>
                <a:tab pos="228600" algn="l"/>
              </a:tabLst>
              <a:defRPr sz="2400">
                <a:solidFill>
                  <a:schemeClr val="tx1"/>
                </a:solidFill>
                <a:latin typeface="Times New Roman" pitchFamily="18" charset="0"/>
              </a:defRPr>
            </a:lvl2pPr>
            <a:lvl3pPr marL="1143000" indent="-228600">
              <a:tabLst>
                <a:tab pos="228600" algn="l"/>
              </a:tabLst>
              <a:defRPr sz="2400">
                <a:solidFill>
                  <a:schemeClr val="tx1"/>
                </a:solidFill>
                <a:latin typeface="Times New Roman" pitchFamily="18" charset="0"/>
              </a:defRPr>
            </a:lvl3pPr>
            <a:lvl4pPr marL="1600200" indent="-228600">
              <a:tabLst>
                <a:tab pos="228600" algn="l"/>
              </a:tabLst>
              <a:defRPr sz="2400">
                <a:solidFill>
                  <a:schemeClr val="tx1"/>
                </a:solidFill>
                <a:latin typeface="Times New Roman" pitchFamily="18" charset="0"/>
              </a:defRPr>
            </a:lvl4pPr>
            <a:lvl5pPr marL="2057400" indent="-228600">
              <a:tabLst>
                <a:tab pos="2286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286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286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286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28600" algn="l"/>
              </a:tabLst>
              <a:defRPr sz="2400">
                <a:solidFill>
                  <a:schemeClr val="tx1"/>
                </a:solidFill>
                <a:latin typeface="Times New Roman" pitchFamily="18" charset="0"/>
              </a:defRPr>
            </a:lvl9pPr>
          </a:lstStyle>
          <a:p>
            <a:pPr>
              <a:spcBef>
                <a:spcPct val="50000"/>
              </a:spcBef>
              <a:defRPr/>
            </a:pPr>
            <a:r>
              <a:rPr lang="en-US" sz="2800" b="1" dirty="0">
                <a:latin typeface="Liberation Sans" panose="020B0604020202020204" pitchFamily="34" charset="0"/>
              </a:rPr>
              <a:t>Break-Even Analysis</a:t>
            </a:r>
          </a:p>
        </p:txBody>
      </p:sp>
      <p:sp>
        <p:nvSpPr>
          <p:cNvPr id="7" name="Rectangle 6"/>
          <p:cNvSpPr>
            <a:spLocks noChangeArrowheads="1"/>
          </p:cNvSpPr>
          <p:nvPr/>
        </p:nvSpPr>
        <p:spPr bwMode="auto">
          <a:xfrm>
            <a:off x="290286" y="405765"/>
            <a:ext cx="2249714" cy="677228"/>
          </a:xfrm>
          <a:prstGeom prst="rect">
            <a:avLst/>
          </a:prstGeom>
          <a:solidFill>
            <a:schemeClr val="bg1">
              <a:lumMod val="85000"/>
            </a:schemeClr>
          </a:solidFill>
          <a:ln>
            <a:noFill/>
          </a:ln>
          <a:effectLst/>
        </p:spPr>
        <p:txBody>
          <a:bodyPr wrap="none" lIns="86493" tIns="43247" rIns="86493" bIns="43247" anchor="ctr"/>
          <a:lstStyle/>
          <a:p>
            <a:r>
              <a:rPr lang="en-US" altLang="en-US" sz="1700" b="1" dirty="0">
                <a:latin typeface="Liberation Sans" panose="020B0604020202020204" pitchFamily="34" charset="0"/>
              </a:rPr>
              <a:t>LEARNING</a:t>
            </a:r>
          </a:p>
          <a:p>
            <a:r>
              <a:rPr lang="en-US" altLang="en-US" sz="1700" b="1" dirty="0">
                <a:latin typeface="Liberation Sans" panose="020B0604020202020204" pitchFamily="34" charset="0"/>
              </a:rPr>
              <a:t>OBJECTIVE</a:t>
            </a:r>
          </a:p>
        </p:txBody>
      </p:sp>
      <p:sp>
        <p:nvSpPr>
          <p:cNvPr id="8" name="Rectangle 5"/>
          <p:cNvSpPr>
            <a:spLocks noChangeArrowheads="1"/>
          </p:cNvSpPr>
          <p:nvPr/>
        </p:nvSpPr>
        <p:spPr bwMode="auto">
          <a:xfrm>
            <a:off x="2540000" y="274320"/>
            <a:ext cx="6241143" cy="928688"/>
          </a:xfrm>
          <a:prstGeom prst="rect">
            <a:avLst/>
          </a:prstGeom>
          <a:solidFill>
            <a:srgbClr val="045072"/>
          </a:solidFill>
          <a:ln>
            <a:noFill/>
          </a:ln>
          <a:effectLst/>
        </p:spPr>
        <p:txBody>
          <a:bodyPr wrap="square" lIns="86493" tIns="34597" rIns="86493" bIns="43247" anchor="ctr"/>
          <a:lstStyle/>
          <a:p>
            <a:pPr marL="111120"/>
            <a:r>
              <a:rPr lang="en-US" sz="2000" b="1" dirty="0">
                <a:solidFill>
                  <a:schemeClr val="bg1"/>
                </a:solidFill>
                <a:latin typeface="Liberation Sans" panose="020B0604020202020204" pitchFamily="34" charset="0"/>
              </a:rPr>
              <a:t>Compute the break-even point using three approaches.</a:t>
            </a:r>
          </a:p>
        </p:txBody>
      </p:sp>
      <p:sp>
        <p:nvSpPr>
          <p:cNvPr id="9" name="Oval 8"/>
          <p:cNvSpPr/>
          <p:nvPr/>
        </p:nvSpPr>
        <p:spPr bwMode="auto">
          <a:xfrm>
            <a:off x="1872343" y="485775"/>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pPr algn="ctr"/>
            <a:r>
              <a:rPr lang="en-US" b="1" dirty="0">
                <a:solidFill>
                  <a:schemeClr val="bg1"/>
                </a:solidFill>
                <a:latin typeface="Liberation Sans" panose="020B0604020202020204" pitchFamily="34" charset="0"/>
              </a:rPr>
              <a:t>4</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8"/>
          <p:cNvSpPr>
            <a:spLocks noChangeArrowheads="1"/>
          </p:cNvSpPr>
          <p:nvPr/>
        </p:nvSpPr>
        <p:spPr bwMode="auto">
          <a:xfrm>
            <a:off x="762000" y="5895201"/>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5-20</a:t>
            </a:r>
          </a:p>
        </p:txBody>
      </p:sp>
      <p:sp>
        <p:nvSpPr>
          <p:cNvPr id="51204" name="Rectangle 9"/>
          <p:cNvSpPr>
            <a:spLocks noChangeArrowheads="1"/>
          </p:cNvSpPr>
          <p:nvPr/>
        </p:nvSpPr>
        <p:spPr bwMode="auto">
          <a:xfrm>
            <a:off x="304800" y="2667000"/>
            <a:ext cx="1752600" cy="13716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rgbClr val="FF0000"/>
              </a:buClr>
              <a:buSzPct val="75000"/>
              <a:buFont typeface="Wingdings" pitchFamily="2" charset="2"/>
              <a:buNone/>
            </a:pPr>
            <a:r>
              <a:rPr lang="en-US" altLang="en-US" sz="2100" dirty="0">
                <a:solidFill>
                  <a:schemeClr val="bg2"/>
                </a:solidFill>
                <a:latin typeface="Liberation Sans" panose="020B0604020202020204" pitchFamily="34" charset="0"/>
              </a:rPr>
              <a:t>Computation of break-even point in units.</a:t>
            </a:r>
          </a:p>
        </p:txBody>
      </p:sp>
      <p:sp>
        <p:nvSpPr>
          <p:cNvPr id="51206" name="Rectangle 17"/>
          <p:cNvSpPr>
            <a:spLocks noChangeArrowheads="1"/>
          </p:cNvSpPr>
          <p:nvPr/>
        </p:nvSpPr>
        <p:spPr bwMode="auto">
          <a:xfrm>
            <a:off x="533400" y="1295400"/>
            <a:ext cx="80772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solidFill>
                  <a:schemeClr val="bg2"/>
                </a:solidFill>
                <a:latin typeface="Liberation Sans" panose="020B0604020202020204" pitchFamily="34" charset="0"/>
              </a:rPr>
              <a:t>Break-even occurs where total sales equal variable costs plus fixed costs; i.e., net income is zero</a:t>
            </a:r>
          </a:p>
        </p:txBody>
      </p:sp>
      <p:sp>
        <p:nvSpPr>
          <p:cNvPr id="5120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1208"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Mathematical Equation</a:t>
            </a:r>
          </a:p>
        </p:txBody>
      </p:sp>
      <p:pic>
        <p:nvPicPr>
          <p:cNvPr id="51209" name="Picture 1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2286000" y="2352675"/>
            <a:ext cx="6400800" cy="3860800"/>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sz="half" idx="1"/>
          </p:nvPr>
        </p:nvSpPr>
        <p:spPr>
          <a:xfrm>
            <a:off x="533400" y="1295400"/>
            <a:ext cx="8001000" cy="31242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At the break-even point, contribution margin must equal total fixed costs </a:t>
            </a:r>
          </a:p>
          <a:p>
            <a:pPr marL="0" indent="0">
              <a:lnSpc>
                <a:spcPct val="120000"/>
              </a:lnSpc>
              <a:spcBef>
                <a:spcPct val="50000"/>
              </a:spcBef>
              <a:buClr>
                <a:srgbClr val="800000"/>
              </a:buClr>
              <a:buSzPct val="80000"/>
              <a:buFont typeface="Wingdings" pitchFamily="2" charset="2"/>
              <a:buNone/>
            </a:pPr>
            <a:r>
              <a:rPr lang="en-US" altLang="en-US" sz="2100" b="0" dirty="0">
                <a:solidFill>
                  <a:schemeClr val="tx1"/>
                </a:solidFill>
                <a:effectLst/>
                <a:latin typeface="Liberation Sans" panose="020B0604020202020204" pitchFamily="34" charset="0"/>
              </a:rPr>
              <a:t>		(CM = total revenues – variable costs) </a:t>
            </a:r>
          </a:p>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Break-even point can be computed using either contribution margin per unit or contribution margin ratio.</a:t>
            </a:r>
          </a:p>
        </p:txBody>
      </p:sp>
      <p:sp>
        <p:nvSpPr>
          <p:cNvPr id="5222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223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Contribution Margin Technique</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body" sz="half" idx="1"/>
          </p:nvPr>
        </p:nvSpPr>
        <p:spPr>
          <a:xfrm>
            <a:off x="533400" y="1905000"/>
            <a:ext cx="7696200" cy="13716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When the break-even-point in </a:t>
            </a:r>
            <a:r>
              <a:rPr lang="en-US" altLang="en-US" sz="2100" dirty="0">
                <a:solidFill>
                  <a:schemeClr val="tx1"/>
                </a:solidFill>
                <a:effectLst/>
                <a:latin typeface="Liberation Sans" panose="020B0604020202020204" pitchFamily="34" charset="0"/>
              </a:rPr>
              <a:t>units</a:t>
            </a:r>
            <a:r>
              <a:rPr lang="en-US" altLang="en-US" sz="2100" b="0" dirty="0">
                <a:solidFill>
                  <a:schemeClr val="tx1"/>
                </a:solidFill>
                <a:effectLst/>
                <a:latin typeface="Liberation Sans" panose="020B0604020202020204" pitchFamily="34" charset="0"/>
              </a:rPr>
              <a:t> is desired, contribution margin per unit is used in the following formula which shows the computation for Vargo Video: </a:t>
            </a:r>
          </a:p>
        </p:txBody>
      </p:sp>
      <p:sp>
        <p:nvSpPr>
          <p:cNvPr id="53252" name="Rectangle 8"/>
          <p:cNvSpPr>
            <a:spLocks noChangeArrowheads="1"/>
          </p:cNvSpPr>
          <p:nvPr/>
        </p:nvSpPr>
        <p:spPr bwMode="auto">
          <a:xfrm>
            <a:off x="457200" y="4807803"/>
            <a:ext cx="2204450"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5-21</a:t>
            </a:r>
          </a:p>
          <a:p>
            <a:r>
              <a:rPr lang="en-US" sz="1200" dirty="0">
                <a:latin typeface="Liberation Sans" panose="020B0604020202020204" pitchFamily="34" charset="0"/>
              </a:rPr>
              <a:t>Formula for break-even point</a:t>
            </a:r>
          </a:p>
          <a:p>
            <a:r>
              <a:rPr lang="en-US" sz="1200" dirty="0">
                <a:latin typeface="Liberation Sans" panose="020B0604020202020204" pitchFamily="34" charset="0"/>
              </a:rPr>
              <a:t>in units using unit contribution</a:t>
            </a:r>
          </a:p>
          <a:p>
            <a:r>
              <a:rPr lang="en-US" sz="1200" dirty="0">
                <a:latin typeface="Liberation Sans" panose="020B0604020202020204" pitchFamily="34" charset="0"/>
              </a:rPr>
              <a:t>margin</a:t>
            </a:r>
            <a:endParaRPr lang="en-US" altLang="en-US" sz="1200" b="1" dirty="0">
              <a:latin typeface="Liberation Sans" panose="020B0604020202020204" pitchFamily="34" charset="0"/>
            </a:endParaRPr>
          </a:p>
        </p:txBody>
      </p:sp>
      <p:sp>
        <p:nvSpPr>
          <p:cNvPr id="53253" name="Text Box 12"/>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CONTRIBUTION MARGIN IN UNITS</a:t>
            </a:r>
          </a:p>
        </p:txBody>
      </p:sp>
      <p:sp>
        <p:nvSpPr>
          <p:cNvPr id="5325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3255"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Break-Even Analysis</a:t>
            </a:r>
          </a:p>
        </p:txBody>
      </p:sp>
      <p:pic>
        <p:nvPicPr>
          <p:cNvPr id="53256"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03238" y="3505200"/>
            <a:ext cx="7993062" cy="1198563"/>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sz="half" idx="1"/>
          </p:nvPr>
        </p:nvSpPr>
        <p:spPr>
          <a:xfrm>
            <a:off x="539750" y="1905000"/>
            <a:ext cx="7696200" cy="13716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When the break-even-point </a:t>
            </a:r>
            <a:r>
              <a:rPr lang="en-US" altLang="en-US" sz="2100" dirty="0">
                <a:solidFill>
                  <a:schemeClr val="tx1"/>
                </a:solidFill>
                <a:effectLst/>
                <a:latin typeface="Liberation Sans" panose="020B0604020202020204" pitchFamily="34" charset="0"/>
              </a:rPr>
              <a:t>in dollars</a:t>
            </a:r>
            <a:r>
              <a:rPr lang="en-US" altLang="en-US" sz="2100" b="0" dirty="0">
                <a:solidFill>
                  <a:schemeClr val="tx1"/>
                </a:solidFill>
                <a:effectLst/>
                <a:latin typeface="Liberation Sans" panose="020B0604020202020204" pitchFamily="34" charset="0"/>
              </a:rPr>
              <a:t> is desired, contribution margin ratio is used in the following formula which shows the computation for Vargo Video:</a:t>
            </a:r>
          </a:p>
        </p:txBody>
      </p:sp>
      <p:sp>
        <p:nvSpPr>
          <p:cNvPr id="54277" name="Text Box 8"/>
          <p:cNvSpPr txBox="1">
            <a:spLocks noChangeArrowheads="1"/>
          </p:cNvSpPr>
          <p:nvPr/>
        </p:nvSpPr>
        <p:spPr bwMode="auto">
          <a:xfrm>
            <a:off x="53975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CONTRIBUTION MARGIN RATIO</a:t>
            </a:r>
          </a:p>
        </p:txBody>
      </p:sp>
      <p:sp>
        <p:nvSpPr>
          <p:cNvPr id="5427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4279"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Break-Even Analysis</a:t>
            </a:r>
          </a:p>
        </p:txBody>
      </p:sp>
      <p:pic>
        <p:nvPicPr>
          <p:cNvPr id="54280"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33400" y="3505200"/>
            <a:ext cx="7961313" cy="12350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a:spLocks noChangeArrowheads="1"/>
          </p:cNvSpPr>
          <p:nvPr/>
        </p:nvSpPr>
        <p:spPr bwMode="auto">
          <a:xfrm>
            <a:off x="457200" y="4807803"/>
            <a:ext cx="2161169"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5-22</a:t>
            </a:r>
          </a:p>
          <a:p>
            <a:r>
              <a:rPr lang="en-US" sz="1200" dirty="0">
                <a:latin typeface="Liberation Sans" panose="020B0604020202020204" pitchFamily="34" charset="0"/>
              </a:rPr>
              <a:t>Formula for break-even point</a:t>
            </a:r>
          </a:p>
          <a:p>
            <a:r>
              <a:rPr lang="en-US" sz="1200" dirty="0">
                <a:latin typeface="Liberation Sans" panose="020B0604020202020204" pitchFamily="34" charset="0"/>
              </a:rPr>
              <a:t>in dollars using contribution</a:t>
            </a:r>
          </a:p>
          <a:p>
            <a:r>
              <a:rPr lang="en-US" sz="1200" dirty="0">
                <a:latin typeface="Liberation Sans" panose="020B0604020202020204" pitchFamily="34" charset="0"/>
              </a:rPr>
              <a:t>Margin ratio</a:t>
            </a:r>
            <a:endParaRPr lang="en-US" altLang="en-US" sz="1200" b="1"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8534400" y="3733800"/>
            <a:ext cx="304800" cy="1371600"/>
          </a:xfrm>
          <a:prstGeom prst="rect">
            <a:avLst/>
          </a:prstGeom>
          <a:solidFill>
            <a:schemeClr val="accent3"/>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pic>
        <p:nvPicPr>
          <p:cNvPr id="55300" name="Picture 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1114425"/>
            <a:ext cx="8610600" cy="3693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200400" y="1320800"/>
            <a:ext cx="5724525" cy="512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1" name="Rectangle 2"/>
          <p:cNvSpPr>
            <a:spLocks noGrp="1" noChangeArrowheads="1"/>
          </p:cNvSpPr>
          <p:nvPr>
            <p:ph type="body" sz="half" idx="1"/>
          </p:nvPr>
        </p:nvSpPr>
        <p:spPr>
          <a:xfrm>
            <a:off x="457200" y="1295400"/>
            <a:ext cx="2514600" cy="2743200"/>
          </a:xfrm>
          <a:solidFill>
            <a:schemeClr val="bg1"/>
          </a:solidFill>
          <a:ln w="12700" cap="flat" algn="ctr">
            <a:solidFill>
              <a:schemeClr val="bg1"/>
            </a:solidFill>
            <a:miter lim="800000"/>
            <a:headEnd/>
            <a:tailEnd/>
          </a:ln>
        </p:spPr>
        <p:txBody>
          <a:bodyPr lIns="90488" tIns="44450" rIns="90488" bIns="44450"/>
          <a:lstStyle/>
          <a:p>
            <a:pPr marL="0" indent="0">
              <a:lnSpc>
                <a:spcPct val="130000"/>
              </a:lnSpc>
              <a:spcBef>
                <a:spcPct val="55000"/>
              </a:spcBef>
              <a:buClr>
                <a:srgbClr val="FF0000"/>
              </a:buClr>
              <a:buFont typeface="Wingdings" pitchFamily="2" charset="2"/>
              <a:buNone/>
              <a:tabLst>
                <a:tab pos="1371600" algn="l"/>
              </a:tabLst>
              <a:defRPr/>
            </a:pPr>
            <a:r>
              <a:rPr lang="en-US" altLang="en-US" sz="2200" b="0" dirty="0">
                <a:solidFill>
                  <a:schemeClr val="tx1"/>
                </a:solidFill>
                <a:effectLst/>
                <a:latin typeface="Liberation Sans" panose="020B0604020202020204" pitchFamily="34" charset="0"/>
              </a:rPr>
              <a:t>Because this graph also shows costs, volume, and profits, it is referred to as a </a:t>
            </a:r>
            <a:r>
              <a:rPr lang="en-US" altLang="en-US" sz="2200" dirty="0">
                <a:solidFill>
                  <a:schemeClr val="tx2">
                    <a:lumMod val="50000"/>
                  </a:schemeClr>
                </a:solidFill>
                <a:effectLst/>
                <a:latin typeface="Liberation Sans" panose="020B0604020202020204" pitchFamily="34" charset="0"/>
              </a:rPr>
              <a:t>cost-volume-profit (CVP) graph</a:t>
            </a:r>
            <a:r>
              <a:rPr lang="en-US" altLang="en-US" sz="2200" b="0" dirty="0">
                <a:solidFill>
                  <a:schemeClr val="tx1"/>
                </a:solidFill>
                <a:effectLst/>
                <a:latin typeface="Liberation Sans" panose="020B0604020202020204" pitchFamily="34" charset="0"/>
              </a:rPr>
              <a:t>.</a:t>
            </a:r>
          </a:p>
        </p:txBody>
      </p:sp>
      <p:sp>
        <p:nvSpPr>
          <p:cNvPr id="56326" name="Rectangle 7"/>
          <p:cNvSpPr>
            <a:spLocks noChangeArrowheads="1"/>
          </p:cNvSpPr>
          <p:nvPr/>
        </p:nvSpPr>
        <p:spPr bwMode="auto">
          <a:xfrm>
            <a:off x="1676400" y="5745163"/>
            <a:ext cx="1322798"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5-23</a:t>
            </a:r>
          </a:p>
          <a:p>
            <a:r>
              <a:rPr lang="en-US" altLang="en-US" sz="1200" dirty="0">
                <a:latin typeface="Liberation Sans" panose="020B0604020202020204" pitchFamily="34" charset="0"/>
              </a:rPr>
              <a:t>CVP graph</a:t>
            </a:r>
          </a:p>
        </p:txBody>
      </p:sp>
      <p:sp>
        <p:nvSpPr>
          <p:cNvPr id="5632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6328"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Graphic Presentation</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5" name="Rectangle 3"/>
          <p:cNvSpPr>
            <a:spLocks noChangeArrowheads="1"/>
          </p:cNvSpPr>
          <p:nvPr/>
        </p:nvSpPr>
        <p:spPr bwMode="auto">
          <a:xfrm>
            <a:off x="533400" y="1905000"/>
            <a:ext cx="7696200" cy="42672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a:lnSpc>
                <a:spcPct val="120000"/>
              </a:lnSpc>
              <a:spcBef>
                <a:spcPct val="50000"/>
              </a:spcBef>
              <a:buClr>
                <a:schemeClr val="accent2"/>
              </a:buClr>
              <a:buSzPct val="75000"/>
              <a:defRPr/>
            </a:pPr>
            <a:r>
              <a:rPr lang="en-US" sz="2300" dirty="0">
                <a:latin typeface="Liberation Sans" panose="020B0604020202020204" pitchFamily="34" charset="0"/>
              </a:rPr>
              <a:t>Gossen Company is planning to sell 200,000 pliers for $4 per unit.  The contribution margin ratio is 25%.  If Gossen will break even at this level of sales, what are the fixed costs?</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$100,000.</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$160,000. </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$200,000.</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$300,000.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5735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7351"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Break-Even Analysis</a:t>
            </a:r>
          </a:p>
        </p:txBody>
      </p:sp>
      <p:sp>
        <p:nvSpPr>
          <p:cNvPr id="8" name="Notched Right Arrow 7"/>
          <p:cNvSpPr/>
          <p:nvPr/>
        </p:nvSpPr>
        <p:spPr bwMode="auto">
          <a:xfrm>
            <a:off x="228600" y="50292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3"/>
          <p:cNvSpPr>
            <a:spLocks noChangeArrowheads="1"/>
          </p:cNvSpPr>
          <p:nvPr/>
        </p:nvSpPr>
        <p:spPr bwMode="auto">
          <a:xfrm>
            <a:off x="609600" y="1412875"/>
            <a:ext cx="8001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200" dirty="0">
                <a:latin typeface="Liberation Sans" panose="020B0604020202020204" pitchFamily="34" charset="0"/>
              </a:rPr>
              <a:t>Lombardi Company has a unit selling price of $400, variable costs per unit of $240, and fixed costs of $180,000. Compute the </a:t>
            </a:r>
            <a:r>
              <a:rPr lang="en-US" altLang="en-US" sz="2200" b="1" dirty="0">
                <a:latin typeface="Liberation Sans" panose="020B0604020202020204" pitchFamily="34" charset="0"/>
              </a:rPr>
              <a:t>break-even point</a:t>
            </a:r>
            <a:r>
              <a:rPr lang="en-US" altLang="en-US" sz="2200" dirty="0">
                <a:latin typeface="Liberation Sans" panose="020B0604020202020204" pitchFamily="34" charset="0"/>
              </a:rPr>
              <a:t> in units using </a:t>
            </a:r>
            <a:r>
              <a:rPr lang="en-US" altLang="en-US" sz="2200" b="1" dirty="0">
                <a:solidFill>
                  <a:srgbClr val="800000"/>
                </a:solidFill>
                <a:latin typeface="Liberation Sans" panose="020B0604020202020204" pitchFamily="34" charset="0"/>
              </a:rPr>
              <a:t>(a) a mathematical equation</a:t>
            </a:r>
            <a:r>
              <a:rPr lang="en-US" altLang="en-US" sz="2200" dirty="0">
                <a:latin typeface="Liberation Sans" panose="020B0604020202020204" pitchFamily="34" charset="0"/>
              </a:rPr>
              <a:t> and (b) contribution margin per unit. </a:t>
            </a:r>
          </a:p>
        </p:txBody>
      </p:sp>
      <p:sp>
        <p:nvSpPr>
          <p:cNvPr id="58372" name="Text Box 13"/>
          <p:cNvSpPr txBox="1">
            <a:spLocks noChangeArrowheads="1"/>
          </p:cNvSpPr>
          <p:nvPr/>
        </p:nvSpPr>
        <p:spPr bwMode="auto">
          <a:xfrm>
            <a:off x="914400" y="4495800"/>
            <a:ext cx="1143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$400Q</a:t>
            </a:r>
          </a:p>
        </p:txBody>
      </p:sp>
      <p:sp>
        <p:nvSpPr>
          <p:cNvPr id="58373" name="Text Box 14"/>
          <p:cNvSpPr txBox="1">
            <a:spLocks noChangeArrowheads="1"/>
          </p:cNvSpPr>
          <p:nvPr/>
        </p:nvSpPr>
        <p:spPr bwMode="auto">
          <a:xfrm>
            <a:off x="2971800" y="4495800"/>
            <a:ext cx="1143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$240Q</a:t>
            </a:r>
          </a:p>
        </p:txBody>
      </p:sp>
      <p:sp>
        <p:nvSpPr>
          <p:cNvPr id="58374" name="Text Box 16"/>
          <p:cNvSpPr txBox="1">
            <a:spLocks noChangeArrowheads="1"/>
          </p:cNvSpPr>
          <p:nvPr/>
        </p:nvSpPr>
        <p:spPr bwMode="auto">
          <a:xfrm>
            <a:off x="5029200" y="4495800"/>
            <a:ext cx="1524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8375" name="Text Box 17"/>
          <p:cNvSpPr txBox="1">
            <a:spLocks noChangeArrowheads="1"/>
          </p:cNvSpPr>
          <p:nvPr/>
        </p:nvSpPr>
        <p:spPr bwMode="auto">
          <a:xfrm>
            <a:off x="7162800" y="4495800"/>
            <a:ext cx="1295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0</a:t>
            </a:r>
          </a:p>
        </p:txBody>
      </p:sp>
      <p:sp>
        <p:nvSpPr>
          <p:cNvPr id="58376" name="Text Box 18"/>
          <p:cNvSpPr txBox="1">
            <a:spLocks noChangeArrowheads="1"/>
          </p:cNvSpPr>
          <p:nvPr/>
        </p:nvSpPr>
        <p:spPr bwMode="auto">
          <a:xfrm>
            <a:off x="914400" y="50593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$160Q</a:t>
            </a:r>
          </a:p>
        </p:txBody>
      </p:sp>
      <p:sp>
        <p:nvSpPr>
          <p:cNvPr id="58377" name="Text Box 19"/>
          <p:cNvSpPr txBox="1">
            <a:spLocks noChangeArrowheads="1"/>
          </p:cNvSpPr>
          <p:nvPr/>
        </p:nvSpPr>
        <p:spPr bwMode="auto">
          <a:xfrm>
            <a:off x="2819400" y="5059363"/>
            <a:ext cx="1524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8378" name="Text Box 20"/>
          <p:cNvSpPr txBox="1">
            <a:spLocks noChangeArrowheads="1"/>
          </p:cNvSpPr>
          <p:nvPr/>
        </p:nvSpPr>
        <p:spPr bwMode="auto">
          <a:xfrm>
            <a:off x="914400" y="55927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Q</a:t>
            </a:r>
          </a:p>
        </p:txBody>
      </p:sp>
      <p:sp>
        <p:nvSpPr>
          <p:cNvPr id="58379" name="Text Box 21"/>
          <p:cNvSpPr txBox="1">
            <a:spLocks noChangeArrowheads="1"/>
          </p:cNvSpPr>
          <p:nvPr/>
        </p:nvSpPr>
        <p:spPr bwMode="auto">
          <a:xfrm>
            <a:off x="2743200" y="5592763"/>
            <a:ext cx="18288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solidFill>
                  <a:srgbClr val="800000"/>
                </a:solidFill>
                <a:latin typeface="Liberation Sans" panose="020B0604020202020204" pitchFamily="34" charset="0"/>
              </a:rPr>
              <a:t>1,125 units</a:t>
            </a:r>
          </a:p>
        </p:txBody>
      </p:sp>
      <p:sp>
        <p:nvSpPr>
          <p:cNvPr id="58380" name="Text Box 22"/>
          <p:cNvSpPr txBox="1">
            <a:spLocks noChangeArrowheads="1"/>
          </p:cNvSpPr>
          <p:nvPr/>
        </p:nvSpPr>
        <p:spPr bwMode="auto">
          <a:xfrm>
            <a:off x="22098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1" name="Text Box 23"/>
          <p:cNvSpPr txBox="1">
            <a:spLocks noChangeArrowheads="1"/>
          </p:cNvSpPr>
          <p:nvPr/>
        </p:nvSpPr>
        <p:spPr bwMode="auto">
          <a:xfrm>
            <a:off x="2209800" y="50593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2" name="Text Box 24"/>
          <p:cNvSpPr txBox="1">
            <a:spLocks noChangeArrowheads="1"/>
          </p:cNvSpPr>
          <p:nvPr/>
        </p:nvSpPr>
        <p:spPr bwMode="auto">
          <a:xfrm>
            <a:off x="2209800" y="55927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3" name="Text Box 25"/>
          <p:cNvSpPr txBox="1">
            <a:spLocks noChangeArrowheads="1"/>
          </p:cNvSpPr>
          <p:nvPr/>
        </p:nvSpPr>
        <p:spPr bwMode="auto">
          <a:xfrm>
            <a:off x="44196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4" name="Text Box 26"/>
          <p:cNvSpPr txBox="1">
            <a:spLocks noChangeArrowheads="1"/>
          </p:cNvSpPr>
          <p:nvPr/>
        </p:nvSpPr>
        <p:spPr bwMode="auto">
          <a:xfrm>
            <a:off x="66294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5" name="Rectangle 27"/>
          <p:cNvSpPr>
            <a:spLocks noChangeArrowheads="1"/>
          </p:cNvSpPr>
          <p:nvPr/>
        </p:nvSpPr>
        <p:spPr bwMode="auto">
          <a:xfrm>
            <a:off x="7369763" y="3124200"/>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5-19</a:t>
            </a:r>
          </a:p>
        </p:txBody>
      </p:sp>
      <p:sp>
        <p:nvSpPr>
          <p:cNvPr id="901149" name="Text Box 29"/>
          <p:cNvSpPr txBox="1">
            <a:spLocks noChangeArrowheads="1"/>
          </p:cNvSpPr>
          <p:nvPr/>
        </p:nvSpPr>
        <p:spPr bwMode="auto">
          <a:xfrm>
            <a:off x="914400" y="4495800"/>
            <a:ext cx="1143000" cy="446088"/>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0" name="Text Box 30"/>
          <p:cNvSpPr txBox="1">
            <a:spLocks noChangeArrowheads="1"/>
          </p:cNvSpPr>
          <p:nvPr/>
        </p:nvSpPr>
        <p:spPr bwMode="auto">
          <a:xfrm>
            <a:off x="2743200" y="4506913"/>
            <a:ext cx="16764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1" name="Text Box 31"/>
          <p:cNvSpPr txBox="1">
            <a:spLocks noChangeArrowheads="1"/>
          </p:cNvSpPr>
          <p:nvPr/>
        </p:nvSpPr>
        <p:spPr bwMode="auto">
          <a:xfrm>
            <a:off x="4876800" y="4495800"/>
            <a:ext cx="1676400" cy="446088"/>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2" name="Text Box 32"/>
          <p:cNvSpPr txBox="1">
            <a:spLocks noChangeArrowheads="1"/>
          </p:cNvSpPr>
          <p:nvPr/>
        </p:nvSpPr>
        <p:spPr bwMode="auto">
          <a:xfrm>
            <a:off x="7086600" y="4495800"/>
            <a:ext cx="1676400" cy="446088"/>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3" name="Text Box 33"/>
          <p:cNvSpPr txBox="1">
            <a:spLocks noChangeArrowheads="1"/>
          </p:cNvSpPr>
          <p:nvPr/>
        </p:nvSpPr>
        <p:spPr bwMode="auto">
          <a:xfrm>
            <a:off x="914400" y="5040313"/>
            <a:ext cx="11430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4" name="Text Box 34"/>
          <p:cNvSpPr txBox="1">
            <a:spLocks noChangeArrowheads="1"/>
          </p:cNvSpPr>
          <p:nvPr/>
        </p:nvSpPr>
        <p:spPr bwMode="auto">
          <a:xfrm>
            <a:off x="2743200" y="5040313"/>
            <a:ext cx="16764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5" name="Text Box 35"/>
          <p:cNvSpPr txBox="1">
            <a:spLocks noChangeArrowheads="1"/>
          </p:cNvSpPr>
          <p:nvPr/>
        </p:nvSpPr>
        <p:spPr bwMode="auto">
          <a:xfrm>
            <a:off x="914400" y="5573713"/>
            <a:ext cx="11430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6" name="Text Box 36"/>
          <p:cNvSpPr txBox="1">
            <a:spLocks noChangeArrowheads="1"/>
          </p:cNvSpPr>
          <p:nvPr/>
        </p:nvSpPr>
        <p:spPr bwMode="auto">
          <a:xfrm>
            <a:off x="2743200" y="5573713"/>
            <a:ext cx="16764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58394" name="Text Box 43"/>
          <p:cNvSpPr txBox="1">
            <a:spLocks noChangeArrowheads="1"/>
          </p:cNvSpPr>
          <p:nvPr/>
        </p:nvSpPr>
        <p:spPr bwMode="auto">
          <a:xfrm>
            <a:off x="990600" y="3581400"/>
            <a:ext cx="99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Sales</a:t>
            </a:r>
          </a:p>
        </p:txBody>
      </p:sp>
      <p:sp>
        <p:nvSpPr>
          <p:cNvPr id="58395" name="Text Box 44"/>
          <p:cNvSpPr txBox="1">
            <a:spLocks noChangeArrowheads="1"/>
          </p:cNvSpPr>
          <p:nvPr/>
        </p:nvSpPr>
        <p:spPr bwMode="auto">
          <a:xfrm>
            <a:off x="27432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Variable Costs</a:t>
            </a:r>
          </a:p>
        </p:txBody>
      </p:sp>
      <p:sp>
        <p:nvSpPr>
          <p:cNvPr id="58396" name="Text Box 45"/>
          <p:cNvSpPr txBox="1">
            <a:spLocks noChangeArrowheads="1"/>
          </p:cNvSpPr>
          <p:nvPr/>
        </p:nvSpPr>
        <p:spPr bwMode="auto">
          <a:xfrm>
            <a:off x="48768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Fixed Costs</a:t>
            </a:r>
          </a:p>
        </p:txBody>
      </p:sp>
      <p:sp>
        <p:nvSpPr>
          <p:cNvPr id="58397" name="Text Box 46"/>
          <p:cNvSpPr txBox="1">
            <a:spLocks noChangeArrowheads="1"/>
          </p:cNvSpPr>
          <p:nvPr/>
        </p:nvSpPr>
        <p:spPr bwMode="auto">
          <a:xfrm>
            <a:off x="70866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Net Income</a:t>
            </a:r>
          </a:p>
        </p:txBody>
      </p:sp>
      <p:sp>
        <p:nvSpPr>
          <p:cNvPr id="58398" name="Text Box 48"/>
          <p:cNvSpPr txBox="1">
            <a:spLocks noChangeArrowheads="1"/>
          </p:cNvSpPr>
          <p:nvPr/>
        </p:nvSpPr>
        <p:spPr bwMode="auto">
          <a:xfrm>
            <a:off x="22098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99" name="Text Box 49"/>
          <p:cNvSpPr txBox="1">
            <a:spLocks noChangeArrowheads="1"/>
          </p:cNvSpPr>
          <p:nvPr/>
        </p:nvSpPr>
        <p:spPr bwMode="auto">
          <a:xfrm>
            <a:off x="44196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400" name="Text Box 50"/>
          <p:cNvSpPr txBox="1">
            <a:spLocks noChangeArrowheads="1"/>
          </p:cNvSpPr>
          <p:nvPr/>
        </p:nvSpPr>
        <p:spPr bwMode="auto">
          <a:xfrm>
            <a:off x="66294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cxnSp>
        <p:nvCxnSpPr>
          <p:cNvPr id="58401" name="AutoShape 51"/>
          <p:cNvCxnSpPr>
            <a:cxnSpLocks noChangeShapeType="1"/>
            <a:stCxn id="58394" idx="1"/>
            <a:endCxn id="901149" idx="1"/>
          </p:cNvCxnSpPr>
          <p:nvPr/>
        </p:nvCxnSpPr>
        <p:spPr bwMode="auto">
          <a:xfrm rot="10800000" flipV="1">
            <a:off x="904875" y="3810000"/>
            <a:ext cx="85725" cy="909638"/>
          </a:xfrm>
          <a:prstGeom prst="bentConnector3">
            <a:avLst>
              <a:gd name="adj1" fmla="val 635185"/>
            </a:avLst>
          </a:prstGeom>
          <a:noFill/>
          <a:ln w="28575"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39"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40"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41"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42"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43" name="TextBox 4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4</a:t>
            </a:r>
          </a:p>
        </p:txBody>
      </p:sp>
      <p:sp>
        <p:nvSpPr>
          <p:cNvPr id="44" name="TextBox 43"/>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Break-Even Analysis</a:t>
            </a:r>
          </a:p>
        </p:txBody>
      </p:sp>
      <p:sp>
        <p:nvSpPr>
          <p:cNvPr id="4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901149"/>
                                        </p:tgtEl>
                                      </p:cBhvr>
                                    </p:animEffect>
                                    <p:set>
                                      <p:cBhvr>
                                        <p:cTn id="7" dur="1" fill="hold">
                                          <p:stCondLst>
                                            <p:cond delay="499"/>
                                          </p:stCondLst>
                                        </p:cTn>
                                        <p:tgtEl>
                                          <p:spTgt spid="90114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901150"/>
                                        </p:tgtEl>
                                      </p:cBhvr>
                                    </p:animEffect>
                                    <p:set>
                                      <p:cBhvr>
                                        <p:cTn id="12" dur="1" fill="hold">
                                          <p:stCondLst>
                                            <p:cond delay="499"/>
                                          </p:stCondLst>
                                        </p:cTn>
                                        <p:tgtEl>
                                          <p:spTgt spid="90115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901151"/>
                                        </p:tgtEl>
                                      </p:cBhvr>
                                    </p:animEffect>
                                    <p:set>
                                      <p:cBhvr>
                                        <p:cTn id="17" dur="1" fill="hold">
                                          <p:stCondLst>
                                            <p:cond delay="499"/>
                                          </p:stCondLst>
                                        </p:cTn>
                                        <p:tgtEl>
                                          <p:spTgt spid="90115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901152"/>
                                        </p:tgtEl>
                                      </p:cBhvr>
                                    </p:animEffect>
                                    <p:set>
                                      <p:cBhvr>
                                        <p:cTn id="22" dur="1" fill="hold">
                                          <p:stCondLst>
                                            <p:cond delay="499"/>
                                          </p:stCondLst>
                                        </p:cTn>
                                        <p:tgtEl>
                                          <p:spTgt spid="90115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901153"/>
                                        </p:tgtEl>
                                      </p:cBhvr>
                                    </p:animEffect>
                                    <p:set>
                                      <p:cBhvr>
                                        <p:cTn id="27" dur="1" fill="hold">
                                          <p:stCondLst>
                                            <p:cond delay="499"/>
                                          </p:stCondLst>
                                        </p:cTn>
                                        <p:tgtEl>
                                          <p:spTgt spid="901153"/>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901154"/>
                                        </p:tgtEl>
                                      </p:cBhvr>
                                    </p:animEffect>
                                    <p:set>
                                      <p:cBhvr>
                                        <p:cTn id="32" dur="1" fill="hold">
                                          <p:stCondLst>
                                            <p:cond delay="499"/>
                                          </p:stCondLst>
                                        </p:cTn>
                                        <p:tgtEl>
                                          <p:spTgt spid="90115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901155"/>
                                        </p:tgtEl>
                                      </p:cBhvr>
                                    </p:animEffect>
                                    <p:set>
                                      <p:cBhvr>
                                        <p:cTn id="37" dur="1" fill="hold">
                                          <p:stCondLst>
                                            <p:cond delay="499"/>
                                          </p:stCondLst>
                                        </p:cTn>
                                        <p:tgtEl>
                                          <p:spTgt spid="90115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901156"/>
                                        </p:tgtEl>
                                      </p:cBhvr>
                                    </p:animEffect>
                                    <p:set>
                                      <p:cBhvr>
                                        <p:cTn id="42" dur="1" fill="hold">
                                          <p:stCondLst>
                                            <p:cond delay="499"/>
                                          </p:stCondLst>
                                        </p:cTn>
                                        <p:tgtEl>
                                          <p:spTgt spid="9011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9" grpId="0" animBg="1"/>
      <p:bldP spid="901150" grpId="0" animBg="1"/>
      <p:bldP spid="901151" grpId="0" animBg="1"/>
      <p:bldP spid="901152" grpId="0" animBg="1"/>
      <p:bldP spid="901153" grpId="0" animBg="1"/>
      <p:bldP spid="901154" grpId="0" animBg="1"/>
      <p:bldP spid="901155" grpId="0" animBg="1"/>
      <p:bldP spid="901156"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5" name="Text Box 7"/>
          <p:cNvSpPr txBox="1">
            <a:spLocks noChangeArrowheads="1"/>
          </p:cNvSpPr>
          <p:nvPr/>
        </p:nvSpPr>
        <p:spPr bwMode="auto">
          <a:xfrm>
            <a:off x="838200" y="4754563"/>
            <a:ext cx="1600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9396" name="Text Box 8"/>
          <p:cNvSpPr txBox="1">
            <a:spLocks noChangeArrowheads="1"/>
          </p:cNvSpPr>
          <p:nvPr/>
        </p:nvSpPr>
        <p:spPr bwMode="auto">
          <a:xfrm>
            <a:off x="3657600" y="47545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$160</a:t>
            </a:r>
          </a:p>
        </p:txBody>
      </p:sp>
      <p:sp>
        <p:nvSpPr>
          <p:cNvPr id="59397" name="Text Box 10"/>
          <p:cNvSpPr txBox="1">
            <a:spLocks noChangeArrowheads="1"/>
          </p:cNvSpPr>
          <p:nvPr/>
        </p:nvSpPr>
        <p:spPr bwMode="auto">
          <a:xfrm>
            <a:off x="6324600" y="4724400"/>
            <a:ext cx="2209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solidFill>
                  <a:srgbClr val="800000"/>
                </a:solidFill>
                <a:latin typeface="Liberation Sans" panose="020B0604020202020204" pitchFamily="34" charset="0"/>
              </a:rPr>
              <a:t>1,125 units</a:t>
            </a:r>
          </a:p>
        </p:txBody>
      </p:sp>
      <p:sp>
        <p:nvSpPr>
          <p:cNvPr id="59398" name="Text Box 19"/>
          <p:cNvSpPr txBox="1">
            <a:spLocks noChangeArrowheads="1"/>
          </p:cNvSpPr>
          <p:nvPr/>
        </p:nvSpPr>
        <p:spPr bwMode="auto">
          <a:xfrm>
            <a:off x="5715000" y="4754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a:t>
            </a:r>
          </a:p>
        </p:txBody>
      </p:sp>
      <p:sp>
        <p:nvSpPr>
          <p:cNvPr id="59399" name="Rectangle 20"/>
          <p:cNvSpPr>
            <a:spLocks noChangeArrowheads="1"/>
          </p:cNvSpPr>
          <p:nvPr/>
        </p:nvSpPr>
        <p:spPr bwMode="auto">
          <a:xfrm>
            <a:off x="7369763" y="3230563"/>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5-21</a:t>
            </a:r>
          </a:p>
        </p:txBody>
      </p:sp>
      <p:sp>
        <p:nvSpPr>
          <p:cNvPr id="59400" name="Rectangle 36"/>
          <p:cNvSpPr>
            <a:spLocks noChangeArrowheads="1"/>
          </p:cNvSpPr>
          <p:nvPr/>
        </p:nvSpPr>
        <p:spPr bwMode="auto">
          <a:xfrm>
            <a:off x="609600" y="1412875"/>
            <a:ext cx="8001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200" dirty="0">
                <a:latin typeface="Liberation Sans" panose="020B0604020202020204" pitchFamily="34" charset="0"/>
              </a:rPr>
              <a:t>Lombardi Company has a unit selling price of $400, variable costs per unit of $240, and fixed costs of $180,000. Compute the </a:t>
            </a:r>
            <a:r>
              <a:rPr lang="en-US" altLang="en-US" sz="2200" b="1" dirty="0">
                <a:latin typeface="Liberation Sans" panose="020B0604020202020204" pitchFamily="34" charset="0"/>
              </a:rPr>
              <a:t>break-even point</a:t>
            </a:r>
            <a:r>
              <a:rPr lang="en-US" altLang="en-US" sz="2200" dirty="0">
                <a:latin typeface="Liberation Sans" panose="020B0604020202020204" pitchFamily="34" charset="0"/>
              </a:rPr>
              <a:t> in units using (a) a mathematical equation and </a:t>
            </a:r>
            <a:r>
              <a:rPr lang="en-US" altLang="en-US" sz="2200" b="1" dirty="0">
                <a:solidFill>
                  <a:srgbClr val="800000"/>
                </a:solidFill>
                <a:latin typeface="Liberation Sans" panose="020B0604020202020204" pitchFamily="34" charset="0"/>
              </a:rPr>
              <a:t>(b) contribution margin per unit</a:t>
            </a:r>
            <a:r>
              <a:rPr lang="en-US" altLang="en-US" sz="2200" dirty="0">
                <a:latin typeface="Liberation Sans" panose="020B0604020202020204" pitchFamily="34" charset="0"/>
              </a:rPr>
              <a:t>. </a:t>
            </a:r>
          </a:p>
        </p:txBody>
      </p:sp>
      <p:sp>
        <p:nvSpPr>
          <p:cNvPr id="59401" name="Text Box 38"/>
          <p:cNvSpPr txBox="1">
            <a:spLocks noChangeArrowheads="1"/>
          </p:cNvSpPr>
          <p:nvPr/>
        </p:nvSpPr>
        <p:spPr bwMode="auto">
          <a:xfrm>
            <a:off x="1143000" y="3581400"/>
            <a:ext cx="1143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Fixed Costs</a:t>
            </a:r>
          </a:p>
        </p:txBody>
      </p:sp>
      <p:sp>
        <p:nvSpPr>
          <p:cNvPr id="59402" name="Text Box 39"/>
          <p:cNvSpPr txBox="1">
            <a:spLocks noChangeArrowheads="1"/>
          </p:cNvSpPr>
          <p:nvPr/>
        </p:nvSpPr>
        <p:spPr bwMode="auto">
          <a:xfrm>
            <a:off x="3048000" y="3597275"/>
            <a:ext cx="2514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Contribution Margin per Unit</a:t>
            </a:r>
          </a:p>
        </p:txBody>
      </p:sp>
      <p:sp>
        <p:nvSpPr>
          <p:cNvPr id="59403" name="Text Box 40"/>
          <p:cNvSpPr txBox="1">
            <a:spLocks noChangeArrowheads="1"/>
          </p:cNvSpPr>
          <p:nvPr/>
        </p:nvSpPr>
        <p:spPr bwMode="auto">
          <a:xfrm>
            <a:off x="6248400" y="3597275"/>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Break-Even Point in Units</a:t>
            </a:r>
          </a:p>
        </p:txBody>
      </p:sp>
      <p:sp>
        <p:nvSpPr>
          <p:cNvPr id="59404" name="Text Box 41"/>
          <p:cNvSpPr txBox="1">
            <a:spLocks noChangeArrowheads="1"/>
          </p:cNvSpPr>
          <p:nvPr/>
        </p:nvSpPr>
        <p:spPr bwMode="auto">
          <a:xfrm>
            <a:off x="2514600" y="38100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cs typeface="Arial" charset="0"/>
              </a:rPr>
              <a:t>÷</a:t>
            </a:r>
          </a:p>
        </p:txBody>
      </p:sp>
      <p:sp>
        <p:nvSpPr>
          <p:cNvPr id="59405" name="Text Box 42"/>
          <p:cNvSpPr txBox="1">
            <a:spLocks noChangeArrowheads="1"/>
          </p:cNvSpPr>
          <p:nvPr/>
        </p:nvSpPr>
        <p:spPr bwMode="auto">
          <a:xfrm>
            <a:off x="5715000" y="38100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9406" name="Text Box 43"/>
          <p:cNvSpPr txBox="1">
            <a:spLocks noChangeArrowheads="1"/>
          </p:cNvSpPr>
          <p:nvPr/>
        </p:nvSpPr>
        <p:spPr bwMode="auto">
          <a:xfrm>
            <a:off x="2819400" y="4754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cs typeface="Arial" charset="0"/>
              </a:rPr>
              <a:t>÷</a:t>
            </a:r>
          </a:p>
        </p:txBody>
      </p:sp>
      <p:sp>
        <p:nvSpPr>
          <p:cNvPr id="19"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20"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21"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2"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3"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4" name="TextBox 23"/>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4</a:t>
            </a:r>
          </a:p>
        </p:txBody>
      </p:sp>
      <p:sp>
        <p:nvSpPr>
          <p:cNvPr id="25" name="TextBox 24"/>
          <p:cNvSpPr txBox="1"/>
          <p:nvPr/>
        </p:nvSpPr>
        <p:spPr>
          <a:xfrm>
            <a:off x="3338286" y="508909"/>
            <a:ext cx="5515429" cy="519373"/>
          </a:xfrm>
          <a:prstGeom prst="rect">
            <a:avLst/>
          </a:prstGeom>
          <a:noFill/>
        </p:spPr>
        <p:txBody>
          <a:bodyPr wrap="square" lIns="86493" tIns="43247" rIns="86493" bIns="43247" rtlCol="0">
            <a:spAutoFit/>
          </a:bodyPr>
          <a:lstStyle/>
          <a:p>
            <a:pPr marL="111120" algn="l"/>
            <a:r>
              <a:rPr lang="en-US" sz="2800" b="1" dirty="0">
                <a:solidFill>
                  <a:schemeClr val="bg1"/>
                </a:solidFill>
                <a:latin typeface="Liberation Sans" panose="020B0604020202020204" pitchFamily="34" charset="0"/>
              </a:rPr>
              <a:t>Break-Even Analysis</a:t>
            </a:r>
          </a:p>
        </p:txBody>
      </p:sp>
      <p:sp>
        <p:nvSpPr>
          <p:cNvPr id="26" name="Text Box 30"/>
          <p:cNvSpPr txBox="1">
            <a:spLocks noChangeArrowheads="1"/>
          </p:cNvSpPr>
          <p:nvPr/>
        </p:nvSpPr>
        <p:spPr bwMode="auto">
          <a:xfrm>
            <a:off x="838200" y="4754880"/>
            <a:ext cx="1676400" cy="446087"/>
          </a:xfrm>
          <a:prstGeom prst="rect">
            <a:avLst/>
          </a:prstGeom>
          <a:solidFill>
            <a:schemeClr val="accent3"/>
          </a:solidFill>
          <a:ln w="19050" cap="sq">
            <a:solidFill>
              <a:schemeClr val="tx1"/>
            </a:solidFill>
            <a:miter lim="800000"/>
            <a:headEnd type="none" w="sm" len="sm"/>
            <a:tailEnd type="none" w="sm" len="sm"/>
          </a:ln>
          <a:effec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27" name="Text Box 30"/>
          <p:cNvSpPr txBox="1">
            <a:spLocks noChangeArrowheads="1"/>
          </p:cNvSpPr>
          <p:nvPr/>
        </p:nvSpPr>
        <p:spPr bwMode="auto">
          <a:xfrm>
            <a:off x="3505200" y="4754880"/>
            <a:ext cx="16764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28" name="Text Box 30"/>
          <p:cNvSpPr txBox="1">
            <a:spLocks noChangeArrowheads="1"/>
          </p:cNvSpPr>
          <p:nvPr/>
        </p:nvSpPr>
        <p:spPr bwMode="auto">
          <a:xfrm>
            <a:off x="6553200" y="4754880"/>
            <a:ext cx="1676400" cy="446087"/>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2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4</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sz="half" idx="1"/>
          </p:nvPr>
        </p:nvSpPr>
        <p:spPr>
          <a:xfrm>
            <a:off x="533400" y="2057400"/>
            <a:ext cx="7696200" cy="4114800"/>
          </a:xfrm>
          <a:noFill/>
          <a:ln w="12700" cap="flat">
            <a:solidFill>
              <a:schemeClr val="bg1"/>
            </a:solidFill>
            <a:miter lim="800000"/>
            <a:headEnd/>
            <a:tailEnd/>
          </a:ln>
        </p:spPr>
        <p:txBody>
          <a:bodyPr lIns="90488" tIns="44450" rIns="90488" bIns="44450"/>
          <a:lstStyle/>
          <a:p>
            <a:pPr marL="685800" lvl="1" indent="-457200">
              <a:lnSpc>
                <a:spcPct val="120000"/>
              </a:lnSpc>
              <a:spcBef>
                <a:spcPts val="12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Level of sales necessary to achieve a specified income.</a:t>
            </a:r>
          </a:p>
          <a:p>
            <a:pPr marL="685800" lvl="1" indent="-457200">
              <a:lnSpc>
                <a:spcPct val="120000"/>
              </a:lnSpc>
              <a:spcBef>
                <a:spcPts val="12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Can be determined from each of the approaches used to determine break-even sales/units:</a:t>
            </a:r>
          </a:p>
          <a:p>
            <a:pPr marL="1257300" lvl="2" indent="-457200">
              <a:lnSpc>
                <a:spcPct val="120000"/>
              </a:lnSpc>
              <a:spcBef>
                <a:spcPts val="1200"/>
              </a:spcBef>
              <a:buClr>
                <a:srgbClr val="800000"/>
              </a:buClr>
              <a:buSzPct val="80000"/>
              <a:buFont typeface="Arial" charset="0"/>
              <a:buChar char="►"/>
            </a:pPr>
            <a:r>
              <a:rPr lang="en-US" altLang="en-US" b="0" dirty="0">
                <a:solidFill>
                  <a:schemeClr val="tx1"/>
                </a:solidFill>
                <a:effectLst/>
                <a:latin typeface="Liberation Sans" panose="020B0604020202020204" pitchFamily="34" charset="0"/>
              </a:rPr>
              <a:t>from a </a:t>
            </a:r>
            <a:r>
              <a:rPr lang="en-US" altLang="en-US" dirty="0">
                <a:solidFill>
                  <a:schemeClr val="tx1"/>
                </a:solidFill>
                <a:effectLst/>
                <a:latin typeface="Liberation Sans" panose="020B0604020202020204" pitchFamily="34" charset="0"/>
              </a:rPr>
              <a:t>mathematical equation</a:t>
            </a:r>
            <a:r>
              <a:rPr lang="en-US" altLang="en-US" b="0" dirty="0">
                <a:solidFill>
                  <a:schemeClr val="tx1"/>
                </a:solidFill>
                <a:effectLst/>
                <a:latin typeface="Liberation Sans" panose="020B0604020202020204" pitchFamily="34" charset="0"/>
              </a:rPr>
              <a:t>,</a:t>
            </a:r>
          </a:p>
          <a:p>
            <a:pPr marL="1257300" lvl="2" indent="-457200">
              <a:lnSpc>
                <a:spcPct val="120000"/>
              </a:lnSpc>
              <a:spcBef>
                <a:spcPts val="1200"/>
              </a:spcBef>
              <a:buClr>
                <a:srgbClr val="800000"/>
              </a:buClr>
              <a:buSzPct val="80000"/>
              <a:buFont typeface="Arial" charset="0"/>
              <a:buChar char="►"/>
            </a:pPr>
            <a:r>
              <a:rPr lang="en-US" altLang="en-US" b="0" dirty="0">
                <a:solidFill>
                  <a:schemeClr val="tx1"/>
                </a:solidFill>
                <a:effectLst/>
                <a:latin typeface="Liberation Sans" panose="020B0604020202020204" pitchFamily="34" charset="0"/>
              </a:rPr>
              <a:t>by using </a:t>
            </a:r>
            <a:r>
              <a:rPr lang="en-US" altLang="en-US" dirty="0">
                <a:solidFill>
                  <a:schemeClr val="tx1"/>
                </a:solidFill>
                <a:effectLst/>
                <a:latin typeface="Liberation Sans" panose="020B0604020202020204" pitchFamily="34" charset="0"/>
              </a:rPr>
              <a:t>contribution margin technique</a:t>
            </a:r>
            <a:r>
              <a:rPr lang="en-US" altLang="en-US" b="0" dirty="0">
                <a:solidFill>
                  <a:schemeClr val="tx1"/>
                </a:solidFill>
                <a:effectLst/>
                <a:latin typeface="Liberation Sans" panose="020B0604020202020204" pitchFamily="34" charset="0"/>
              </a:rPr>
              <a:t>, or</a:t>
            </a:r>
          </a:p>
          <a:p>
            <a:pPr marL="1257300" lvl="2" indent="-457200">
              <a:lnSpc>
                <a:spcPct val="120000"/>
              </a:lnSpc>
              <a:spcBef>
                <a:spcPts val="1200"/>
              </a:spcBef>
              <a:buClr>
                <a:srgbClr val="800000"/>
              </a:buClr>
              <a:buSzPct val="80000"/>
              <a:buFont typeface="Arial" charset="0"/>
              <a:buChar char="►"/>
            </a:pPr>
            <a:r>
              <a:rPr lang="en-US" altLang="en-US" b="0" dirty="0">
                <a:solidFill>
                  <a:schemeClr val="tx1"/>
                </a:solidFill>
                <a:effectLst/>
                <a:latin typeface="Liberation Sans" panose="020B0604020202020204" pitchFamily="34" charset="0"/>
              </a:rPr>
              <a:t>from a cost-volume profit </a:t>
            </a:r>
            <a:r>
              <a:rPr lang="en-US" altLang="en-US" dirty="0">
                <a:solidFill>
                  <a:schemeClr val="tx1"/>
                </a:solidFill>
                <a:effectLst/>
                <a:latin typeface="Liberation Sans" panose="020B0604020202020204" pitchFamily="34" charset="0"/>
              </a:rPr>
              <a:t>(CVP) graph</a:t>
            </a:r>
            <a:r>
              <a:rPr lang="en-US" altLang="en-US" b="0" dirty="0">
                <a:solidFill>
                  <a:schemeClr val="tx1"/>
                </a:solidFill>
                <a:effectLst/>
                <a:latin typeface="Liberation Sans" panose="020B0604020202020204" pitchFamily="34" charset="0"/>
              </a:rPr>
              <a:t>.</a:t>
            </a:r>
            <a:r>
              <a:rPr lang="en-US" altLang="en-US" dirty="0">
                <a:solidFill>
                  <a:schemeClr val="tx1"/>
                </a:solidFill>
                <a:effectLst/>
                <a:latin typeface="Liberation Sans" panose="020B0604020202020204" pitchFamily="34" charset="0"/>
              </a:rPr>
              <a:t> </a:t>
            </a:r>
          </a:p>
          <a:p>
            <a:pPr marL="685800" lvl="1" indent="-457200">
              <a:lnSpc>
                <a:spcPct val="120000"/>
              </a:lnSpc>
              <a:spcBef>
                <a:spcPts val="12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Expressed either in </a:t>
            </a:r>
            <a:r>
              <a:rPr lang="en-US" altLang="en-US" sz="2100" dirty="0">
                <a:solidFill>
                  <a:schemeClr val="tx1"/>
                </a:solidFill>
                <a:effectLst/>
                <a:latin typeface="Liberation Sans" panose="020B0604020202020204" pitchFamily="34" charset="0"/>
              </a:rPr>
              <a:t>sales units</a:t>
            </a:r>
            <a:r>
              <a:rPr lang="en-US" altLang="en-US" sz="2100" b="0" dirty="0">
                <a:solidFill>
                  <a:schemeClr val="tx1"/>
                </a:solidFill>
                <a:effectLst/>
                <a:latin typeface="Liberation Sans" panose="020B0604020202020204" pitchFamily="34" charset="0"/>
              </a:rPr>
              <a:t> or in </a:t>
            </a:r>
            <a:r>
              <a:rPr lang="en-US" altLang="en-US" sz="2100" dirty="0">
                <a:solidFill>
                  <a:schemeClr val="tx1"/>
                </a:solidFill>
                <a:effectLst/>
                <a:latin typeface="Liberation Sans" panose="020B0604020202020204" pitchFamily="34" charset="0"/>
              </a:rPr>
              <a:t>sales dollars</a:t>
            </a:r>
            <a:r>
              <a:rPr lang="en-US" altLang="en-US" sz="2100" b="0" dirty="0">
                <a:solidFill>
                  <a:schemeClr val="tx1"/>
                </a:solidFill>
                <a:effectLst/>
                <a:latin typeface="Liberation Sans" panose="020B0604020202020204" pitchFamily="34" charset="0"/>
              </a:rPr>
              <a:t>.</a:t>
            </a:r>
          </a:p>
        </p:txBody>
      </p:sp>
      <p:sp>
        <p:nvSpPr>
          <p:cNvPr id="62468" name="Text Box 7"/>
          <p:cNvSpPr txBox="1">
            <a:spLocks noChangeArrowheads="1"/>
          </p:cNvSpPr>
          <p:nvPr/>
        </p:nvSpPr>
        <p:spPr bwMode="auto">
          <a:xfrm>
            <a:off x="533400" y="1447800"/>
            <a:ext cx="426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defRPr/>
            </a:pPr>
            <a:r>
              <a:rPr lang="en-US" dirty="0">
                <a:solidFill>
                  <a:schemeClr val="tx2">
                    <a:lumMod val="75000"/>
                  </a:schemeClr>
                </a:solidFill>
                <a:latin typeface="Liberation Sans" panose="020B0604020202020204" pitchFamily="34" charset="0"/>
              </a:rPr>
              <a:t>Target Net Income </a:t>
            </a:r>
          </a:p>
        </p:txBody>
      </p:sp>
      <p:sp>
        <p:nvSpPr>
          <p:cNvPr id="7" name="Rectangle 6"/>
          <p:cNvSpPr>
            <a:spLocks noChangeArrowheads="1"/>
          </p:cNvSpPr>
          <p:nvPr/>
        </p:nvSpPr>
        <p:spPr bwMode="auto">
          <a:xfrm>
            <a:off x="290286" y="405765"/>
            <a:ext cx="2249714" cy="677228"/>
          </a:xfrm>
          <a:prstGeom prst="rect">
            <a:avLst/>
          </a:prstGeom>
          <a:solidFill>
            <a:schemeClr val="bg1">
              <a:lumMod val="85000"/>
            </a:schemeClr>
          </a:solidFill>
          <a:ln>
            <a:noFill/>
          </a:ln>
          <a:effectLst/>
        </p:spPr>
        <p:txBody>
          <a:bodyPr wrap="none" lIns="86493" tIns="43247" rIns="86493" bIns="43247" anchor="ctr"/>
          <a:lstStyle/>
          <a:p>
            <a:r>
              <a:rPr lang="en-US" altLang="en-US" sz="1700" b="1" dirty="0">
                <a:latin typeface="Liberation Sans" panose="020B0604020202020204" pitchFamily="34" charset="0"/>
              </a:rPr>
              <a:t>LEARNING</a:t>
            </a:r>
          </a:p>
          <a:p>
            <a:r>
              <a:rPr lang="en-US" altLang="en-US" sz="1700" b="1" dirty="0">
                <a:latin typeface="Liberation Sans" panose="020B0604020202020204" pitchFamily="34" charset="0"/>
              </a:rPr>
              <a:t>OBJECTIVE</a:t>
            </a:r>
          </a:p>
        </p:txBody>
      </p:sp>
      <p:sp>
        <p:nvSpPr>
          <p:cNvPr id="8" name="Rectangle 5"/>
          <p:cNvSpPr>
            <a:spLocks noChangeArrowheads="1"/>
          </p:cNvSpPr>
          <p:nvPr/>
        </p:nvSpPr>
        <p:spPr bwMode="auto">
          <a:xfrm>
            <a:off x="2540000" y="274320"/>
            <a:ext cx="6241143" cy="928688"/>
          </a:xfrm>
          <a:prstGeom prst="rect">
            <a:avLst/>
          </a:prstGeom>
          <a:solidFill>
            <a:srgbClr val="045072"/>
          </a:solidFill>
          <a:ln>
            <a:noFill/>
          </a:ln>
          <a:effectLst/>
        </p:spPr>
        <p:txBody>
          <a:bodyPr wrap="square" lIns="86493" tIns="34597" rIns="86493" bIns="43247" anchor="ctr"/>
          <a:lstStyle/>
          <a:p>
            <a:pPr marL="111120"/>
            <a:r>
              <a:rPr lang="en-US" sz="2000" b="1" dirty="0">
                <a:solidFill>
                  <a:schemeClr val="bg1"/>
                </a:solidFill>
                <a:latin typeface="Liberation Sans" panose="020B0604020202020204" pitchFamily="34" charset="0"/>
              </a:rPr>
              <a:t>Determine the sales required to earn target net income and determine margin of safety.</a:t>
            </a:r>
          </a:p>
        </p:txBody>
      </p:sp>
      <p:sp>
        <p:nvSpPr>
          <p:cNvPr id="9" name="Oval 8"/>
          <p:cNvSpPr/>
          <p:nvPr/>
        </p:nvSpPr>
        <p:spPr bwMode="auto">
          <a:xfrm>
            <a:off x="1872343" y="485775"/>
            <a:ext cx="522514" cy="514350"/>
          </a:xfrm>
          <a:prstGeom prst="ellipse">
            <a:avLst/>
          </a:prstGeom>
          <a:solidFill>
            <a:srgbClr val="C80026"/>
          </a:solidFill>
          <a:ln w="12700" cap="flat" cmpd="sng" algn="ctr">
            <a:noFill/>
            <a:prstDash val="solid"/>
            <a:round/>
            <a:headEnd type="none" w="med" len="med"/>
            <a:tailEnd type="none" w="med" len="med"/>
          </a:ln>
          <a:effectLst/>
        </p:spPr>
        <p:txBody>
          <a:bodyPr rot="0" spcFirstLastPara="0" vertOverflow="overflow" horzOverflow="overflow" vert="horz" wrap="square" lIns="86493" tIns="0" rIns="86493" bIns="43247" numCol="1" spcCol="0" rtlCol="0" fromWordArt="0" anchor="ctr" anchorCtr="0" forceAA="0" compatLnSpc="1">
            <a:prstTxWarp prst="textNoShape">
              <a:avLst/>
            </a:prstTxWarp>
            <a:noAutofit/>
          </a:bodyPr>
          <a:lstStyle/>
          <a:p>
            <a:pPr algn="ctr"/>
            <a:r>
              <a:rPr lang="en-US" b="1" dirty="0">
                <a:solidFill>
                  <a:schemeClr val="bg1"/>
                </a:solidFill>
                <a:latin typeface="Liberation Sans" panose="020B0604020202020204" pitchFamily="34" charset="0"/>
              </a:rPr>
              <a:t>5</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6"/>
          <p:cNvSpPr>
            <a:spLocks noChangeArrowheads="1"/>
          </p:cNvSpPr>
          <p:nvPr/>
        </p:nvSpPr>
        <p:spPr bwMode="auto">
          <a:xfrm>
            <a:off x="533400" y="1295400"/>
            <a:ext cx="64008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MATHEMATICAL EQUATION</a:t>
            </a:r>
          </a:p>
        </p:txBody>
      </p:sp>
      <p:sp>
        <p:nvSpPr>
          <p:cNvPr id="61443" name="Rectangle 7"/>
          <p:cNvSpPr>
            <a:spLocks noChangeArrowheads="1"/>
          </p:cNvSpPr>
          <p:nvPr/>
        </p:nvSpPr>
        <p:spPr bwMode="auto">
          <a:xfrm>
            <a:off x="7233238" y="2620963"/>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5-24</a:t>
            </a:r>
          </a:p>
        </p:txBody>
      </p:sp>
      <p:sp>
        <p:nvSpPr>
          <p:cNvPr id="61444" name="Rectangle 16"/>
          <p:cNvSpPr>
            <a:spLocks noChangeArrowheads="1"/>
          </p:cNvSpPr>
          <p:nvPr/>
        </p:nvSpPr>
        <p:spPr bwMode="auto">
          <a:xfrm>
            <a:off x="533400" y="1905000"/>
            <a:ext cx="7696200" cy="5334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FF0000"/>
              </a:buClr>
              <a:buSzPct val="75000"/>
              <a:buFont typeface="Wingdings" pitchFamily="2" charset="2"/>
              <a:buNone/>
            </a:pPr>
            <a:r>
              <a:rPr lang="en-US" altLang="en-US" sz="2200" dirty="0">
                <a:solidFill>
                  <a:schemeClr val="bg2"/>
                </a:solidFill>
                <a:latin typeface="Liberation Sans" panose="020B0604020202020204" pitchFamily="34" charset="0"/>
              </a:rPr>
              <a:t>Formula for required sales to meet target net income.</a:t>
            </a:r>
          </a:p>
        </p:txBody>
      </p:sp>
      <p:sp>
        <p:nvSpPr>
          <p:cNvPr id="6144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1447"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pic>
        <p:nvPicPr>
          <p:cNvPr id="61448" name="Picture 1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2971800"/>
            <a:ext cx="8077200" cy="855663"/>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sz="half" idx="1"/>
          </p:nvPr>
        </p:nvSpPr>
        <p:spPr>
          <a:xfrm>
            <a:off x="533400" y="1905000"/>
            <a:ext cx="7696200" cy="914400"/>
          </a:xfrm>
          <a:noFill/>
          <a:ln w="12700" cap="flat" algn="ctr">
            <a:solidFill>
              <a:schemeClr val="bg1"/>
            </a:solidFill>
            <a:miter lim="800000"/>
            <a:headEnd/>
            <a:tailEnd/>
          </a:ln>
        </p:spPr>
        <p:txBody>
          <a:bodyPr lIns="90488" tIns="44450" rIns="90488" bIns="44450"/>
          <a:lstStyle/>
          <a:p>
            <a:pPr marL="0" indent="0">
              <a:lnSpc>
                <a:spcPct val="120000"/>
              </a:lnSpc>
              <a:spcBef>
                <a:spcPct val="40000"/>
              </a:spcBef>
              <a:buClr>
                <a:srgbClr val="FF0000"/>
              </a:buClr>
              <a:buFont typeface="Wingdings" pitchFamily="2" charset="2"/>
              <a:buNone/>
            </a:pPr>
            <a:r>
              <a:rPr lang="en-US" altLang="en-US" sz="2100" b="0" dirty="0">
                <a:effectLst/>
                <a:latin typeface="Liberation Sans" panose="020B0604020202020204" pitchFamily="34" charset="0"/>
              </a:rPr>
              <a:t>Using the formula for the break-even point, simply include the desired net income as a factor. </a:t>
            </a:r>
          </a:p>
        </p:txBody>
      </p:sp>
      <p:sp>
        <p:nvSpPr>
          <p:cNvPr id="62467" name="Rectangle 4"/>
          <p:cNvSpPr>
            <a:spLocks noChangeArrowheads="1"/>
          </p:cNvSpPr>
          <p:nvPr/>
        </p:nvSpPr>
        <p:spPr bwMode="auto">
          <a:xfrm>
            <a:off x="6671263" y="2667000"/>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5-25</a:t>
            </a:r>
          </a:p>
        </p:txBody>
      </p:sp>
      <p:sp>
        <p:nvSpPr>
          <p:cNvPr id="62469" name="Text Box 10"/>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MATHEMATICAL EQUATION</a:t>
            </a:r>
          </a:p>
        </p:txBody>
      </p:sp>
      <p:sp>
        <p:nvSpPr>
          <p:cNvPr id="6247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2471"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pic>
        <p:nvPicPr>
          <p:cNvPr id="62472"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066800" y="2971800"/>
            <a:ext cx="6934200" cy="359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15"/>
          <p:cNvSpPr>
            <a:spLocks noChangeArrowheads="1"/>
          </p:cNvSpPr>
          <p:nvPr/>
        </p:nvSpPr>
        <p:spPr bwMode="auto">
          <a:xfrm>
            <a:off x="533400" y="1905000"/>
            <a:ext cx="7696200" cy="6858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FF0000"/>
              </a:buClr>
              <a:buSzPct val="75000"/>
              <a:buFont typeface="Wingdings" pitchFamily="2" charset="2"/>
              <a:buNone/>
            </a:pPr>
            <a:r>
              <a:rPr lang="en-US" altLang="en-US" sz="2100" dirty="0">
                <a:solidFill>
                  <a:schemeClr val="bg2"/>
                </a:solidFill>
                <a:latin typeface="Liberation Sans" panose="020B0604020202020204" pitchFamily="34" charset="0"/>
              </a:rPr>
              <a:t>To determine the required </a:t>
            </a:r>
            <a:r>
              <a:rPr lang="en-US" altLang="en-US" sz="2100" b="1" dirty="0">
                <a:solidFill>
                  <a:srgbClr val="800000"/>
                </a:solidFill>
                <a:latin typeface="Liberation Sans" panose="020B0604020202020204" pitchFamily="34" charset="0"/>
              </a:rPr>
              <a:t>sales in units</a:t>
            </a:r>
            <a:r>
              <a:rPr lang="en-US" altLang="en-US" sz="2100" dirty="0">
                <a:solidFill>
                  <a:schemeClr val="bg2"/>
                </a:solidFill>
                <a:latin typeface="Liberation Sans" panose="020B0604020202020204" pitchFamily="34" charset="0"/>
              </a:rPr>
              <a:t> for Vargo Video:</a:t>
            </a:r>
          </a:p>
        </p:txBody>
      </p:sp>
      <p:sp>
        <p:nvSpPr>
          <p:cNvPr id="63493" name="Text Box 16"/>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CONTRIBUTION MARGIN TECHNIQUE</a:t>
            </a:r>
          </a:p>
        </p:txBody>
      </p:sp>
      <p:sp>
        <p:nvSpPr>
          <p:cNvPr id="6349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3495"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pic>
        <p:nvPicPr>
          <p:cNvPr id="63496"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2714625"/>
            <a:ext cx="8124825"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57200" y="3817203"/>
            <a:ext cx="4572000" cy="830997"/>
          </a:xfrm>
          <a:prstGeom prst="rect">
            <a:avLst/>
          </a:prstGeom>
        </p:spPr>
        <p:txBody>
          <a:bodyPr>
            <a:spAutoFit/>
          </a:bodyPr>
          <a:lstStyle/>
          <a:p>
            <a:r>
              <a:rPr lang="en-US" sz="1200" b="1" dirty="0">
                <a:latin typeface="Liberation Sans" panose="020B0604020202020204" pitchFamily="34" charset="0"/>
              </a:rPr>
              <a:t>Illustration 5-26</a:t>
            </a:r>
          </a:p>
          <a:p>
            <a:r>
              <a:rPr lang="en-US" sz="1200" dirty="0">
                <a:latin typeface="Liberation Sans" panose="020B0604020202020204" pitchFamily="34" charset="0"/>
              </a:rPr>
              <a:t>Formula for required sales in</a:t>
            </a:r>
          </a:p>
          <a:p>
            <a:r>
              <a:rPr lang="en-US" sz="1200" dirty="0">
                <a:latin typeface="Liberation Sans" panose="020B0604020202020204" pitchFamily="34" charset="0"/>
              </a:rPr>
              <a:t>units using unit contribution</a:t>
            </a:r>
          </a:p>
          <a:p>
            <a:r>
              <a:rPr lang="en-US" sz="1200" dirty="0">
                <a:latin typeface="Liberation Sans" panose="020B0604020202020204" pitchFamily="34" charset="0"/>
              </a:rPr>
              <a:t>margin</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7"/>
          <p:cNvSpPr>
            <a:spLocks noChangeArrowheads="1"/>
          </p:cNvSpPr>
          <p:nvPr/>
        </p:nvSpPr>
        <p:spPr bwMode="auto">
          <a:xfrm>
            <a:off x="533400" y="1905000"/>
            <a:ext cx="7696200" cy="6858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FF0000"/>
              </a:buClr>
              <a:buSzPct val="75000"/>
              <a:buFont typeface="Wingdings" pitchFamily="2" charset="2"/>
              <a:buNone/>
            </a:pPr>
            <a:r>
              <a:rPr lang="en-US" altLang="en-US" sz="2100" dirty="0">
                <a:solidFill>
                  <a:schemeClr val="bg2"/>
                </a:solidFill>
                <a:latin typeface="Liberation Sans" panose="020B0604020202020204" pitchFamily="34" charset="0"/>
              </a:rPr>
              <a:t>To determine the required </a:t>
            </a:r>
            <a:r>
              <a:rPr lang="en-US" altLang="en-US" sz="2100" b="1" dirty="0">
                <a:solidFill>
                  <a:srgbClr val="800000"/>
                </a:solidFill>
                <a:latin typeface="Liberation Sans" panose="020B0604020202020204" pitchFamily="34" charset="0"/>
              </a:rPr>
              <a:t>sales in dollars</a:t>
            </a:r>
            <a:r>
              <a:rPr lang="en-US" altLang="en-US" sz="2100" dirty="0">
                <a:solidFill>
                  <a:schemeClr val="bg2"/>
                </a:solidFill>
                <a:latin typeface="Liberation Sans" panose="020B0604020202020204" pitchFamily="34" charset="0"/>
              </a:rPr>
              <a:t> for Vargo Video:</a:t>
            </a:r>
          </a:p>
        </p:txBody>
      </p:sp>
      <p:sp>
        <p:nvSpPr>
          <p:cNvPr id="6451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4518"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pic>
        <p:nvPicPr>
          <p:cNvPr id="64520"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2743200"/>
            <a:ext cx="8124825" cy="101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16"/>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CONTRIBUTION MARGIN TECHNIQUE</a:t>
            </a:r>
          </a:p>
        </p:txBody>
      </p:sp>
      <p:sp>
        <p:nvSpPr>
          <p:cNvPr id="2" name="Rectangle 1"/>
          <p:cNvSpPr/>
          <p:nvPr/>
        </p:nvSpPr>
        <p:spPr>
          <a:xfrm>
            <a:off x="457200" y="3817203"/>
            <a:ext cx="4572000" cy="830997"/>
          </a:xfrm>
          <a:prstGeom prst="rect">
            <a:avLst/>
          </a:prstGeom>
        </p:spPr>
        <p:txBody>
          <a:bodyPr>
            <a:spAutoFit/>
          </a:bodyPr>
          <a:lstStyle/>
          <a:p>
            <a:r>
              <a:rPr lang="en-US" sz="1200" b="1" dirty="0">
                <a:latin typeface="Liberation Sans" panose="020B0604020202020204" pitchFamily="34" charset="0"/>
              </a:rPr>
              <a:t>Illustration 5-27</a:t>
            </a:r>
          </a:p>
          <a:p>
            <a:r>
              <a:rPr lang="en-US" sz="1200" dirty="0">
                <a:latin typeface="Liberation Sans" panose="020B0604020202020204" pitchFamily="34" charset="0"/>
              </a:rPr>
              <a:t>Formula for required sales</a:t>
            </a:r>
          </a:p>
          <a:p>
            <a:r>
              <a:rPr lang="en-US" sz="1200" dirty="0">
                <a:latin typeface="Liberation Sans" panose="020B0604020202020204" pitchFamily="34" charset="0"/>
              </a:rPr>
              <a:t>in dollars using contribution</a:t>
            </a:r>
          </a:p>
          <a:p>
            <a:r>
              <a:rPr lang="en-US" sz="1200" dirty="0">
                <a:latin typeface="Liberation Sans" panose="020B0604020202020204" pitchFamily="34" charset="0"/>
              </a:rPr>
              <a:t>margin ratio</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ext Box 8"/>
          <p:cNvSpPr txBox="1">
            <a:spLocks noChangeArrowheads="1"/>
          </p:cNvSpPr>
          <p:nvPr/>
        </p:nvSpPr>
        <p:spPr bwMode="auto">
          <a:xfrm>
            <a:off x="533400" y="2209800"/>
            <a:ext cx="2819400" cy="372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1800" dirty="0">
                <a:latin typeface="Liberation Sans" panose="020B0604020202020204" pitchFamily="34" charset="0"/>
              </a:rPr>
              <a:t>Suppose Vargo Video sells 1,400 camcorders. Illustration 5-23 shows that a vertical line drawn at 1,400 units intersects the sales line at $700,000 and the total cost line at $620,000. The difference between the two amounts represents the net income (profit) of $80,000.</a:t>
            </a:r>
            <a:endParaRPr lang="en-US" altLang="en-US" sz="1800" b="1" dirty="0">
              <a:latin typeface="Liberation Sans" panose="020B0604020202020204" pitchFamily="34" charset="0"/>
            </a:endParaRPr>
          </a:p>
        </p:txBody>
      </p:sp>
      <p:sp>
        <p:nvSpPr>
          <p:cNvPr id="6554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5541"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pic>
        <p:nvPicPr>
          <p:cNvPr id="65542" name="Picture 1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505200" y="1320800"/>
            <a:ext cx="5419725" cy="485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3" name="Rectangle 7"/>
          <p:cNvSpPr>
            <a:spLocks noChangeArrowheads="1"/>
          </p:cNvSpPr>
          <p:nvPr/>
        </p:nvSpPr>
        <p:spPr bwMode="auto">
          <a:xfrm>
            <a:off x="2556463" y="5954713"/>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5-23</a:t>
            </a:r>
          </a:p>
        </p:txBody>
      </p:sp>
      <p:sp>
        <p:nvSpPr>
          <p:cNvPr id="65544" name="Text Box 8"/>
          <p:cNvSpPr txBox="1">
            <a:spLocks noChangeArrowheads="1"/>
          </p:cNvSpPr>
          <p:nvPr/>
        </p:nvSpPr>
        <p:spPr bwMode="auto">
          <a:xfrm>
            <a:off x="533400" y="1179513"/>
            <a:ext cx="2971800"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rgbClr val="006600"/>
                </a:solidFill>
                <a:latin typeface="Liberation Sans" panose="020B0604020202020204" pitchFamily="34" charset="0"/>
              </a:rPr>
              <a:t>GRAPHIC PRESENTATION</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9"/>
          <p:cNvSpPr>
            <a:spLocks noGrp="1" noChangeArrowheads="1"/>
          </p:cNvSpPr>
          <p:nvPr>
            <p:ph type="body" idx="1"/>
          </p:nvPr>
        </p:nvSpPr>
        <p:spPr>
          <a:xfrm>
            <a:off x="533400" y="1905000"/>
            <a:ext cx="8077200" cy="39624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1440"/>
          <a:lstStyle/>
          <a:p>
            <a:pPr marL="0" indent="0">
              <a:lnSpc>
                <a:spcPct val="120000"/>
              </a:lnSpc>
              <a:buFont typeface="Wingdings" pitchFamily="2" charset="2"/>
              <a:buNone/>
            </a:pPr>
            <a:r>
              <a:rPr lang="en-US" altLang="en-US" sz="2200" b="0" dirty="0">
                <a:effectLst/>
                <a:latin typeface="Liberation Sans" panose="020B0604020202020204" pitchFamily="34" charset="0"/>
              </a:rPr>
              <a:t>The mathematical equation for computing required sales to obtain target net income is:</a:t>
            </a:r>
          </a:p>
          <a:p>
            <a:pPr marL="0" indent="0">
              <a:lnSpc>
                <a:spcPct val="120000"/>
              </a:lnSpc>
              <a:buFont typeface="Wingdings" pitchFamily="2" charset="2"/>
              <a:buNone/>
            </a:pPr>
            <a:r>
              <a:rPr lang="en-US" altLang="en-US" sz="2200" b="0" dirty="0">
                <a:effectLst/>
                <a:latin typeface="Liberation Sans" panose="020B0604020202020204" pitchFamily="34" charset="0"/>
              </a:rPr>
              <a:t>Required sales =</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Variable costs + Target net income.</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Variable costs + Fixed costs + Target net income.</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Fixed costs + Target net income.</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No correct answer is given. </a:t>
            </a:r>
          </a:p>
          <a:p>
            <a:pPr marL="0" indent="0">
              <a:lnSpc>
                <a:spcPct val="120000"/>
              </a:lnSpc>
              <a:buFont typeface="Wingdings" pitchFamily="2" charset="2"/>
              <a:buNone/>
            </a:pPr>
            <a:endParaRPr lang="en-US" altLang="en-US" sz="2200" b="0" dirty="0">
              <a:effectLst/>
              <a:latin typeface="Liberation Sans" panose="020B0604020202020204" pitchFamily="34" charset="0"/>
            </a:endParaRP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6656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6567"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Target Net Income</a:t>
            </a:r>
          </a:p>
        </p:txBody>
      </p:sp>
      <p:sp>
        <p:nvSpPr>
          <p:cNvPr id="8" name="Notched Right Arrow 7"/>
          <p:cNvSpPr/>
          <p:nvPr/>
        </p:nvSpPr>
        <p:spPr bwMode="auto">
          <a:xfrm>
            <a:off x="228600" y="38100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body" sz="half" idx="1"/>
          </p:nvPr>
        </p:nvSpPr>
        <p:spPr>
          <a:xfrm>
            <a:off x="533400" y="1295400"/>
            <a:ext cx="7696200" cy="2819400"/>
          </a:xfrm>
          <a:noFill/>
          <a:ln w="12700" cap="flat" algn="ctr">
            <a:solidFill>
              <a:schemeClr val="bg1"/>
            </a:solidFill>
            <a:miter lim="800000"/>
            <a:headEnd/>
            <a:tailEnd/>
          </a:ln>
        </p:spPr>
        <p:txBody>
          <a:bodyPr lIns="90488" tIns="44450" rIns="90488" bIns="44450"/>
          <a:lstStyle/>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Difference between </a:t>
            </a:r>
            <a:r>
              <a:rPr lang="en-US" altLang="en-US" sz="2100" dirty="0">
                <a:solidFill>
                  <a:schemeClr val="tx1"/>
                </a:solidFill>
                <a:effectLst/>
                <a:latin typeface="Liberation Sans" panose="020B0604020202020204" pitchFamily="34" charset="0"/>
              </a:rPr>
              <a:t>actual or expected sales</a:t>
            </a:r>
            <a:r>
              <a:rPr lang="en-US" altLang="en-US" sz="2100" b="0" dirty="0">
                <a:solidFill>
                  <a:schemeClr val="tx1"/>
                </a:solidFill>
                <a:effectLst/>
                <a:latin typeface="Liberation Sans" panose="020B0604020202020204" pitchFamily="34" charset="0"/>
              </a:rPr>
              <a:t> and sales at the </a:t>
            </a:r>
            <a:r>
              <a:rPr lang="en-US" altLang="en-US" sz="2100" dirty="0">
                <a:solidFill>
                  <a:schemeClr val="tx1"/>
                </a:solidFill>
                <a:effectLst/>
                <a:latin typeface="Liberation Sans" panose="020B0604020202020204" pitchFamily="34" charset="0"/>
              </a:rPr>
              <a:t>break-even point</a:t>
            </a:r>
            <a:r>
              <a:rPr lang="en-US" altLang="en-US" sz="2100" b="0" dirty="0">
                <a:solidFill>
                  <a:schemeClr val="tx1"/>
                </a:solidFill>
                <a:effectLst/>
                <a:latin typeface="Liberation Sans" panose="020B0604020202020204" pitchFamily="34" charset="0"/>
              </a:rPr>
              <a:t>.</a:t>
            </a:r>
          </a:p>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Measures the “cushion” that a particular level of sales provides.</a:t>
            </a:r>
          </a:p>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May be expressed </a:t>
            </a:r>
            <a:r>
              <a:rPr lang="en-US" altLang="en-US" sz="2100" dirty="0">
                <a:solidFill>
                  <a:schemeClr val="tx1"/>
                </a:solidFill>
                <a:effectLst/>
                <a:latin typeface="Liberation Sans" panose="020B0604020202020204" pitchFamily="34" charset="0"/>
              </a:rPr>
              <a:t>in dollars or as a ratio.</a:t>
            </a:r>
          </a:p>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Assuming actual/expected sales are $750,000:</a:t>
            </a:r>
          </a:p>
        </p:txBody>
      </p:sp>
      <p:sp>
        <p:nvSpPr>
          <p:cNvPr id="6759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7592"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Margin of Safety</a:t>
            </a:r>
          </a:p>
        </p:txBody>
      </p:sp>
      <p:pic>
        <p:nvPicPr>
          <p:cNvPr id="67593"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4351181"/>
            <a:ext cx="8534400" cy="1287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 name="Rectangle 1"/>
          <p:cNvSpPr/>
          <p:nvPr/>
        </p:nvSpPr>
        <p:spPr>
          <a:xfrm>
            <a:off x="228600" y="5642549"/>
            <a:ext cx="4572000" cy="646331"/>
          </a:xfrm>
          <a:prstGeom prst="rect">
            <a:avLst/>
          </a:prstGeom>
        </p:spPr>
        <p:txBody>
          <a:bodyPr>
            <a:spAutoFit/>
          </a:bodyPr>
          <a:lstStyle/>
          <a:p>
            <a:r>
              <a:rPr lang="en-US" sz="1200" b="1" dirty="0">
                <a:latin typeface="Liberation Sans" panose="020B0604020202020204" pitchFamily="34" charset="0"/>
              </a:rPr>
              <a:t>Illustration 5-28</a:t>
            </a:r>
          </a:p>
          <a:p>
            <a:r>
              <a:rPr lang="en-US" sz="1200" dirty="0">
                <a:latin typeface="Liberation Sans" panose="020B0604020202020204" pitchFamily="34" charset="0"/>
              </a:rPr>
              <a:t>Formula for margin of safety</a:t>
            </a:r>
          </a:p>
          <a:p>
            <a:r>
              <a:rPr lang="en-US" sz="1200" dirty="0">
                <a:latin typeface="Liberation Sans" panose="020B0604020202020204" pitchFamily="34" charset="0"/>
              </a:rPr>
              <a:t>in dollars</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body" sz="half" idx="1"/>
          </p:nvPr>
        </p:nvSpPr>
        <p:spPr>
          <a:xfrm>
            <a:off x="533400" y="1295400"/>
            <a:ext cx="7696200" cy="1447800"/>
          </a:xfrm>
          <a:noFill/>
          <a:ln w="12700" cap="flat" algn="ctr">
            <a:solidFill>
              <a:schemeClr val="bg1"/>
            </a:solidFill>
            <a:miter lim="800000"/>
            <a:headEnd/>
            <a:tailEnd/>
          </a:ln>
        </p:spPr>
        <p:txBody>
          <a:bodyPr lIns="90488" tIns="44450" rIns="90488" bIns="44450"/>
          <a:lstStyle/>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Computed by dividing the margin of safety in dollars by the actual (or expected) sales.</a:t>
            </a:r>
          </a:p>
          <a:p>
            <a:pPr marL="685800" lvl="1" indent="-457200">
              <a:lnSpc>
                <a:spcPct val="120000"/>
              </a:lnSpc>
              <a:spcBef>
                <a:spcPct val="40000"/>
              </a:spcBef>
              <a:buClr>
                <a:srgbClr val="800000"/>
              </a:buClr>
              <a:buSzPct val="80000"/>
              <a:buFont typeface="Wingdings" pitchFamily="2" charset="2"/>
              <a:buChar char="u"/>
            </a:pPr>
            <a:r>
              <a:rPr lang="en-US" altLang="en-US" sz="2100" b="0" dirty="0">
                <a:solidFill>
                  <a:schemeClr val="tx1"/>
                </a:solidFill>
                <a:effectLst/>
                <a:latin typeface="Liberation Sans" panose="020B0604020202020204" pitchFamily="34" charset="0"/>
              </a:rPr>
              <a:t>Assuming actual/expected sales are $750,000:</a:t>
            </a:r>
          </a:p>
        </p:txBody>
      </p:sp>
      <p:sp>
        <p:nvSpPr>
          <p:cNvPr id="68611" name="Rectangle 4"/>
          <p:cNvSpPr>
            <a:spLocks noChangeArrowheads="1"/>
          </p:cNvSpPr>
          <p:nvPr/>
        </p:nvSpPr>
        <p:spPr bwMode="auto">
          <a:xfrm>
            <a:off x="7592602" y="2667000"/>
            <a:ext cx="132279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5-29</a:t>
            </a:r>
          </a:p>
        </p:txBody>
      </p:sp>
      <p:sp>
        <p:nvSpPr>
          <p:cNvPr id="68613" name="Rectangle 9"/>
          <p:cNvSpPr>
            <a:spLocks noChangeArrowheads="1"/>
          </p:cNvSpPr>
          <p:nvPr/>
        </p:nvSpPr>
        <p:spPr bwMode="auto">
          <a:xfrm>
            <a:off x="533400" y="4572000"/>
            <a:ext cx="7696200" cy="9144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40000"/>
              </a:spcBef>
              <a:buClr>
                <a:srgbClr val="800000"/>
              </a:buClr>
              <a:buSzPct val="80000"/>
              <a:buFont typeface="Wingdings" pitchFamily="2" charset="2"/>
              <a:buChar char="u"/>
            </a:pPr>
            <a:r>
              <a:rPr lang="en-US" altLang="en-US" sz="2100" dirty="0">
                <a:latin typeface="Liberation Sans" panose="020B0604020202020204" pitchFamily="34" charset="0"/>
              </a:rPr>
              <a:t>The higher the dollars or percentage, the greater the margin of safety.</a:t>
            </a:r>
          </a:p>
        </p:txBody>
      </p:sp>
      <p:sp>
        <p:nvSpPr>
          <p:cNvPr id="6861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Margin of Safety Ratio</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3" y="2971800"/>
            <a:ext cx="8828087"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a:xfrm>
            <a:off x="533400" y="1905000"/>
            <a:ext cx="8077200" cy="3733800"/>
          </a:xfrm>
          <a:solidFill>
            <a:schemeClr val="bg1"/>
          </a:solidFill>
        </p:spPr>
        <p:txBody>
          <a:bodyPr lIns="91440"/>
          <a:lstStyle/>
          <a:p>
            <a:pPr marL="0" indent="0">
              <a:lnSpc>
                <a:spcPct val="120000"/>
              </a:lnSpc>
              <a:buFont typeface="Wingdings" pitchFamily="2" charset="2"/>
              <a:buNone/>
            </a:pPr>
            <a:r>
              <a:rPr lang="en-US" altLang="en-US" sz="2200" b="0" dirty="0">
                <a:effectLst/>
                <a:latin typeface="Liberation Sans" panose="020B0604020202020204" pitchFamily="34" charset="0"/>
              </a:rPr>
              <a:t>Marshall Company had actual sales of $600,000 when break-even sales were $420,000.  What is the margin of safety ratio?</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25%.</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30%. </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33 1/3%.</a:t>
            </a:r>
          </a:p>
          <a:p>
            <a:pPr marL="804863" indent="-463550">
              <a:spcBef>
                <a:spcPct val="50000"/>
              </a:spcBef>
              <a:buClrTx/>
              <a:buSzPct val="100000"/>
              <a:buFont typeface="Comic Sans MS" pitchFamily="66" charset="0"/>
              <a:buAutoNum type="alphaLcPeriod"/>
            </a:pPr>
            <a:r>
              <a:rPr lang="en-US" altLang="en-US" sz="2200" b="0" dirty="0">
                <a:effectLst/>
                <a:latin typeface="Liberation Sans" panose="020B0604020202020204" pitchFamily="34" charset="0"/>
              </a:rPr>
              <a:t>45%. </a:t>
            </a:r>
          </a:p>
          <a:p>
            <a:pPr marL="0" indent="0">
              <a:lnSpc>
                <a:spcPct val="120000"/>
              </a:lnSpc>
              <a:buFont typeface="Wingdings" pitchFamily="2" charset="2"/>
              <a:buNone/>
            </a:pPr>
            <a:endParaRPr lang="en-US" altLang="en-US" sz="2200" b="0" dirty="0">
              <a:effectLst/>
              <a:latin typeface="Liberation Sans" panose="020B0604020202020204" pitchFamily="34" charset="0"/>
            </a:endParaRP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a:solidFill>
                  <a:schemeClr val="tx2">
                    <a:lumMod val="75000"/>
                  </a:schemeClr>
                </a:solidFill>
                <a:latin typeface="Liberation Sans" panose="020B0604020202020204" pitchFamily="34" charset="0"/>
              </a:rPr>
              <a:t>Question</a:t>
            </a:r>
          </a:p>
        </p:txBody>
      </p:sp>
      <p:sp>
        <p:nvSpPr>
          <p:cNvPr id="6963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228600" y="3352800"/>
            <a:ext cx="609600" cy="457200"/>
          </a:xfrm>
          <a:prstGeom prst="notchedRightArrow">
            <a:avLst/>
          </a:prstGeom>
          <a:solidFill>
            <a:schemeClr val="tx2">
              <a:lumMod val="75000"/>
            </a:schemeClr>
          </a:solidFill>
          <a:ln w="127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1"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Margin of Safety</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0659" name="Picture 3"/>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0" y="1066800"/>
            <a:ext cx="8610600" cy="3223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3"/>
          <p:cNvSpPr>
            <a:spLocks noChangeArrowheads="1"/>
          </p:cNvSpPr>
          <p:nvPr/>
        </p:nvSpPr>
        <p:spPr bwMode="auto">
          <a:xfrm>
            <a:off x="685800" y="1371600"/>
            <a:ext cx="8001000" cy="474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Zootsuit Inc. makes travel bags that sell for $56 each. For the coming year, management expects fixed costs to total $320,000 and variable costs to be $42 per unit. Compute the following: </a:t>
            </a:r>
          </a:p>
          <a:p>
            <a:pPr lvl="1">
              <a:lnSpc>
                <a:spcPct val="125000"/>
              </a:lnSpc>
              <a:spcBef>
                <a:spcPts val="1200"/>
              </a:spcBef>
              <a:spcAft>
                <a:spcPts val="0"/>
              </a:spcAft>
              <a:buFontTx/>
              <a:buAutoNum type="alphaLcParenR"/>
            </a:pPr>
            <a:r>
              <a:rPr lang="en-US" sz="2200" dirty="0">
                <a:latin typeface="Liberation Sans" panose="020B0604020202020204" pitchFamily="34" charset="0"/>
              </a:rPr>
              <a:t>break-even point in dollars using the contribution margin (CM) ratio; </a:t>
            </a:r>
          </a:p>
          <a:p>
            <a:pPr lvl="1">
              <a:lnSpc>
                <a:spcPct val="125000"/>
              </a:lnSpc>
              <a:spcBef>
                <a:spcPts val="1200"/>
              </a:spcBef>
              <a:spcAft>
                <a:spcPts val="0"/>
              </a:spcAft>
              <a:buFontTx/>
              <a:buAutoNum type="alphaLcParenR"/>
            </a:pPr>
            <a:r>
              <a:rPr lang="en-US" sz="2200" dirty="0">
                <a:latin typeface="Liberation Sans" panose="020B0604020202020204" pitchFamily="34" charset="0"/>
              </a:rPr>
              <a:t>the margin of safety and margin of safety ratio assuming actual sales are $1,382,400; and</a:t>
            </a:r>
          </a:p>
          <a:p>
            <a:pPr lvl="1">
              <a:lnSpc>
                <a:spcPct val="125000"/>
              </a:lnSpc>
              <a:spcBef>
                <a:spcPts val="1200"/>
              </a:spcBef>
              <a:spcAft>
                <a:spcPts val="0"/>
              </a:spcAft>
              <a:buFontTx/>
              <a:buAutoNum type="alphaLcParenR"/>
            </a:pPr>
            <a:r>
              <a:rPr lang="en-US" sz="2200" dirty="0">
                <a:latin typeface="Liberation Sans" panose="020B0604020202020204" pitchFamily="34" charset="0"/>
              </a:rPr>
              <a:t>the sales dollars required to earn net income of $410,000.</a:t>
            </a:r>
            <a:endParaRPr lang="en-US" altLang="en-US" sz="2200" dirty="0">
              <a:latin typeface="Liberation Sans" panose="020B0604020202020204" pitchFamily="34" charset="0"/>
            </a:endParaRPr>
          </a:p>
        </p:txBody>
      </p:sp>
      <p:sp>
        <p:nvSpPr>
          <p:cNvPr id="71683"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9"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10"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1"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12"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13" name="TextBox 1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5</a:t>
            </a:r>
          </a:p>
        </p:txBody>
      </p:sp>
      <p:sp>
        <p:nvSpPr>
          <p:cNvPr id="14" name="TextBox 13"/>
          <p:cNvSpPr txBox="1"/>
          <p:nvPr/>
        </p:nvSpPr>
        <p:spPr>
          <a:xfrm>
            <a:off x="3338286" y="457200"/>
            <a:ext cx="5515429" cy="641336"/>
          </a:xfrm>
          <a:prstGeom prst="rect">
            <a:avLst/>
          </a:prstGeom>
          <a:noFill/>
        </p:spPr>
        <p:txBody>
          <a:bodyPr wrap="square" lIns="86493" tIns="43247" rIns="86493" bIns="43247" rtlCol="0">
            <a:spAutoFit/>
          </a:bodyPr>
          <a:lstStyle/>
          <a:p>
            <a:pPr marL="111120" algn="l"/>
            <a:r>
              <a:rPr lang="en-US" sz="1800" b="1" dirty="0">
                <a:solidFill>
                  <a:schemeClr val="bg1"/>
                </a:solidFill>
                <a:latin typeface="Liberation Sans" panose="020B0604020202020204" pitchFamily="34" charset="0"/>
              </a:rPr>
              <a:t>Break-Even, Margin of Safety, and Target Net Income</a:t>
            </a:r>
          </a:p>
        </p:txBody>
      </p:sp>
      <p:sp>
        <p:nvSpPr>
          <p:cNvPr id="1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16" name="Text Box 23"/>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9"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20"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1"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2"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Box 2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5</a:t>
            </a:r>
          </a:p>
        </p:txBody>
      </p:sp>
      <p:sp>
        <p:nvSpPr>
          <p:cNvPr id="24" name="TextBox 23"/>
          <p:cNvSpPr txBox="1"/>
          <p:nvPr/>
        </p:nvSpPr>
        <p:spPr>
          <a:xfrm>
            <a:off x="3338286" y="457200"/>
            <a:ext cx="5515429" cy="641336"/>
          </a:xfrm>
          <a:prstGeom prst="rect">
            <a:avLst/>
          </a:prstGeom>
          <a:noFill/>
        </p:spPr>
        <p:txBody>
          <a:bodyPr wrap="square" lIns="86493" tIns="43247" rIns="86493" bIns="43247" rtlCol="0">
            <a:spAutoFit/>
          </a:bodyPr>
          <a:lstStyle/>
          <a:p>
            <a:pPr marL="111120" algn="l"/>
            <a:r>
              <a:rPr lang="en-US" sz="1800" b="1" dirty="0">
                <a:solidFill>
                  <a:schemeClr val="bg1"/>
                </a:solidFill>
                <a:latin typeface="Liberation Sans" panose="020B0604020202020204" pitchFamily="34" charset="0"/>
              </a:rPr>
              <a:t>Break-Even, Margin of Safety, and Target Net Income</a:t>
            </a:r>
          </a:p>
        </p:txBody>
      </p:sp>
      <p:sp>
        <p:nvSpPr>
          <p:cNvPr id="25" name="Rectangle 3"/>
          <p:cNvSpPr>
            <a:spLocks noChangeArrowheads="1"/>
          </p:cNvSpPr>
          <p:nvPr/>
        </p:nvSpPr>
        <p:spPr bwMode="auto">
          <a:xfrm>
            <a:off x="685800" y="1371600"/>
            <a:ext cx="8001000" cy="216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Zootsuit Inc. makes travel bags that sell for $56 each. For the coming year, management expects fixed costs to total $320,000 and variable costs to be $42 per unit. </a:t>
            </a:r>
            <a:r>
              <a:rPr lang="en-US" sz="2200" b="1" dirty="0">
                <a:latin typeface="Liberation Sans" panose="020B0604020202020204" pitchFamily="34" charset="0"/>
              </a:rPr>
              <a:t>Compute break-even point in dollars using the contribution margin (CM) ratio. </a:t>
            </a:r>
          </a:p>
        </p:txBody>
      </p:sp>
      <p:sp>
        <p:nvSpPr>
          <p:cNvPr id="2" name="Rectangle 1"/>
          <p:cNvSpPr/>
          <p:nvPr/>
        </p:nvSpPr>
        <p:spPr>
          <a:xfrm>
            <a:off x="685800" y="3822665"/>
            <a:ext cx="7848600" cy="105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Contribution margin ratio = [($56 - $42) ÷ $56] = </a:t>
            </a:r>
            <a:r>
              <a:rPr lang="en-US" sz="2200" b="1" dirty="0">
                <a:latin typeface="Liberation Sans" panose="020B0604020202020204" pitchFamily="34" charset="0"/>
              </a:rPr>
              <a:t>25%</a:t>
            </a:r>
          </a:p>
          <a:p>
            <a:pPr>
              <a:lnSpc>
                <a:spcPct val="125000"/>
              </a:lnSpc>
              <a:spcBef>
                <a:spcPts val="1200"/>
              </a:spcBef>
              <a:tabLst>
                <a:tab pos="2057400" algn="l"/>
              </a:tabLst>
            </a:pPr>
            <a:r>
              <a:rPr lang="en-US" sz="2200" dirty="0">
                <a:latin typeface="Liberation Sans" panose="020B0604020202020204" pitchFamily="34" charset="0"/>
              </a:rPr>
              <a:t>Break-even sales in dollars = $320,000 ÷ 25% = </a:t>
            </a:r>
            <a:r>
              <a:rPr lang="en-US" sz="2200" b="1" dirty="0">
                <a:latin typeface="Liberation Sans" panose="020B0604020202020204" pitchFamily="34" charset="0"/>
              </a:rPr>
              <a:t>$1,280,000</a:t>
            </a:r>
          </a:p>
        </p:txBody>
      </p:sp>
      <p:sp>
        <p:nvSpPr>
          <p:cNvPr id="26" name="Rectangle 15"/>
          <p:cNvSpPr>
            <a:spLocks noChangeArrowheads="1"/>
          </p:cNvSpPr>
          <p:nvPr/>
        </p:nvSpPr>
        <p:spPr bwMode="auto">
          <a:xfrm>
            <a:off x="4114800" y="3886200"/>
            <a:ext cx="45720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7" name="Rectangle 15"/>
          <p:cNvSpPr>
            <a:spLocks noChangeArrowheads="1"/>
          </p:cNvSpPr>
          <p:nvPr/>
        </p:nvSpPr>
        <p:spPr bwMode="auto">
          <a:xfrm>
            <a:off x="4419600" y="4495800"/>
            <a:ext cx="42672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685800" y="3822665"/>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Margin of safety = $1,382,400 - $1,280,000 = </a:t>
            </a:r>
            <a:r>
              <a:rPr lang="en-US" sz="2200" b="1" dirty="0">
                <a:latin typeface="Liberation Sans" panose="020B0604020202020204" pitchFamily="34" charset="0"/>
              </a:rPr>
              <a:t>$102,400</a:t>
            </a:r>
          </a:p>
          <a:p>
            <a:pPr>
              <a:lnSpc>
                <a:spcPct val="125000"/>
              </a:lnSpc>
              <a:spcBef>
                <a:spcPts val="1200"/>
              </a:spcBef>
              <a:tabLst>
                <a:tab pos="2057400" algn="l"/>
              </a:tabLst>
            </a:pPr>
            <a:r>
              <a:rPr lang="en-US" sz="2200" dirty="0">
                <a:latin typeface="Liberation Sans" panose="020B0604020202020204" pitchFamily="34" charset="0"/>
              </a:rPr>
              <a:t>Margin of safety ratio = $102,400 ÷ $1,382,400 = </a:t>
            </a:r>
            <a:r>
              <a:rPr lang="en-US" sz="2200" b="1" dirty="0">
                <a:latin typeface="Liberation Sans" panose="020B0604020202020204" pitchFamily="34" charset="0"/>
              </a:rPr>
              <a:t>7.4%</a:t>
            </a:r>
          </a:p>
        </p:txBody>
      </p:sp>
      <p:sp>
        <p:nvSpPr>
          <p:cNvPr id="72716" name="Text Box 23"/>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9"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20"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1"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2"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Box 2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5</a:t>
            </a:r>
          </a:p>
        </p:txBody>
      </p:sp>
      <p:sp>
        <p:nvSpPr>
          <p:cNvPr id="24" name="TextBox 23"/>
          <p:cNvSpPr txBox="1"/>
          <p:nvPr/>
        </p:nvSpPr>
        <p:spPr>
          <a:xfrm>
            <a:off x="3338286" y="457200"/>
            <a:ext cx="5515429" cy="641336"/>
          </a:xfrm>
          <a:prstGeom prst="rect">
            <a:avLst/>
          </a:prstGeom>
          <a:noFill/>
        </p:spPr>
        <p:txBody>
          <a:bodyPr wrap="square" lIns="86493" tIns="43247" rIns="86493" bIns="43247" rtlCol="0">
            <a:spAutoFit/>
          </a:bodyPr>
          <a:lstStyle/>
          <a:p>
            <a:pPr marL="111120" algn="l"/>
            <a:r>
              <a:rPr lang="en-US" sz="1800" b="1" dirty="0">
                <a:solidFill>
                  <a:schemeClr val="bg1"/>
                </a:solidFill>
                <a:latin typeface="Liberation Sans" panose="020B0604020202020204" pitchFamily="34" charset="0"/>
              </a:rPr>
              <a:t>Break-Even, Margin of Safety, and Target Net Income</a:t>
            </a:r>
          </a:p>
        </p:txBody>
      </p:sp>
      <p:sp>
        <p:nvSpPr>
          <p:cNvPr id="25" name="Rectangle 3"/>
          <p:cNvSpPr>
            <a:spLocks noChangeArrowheads="1"/>
          </p:cNvSpPr>
          <p:nvPr/>
        </p:nvSpPr>
        <p:spPr bwMode="auto">
          <a:xfrm>
            <a:off x="685800" y="1371600"/>
            <a:ext cx="8001000" cy="216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Zootsuit Inc. makes travel bags that sell for $56 each. For the coming year, management expects fixed costs to total $320,000 and variable costs to be $42 per unit. </a:t>
            </a:r>
            <a:r>
              <a:rPr lang="en-US" sz="2200" b="1" dirty="0">
                <a:latin typeface="Liberation Sans" panose="020B0604020202020204" pitchFamily="34" charset="0"/>
              </a:rPr>
              <a:t>Compute the margin of safety and margin of safety ratio assuming actual sales are $1,382,400.</a:t>
            </a:r>
          </a:p>
        </p:txBody>
      </p:sp>
      <p:sp>
        <p:nvSpPr>
          <p:cNvPr id="26" name="Rectangle 15"/>
          <p:cNvSpPr>
            <a:spLocks noChangeArrowheads="1"/>
          </p:cNvSpPr>
          <p:nvPr/>
        </p:nvSpPr>
        <p:spPr bwMode="auto">
          <a:xfrm>
            <a:off x="3048000" y="3886200"/>
            <a:ext cx="56388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7" name="Rectangle 15"/>
          <p:cNvSpPr>
            <a:spLocks noChangeArrowheads="1"/>
          </p:cNvSpPr>
          <p:nvPr/>
        </p:nvSpPr>
        <p:spPr bwMode="auto">
          <a:xfrm>
            <a:off x="3657600" y="4495800"/>
            <a:ext cx="50292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extLst>
      <p:ext uri="{BB962C8B-B14F-4D97-AF65-F5344CB8AC3E}">
        <p14:creationId xmlns:p14="http://schemas.microsoft.com/office/powerpoint/2010/main" val="104261218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685800" y="3429000"/>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Required sales in dollars = </a:t>
            </a:r>
          </a:p>
          <a:p>
            <a:pPr algn="ctr">
              <a:lnSpc>
                <a:spcPct val="125000"/>
              </a:lnSpc>
              <a:spcBef>
                <a:spcPts val="1200"/>
              </a:spcBef>
              <a:tabLst>
                <a:tab pos="2057400" algn="l"/>
              </a:tabLst>
            </a:pPr>
            <a:r>
              <a:rPr lang="en-US" sz="2200" dirty="0">
                <a:latin typeface="Liberation Sans" panose="020B0604020202020204" pitchFamily="34" charset="0"/>
              </a:rPr>
              <a:t>($320,000 + $410,000) ÷ 25% = </a:t>
            </a:r>
            <a:r>
              <a:rPr lang="en-US" sz="2200" b="1" dirty="0">
                <a:latin typeface="Liberation Sans" panose="020B0604020202020204" pitchFamily="34" charset="0"/>
              </a:rPr>
              <a:t>$2,920,000</a:t>
            </a:r>
          </a:p>
        </p:txBody>
      </p:sp>
      <p:sp>
        <p:nvSpPr>
          <p:cNvPr id="72716" name="Text Box 23"/>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8" name="Line 29"/>
          <p:cNvSpPr>
            <a:spLocks noChangeShapeType="1"/>
          </p:cNvSpPr>
          <p:nvPr/>
        </p:nvSpPr>
        <p:spPr bwMode="auto">
          <a:xfrm>
            <a:off x="290286" y="784324"/>
            <a:ext cx="8636000" cy="1489"/>
          </a:xfrm>
          <a:prstGeom prst="line">
            <a:avLst/>
          </a:prstGeom>
          <a:noFill/>
          <a:ln w="57150">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85593" tIns="42045" rIns="85593" bIns="42045"/>
          <a:lstStyle/>
          <a:p>
            <a:endParaRPr lang="en-US" dirty="0">
              <a:latin typeface="Liberation Sans" panose="020B0604020202020204" pitchFamily="34" charset="0"/>
            </a:endParaRPr>
          </a:p>
        </p:txBody>
      </p:sp>
      <p:pic>
        <p:nvPicPr>
          <p:cNvPr id="19"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71" y="395883"/>
            <a:ext cx="1669143" cy="60424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pic>
        <p:nvPicPr>
          <p:cNvPr id="20" name="Picture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286" y="357188"/>
            <a:ext cx="8636000" cy="823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1"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0857" y="586815"/>
            <a:ext cx="3144567" cy="41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pic>
        <p:nvPicPr>
          <p:cNvPr id="22" name="Picture 3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3472" y="571501"/>
            <a:ext cx="409385" cy="344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Lst>
        </p:spPr>
      </p:pic>
      <p:sp>
        <p:nvSpPr>
          <p:cNvPr id="23" name="TextBox 22"/>
          <p:cNvSpPr txBox="1"/>
          <p:nvPr/>
        </p:nvSpPr>
        <p:spPr>
          <a:xfrm>
            <a:off x="2467428" y="428625"/>
            <a:ext cx="435429" cy="641336"/>
          </a:xfrm>
          <a:prstGeom prst="rect">
            <a:avLst/>
          </a:prstGeom>
          <a:noFill/>
        </p:spPr>
        <p:txBody>
          <a:bodyPr wrap="square" lIns="86493" tIns="43247" rIns="86493" bIns="43247" rtlCol="0">
            <a:spAutoFit/>
          </a:bodyPr>
          <a:lstStyle/>
          <a:p>
            <a:r>
              <a:rPr lang="en-US" sz="3600" b="1" dirty="0">
                <a:solidFill>
                  <a:srgbClr val="A50021"/>
                </a:solidFill>
                <a:latin typeface="Liberation Sans" panose="020B0604020202020204" pitchFamily="34" charset="0"/>
              </a:rPr>
              <a:t>5</a:t>
            </a:r>
          </a:p>
        </p:txBody>
      </p:sp>
      <p:sp>
        <p:nvSpPr>
          <p:cNvPr id="24" name="TextBox 23"/>
          <p:cNvSpPr txBox="1"/>
          <p:nvPr/>
        </p:nvSpPr>
        <p:spPr>
          <a:xfrm>
            <a:off x="3338286" y="457200"/>
            <a:ext cx="5515429" cy="641336"/>
          </a:xfrm>
          <a:prstGeom prst="rect">
            <a:avLst/>
          </a:prstGeom>
          <a:noFill/>
        </p:spPr>
        <p:txBody>
          <a:bodyPr wrap="square" lIns="86493" tIns="43247" rIns="86493" bIns="43247" rtlCol="0">
            <a:spAutoFit/>
          </a:bodyPr>
          <a:lstStyle/>
          <a:p>
            <a:pPr marL="111120" algn="l"/>
            <a:r>
              <a:rPr lang="en-US" sz="1800" b="1" dirty="0">
                <a:solidFill>
                  <a:schemeClr val="bg1"/>
                </a:solidFill>
                <a:latin typeface="Liberation Sans" panose="020B0604020202020204" pitchFamily="34" charset="0"/>
              </a:rPr>
              <a:t>Break-Even, Margin of Safety, and Target Net Income</a:t>
            </a:r>
          </a:p>
        </p:txBody>
      </p:sp>
      <p:sp>
        <p:nvSpPr>
          <p:cNvPr id="25" name="Rectangle 3"/>
          <p:cNvSpPr>
            <a:spLocks noChangeArrowheads="1"/>
          </p:cNvSpPr>
          <p:nvPr/>
        </p:nvSpPr>
        <p:spPr bwMode="auto">
          <a:xfrm>
            <a:off x="685800" y="1371600"/>
            <a:ext cx="8001000" cy="174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Zootsuit Inc. makes travel bags that sell for $56 each. For the coming year, management expects fixed costs to total $320,000 and variable costs to be $42 per unit. </a:t>
            </a:r>
            <a:r>
              <a:rPr lang="en-US" sz="2200" b="1" dirty="0">
                <a:latin typeface="Liberation Sans" panose="020B0604020202020204" pitchFamily="34" charset="0"/>
              </a:rPr>
              <a:t>Compute the sales dollars required to earn net income of $410,000.</a:t>
            </a:r>
            <a:endParaRPr lang="en-US" altLang="en-US" sz="2200" b="1" dirty="0">
              <a:latin typeface="Liberation Sans" panose="020B0604020202020204" pitchFamily="34" charset="0"/>
            </a:endParaRPr>
          </a:p>
        </p:txBody>
      </p:sp>
      <p:sp>
        <p:nvSpPr>
          <p:cNvPr id="27" name="Rectangle 15"/>
          <p:cNvSpPr>
            <a:spLocks noChangeArrowheads="1"/>
          </p:cNvSpPr>
          <p:nvPr/>
        </p:nvSpPr>
        <p:spPr bwMode="auto">
          <a:xfrm>
            <a:off x="1752600" y="4102135"/>
            <a:ext cx="59436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5</a:t>
            </a:r>
          </a:p>
        </p:txBody>
      </p:sp>
    </p:spTree>
    <p:extLst>
      <p:ext uri="{BB962C8B-B14F-4D97-AF65-F5344CB8AC3E}">
        <p14:creationId xmlns:p14="http://schemas.microsoft.com/office/powerpoint/2010/main" val="126234139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533400" y="1371600"/>
            <a:ext cx="8153400" cy="406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30000"/>
              </a:lnSpc>
            </a:pPr>
            <a:r>
              <a:rPr lang="en-US" altLang="en-US" sz="2000" dirty="0">
                <a:latin typeface="Liberation Sans" panose="020B0604020202020204" pitchFamily="34" charset="0"/>
              </a:rPr>
              <a:t>“Copyright © 2015 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860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9"/>
          <p:cNvSpPr>
            <a:spLocks noChangeArrowheads="1"/>
          </p:cNvSpPr>
          <p:nvPr/>
        </p:nvSpPr>
        <p:spPr bwMode="auto">
          <a:xfrm>
            <a:off x="533400" y="304800"/>
            <a:ext cx="7772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75000"/>
                  </a:schemeClr>
                </a:solidFill>
                <a:latin typeface="Liberation Sans" panose="020B0604020202020204" pitchFamily="34" charset="0"/>
              </a:rPr>
              <a:t>Copyright</a:t>
            </a:r>
          </a:p>
        </p:txBody>
      </p:sp>
    </p:spTree>
  </p:cSld>
  <p:clrMapOvr>
    <a:masterClrMapping/>
  </p:clrMapOvr>
  <p:transition>
    <p:zoom dir="in"/>
  </p:transition>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12753</TotalTime>
  <Pages>43</Pages>
  <Words>3635</Words>
  <Application>Microsoft Office PowerPoint</Application>
  <PresentationFormat>On-screen Show (4:3)</PresentationFormat>
  <Paragraphs>509</Paragraphs>
  <Slides>73</Slides>
  <Notes>73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73</vt:i4>
      </vt:variant>
    </vt:vector>
  </HeadingPairs>
  <TitlesOfParts>
    <vt:vector size="79" baseType="lpstr">
      <vt:lpstr>Arial</vt:lpstr>
      <vt:lpstr>Comic Sans MS</vt:lpstr>
      <vt:lpstr>Liberation Sans</vt:lpstr>
      <vt:lpstr>Times New Roman</vt:lpstr>
      <vt:lpstr>Wingdings</vt:lpstr>
      <vt:lpstr>movnglnc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Principles 8th Edition</dc:title>
  <dc:subject>Chapter 22</dc:subject>
  <dc:creator>Dan &amp; Suzanne Ward</dc:creator>
  <cp:lastModifiedBy>ADAM KONTO KYARI</cp:lastModifiedBy>
  <cp:revision>1696</cp:revision>
  <cp:lastPrinted>1999-09-16T17:08:20Z</cp:lastPrinted>
  <dcterms:created xsi:type="dcterms:W3CDTF">1997-03-28T18:03:02Z</dcterms:created>
  <dcterms:modified xsi:type="dcterms:W3CDTF">2020-10-05T10:48:49Z</dcterms:modified>
</cp:coreProperties>
</file>