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Lst>
  <p:notesMasterIdLst>
    <p:notesMasterId r:id="rId53"/>
  </p:notesMasterIdLst>
  <p:handoutMasterIdLst>
    <p:handoutMasterId r:id="rId54"/>
  </p:handoutMasterIdLst>
  <p:sldIdLst>
    <p:sldId id="613" r:id="rId5"/>
    <p:sldId id="605" r:id="rId6"/>
    <p:sldId id="608" r:id="rId7"/>
    <p:sldId id="602" r:id="rId8"/>
    <p:sldId id="514" r:id="rId9"/>
    <p:sldId id="538" r:id="rId10"/>
    <p:sldId id="577" r:id="rId11"/>
    <p:sldId id="539" r:id="rId12"/>
    <p:sldId id="591" r:id="rId13"/>
    <p:sldId id="588" r:id="rId14"/>
    <p:sldId id="545" r:id="rId15"/>
    <p:sldId id="546" r:id="rId16"/>
    <p:sldId id="451" r:id="rId17"/>
    <p:sldId id="491" r:id="rId18"/>
    <p:sldId id="492" r:id="rId19"/>
    <p:sldId id="496" r:id="rId20"/>
    <p:sldId id="578" r:id="rId21"/>
    <p:sldId id="499" r:id="rId22"/>
    <p:sldId id="547" r:id="rId23"/>
    <p:sldId id="517" r:id="rId24"/>
    <p:sldId id="593" r:id="rId25"/>
    <p:sldId id="594" r:id="rId26"/>
    <p:sldId id="595" r:id="rId27"/>
    <p:sldId id="548" r:id="rId28"/>
    <p:sldId id="502" r:id="rId29"/>
    <p:sldId id="519" r:id="rId30"/>
    <p:sldId id="520" r:id="rId31"/>
    <p:sldId id="505" r:id="rId32"/>
    <p:sldId id="549" r:id="rId33"/>
    <p:sldId id="609" r:id="rId34"/>
    <p:sldId id="610" r:id="rId35"/>
    <p:sldId id="550" r:id="rId36"/>
    <p:sldId id="551" r:id="rId37"/>
    <p:sldId id="500" r:id="rId38"/>
    <p:sldId id="579" r:id="rId39"/>
    <p:sldId id="523" r:id="rId40"/>
    <p:sldId id="512" r:id="rId41"/>
    <p:sldId id="558" r:id="rId42"/>
    <p:sldId id="557" r:id="rId43"/>
    <p:sldId id="581" r:id="rId44"/>
    <p:sldId id="597" r:id="rId45"/>
    <p:sldId id="598" r:id="rId46"/>
    <p:sldId id="601" r:id="rId47"/>
    <p:sldId id="611" r:id="rId48"/>
    <p:sldId id="612" r:id="rId49"/>
    <p:sldId id="560" r:id="rId50"/>
    <p:sldId id="599" r:id="rId51"/>
    <p:sldId id="600" r:id="rId52"/>
  </p:sldIdLst>
  <p:sldSz cx="9144000" cy="6858000" type="screen4x3"/>
  <p:notesSz cx="7315200" cy="9601200"/>
  <p:kinsoku lang="ja-JP" invalStChars="、。，．・：；？！゛゜ヽヾゝゞ々ー’”）〕］｝〉》」』】°‰′″℃￠％ぁぃぅぇぉっゃゅょゎァィゥェォッャュョヮヵヶ!%),.:;?]}｡｣､･ｧｨｩｪｫｬｭｮｯｰﾞﾟ" invalEndChars="‘“（〔［｛〈《「『【￥＄$([\{｢￡"/>
  <p:defaultTextStyle>
    <a:defPPr>
      <a:defRPr lang="en-US"/>
    </a:defPPr>
    <a:lvl1pPr algn="ctr"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3">
          <p15:clr>
            <a:srgbClr val="A4A3A4"/>
          </p15:clr>
        </p15:guide>
        <p15:guide id="2" pos="230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0000"/>
    <a:srgbClr val="000099"/>
    <a:srgbClr val="99CCFF"/>
    <a:srgbClr val="800000"/>
    <a:srgbClr val="A50021"/>
    <a:srgbClr val="005400"/>
    <a:srgbClr val="000066"/>
    <a:srgbClr val="003B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3D91A6-5622-4868-8E2D-1CAC14E0BFA5}" v="1" dt="2021-08-27T19:40:59.765"/>
    <p1510:client id="{561DBD90-0844-4177-B35F-796746679B08}" v="3" dt="2021-08-27T19:25:50.7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2" autoAdjust="0"/>
    <p:restoredTop sz="91474" autoAdjust="0"/>
  </p:normalViewPr>
  <p:slideViewPr>
    <p:cSldViewPr>
      <p:cViewPr>
        <p:scale>
          <a:sx n="80" d="100"/>
          <a:sy n="80" d="100"/>
        </p:scale>
        <p:origin x="1269" y="327"/>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Lst>
  </p:outlineViewPr>
  <p:notesTextViewPr>
    <p:cViewPr>
      <p:scale>
        <a:sx n="100" d="100"/>
        <a:sy n="100" d="100"/>
      </p:scale>
      <p:origin x="0" y="0"/>
    </p:cViewPr>
  </p:notesTextViewPr>
  <p:sorterViewPr>
    <p:cViewPr>
      <p:scale>
        <a:sx n="100" d="100"/>
        <a:sy n="100" d="100"/>
      </p:scale>
      <p:origin x="0" y="0"/>
    </p:cViewPr>
  </p:sorterViewPr>
  <p:notesViewPr>
    <p:cSldViewPr>
      <p:cViewPr>
        <p:scale>
          <a:sx n="75" d="100"/>
          <a:sy n="75" d="100"/>
        </p:scale>
        <p:origin x="-1974" y="-84"/>
      </p:cViewPr>
      <p:guideLst>
        <p:guide orient="horz" pos="3023"/>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_rels/viewProps.xml.rels><?xml version="1.0" encoding="UTF-8" standalone="yes"?>
<Relationships xmlns="http://schemas.openxmlformats.org/package/2006/relationships"><Relationship Id="rId3" Type="http://schemas.openxmlformats.org/officeDocument/2006/relationships/slide" Target="slides/slide11.xml"/><Relationship Id="rId7" Type="http://schemas.openxmlformats.org/officeDocument/2006/relationships/slide" Target="slides/slide47.xml"/><Relationship Id="rId2" Type="http://schemas.openxmlformats.org/officeDocument/2006/relationships/slide" Target="slides/slide10.xml"/><Relationship Id="rId1" Type="http://schemas.openxmlformats.org/officeDocument/2006/relationships/slide" Target="slides/slide3.xml"/><Relationship Id="rId6" Type="http://schemas.openxmlformats.org/officeDocument/2006/relationships/slide" Target="slides/slide46.xml"/><Relationship Id="rId5" Type="http://schemas.openxmlformats.org/officeDocument/2006/relationships/slide" Target="slides/slide45.xml"/><Relationship Id="rId4" Type="http://schemas.openxmlformats.org/officeDocument/2006/relationships/slide" Target="slides/slide1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lak Thind" userId="S::palak.thind5634@myucw.ca::876014bc-1a95-4cbe-bec1-7f4392f1ba73" providerId="AD" clId="Web-{413D91A6-5622-4868-8E2D-1CAC14E0BFA5}"/>
    <pc:docChg chg="modSld">
      <pc:chgData name="Palak Thind" userId="S::palak.thind5634@myucw.ca::876014bc-1a95-4cbe-bec1-7f4392f1ba73" providerId="AD" clId="Web-{413D91A6-5622-4868-8E2D-1CAC14E0BFA5}" dt="2021-08-27T19:40:59.765" v="0" actId="1076"/>
      <pc:docMkLst>
        <pc:docMk/>
      </pc:docMkLst>
      <pc:sldChg chg="modSp">
        <pc:chgData name="Palak Thind" userId="S::palak.thind5634@myucw.ca::876014bc-1a95-4cbe-bec1-7f4392f1ba73" providerId="AD" clId="Web-{413D91A6-5622-4868-8E2D-1CAC14E0BFA5}" dt="2021-08-27T19:40:59.765" v="0" actId="1076"/>
        <pc:sldMkLst>
          <pc:docMk/>
          <pc:sldMk cId="0" sldId="549"/>
        </pc:sldMkLst>
        <pc:picChg chg="mod">
          <ac:chgData name="Palak Thind" userId="S::palak.thind5634@myucw.ca::876014bc-1a95-4cbe-bec1-7f4392f1ba73" providerId="AD" clId="Web-{413D91A6-5622-4868-8E2D-1CAC14E0BFA5}" dt="2021-08-27T19:40:59.765" v="0" actId="1076"/>
          <ac:picMkLst>
            <pc:docMk/>
            <pc:sldMk cId="0" sldId="549"/>
            <ac:picMk id="4" creationId="{00000000-0000-0000-0000-000000000000}"/>
          </ac:picMkLst>
        </pc:picChg>
      </pc:sldChg>
    </pc:docChg>
  </pc:docChgLst>
  <pc:docChgLst>
    <pc:chgData name="Palak Thind" userId="S::palak.thind5634@myucw.ca::876014bc-1a95-4cbe-bec1-7f4392f1ba73" providerId="AD" clId="Web-{561DBD90-0844-4177-B35F-796746679B08}"/>
    <pc:docChg chg="modSld">
      <pc:chgData name="Palak Thind" userId="S::palak.thind5634@myucw.ca::876014bc-1a95-4cbe-bec1-7f4392f1ba73" providerId="AD" clId="Web-{561DBD90-0844-4177-B35F-796746679B08}" dt="2021-08-27T19:25:50.704" v="2" actId="1076"/>
      <pc:docMkLst>
        <pc:docMk/>
      </pc:docMkLst>
      <pc:sldChg chg="modSp">
        <pc:chgData name="Palak Thind" userId="S::palak.thind5634@myucw.ca::876014bc-1a95-4cbe-bec1-7f4392f1ba73" providerId="AD" clId="Web-{561DBD90-0844-4177-B35F-796746679B08}" dt="2021-08-27T19:25:50.704" v="2" actId="1076"/>
        <pc:sldMkLst>
          <pc:docMk/>
          <pc:sldMk cId="0" sldId="505"/>
        </pc:sldMkLst>
        <pc:picChg chg="mod">
          <ac:chgData name="Palak Thind" userId="S::palak.thind5634@myucw.ca::876014bc-1a95-4cbe-bec1-7f4392f1ba73" providerId="AD" clId="Web-{561DBD90-0844-4177-B35F-796746679B08}" dt="2021-08-27T19:25:50.704" v="2" actId="1076"/>
          <ac:picMkLst>
            <pc:docMk/>
            <pc:sldMk cId="0" sldId="505"/>
            <ac:picMk id="2" creationId="{00000000-0000-0000-0000-000000000000}"/>
          </ac:picMkLst>
        </pc:picChg>
      </pc:sldChg>
      <pc:sldChg chg="modSp">
        <pc:chgData name="Palak Thind" userId="S::palak.thind5634@myucw.ca::876014bc-1a95-4cbe-bec1-7f4392f1ba73" providerId="AD" clId="Web-{561DBD90-0844-4177-B35F-796746679B08}" dt="2021-08-27T19:12:10.730" v="0" actId="1076"/>
        <pc:sldMkLst>
          <pc:docMk/>
          <pc:sldMk cId="0" sldId="546"/>
        </pc:sldMkLst>
        <pc:picChg chg="mod">
          <ac:chgData name="Palak Thind" userId="S::palak.thind5634@myucw.ca::876014bc-1a95-4cbe-bec1-7f4392f1ba73" providerId="AD" clId="Web-{561DBD90-0844-4177-B35F-796746679B08}" dt="2021-08-27T19:12:10.730" v="0" actId="1076"/>
          <ac:picMkLst>
            <pc:docMk/>
            <pc:sldMk cId="0" sldId="546"/>
            <ac:picMk id="562194" creationId="{00000000-0000-0000-0000-00000000000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84617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406400" y="4560888"/>
            <a:ext cx="6583363" cy="4319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367" tIns="46848" rIns="95367" bIns="46848" numCol="1" anchor="t" anchorCtr="0" compatLnSpc="1">
            <a:prstTxWarp prst="textNoShape">
              <a:avLst/>
            </a:prstTxWarp>
          </a:bodyPr>
          <a:lstStyle/>
          <a:p>
            <a:pPr lvl="0"/>
            <a:r>
              <a:rPr lang="en-US" altLang="en-US"/>
              <a:t>Click to edit Master notes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1" name="Rectangle 3"/>
          <p:cNvSpPr>
            <a:spLocks noGrp="1" noRot="1" noChangeAspect="1" noChangeArrowheads="1" noTextEdit="1"/>
          </p:cNvSpPr>
          <p:nvPr>
            <p:ph type="sldImg" idx="2"/>
          </p:nvPr>
        </p:nvSpPr>
        <p:spPr bwMode="auto">
          <a:xfrm>
            <a:off x="1266825" y="727075"/>
            <a:ext cx="4781550" cy="3586163"/>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3410960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457200" algn="l" rtl="0" eaLnBrk="0" fontAlgn="base" hangingPunct="0">
      <a:spcBef>
        <a:spcPct val="30000"/>
      </a:spcBef>
      <a:spcAft>
        <a:spcPct val="0"/>
      </a:spcAft>
      <a:defRPr sz="1400" kern="1200">
        <a:solidFill>
          <a:schemeClr val="tx1"/>
        </a:solidFill>
        <a:latin typeface="Arial" charset="0"/>
        <a:ea typeface="+mn-ea"/>
        <a:cs typeface="+mn-cs"/>
      </a:defRPr>
    </a:lvl2pPr>
    <a:lvl3pPr marL="914400" algn="l" rtl="0" eaLnBrk="0" fontAlgn="base" hangingPunct="0">
      <a:spcBef>
        <a:spcPct val="30000"/>
      </a:spcBef>
      <a:spcAft>
        <a:spcPct val="0"/>
      </a:spcAft>
      <a:defRPr sz="1400" kern="1200">
        <a:solidFill>
          <a:schemeClr val="tx1"/>
        </a:solidFill>
        <a:latin typeface="Arial" charset="0"/>
        <a:ea typeface="+mn-ea"/>
        <a:cs typeface="+mn-cs"/>
      </a:defRPr>
    </a:lvl3pPr>
    <a:lvl4pPr marL="1371600" algn="l" rtl="0" eaLnBrk="0" fontAlgn="base" hangingPunct="0">
      <a:spcBef>
        <a:spcPct val="30000"/>
      </a:spcBef>
      <a:spcAft>
        <a:spcPct val="0"/>
      </a:spcAft>
      <a:defRPr sz="1400" kern="1200">
        <a:solidFill>
          <a:schemeClr val="tx1"/>
        </a:solidFill>
        <a:latin typeface="Arial" charset="0"/>
        <a:ea typeface="+mn-ea"/>
        <a:cs typeface="+mn-cs"/>
      </a:defRPr>
    </a:lvl4pPr>
    <a:lvl5pPr marL="1828800" algn="l" rtl="0" eaLnBrk="0" fontAlgn="base" hangingPunct="0">
      <a:spcBef>
        <a:spcPct val="30000"/>
      </a:spcBef>
      <a:spcAft>
        <a:spcPct val="0"/>
      </a:spcAft>
      <a:defRPr sz="14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Rot="1" noChangeAspect="1" noChangeArrowheads="1" noTextEdit="1"/>
          </p:cNvSpPr>
          <p:nvPr>
            <p:ph type="sldImg"/>
          </p:nvPr>
        </p:nvSpPr>
        <p:spPr>
          <a:ln/>
        </p:spPr>
      </p:sp>
      <p:sp>
        <p:nvSpPr>
          <p:cNvPr id="3225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3380806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xfrm>
            <a:off x="1031875" y="533400"/>
            <a:ext cx="4794250" cy="3597275"/>
          </a:xfrm>
          <a:ln/>
        </p:spPr>
      </p:sp>
      <p:sp>
        <p:nvSpPr>
          <p:cNvPr id="55300" name="Rectangle 4"/>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689721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0" name="Rectangle 2"/>
          <p:cNvSpPr>
            <a:spLocks noGrp="1" noRot="1" noChangeAspect="1" noChangeArrowheads="1" noTextEdit="1"/>
          </p:cNvSpPr>
          <p:nvPr>
            <p:ph type="sldImg"/>
          </p:nvPr>
        </p:nvSpPr>
        <p:spPr>
          <a:ln/>
        </p:spPr>
      </p:sp>
      <p:sp>
        <p:nvSpPr>
          <p:cNvPr id="53453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6306790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2"/>
          <p:cNvSpPr>
            <a:spLocks noGrp="1" noRot="1" noChangeAspect="1" noChangeArrowheads="1" noTextEdit="1"/>
          </p:cNvSpPr>
          <p:nvPr>
            <p:ph type="sldImg"/>
          </p:nvPr>
        </p:nvSpPr>
        <p:spPr>
          <a:ln/>
        </p:spPr>
      </p:sp>
      <p:sp>
        <p:nvSpPr>
          <p:cNvPr id="54169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147599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0" name="Rectangle 2"/>
          <p:cNvSpPr>
            <a:spLocks noGrp="1" noRot="1" noChangeAspect="1" noChangeArrowheads="1" noTextEdit="1"/>
          </p:cNvSpPr>
          <p:nvPr>
            <p:ph type="sldImg"/>
          </p:nvPr>
        </p:nvSpPr>
        <p:spPr>
          <a:ln/>
        </p:spPr>
      </p:sp>
      <p:sp>
        <p:nvSpPr>
          <p:cNvPr id="54989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635901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458" name="Rectangle 2"/>
          <p:cNvSpPr>
            <a:spLocks noGrp="1" noRot="1" noChangeAspect="1" noChangeArrowheads="1" noTextEdit="1"/>
          </p:cNvSpPr>
          <p:nvPr>
            <p:ph type="sldImg"/>
          </p:nvPr>
        </p:nvSpPr>
        <p:spPr>
          <a:ln/>
        </p:spPr>
      </p:sp>
      <p:sp>
        <p:nvSpPr>
          <p:cNvPr id="65945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374585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Rot="1" noChangeAspect="1" noChangeArrowheads="1" noTextEdit="1"/>
          </p:cNvSpPr>
          <p:nvPr>
            <p:ph type="sldImg"/>
          </p:nvPr>
        </p:nvSpPr>
        <p:spPr>
          <a:ln/>
        </p:spPr>
      </p:sp>
      <p:sp>
        <p:nvSpPr>
          <p:cNvPr id="55193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989567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Rectangle 2"/>
          <p:cNvSpPr>
            <a:spLocks noGrp="1" noRot="1" noChangeAspect="1" noChangeArrowheads="1" noTextEdit="1"/>
          </p:cNvSpPr>
          <p:nvPr>
            <p:ph type="sldImg"/>
          </p:nvPr>
        </p:nvSpPr>
        <p:spPr>
          <a:xfrm>
            <a:off x="1266825" y="727075"/>
            <a:ext cx="4781550" cy="3586163"/>
          </a:xfrm>
          <a:ln/>
        </p:spPr>
      </p:sp>
      <p:sp>
        <p:nvSpPr>
          <p:cNvPr id="47923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568014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Rectangle 2"/>
          <p:cNvSpPr>
            <a:spLocks noGrp="1" noRot="1" noChangeAspect="1" noChangeArrowheads="1" noTextEdit="1"/>
          </p:cNvSpPr>
          <p:nvPr>
            <p:ph type="sldImg"/>
          </p:nvPr>
        </p:nvSpPr>
        <p:spPr>
          <a:ln/>
        </p:spPr>
      </p:sp>
      <p:sp>
        <p:nvSpPr>
          <p:cNvPr id="68096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142094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6754" name="Rectangle 2"/>
          <p:cNvSpPr>
            <a:spLocks noGrp="1" noRot="1" noChangeAspect="1" noChangeArrowheads="1" noTextEdit="1"/>
          </p:cNvSpPr>
          <p:nvPr>
            <p:ph type="sldImg"/>
          </p:nvPr>
        </p:nvSpPr>
        <p:spPr>
          <a:ln/>
        </p:spPr>
      </p:sp>
      <p:sp>
        <p:nvSpPr>
          <p:cNvPr id="58675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487887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7778" name="Rectangle 2"/>
          <p:cNvSpPr>
            <a:spLocks noGrp="1" noRot="1" noChangeAspect="1" noChangeArrowheads="1" noTextEdit="1"/>
          </p:cNvSpPr>
          <p:nvPr>
            <p:ph type="sldImg"/>
          </p:nvPr>
        </p:nvSpPr>
        <p:spPr>
          <a:ln/>
        </p:spPr>
      </p:sp>
      <p:sp>
        <p:nvSpPr>
          <p:cNvPr id="58777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7604039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Grp="1" noRot="1" noChangeAspect="1" noChangeArrowheads="1" noTextEdit="1"/>
          </p:cNvSpPr>
          <p:nvPr>
            <p:ph type="sldImg"/>
          </p:nvPr>
        </p:nvSpPr>
        <p:spPr>
          <a:ln/>
        </p:spPr>
      </p:sp>
      <p:sp>
        <p:nvSpPr>
          <p:cNvPr id="37376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8944021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Rectangle 2"/>
          <p:cNvSpPr>
            <a:spLocks noGrp="1" noRot="1" noChangeAspect="1" noChangeArrowheads="1" noTextEdit="1"/>
          </p:cNvSpPr>
          <p:nvPr>
            <p:ph type="sldImg"/>
          </p:nvPr>
        </p:nvSpPr>
        <p:spPr>
          <a:ln/>
        </p:spPr>
      </p:sp>
      <p:sp>
        <p:nvSpPr>
          <p:cNvPr id="44953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0481427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Grp="1" noRot="1" noChangeAspect="1" noChangeArrowheads="1" noTextEdit="1"/>
          </p:cNvSpPr>
          <p:nvPr>
            <p:ph type="sldImg"/>
          </p:nvPr>
        </p:nvSpPr>
        <p:spPr>
          <a:ln/>
        </p:spPr>
      </p:sp>
      <p:sp>
        <p:nvSpPr>
          <p:cNvPr id="45363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656831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p:cNvSpPr>
            <a:spLocks noGrp="1" noRot="1" noChangeAspect="1" noChangeArrowheads="1" noTextEdit="1"/>
          </p:cNvSpPr>
          <p:nvPr>
            <p:ph type="sldImg"/>
          </p:nvPr>
        </p:nvSpPr>
        <p:spPr>
          <a:ln/>
        </p:spPr>
      </p:sp>
      <p:sp>
        <p:nvSpPr>
          <p:cNvPr id="46080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2372494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ln/>
        </p:spPr>
      </p:sp>
      <p:sp>
        <p:nvSpPr>
          <p:cNvPr id="66150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6517802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2" name="Rectangle 2"/>
          <p:cNvSpPr>
            <a:spLocks noGrp="1" noRot="1" noChangeAspect="1" noChangeArrowheads="1" noTextEdit="1"/>
          </p:cNvSpPr>
          <p:nvPr>
            <p:ph type="sldImg"/>
          </p:nvPr>
        </p:nvSpPr>
        <p:spPr>
          <a:ln/>
        </p:spPr>
      </p:sp>
      <p:sp>
        <p:nvSpPr>
          <p:cNvPr id="46592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5157173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7298" name="Rectangle 2"/>
          <p:cNvSpPr>
            <a:spLocks noGrp="1" noRot="1" noChangeAspect="1" noChangeArrowheads="1" noTextEdit="1"/>
          </p:cNvSpPr>
          <p:nvPr>
            <p:ph type="sldImg"/>
          </p:nvPr>
        </p:nvSpPr>
        <p:spPr>
          <a:ln/>
        </p:spPr>
      </p:sp>
      <p:sp>
        <p:nvSpPr>
          <p:cNvPr id="56729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2175098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2" name="Rectangle 2"/>
          <p:cNvSpPr>
            <a:spLocks noGrp="1" noRot="1" noChangeAspect="1" noChangeArrowheads="1" noTextEdit="1"/>
          </p:cNvSpPr>
          <p:nvPr>
            <p:ph type="sldImg"/>
          </p:nvPr>
        </p:nvSpPr>
        <p:spPr>
          <a:ln/>
        </p:spPr>
      </p:sp>
      <p:sp>
        <p:nvSpPr>
          <p:cNvPr id="58880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8969860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3138" name="Rectangle 2"/>
          <p:cNvSpPr>
            <a:spLocks noGrp="1" noRot="1" noChangeAspect="1" noChangeArrowheads="1" noTextEdit="1"/>
          </p:cNvSpPr>
          <p:nvPr>
            <p:ph type="sldImg"/>
          </p:nvPr>
        </p:nvSpPr>
        <p:spPr>
          <a:ln/>
        </p:spPr>
      </p:sp>
      <p:sp>
        <p:nvSpPr>
          <p:cNvPr id="60313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5467021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186" name="Rectangle 2"/>
          <p:cNvSpPr>
            <a:spLocks noGrp="1" noRot="1" noChangeAspect="1" noChangeArrowheads="1" noTextEdit="1"/>
          </p:cNvSpPr>
          <p:nvPr>
            <p:ph type="sldImg"/>
          </p:nvPr>
        </p:nvSpPr>
        <p:spPr>
          <a:ln/>
        </p:spPr>
      </p:sp>
      <p:sp>
        <p:nvSpPr>
          <p:cNvPr id="60518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2336162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7234" name="Rectangle 2"/>
          <p:cNvSpPr>
            <a:spLocks noGrp="1" noRot="1" noChangeAspect="1" noChangeArrowheads="1" noTextEdit="1"/>
          </p:cNvSpPr>
          <p:nvPr>
            <p:ph type="sldImg"/>
          </p:nvPr>
        </p:nvSpPr>
        <p:spPr>
          <a:ln/>
        </p:spPr>
      </p:sp>
      <p:sp>
        <p:nvSpPr>
          <p:cNvPr id="60723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0339699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9826" name="Rectangle 2"/>
          <p:cNvSpPr>
            <a:spLocks noGrp="1" noRot="1" noChangeAspect="1" noChangeArrowheads="1" noTextEdit="1"/>
          </p:cNvSpPr>
          <p:nvPr>
            <p:ph type="sldImg"/>
          </p:nvPr>
        </p:nvSpPr>
        <p:spPr>
          <a:ln/>
        </p:spPr>
      </p:sp>
      <p:sp>
        <p:nvSpPr>
          <p:cNvPr id="58982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7594170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Rot="1" noChangeAspect="1" noChangeArrowheads="1" noTextEdit="1"/>
          </p:cNvSpPr>
          <p:nvPr>
            <p:ph type="sldImg"/>
          </p:nvPr>
        </p:nvSpPr>
        <p:spPr>
          <a:ln/>
        </p:spPr>
      </p:sp>
      <p:sp>
        <p:nvSpPr>
          <p:cNvPr id="47104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42024719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0" name="Rectangle 2"/>
          <p:cNvSpPr>
            <a:spLocks noGrp="1" noRot="1" noChangeAspect="1" noChangeArrowheads="1" noTextEdit="1"/>
          </p:cNvSpPr>
          <p:nvPr>
            <p:ph type="sldImg"/>
          </p:nvPr>
        </p:nvSpPr>
        <p:spPr>
          <a:ln/>
        </p:spPr>
      </p:sp>
      <p:sp>
        <p:nvSpPr>
          <p:cNvPr id="59085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709747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1874" name="Rectangle 2"/>
          <p:cNvSpPr>
            <a:spLocks noGrp="1" noRot="1" noChangeAspect="1" noChangeArrowheads="1" noTextEdit="1"/>
          </p:cNvSpPr>
          <p:nvPr>
            <p:ph type="sldImg"/>
          </p:nvPr>
        </p:nvSpPr>
        <p:spPr>
          <a:ln/>
        </p:spPr>
      </p:sp>
      <p:sp>
        <p:nvSpPr>
          <p:cNvPr id="59187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478036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2" name="Rectangle 2"/>
          <p:cNvSpPr>
            <a:spLocks noGrp="1" noRot="1" noChangeAspect="1" noChangeArrowheads="1" noTextEdit="1"/>
          </p:cNvSpPr>
          <p:nvPr>
            <p:ph type="sldImg"/>
          </p:nvPr>
        </p:nvSpPr>
        <p:spPr>
          <a:ln/>
        </p:spPr>
      </p:sp>
      <p:sp>
        <p:nvSpPr>
          <p:cNvPr id="59392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3789294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Rot="1" noChangeAspect="1" noChangeArrowheads="1" noTextEdit="1"/>
          </p:cNvSpPr>
          <p:nvPr>
            <p:ph type="sldImg"/>
          </p:nvPr>
        </p:nvSpPr>
        <p:spPr>
          <a:ln/>
        </p:spPr>
      </p:sp>
      <p:sp>
        <p:nvSpPr>
          <p:cNvPr id="59494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9892046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8018" name="Rectangle 2"/>
          <p:cNvSpPr>
            <a:spLocks noGrp="1" noRot="1" noChangeAspect="1" noChangeArrowheads="1" noTextEdit="1"/>
          </p:cNvSpPr>
          <p:nvPr>
            <p:ph type="sldImg"/>
          </p:nvPr>
        </p:nvSpPr>
        <p:spPr>
          <a:ln/>
        </p:spPr>
      </p:sp>
      <p:sp>
        <p:nvSpPr>
          <p:cNvPr id="59801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7890218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1874" name="Rectangle 2"/>
          <p:cNvSpPr>
            <a:spLocks noGrp="1" noRot="1" noChangeAspect="1" noChangeArrowheads="1" noTextEdit="1"/>
          </p:cNvSpPr>
          <p:nvPr>
            <p:ph type="sldImg"/>
          </p:nvPr>
        </p:nvSpPr>
        <p:spPr>
          <a:ln/>
        </p:spPr>
      </p:sp>
      <p:sp>
        <p:nvSpPr>
          <p:cNvPr id="59187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7610161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p:cNvSpPr>
            <a:spLocks noGrp="1" noRot="1" noChangeAspect="1" noChangeArrowheads="1" noTextEdit="1"/>
          </p:cNvSpPr>
          <p:nvPr>
            <p:ph type="sldImg"/>
          </p:nvPr>
        </p:nvSpPr>
        <p:spPr>
          <a:ln/>
        </p:spPr>
      </p:sp>
      <p:sp>
        <p:nvSpPr>
          <p:cNvPr id="59597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2405370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Rectangle 2"/>
          <p:cNvSpPr>
            <a:spLocks noGrp="1" noRot="1" noChangeAspect="1" noChangeArrowheads="1" noTextEdit="1"/>
          </p:cNvSpPr>
          <p:nvPr>
            <p:ph type="sldImg"/>
          </p:nvPr>
        </p:nvSpPr>
        <p:spPr>
          <a:ln/>
        </p:spPr>
      </p:sp>
      <p:sp>
        <p:nvSpPr>
          <p:cNvPr id="57344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8588744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2"/>
          <p:cNvSpPr>
            <a:spLocks noGrp="1" noRot="1" noChangeAspect="1" noChangeArrowheads="1" noTextEdit="1"/>
          </p:cNvSpPr>
          <p:nvPr>
            <p:ph type="sldImg"/>
          </p:nvPr>
        </p:nvSpPr>
        <p:spPr>
          <a:ln/>
        </p:spPr>
      </p:sp>
      <p:sp>
        <p:nvSpPr>
          <p:cNvPr id="46797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4688576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554" name="Rectangle 2"/>
          <p:cNvSpPr>
            <a:spLocks noGrp="1" noRot="1" noChangeAspect="1" noChangeArrowheads="1" noTextEdit="1"/>
          </p:cNvSpPr>
          <p:nvPr>
            <p:ph type="sldImg"/>
          </p:nvPr>
        </p:nvSpPr>
        <p:spPr>
          <a:ln/>
        </p:spPr>
      </p:sp>
      <p:sp>
        <p:nvSpPr>
          <p:cNvPr id="66355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1505570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Rot="1" noChangeAspect="1" noChangeArrowheads="1" noTextEdit="1"/>
          </p:cNvSpPr>
          <p:nvPr>
            <p:ph type="sldImg"/>
          </p:nvPr>
        </p:nvSpPr>
        <p:spPr>
          <a:ln/>
        </p:spPr>
      </p:sp>
      <p:sp>
        <p:nvSpPr>
          <p:cNvPr id="50073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1642890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2"/>
          <p:cNvSpPr>
            <a:spLocks noGrp="1" noRot="1" noChangeAspect="1" noChangeArrowheads="1" noTextEdit="1"/>
          </p:cNvSpPr>
          <p:nvPr>
            <p:ph type="sldImg"/>
          </p:nvPr>
        </p:nvSpPr>
        <p:spPr>
          <a:ln/>
        </p:spPr>
      </p:sp>
      <p:sp>
        <p:nvSpPr>
          <p:cNvPr id="48537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1238766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2354" name="Rectangle 2"/>
          <p:cNvSpPr>
            <a:spLocks noGrp="1" noRot="1" noChangeAspect="1" noChangeArrowheads="1" noTextEdit="1"/>
          </p:cNvSpPr>
          <p:nvPr>
            <p:ph type="sldImg"/>
          </p:nvPr>
        </p:nvSpPr>
        <p:spPr>
          <a:ln/>
        </p:spPr>
      </p:sp>
      <p:sp>
        <p:nvSpPr>
          <p:cNvPr id="61235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3814141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0306" name="Rectangle 2"/>
          <p:cNvSpPr>
            <a:spLocks noGrp="1" noRot="1" noChangeAspect="1" noChangeArrowheads="1" noTextEdit="1"/>
          </p:cNvSpPr>
          <p:nvPr>
            <p:ph type="sldImg"/>
          </p:nvPr>
        </p:nvSpPr>
        <p:spPr>
          <a:ln/>
        </p:spPr>
      </p:sp>
      <p:sp>
        <p:nvSpPr>
          <p:cNvPr id="61030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2829401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2"/>
          <p:cNvSpPr>
            <a:spLocks noGrp="1" noRot="1" noChangeAspect="1" noChangeArrowheads="1" noTextEdit="1"/>
          </p:cNvSpPr>
          <p:nvPr>
            <p:ph type="sldImg"/>
          </p:nvPr>
        </p:nvSpPr>
        <p:spPr>
          <a:ln/>
        </p:spPr>
      </p:sp>
      <p:sp>
        <p:nvSpPr>
          <p:cNvPr id="66765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0265628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034" name="Rectangle 2"/>
          <p:cNvSpPr>
            <a:spLocks noGrp="1" noRot="1" noChangeAspect="1" noChangeArrowheads="1" noTextEdit="1"/>
          </p:cNvSpPr>
          <p:nvPr>
            <p:ph type="sldImg"/>
          </p:nvPr>
        </p:nvSpPr>
        <p:spPr>
          <a:ln/>
        </p:spPr>
      </p:sp>
      <p:sp>
        <p:nvSpPr>
          <p:cNvPr id="55603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84045728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noRot="1" noChangeAspect="1" noChangeArrowheads="1" noTextEdit="1"/>
          </p:cNvSpPr>
          <p:nvPr>
            <p:ph type="sldImg"/>
          </p:nvPr>
        </p:nvSpPr>
        <p:spPr>
          <a:ln/>
        </p:spPr>
      </p:sp>
      <p:sp>
        <p:nvSpPr>
          <p:cNvPr id="55808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6625049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noRot="1" noChangeAspect="1" noChangeArrowheads="1" noTextEdit="1"/>
          </p:cNvSpPr>
          <p:nvPr>
            <p:ph type="sldImg"/>
          </p:nvPr>
        </p:nvSpPr>
        <p:spPr>
          <a:ln/>
        </p:spPr>
      </p:sp>
      <p:sp>
        <p:nvSpPr>
          <p:cNvPr id="55808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1323368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554" name="Rectangle 2"/>
          <p:cNvSpPr>
            <a:spLocks noGrp="1" noRot="1" noChangeAspect="1" noChangeArrowheads="1" noTextEdit="1"/>
          </p:cNvSpPr>
          <p:nvPr>
            <p:ph type="sldImg"/>
          </p:nvPr>
        </p:nvSpPr>
        <p:spPr>
          <a:ln/>
        </p:spPr>
      </p:sp>
      <p:sp>
        <p:nvSpPr>
          <p:cNvPr id="66355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8399357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26" name="Rectangle 2"/>
          <p:cNvSpPr>
            <a:spLocks noGrp="1" noRot="1" noChangeAspect="1" noChangeArrowheads="1" noTextEdit="1"/>
          </p:cNvSpPr>
          <p:nvPr>
            <p:ph type="sldImg"/>
          </p:nvPr>
        </p:nvSpPr>
        <p:spPr>
          <a:ln/>
        </p:spPr>
      </p:sp>
      <p:sp>
        <p:nvSpPr>
          <p:cNvPr id="61542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5531875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4" name="Rectangle 2"/>
          <p:cNvSpPr>
            <a:spLocks noGrp="1" noRot="1" noChangeAspect="1" noChangeArrowheads="1" noTextEdit="1"/>
          </p:cNvSpPr>
          <p:nvPr>
            <p:ph type="sldImg"/>
          </p:nvPr>
        </p:nvSpPr>
        <p:spPr>
          <a:ln/>
        </p:spPr>
      </p:sp>
      <p:sp>
        <p:nvSpPr>
          <p:cNvPr id="61747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76227259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4" name="Rectangle 2"/>
          <p:cNvSpPr>
            <a:spLocks noGrp="1" noRot="1" noChangeAspect="1" noChangeArrowheads="1" noTextEdit="1"/>
          </p:cNvSpPr>
          <p:nvPr>
            <p:ph type="sldImg"/>
          </p:nvPr>
        </p:nvSpPr>
        <p:spPr>
          <a:ln/>
        </p:spPr>
      </p:sp>
      <p:sp>
        <p:nvSpPr>
          <p:cNvPr id="61747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4861823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Rot="1" noChangeAspect="1" noChangeArrowheads="1" noTextEdit="1"/>
          </p:cNvSpPr>
          <p:nvPr>
            <p:ph type="sldImg"/>
          </p:nvPr>
        </p:nvSpPr>
        <p:spPr>
          <a:xfrm>
            <a:off x="1260475" y="720725"/>
            <a:ext cx="4795838" cy="3598863"/>
          </a:xfrm>
          <a:ln cap="flat"/>
        </p:spPr>
      </p:sp>
      <p:sp>
        <p:nvSpPr>
          <p:cNvPr id="462851" name="Rectangle 3"/>
          <p:cNvSpPr>
            <a:spLocks noGrp="1" noChangeArrowheads="1"/>
          </p:cNvSpPr>
          <p:nvPr>
            <p:ph type="body" idx="1"/>
          </p:nvPr>
        </p:nvSpPr>
        <p:spPr>
          <a:ln/>
        </p:spPr>
        <p:txBody>
          <a:bodyPr lIns="98051" tIns="49026" rIns="98051" bIns="49026"/>
          <a:lstStyle/>
          <a:p>
            <a:endParaRPr lang="en-US" altLang="en-US" dirty="0"/>
          </a:p>
        </p:txBody>
      </p:sp>
    </p:spTree>
    <p:extLst>
      <p:ext uri="{BB962C8B-B14F-4D97-AF65-F5344CB8AC3E}">
        <p14:creationId xmlns:p14="http://schemas.microsoft.com/office/powerpoint/2010/main" val="2254497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534324099"/>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41634250"/>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803794727"/>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2582424"/>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77428460"/>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00202321"/>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2891025"/>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905959190"/>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04389524"/>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33858"/>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09299135"/>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595" y="275333"/>
            <a:ext cx="8230810" cy="1143000"/>
          </a:xfrm>
          <a:prstGeom prst="rect">
            <a:avLst/>
          </a:prstGeom>
        </p:spPr>
        <p:txBody>
          <a:bodyPr lIns="86493" tIns="43247" rIns="86493" bIns="43247"/>
          <a:lstStyle/>
          <a:p>
            <a:r>
              <a:rPr lang="en-US"/>
              <a:t>Click to edit Master title style</a:t>
            </a:r>
          </a:p>
        </p:txBody>
      </p:sp>
      <p:sp>
        <p:nvSpPr>
          <p:cNvPr id="3" name="Content Placeholder 2"/>
          <p:cNvSpPr>
            <a:spLocks noGrp="1"/>
          </p:cNvSpPr>
          <p:nvPr>
            <p:ph idx="1"/>
          </p:nvPr>
        </p:nvSpPr>
        <p:spPr>
          <a:xfrm>
            <a:off x="456595" y="1599903"/>
            <a:ext cx="8230810" cy="4525863"/>
          </a:xfrm>
          <a:prstGeom prst="rect">
            <a:avLst/>
          </a:prstGeom>
        </p:spPr>
        <p:txBody>
          <a:bodyPr lIns="86493" tIns="43247" rIns="86493" bIns="43247"/>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75037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0573618"/>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0" name="Text Box 16"/>
          <p:cNvSpPr txBox="1">
            <a:spLocks noChangeArrowheads="1"/>
          </p:cNvSpPr>
          <p:nvPr/>
        </p:nvSpPr>
        <p:spPr bwMode="auto">
          <a:xfrm>
            <a:off x="76200" y="6400800"/>
            <a:ext cx="6858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200" b="1" dirty="0">
                <a:latin typeface="Liberation Sans" panose="020B0604020202020204"/>
              </a:rPr>
              <a:t>14-</a:t>
            </a:r>
            <a:fld id="{5AD76EB5-B876-40C5-AF44-193C85C7A689}" type="slidenum">
              <a:rPr lang="en-US" altLang="en-US" sz="1200" b="1">
                <a:latin typeface="Liberation Sans" panose="020B0604020202020204"/>
              </a:rPr>
              <a:pPr>
                <a:spcBef>
                  <a:spcPct val="50000"/>
                </a:spcBef>
              </a:pPr>
              <a:t>‹#›</a:t>
            </a:fld>
            <a:endParaRPr lang="en-US" altLang="en-US" sz="1200" b="1" dirty="0">
              <a:latin typeface="Liberation Sans" panose="020B0604020202020204"/>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ransition>
    <p:wipe dir="r"/>
  </p:transition>
  <p:txStyles>
    <p:title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p:titleStyle>
    <p:body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55320544"/>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7" name="Rectangle 2051"/>
          <p:cNvSpPr>
            <a:spLocks noGrp="1" noChangeArrowheads="1"/>
          </p:cNvSpPr>
          <p:nvPr>
            <p:ph type="body" idx="4294967295"/>
          </p:nvPr>
        </p:nvSpPr>
        <p:spPr>
          <a:xfrm>
            <a:off x="457200" y="2574099"/>
            <a:ext cx="7543800" cy="830997"/>
          </a:xfrm>
          <a:prstGeom prst="rect">
            <a:avLst/>
          </a:prstGeo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p>
            <a:pPr marL="533400" indent="-533400">
              <a:spcBef>
                <a:spcPct val="5000"/>
              </a:spcBef>
              <a:buFont typeface="Wingdings" pitchFamily="2" charset="2"/>
              <a:buNone/>
            </a:pPr>
            <a:r>
              <a:rPr lang="en-US" altLang="en-US" sz="4800" dirty="0">
                <a:solidFill>
                  <a:schemeClr val="tx1"/>
                </a:solidFill>
                <a:effectLst/>
                <a:latin typeface="Liberation Sans" panose="020B0604020202020204"/>
              </a:rPr>
              <a:t>Managerial Accounting</a:t>
            </a:r>
          </a:p>
        </p:txBody>
      </p:sp>
      <p:sp>
        <p:nvSpPr>
          <p:cNvPr id="2" name="TextBox 1"/>
          <p:cNvSpPr txBox="1"/>
          <p:nvPr/>
        </p:nvSpPr>
        <p:spPr>
          <a:xfrm>
            <a:off x="228600" y="-209474"/>
            <a:ext cx="2961409" cy="3031599"/>
          </a:xfrm>
          <a:prstGeom prst="rect">
            <a:avLst/>
          </a:prstGeom>
          <a:noFill/>
          <a:ln>
            <a:noFill/>
          </a:ln>
        </p:spPr>
        <p:txBody>
          <a:bodyPr wrap="square" lIns="45720" rIns="45720" rtlCol="0" anchor="ctr" anchorCtr="0">
            <a:spAutoFit/>
          </a:bodyPr>
          <a:lstStyle/>
          <a:p>
            <a:r>
              <a:rPr lang="en-US" sz="19100" i="0" dirty="0">
                <a:solidFill>
                  <a:schemeClr val="tx2">
                    <a:lumMod val="50000"/>
                  </a:schemeClr>
                </a:solidFill>
                <a:effectLst/>
                <a:latin typeface="Liberation Sans" panose="020B0604020202020204"/>
              </a:rPr>
              <a:t>10</a:t>
            </a:r>
          </a:p>
        </p:txBody>
      </p:sp>
      <p:cxnSp>
        <p:nvCxnSpPr>
          <p:cNvPr id="4" name="Straight Connector 3"/>
          <p:cNvCxnSpPr/>
          <p:nvPr/>
        </p:nvCxnSpPr>
        <p:spPr bwMode="auto">
          <a:xfrm>
            <a:off x="587992" y="2354240"/>
            <a:ext cx="7924800" cy="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7" name="TextBox 6"/>
          <p:cNvSpPr txBox="1"/>
          <p:nvPr/>
        </p:nvSpPr>
        <p:spPr>
          <a:xfrm>
            <a:off x="6188610" y="381000"/>
            <a:ext cx="2498190" cy="830997"/>
          </a:xfrm>
          <a:prstGeom prst="rect">
            <a:avLst/>
          </a:prstGeom>
          <a:noFill/>
        </p:spPr>
        <p:txBody>
          <a:bodyPr wrap="square" rtlCol="0">
            <a:spAutoFit/>
          </a:bodyPr>
          <a:lstStyle/>
          <a:p>
            <a:pPr algn="ctr"/>
            <a:r>
              <a:rPr lang="en-US" sz="4800" b="1" dirty="0">
                <a:effectLst/>
                <a:latin typeface="Constantia" panose="02030602050306030303" pitchFamily="18" charset="0"/>
                <a:cs typeface="Arial" panose="020B0604020202020204" pitchFamily="34" charset="0"/>
              </a:rPr>
              <a:t>W</a:t>
            </a:r>
            <a:r>
              <a:rPr lang="en-US" sz="4000" b="1" dirty="0">
                <a:effectLst/>
                <a:latin typeface="Constantia" panose="02030602050306030303" pitchFamily="18" charset="0"/>
                <a:cs typeface="Arial" panose="020B0604020202020204" pitchFamily="34" charset="0"/>
              </a:rPr>
              <a:t>ILEY</a:t>
            </a:r>
          </a:p>
        </p:txBody>
      </p:sp>
      <p:sp>
        <p:nvSpPr>
          <p:cNvPr id="8" name="Text Box 2052"/>
          <p:cNvSpPr txBox="1">
            <a:spLocks noChangeArrowheads="1"/>
          </p:cNvSpPr>
          <p:nvPr/>
        </p:nvSpPr>
        <p:spPr bwMode="auto">
          <a:xfrm>
            <a:off x="2071048" y="5791200"/>
            <a:ext cx="495300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lgn="ctr">
              <a:defRPr sz="2400">
                <a:solidFill>
                  <a:schemeClr val="tx1"/>
                </a:solidFill>
                <a:latin typeface="Times New Roman" pitchFamily="18"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spcBef>
                <a:spcPts val="300"/>
              </a:spcBef>
            </a:pPr>
            <a:r>
              <a:rPr lang="en-US" altLang="en-US" sz="1800" dirty="0">
                <a:latin typeface="Liberation Sans" panose="020B0604020202020204"/>
                <a:cs typeface="Arial"/>
              </a:rPr>
              <a:t>Kimmel ●</a:t>
            </a:r>
            <a:r>
              <a:rPr lang="en-US" altLang="en-US" sz="1800" dirty="0">
                <a:latin typeface="Liberation Sans" panose="020B0604020202020204"/>
              </a:rPr>
              <a:t> </a:t>
            </a:r>
            <a:r>
              <a:rPr lang="en-US" altLang="en-US" sz="1800" i="0" dirty="0">
                <a:effectLst/>
                <a:latin typeface="Liberation Sans" panose="020B0604020202020204"/>
              </a:rPr>
              <a:t>Weygandt</a:t>
            </a:r>
            <a:endParaRPr lang="en-US" altLang="en-US" sz="1800" i="0" dirty="0">
              <a:effectLst/>
              <a:latin typeface="Liberation Sans" panose="020B0604020202020204"/>
              <a:cs typeface="Arial"/>
            </a:endParaRPr>
          </a:p>
          <a:p>
            <a:pPr>
              <a:spcBef>
                <a:spcPts val="300"/>
              </a:spcBef>
            </a:pPr>
            <a:r>
              <a:rPr lang="en-US" altLang="en-US" sz="1800" i="0" dirty="0">
                <a:effectLst/>
                <a:latin typeface="Liberation Sans" panose="020B0604020202020204"/>
              </a:rPr>
              <a:t>Survey of Accounting,  First Edition</a:t>
            </a:r>
          </a:p>
        </p:txBody>
      </p:sp>
    </p:spTree>
    <p:extLst>
      <p:ext uri="{BB962C8B-B14F-4D97-AF65-F5344CB8AC3E}">
        <p14:creationId xmlns:p14="http://schemas.microsoft.com/office/powerpoint/2010/main" val="2062838735"/>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18"/>
          <p:cNvSpPr/>
          <p:nvPr/>
        </p:nvSpPr>
        <p:spPr bwMode="auto">
          <a:xfrm>
            <a:off x="746522" y="2744520"/>
            <a:ext cx="7650956" cy="877824"/>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90620" rIns="90620" bIns="90620" numCol="1" rtlCol="0" anchor="ctr" anchorCtr="0" compatLnSpc="1">
            <a:prstTxWarp prst="textNoShape">
              <a:avLst/>
            </a:prstTxWarp>
            <a:noAutofit/>
          </a:bodyPr>
          <a:lstStyle/>
          <a:p>
            <a:pPr marL="797645" algn="l"/>
            <a:r>
              <a:rPr lang="en-US" sz="1969" dirty="0">
                <a:latin typeface="Liberation Sans" panose="020B0604020202020204" pitchFamily="34" charset="0"/>
              </a:rPr>
              <a:t>Describe the classes of manufacturing costs and the differences between product and period costs.</a:t>
            </a:r>
          </a:p>
        </p:txBody>
      </p:sp>
      <p:sp>
        <p:nvSpPr>
          <p:cNvPr id="130062" name="Rectangle 14"/>
          <p:cNvSpPr>
            <a:spLocks noGrp="1" noChangeArrowheads="1"/>
          </p:cNvSpPr>
          <p:nvPr>
            <p:ph type="title" idx="4294967295"/>
          </p:nvPr>
        </p:nvSpPr>
        <p:spPr bwMode="auto">
          <a:xfrm>
            <a:off x="521494" y="381000"/>
            <a:ext cx="8101013" cy="560388"/>
          </a:xfrm>
          <a:prstGeom prst="rect">
            <a:avLst/>
          </a:prstGeom>
          <a:solidFill>
            <a:srgbClr val="0066CC"/>
          </a:solidFill>
          <a:ln w="38100" cap="flat" algn="ctr">
            <a:solidFill>
              <a:srgbClr val="7F7F7F"/>
            </a:solidFill>
            <a:miter lim="800000"/>
            <a:headEnd/>
            <a:tailEnd/>
          </a:ln>
          <a:effectLst/>
        </p:spPr>
        <p:txBody>
          <a:bodyPr vert="horz" wrap="square" lIns="89677" tIns="44051" rIns="89677" bIns="44051" numCol="1" anchor="t" anchorCtr="0" compatLnSpc="1">
            <a:prstTxWarp prst="textNoShape">
              <a:avLst/>
            </a:prstTxWarp>
          </a:bodyPr>
          <a:lstStyle/>
          <a:p>
            <a:pPr marL="108556"/>
            <a:r>
              <a:rPr lang="en-US" altLang="en-US" b="1" i="0" dirty="0">
                <a:solidFill>
                  <a:schemeClr val="bg1"/>
                </a:solidFill>
                <a:effectLst>
                  <a:outerShdw blurRad="38100" dist="38100" dir="2700000" algn="tl">
                    <a:srgbClr val="000000"/>
                  </a:outerShdw>
                </a:effectLst>
                <a:latin typeface="Liberation Sans" panose="020B0604020202020204" pitchFamily="34" charset="0"/>
              </a:rPr>
              <a:t>CHAPTER OUTLINE</a:t>
            </a:r>
          </a:p>
        </p:txBody>
      </p:sp>
      <p:sp>
        <p:nvSpPr>
          <p:cNvPr id="3" name="Rounded Rectangle 2"/>
          <p:cNvSpPr/>
          <p:nvPr/>
        </p:nvSpPr>
        <p:spPr bwMode="auto">
          <a:xfrm>
            <a:off x="738686" y="1668105"/>
            <a:ext cx="7650956" cy="880846"/>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90620" rIns="90620" bIns="90620" numCol="1" rtlCol="0" anchor="ctr" anchorCtr="0" compatLnSpc="1">
            <a:prstTxWarp prst="textNoShape">
              <a:avLst/>
            </a:prstTxWarp>
            <a:noAutofit/>
          </a:bodyPr>
          <a:lstStyle/>
          <a:p>
            <a:pPr marL="797645" algn="l"/>
            <a:r>
              <a:rPr lang="en-US" sz="1969" dirty="0">
                <a:latin typeface="Liberation Sans" panose="020B0604020202020204" pitchFamily="34" charset="0"/>
              </a:rPr>
              <a:t>Identify the features of managerial accounting and the functions of management.</a:t>
            </a:r>
          </a:p>
        </p:txBody>
      </p:sp>
      <p:cxnSp>
        <p:nvCxnSpPr>
          <p:cNvPr id="5" name="Straight Connector 4"/>
          <p:cNvCxnSpPr/>
          <p:nvPr/>
        </p:nvCxnSpPr>
        <p:spPr bwMode="auto">
          <a:xfrm>
            <a:off x="1488780" y="1814946"/>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6" name="TextBox 5"/>
          <p:cNvSpPr txBox="1"/>
          <p:nvPr/>
        </p:nvSpPr>
        <p:spPr>
          <a:xfrm>
            <a:off x="896948" y="1815153"/>
            <a:ext cx="545523" cy="582088"/>
          </a:xfrm>
          <a:prstGeom prst="rect">
            <a:avLst/>
          </a:prstGeom>
          <a:noFill/>
        </p:spPr>
        <p:txBody>
          <a:bodyPr wrap="square" lIns="90620" tIns="45310" rIns="90620" bIns="45310" rtlCol="0">
            <a:spAutoFit/>
          </a:bodyPr>
          <a:lstStyle/>
          <a:p>
            <a:pPr algn="ctr"/>
            <a:r>
              <a:rPr lang="en-US" sz="3188" b="1" dirty="0">
                <a:solidFill>
                  <a:srgbClr val="CC0000"/>
                </a:solidFill>
                <a:latin typeface="+mn-lt"/>
              </a:rPr>
              <a:t>1</a:t>
            </a:r>
          </a:p>
        </p:txBody>
      </p:sp>
      <p:sp>
        <p:nvSpPr>
          <p:cNvPr id="7" name="Rectangle 6"/>
          <p:cNvSpPr/>
          <p:nvPr/>
        </p:nvSpPr>
        <p:spPr bwMode="auto">
          <a:xfrm>
            <a:off x="521494" y="381000"/>
            <a:ext cx="8101013" cy="5638800"/>
          </a:xfrm>
          <a:prstGeom prst="rect">
            <a:avLst/>
          </a:prstGeom>
          <a:noFill/>
          <a:ln w="38100" cap="sq" cmpd="sng" algn="ctr">
            <a:solidFill>
              <a:srgbClr val="7F7F7F"/>
            </a:solidFill>
            <a:prstDash val="solid"/>
            <a:round/>
            <a:headEnd type="none" w="sm" len="sm"/>
            <a:tailEnd type="none" w="sm" len="sm"/>
          </a:ln>
          <a:effectLst/>
        </p:spPr>
        <p:txBody>
          <a:bodyPr vert="horz" wrap="square" lIns="90620" tIns="45310" rIns="90620" bIns="45310" numCol="1" rtlCol="0" anchor="t" anchorCtr="0" compatLnSpc="1">
            <a:prstTxWarp prst="textNoShape">
              <a:avLst/>
            </a:prstTxWarp>
          </a:bodyPr>
          <a:lstStyle/>
          <a:p>
            <a:pPr defTabSz="906199"/>
            <a:endParaRPr lang="en-US" sz="2344" dirty="0"/>
          </a:p>
        </p:txBody>
      </p:sp>
      <p:sp>
        <p:nvSpPr>
          <p:cNvPr id="14" name="TextBox 13"/>
          <p:cNvSpPr txBox="1"/>
          <p:nvPr/>
        </p:nvSpPr>
        <p:spPr>
          <a:xfrm>
            <a:off x="896948" y="2888900"/>
            <a:ext cx="545523" cy="582088"/>
          </a:xfrm>
          <a:prstGeom prst="rect">
            <a:avLst/>
          </a:prstGeom>
          <a:noFill/>
        </p:spPr>
        <p:txBody>
          <a:bodyPr wrap="square" lIns="90620" tIns="45310" rIns="90620" bIns="45310" rtlCol="0">
            <a:spAutoFit/>
          </a:bodyPr>
          <a:lstStyle/>
          <a:p>
            <a:pPr algn="ctr"/>
            <a:r>
              <a:rPr lang="en-US" sz="3188" b="1" dirty="0">
                <a:solidFill>
                  <a:srgbClr val="CC0000"/>
                </a:solidFill>
                <a:latin typeface="+mn-lt"/>
              </a:rPr>
              <a:t>2</a:t>
            </a:r>
          </a:p>
        </p:txBody>
      </p:sp>
      <p:sp>
        <p:nvSpPr>
          <p:cNvPr id="8" name="TextBox 7"/>
          <p:cNvSpPr txBox="1"/>
          <p:nvPr/>
        </p:nvSpPr>
        <p:spPr>
          <a:xfrm>
            <a:off x="650242" y="1080449"/>
            <a:ext cx="5100638" cy="484909"/>
          </a:xfrm>
          <a:prstGeom prst="rect">
            <a:avLst/>
          </a:prstGeom>
          <a:noFill/>
          <a:ln w="38100" cap="flat" algn="ctr">
            <a:noFill/>
            <a:miter lim="800000"/>
            <a:headEnd/>
            <a:tailEnd/>
          </a:ln>
          <a:effectLst/>
        </p:spPr>
        <p:txBody>
          <a:bodyPr vert="horz" wrap="square" lIns="89677" tIns="44051" rIns="89677" bIns="44051" numCol="1" anchor="t" anchorCtr="0" compatLnSpc="1">
            <a:prstTxWarp prst="textNoShape">
              <a:avLst/>
            </a:prstTxWarp>
          </a:bodyPr>
          <a:lstStyle>
            <a:defPPr>
              <a:defRPr lang="en-US"/>
            </a:defPPr>
            <a:lvl1pPr marL="109538">
              <a:defRPr sz="2400" i="0">
                <a:solidFill>
                  <a:srgbClr val="E20000"/>
                </a:solidFill>
                <a:effectLst/>
                <a:latin typeface="Liberation Sans" panose="020B0604020202020204" pitchFamily="34" charset="0"/>
                <a:ea typeface="+mj-ea"/>
                <a:cs typeface="+mj-cs"/>
              </a:defRPr>
            </a:lvl1pPr>
            <a:lvl2pPr algn="ctr">
              <a:defRPr sz="3000" i="1">
                <a:solidFill>
                  <a:srgbClr val="BC0000"/>
                </a:solidFill>
                <a:effectLst>
                  <a:outerShdw blurRad="38100" dist="38100" dir="2700000" algn="tl">
                    <a:srgbClr val="C0C0C0"/>
                  </a:outerShdw>
                </a:effectLst>
                <a:latin typeface="Comic Sans MS" pitchFamily="66" charset="0"/>
              </a:defRPr>
            </a:lvl2pPr>
            <a:lvl3pPr algn="ctr">
              <a:defRPr sz="3000" i="1">
                <a:solidFill>
                  <a:srgbClr val="BC0000"/>
                </a:solidFill>
                <a:effectLst>
                  <a:outerShdw blurRad="38100" dist="38100" dir="2700000" algn="tl">
                    <a:srgbClr val="C0C0C0"/>
                  </a:outerShdw>
                </a:effectLst>
                <a:latin typeface="Comic Sans MS" pitchFamily="66" charset="0"/>
              </a:defRPr>
            </a:lvl3pPr>
            <a:lvl4pPr algn="ctr">
              <a:defRPr sz="3000" i="1">
                <a:solidFill>
                  <a:srgbClr val="BC0000"/>
                </a:solidFill>
                <a:effectLst>
                  <a:outerShdw blurRad="38100" dist="38100" dir="2700000" algn="tl">
                    <a:srgbClr val="C0C0C0"/>
                  </a:outerShdw>
                </a:effectLst>
                <a:latin typeface="Comic Sans MS" pitchFamily="66" charset="0"/>
              </a:defRPr>
            </a:lvl4pPr>
            <a:lvl5pPr algn="ctr">
              <a:defRPr sz="3000" i="1">
                <a:solidFill>
                  <a:srgbClr val="BC0000"/>
                </a:solidFill>
                <a:effectLst>
                  <a:outerShdw blurRad="38100" dist="38100" dir="2700000" algn="tl">
                    <a:srgbClr val="C0C0C0"/>
                  </a:outerShdw>
                </a:effectLst>
                <a:latin typeface="Comic Sans MS" pitchFamily="66" charset="0"/>
              </a:defRPr>
            </a:lvl5pPr>
            <a:lvl6pPr marL="457200" algn="ctr" eaLnBrk="0" fontAlgn="base" hangingPunct="0">
              <a:spcBef>
                <a:spcPct val="0"/>
              </a:spcBef>
              <a:spcAft>
                <a:spcPct val="0"/>
              </a:spcAft>
              <a:defRPr sz="3000" i="1">
                <a:solidFill>
                  <a:schemeClr val="tx1"/>
                </a:solidFill>
                <a:effectLst>
                  <a:outerShdw blurRad="38100" dist="38100" dir="2700000" algn="tl">
                    <a:srgbClr val="FFFFFF"/>
                  </a:outerShdw>
                </a:effectLst>
                <a:latin typeface="Comic Sans MS" pitchFamily="66" charset="0"/>
              </a:defRPr>
            </a:lvl6pPr>
            <a:lvl7pPr marL="914400" algn="ctr" eaLnBrk="0" fontAlgn="base" hangingPunct="0">
              <a:spcBef>
                <a:spcPct val="0"/>
              </a:spcBef>
              <a:spcAft>
                <a:spcPct val="0"/>
              </a:spcAft>
              <a:defRPr sz="3000" i="1">
                <a:solidFill>
                  <a:schemeClr val="tx1"/>
                </a:solidFill>
                <a:effectLst>
                  <a:outerShdw blurRad="38100" dist="38100" dir="2700000" algn="tl">
                    <a:srgbClr val="FFFFFF"/>
                  </a:outerShdw>
                </a:effectLst>
                <a:latin typeface="Comic Sans MS" pitchFamily="66" charset="0"/>
              </a:defRPr>
            </a:lvl7pPr>
            <a:lvl8pPr marL="1371600" algn="ctr" eaLnBrk="0" fontAlgn="base" hangingPunct="0">
              <a:spcBef>
                <a:spcPct val="0"/>
              </a:spcBef>
              <a:spcAft>
                <a:spcPct val="0"/>
              </a:spcAft>
              <a:defRPr sz="3000" i="1">
                <a:solidFill>
                  <a:schemeClr val="tx1"/>
                </a:solidFill>
                <a:effectLst>
                  <a:outerShdw blurRad="38100" dist="38100" dir="2700000" algn="tl">
                    <a:srgbClr val="FFFFFF"/>
                  </a:outerShdw>
                </a:effectLst>
                <a:latin typeface="Comic Sans MS" pitchFamily="66" charset="0"/>
              </a:defRPr>
            </a:lvl8pPr>
            <a:lvl9pPr marL="1828800" algn="ctr" eaLnBrk="0" fontAlgn="base" hangingPunct="0">
              <a:spcBef>
                <a:spcPct val="0"/>
              </a:spcBef>
              <a:spcAft>
                <a:spcPct val="0"/>
              </a:spcAft>
              <a:defRPr sz="3000" i="1">
                <a:solidFill>
                  <a:schemeClr val="tx1"/>
                </a:solidFill>
                <a:effectLst>
                  <a:outerShdw blurRad="38100" dist="38100" dir="2700000" algn="tl">
                    <a:srgbClr val="FFFFFF"/>
                  </a:outerShdw>
                </a:effectLst>
                <a:latin typeface="Comic Sans MS" pitchFamily="66" charset="0"/>
              </a:defRPr>
            </a:lvl9pPr>
          </a:lstStyle>
          <a:p>
            <a:pPr algn="l"/>
            <a:r>
              <a:rPr lang="en-US" sz="2300" b="1" dirty="0">
                <a:solidFill>
                  <a:srgbClr val="CC0000"/>
                </a:solidFill>
              </a:rPr>
              <a:t>LEARNING</a:t>
            </a:r>
            <a:r>
              <a:rPr lang="en-US" sz="2300" b="1" dirty="0"/>
              <a:t> OBJECTIVES</a:t>
            </a:r>
          </a:p>
        </p:txBody>
      </p:sp>
      <p:sp>
        <p:nvSpPr>
          <p:cNvPr id="16" name="Rounded Rectangle 15"/>
          <p:cNvSpPr/>
          <p:nvPr/>
        </p:nvSpPr>
        <p:spPr bwMode="auto">
          <a:xfrm>
            <a:off x="738686" y="3811320"/>
            <a:ext cx="7650956" cy="877824"/>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90620" rIns="90620" bIns="90620" numCol="1" rtlCol="0" anchor="ctr" anchorCtr="0" compatLnSpc="1">
            <a:prstTxWarp prst="textNoShape">
              <a:avLst/>
            </a:prstTxWarp>
            <a:noAutofit/>
          </a:bodyPr>
          <a:lstStyle/>
          <a:p>
            <a:pPr marL="797645" algn="l"/>
            <a:r>
              <a:rPr lang="en-US" sz="1969" dirty="0">
                <a:latin typeface="Liberation Sans" panose="020B0604020202020204" pitchFamily="34" charset="0"/>
              </a:rPr>
              <a:t>Demonstrate how to compute cost of goods manufactured and prepare financial statements for a manufacturer.</a:t>
            </a:r>
          </a:p>
        </p:txBody>
      </p:sp>
      <p:sp>
        <p:nvSpPr>
          <p:cNvPr id="18" name="TextBox 17"/>
          <p:cNvSpPr txBox="1"/>
          <p:nvPr/>
        </p:nvSpPr>
        <p:spPr>
          <a:xfrm>
            <a:off x="896948" y="3958509"/>
            <a:ext cx="545523" cy="553170"/>
          </a:xfrm>
          <a:prstGeom prst="rect">
            <a:avLst/>
          </a:prstGeom>
          <a:noFill/>
        </p:spPr>
        <p:txBody>
          <a:bodyPr wrap="square" lIns="90620" tIns="45310" rIns="90620" bIns="45310" rtlCol="0">
            <a:spAutoFit/>
          </a:bodyPr>
          <a:lstStyle>
            <a:defPPr>
              <a:defRPr lang="en-US"/>
            </a:defPPr>
            <a:lvl1pPr algn="ctr">
              <a:defRPr sz="3200" i="0">
                <a:solidFill>
                  <a:srgbClr val="CC0000"/>
                </a:solidFill>
                <a:effectLst/>
                <a:latin typeface="+mn-lt"/>
              </a:defRPr>
            </a:lvl1pPr>
          </a:lstStyle>
          <a:p>
            <a:r>
              <a:rPr lang="en-US" sz="3000" b="1" dirty="0"/>
              <a:t>3</a:t>
            </a:r>
          </a:p>
        </p:txBody>
      </p:sp>
      <p:sp>
        <p:nvSpPr>
          <p:cNvPr id="22" name="Rounded Rectangle 21"/>
          <p:cNvSpPr/>
          <p:nvPr/>
        </p:nvSpPr>
        <p:spPr bwMode="auto">
          <a:xfrm>
            <a:off x="746522" y="4878120"/>
            <a:ext cx="7650956" cy="877824"/>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0620" tIns="90620" rIns="90620" bIns="90620" numCol="1" rtlCol="0" anchor="ctr" anchorCtr="0" compatLnSpc="1">
            <a:prstTxWarp prst="textNoShape">
              <a:avLst/>
            </a:prstTxWarp>
            <a:noAutofit/>
          </a:bodyPr>
          <a:lstStyle/>
          <a:p>
            <a:pPr marL="797645" algn="l"/>
            <a:r>
              <a:rPr lang="en-US" sz="1969" dirty="0">
                <a:latin typeface="Liberation Sans" panose="020B0604020202020204" pitchFamily="34" charset="0"/>
              </a:rPr>
              <a:t>Discuss trends in managerial accounting.</a:t>
            </a:r>
          </a:p>
        </p:txBody>
      </p:sp>
      <p:cxnSp>
        <p:nvCxnSpPr>
          <p:cNvPr id="20" name="Straight Connector 19"/>
          <p:cNvCxnSpPr/>
          <p:nvPr/>
        </p:nvCxnSpPr>
        <p:spPr bwMode="auto">
          <a:xfrm>
            <a:off x="1496616" y="2875045"/>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cxnSp>
        <p:nvCxnSpPr>
          <p:cNvPr id="21" name="Straight Connector 20"/>
          <p:cNvCxnSpPr/>
          <p:nvPr/>
        </p:nvCxnSpPr>
        <p:spPr bwMode="auto">
          <a:xfrm>
            <a:off x="1496616" y="3941845"/>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8" name="TextBox 27"/>
          <p:cNvSpPr txBox="1"/>
          <p:nvPr/>
        </p:nvSpPr>
        <p:spPr>
          <a:xfrm>
            <a:off x="896541" y="5025309"/>
            <a:ext cx="545523" cy="582088"/>
          </a:xfrm>
          <a:prstGeom prst="rect">
            <a:avLst/>
          </a:prstGeom>
          <a:noFill/>
        </p:spPr>
        <p:txBody>
          <a:bodyPr wrap="square" lIns="90620" tIns="45310" rIns="90620" bIns="45310" rtlCol="0">
            <a:spAutoFit/>
          </a:bodyPr>
          <a:lstStyle/>
          <a:p>
            <a:pPr algn="ctr"/>
            <a:r>
              <a:rPr lang="en-US" sz="3188" b="1" dirty="0">
                <a:solidFill>
                  <a:srgbClr val="CC0000"/>
                </a:solidFill>
                <a:latin typeface="+mn-lt"/>
              </a:rPr>
              <a:t>4</a:t>
            </a:r>
          </a:p>
        </p:txBody>
      </p:sp>
      <p:cxnSp>
        <p:nvCxnSpPr>
          <p:cNvPr id="29" name="Straight Connector 28"/>
          <p:cNvCxnSpPr/>
          <p:nvPr/>
        </p:nvCxnSpPr>
        <p:spPr bwMode="auto">
          <a:xfrm>
            <a:off x="1496209" y="5008645"/>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Tree>
    <p:extLst>
      <p:ext uri="{BB962C8B-B14F-4D97-AF65-F5344CB8AC3E}">
        <p14:creationId xmlns:p14="http://schemas.microsoft.com/office/powerpoint/2010/main" val="1644817827"/>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313" name="Rectangle 2065"/>
          <p:cNvSpPr>
            <a:spLocks noChangeArrowheads="1"/>
          </p:cNvSpPr>
          <p:nvPr/>
        </p:nvSpPr>
        <p:spPr bwMode="auto">
          <a:xfrm>
            <a:off x="609600" y="1588218"/>
            <a:ext cx="7924800" cy="1002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30000"/>
              </a:lnSpc>
              <a:spcBef>
                <a:spcPct val="50000"/>
              </a:spcBef>
            </a:pPr>
            <a:r>
              <a:rPr lang="en-US" altLang="en-US" b="1" dirty="0">
                <a:solidFill>
                  <a:schemeClr val="hlink"/>
                </a:solidFill>
                <a:latin typeface="Liberation Sans" panose="020B0604020202020204" pitchFamily="34" charset="0"/>
              </a:rPr>
              <a:t>Managerial accounting</a:t>
            </a:r>
            <a:r>
              <a:rPr lang="en-US" altLang="en-US" b="1" dirty="0">
                <a:solidFill>
                  <a:srgbClr val="800000"/>
                </a:solidFill>
                <a:latin typeface="Liberation Sans" panose="020B0604020202020204" pitchFamily="34" charset="0"/>
              </a:rPr>
              <a:t> </a:t>
            </a:r>
            <a:r>
              <a:rPr lang="en-US" altLang="en-US" dirty="0">
                <a:latin typeface="Liberation Sans" panose="020B0604020202020204" pitchFamily="34" charset="0"/>
              </a:rPr>
              <a:t>provides economic and financial information for managers and other internal users.</a:t>
            </a:r>
          </a:p>
        </p:txBody>
      </p:sp>
      <p:sp>
        <p:nvSpPr>
          <p:cNvPr id="15"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
        <p:nvSpPr>
          <p:cNvPr id="10" name="Isosceles Triangle 9"/>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1" name="TextBox 10"/>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2" name="Rounded Rectangle 11"/>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100" b="1" i="0" dirty="0">
                <a:solidFill>
                  <a:schemeClr val="accent3"/>
                </a:solidFill>
                <a:latin typeface="Liberation Sans" panose="020B0604020202020204" pitchFamily="34" charset="0"/>
              </a:rPr>
              <a:t>Identify </a:t>
            </a:r>
            <a:r>
              <a:rPr lang="en-US" sz="2100" b="1" dirty="0">
                <a:solidFill>
                  <a:schemeClr val="accent3"/>
                </a:solidFill>
                <a:latin typeface="Liberation Sans" panose="020B0604020202020204" pitchFamily="34" charset="0"/>
              </a:rPr>
              <a:t>the features of managerial accounting and the functions of management. </a:t>
            </a:r>
            <a:endParaRPr lang="en-US" sz="2100" b="1" i="0" dirty="0">
              <a:solidFill>
                <a:schemeClr val="accent3"/>
              </a:solidFill>
              <a:latin typeface="Liberation Sans" panose="020B0604020202020204" pitchFamily="34" charset="0"/>
            </a:endParaRPr>
          </a:p>
        </p:txBody>
      </p:sp>
      <p:sp>
        <p:nvSpPr>
          <p:cNvPr id="13" name="TextBox 12"/>
          <p:cNvSpPr txBox="1"/>
          <p:nvPr/>
        </p:nvSpPr>
        <p:spPr>
          <a:xfrm>
            <a:off x="2169682" y="426570"/>
            <a:ext cx="554182" cy="707886"/>
          </a:xfrm>
          <a:prstGeom prst="rect">
            <a:avLst/>
          </a:prstGeom>
          <a:noFill/>
        </p:spPr>
        <p:txBody>
          <a:bodyPr wrap="square" rtlCol="0">
            <a:spAutoFit/>
          </a:bodyPr>
          <a:lstStyle/>
          <a:p>
            <a:pPr algn="ctr"/>
            <a:r>
              <a:rPr lang="en-US" sz="4000" b="1" i="0" dirty="0">
                <a:solidFill>
                  <a:srgbClr val="E20000"/>
                </a:solidFill>
                <a:effectLst/>
                <a:latin typeface="+mn-lt"/>
              </a:rPr>
              <a:t>1</a:t>
            </a:r>
          </a:p>
        </p:txBody>
      </p:sp>
      <p:cxnSp>
        <p:nvCxnSpPr>
          <p:cNvPr id="14" name="Straight Connector 1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extLst>
      <p:ext uri="{BB962C8B-B14F-4D97-AF65-F5344CB8AC3E}">
        <p14:creationId xmlns:p14="http://schemas.microsoft.com/office/powerpoint/2010/main" val="1716467019"/>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6" name="Rectangle 4"/>
          <p:cNvSpPr>
            <a:spLocks noChangeArrowheads="1"/>
          </p:cNvSpPr>
          <p:nvPr/>
        </p:nvSpPr>
        <p:spPr bwMode="auto">
          <a:xfrm>
            <a:off x="609600" y="2362200"/>
            <a:ext cx="7924800" cy="3962400"/>
          </a:xfrm>
          <a:prstGeom prst="rect">
            <a:avLst/>
          </a:prstGeom>
          <a:noFill/>
          <a:ln>
            <a:noFill/>
          </a:ln>
          <a:effectLst/>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76200" dir="5400000" algn="ctr" rotWithShape="0">
                    <a:schemeClr val="bg2"/>
                  </a:outerShdw>
                </a:effectLst>
              </a14:hiddenEffects>
            </a:ext>
          </a:extLst>
        </p:spPr>
        <p:txBody>
          <a:bodyPr tIns="137160"/>
          <a:lstStyle>
            <a:lvl1pPr marL="346075" indent="-346075" algn="l">
              <a:defRPr sz="2400">
                <a:solidFill>
                  <a:schemeClr val="tx1"/>
                </a:solidFill>
                <a:latin typeface="Times New Roman" pitchFamily="18" charset="0"/>
              </a:defRPr>
            </a:lvl1pPr>
            <a:lvl2pPr marL="973138" indent="-457200" algn="l">
              <a:defRPr sz="2400">
                <a:solidFill>
                  <a:schemeClr val="tx1"/>
                </a:solidFill>
                <a:latin typeface="Times New Roman" pitchFamily="18" charset="0"/>
              </a:defRPr>
            </a:lvl2pPr>
            <a:lvl3pPr marL="1544638" indent="-457200" algn="l">
              <a:defRPr sz="2400">
                <a:solidFill>
                  <a:schemeClr val="tx1"/>
                </a:solidFill>
                <a:latin typeface="Times New Roman" pitchFamily="18" charset="0"/>
              </a:defRPr>
            </a:lvl3pPr>
            <a:lvl4pPr marL="2116138" indent="-457200" algn="l">
              <a:defRPr sz="2400">
                <a:solidFill>
                  <a:schemeClr val="tx1"/>
                </a:solidFill>
                <a:latin typeface="Times New Roman" pitchFamily="18" charset="0"/>
              </a:defRPr>
            </a:lvl4pPr>
            <a:lvl5pPr marL="2687638" indent="-457200" algn="l">
              <a:defRPr sz="2400">
                <a:solidFill>
                  <a:schemeClr val="tx1"/>
                </a:solidFill>
                <a:latin typeface="Times New Roman" pitchFamily="18" charset="0"/>
              </a:defRPr>
            </a:lvl5pPr>
            <a:lvl6pPr marL="3144838" indent="-457200" eaLnBrk="0" fontAlgn="base" hangingPunct="0">
              <a:spcBef>
                <a:spcPct val="0"/>
              </a:spcBef>
              <a:spcAft>
                <a:spcPct val="0"/>
              </a:spcAft>
              <a:defRPr sz="2400">
                <a:solidFill>
                  <a:schemeClr val="tx1"/>
                </a:solidFill>
                <a:latin typeface="Times New Roman" pitchFamily="18" charset="0"/>
              </a:defRPr>
            </a:lvl6pPr>
            <a:lvl7pPr marL="3602038" indent="-457200" eaLnBrk="0" fontAlgn="base" hangingPunct="0">
              <a:spcBef>
                <a:spcPct val="0"/>
              </a:spcBef>
              <a:spcAft>
                <a:spcPct val="0"/>
              </a:spcAft>
              <a:defRPr sz="2400">
                <a:solidFill>
                  <a:schemeClr val="tx1"/>
                </a:solidFill>
                <a:latin typeface="Times New Roman" pitchFamily="18" charset="0"/>
              </a:defRPr>
            </a:lvl7pPr>
            <a:lvl8pPr marL="4059238" indent="-457200" eaLnBrk="0" fontAlgn="base" hangingPunct="0">
              <a:spcBef>
                <a:spcPct val="0"/>
              </a:spcBef>
              <a:spcAft>
                <a:spcPct val="0"/>
              </a:spcAft>
              <a:defRPr sz="2400">
                <a:solidFill>
                  <a:schemeClr val="tx1"/>
                </a:solidFill>
                <a:latin typeface="Times New Roman" pitchFamily="18" charset="0"/>
              </a:defRPr>
            </a:lvl8pPr>
            <a:lvl9pPr marL="4516438" indent="-457200" eaLnBrk="0" fontAlgn="base" hangingPunct="0">
              <a:spcBef>
                <a:spcPct val="0"/>
              </a:spcBef>
              <a:spcAft>
                <a:spcPct val="0"/>
              </a:spcAft>
              <a:defRPr sz="2400">
                <a:solidFill>
                  <a:schemeClr val="tx1"/>
                </a:solidFill>
                <a:latin typeface="Times New Roman" pitchFamily="18" charset="0"/>
              </a:defRPr>
            </a:lvl9pPr>
          </a:lstStyle>
          <a:p>
            <a:pPr algn="ctr">
              <a:lnSpc>
                <a:spcPct val="105000"/>
              </a:lnSpc>
              <a:buFont typeface="Comic Sans MS" pitchFamily="66" charset="0"/>
              <a:buNone/>
            </a:pPr>
            <a:endParaRPr lang="en-US" altLang="en-US" sz="1600" dirty="0">
              <a:latin typeface="Liberation Sans" panose="020B0604020202020204" pitchFamily="34" charset="0"/>
            </a:endParaRPr>
          </a:p>
        </p:txBody>
      </p:sp>
      <p:sp>
        <p:nvSpPr>
          <p:cNvPr id="9" name="Rectangle 1031"/>
          <p:cNvSpPr>
            <a:spLocks noGrp="1" noChangeArrowheads="1"/>
          </p:cNvSpPr>
          <p:nvPr>
            <p:ph type="title" idx="4294967295"/>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p>
            <a:pPr algn="l" eaLnBrk="0" hangingPunct="0"/>
            <a:r>
              <a:rPr lang="en-US" altLang="en-US" sz="3200" b="1" i="0" kern="1200" dirty="0">
                <a:solidFill>
                  <a:srgbClr val="000099"/>
                </a:solidFill>
                <a:effectLst/>
                <a:latin typeface="Liberation Sans" panose="020B0604020202020204" pitchFamily="34" charset="0"/>
                <a:ea typeface="+mn-ea"/>
                <a:cs typeface="+mn-cs"/>
              </a:rPr>
              <a:t>COMPARING MANAGERIAL AND FINANCIAL ACCOUNTING</a:t>
            </a:r>
          </a:p>
        </p:txBody>
      </p:sp>
      <p:sp>
        <p:nvSpPr>
          <p:cNvPr id="10" name="Line 16"/>
          <p:cNvSpPr>
            <a:spLocks noChangeShapeType="1"/>
          </p:cNvSpPr>
          <p:nvPr/>
        </p:nvSpPr>
        <p:spPr bwMode="auto">
          <a:xfrm>
            <a:off x="533400" y="15240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2" name="Rectangle 1"/>
          <p:cNvSpPr/>
          <p:nvPr/>
        </p:nvSpPr>
        <p:spPr>
          <a:xfrm>
            <a:off x="274920" y="5903279"/>
            <a:ext cx="4648200" cy="461665"/>
          </a:xfrm>
          <a:prstGeom prst="rect">
            <a:avLst/>
          </a:prstGeom>
        </p:spPr>
        <p:txBody>
          <a:bodyPr wrap="square">
            <a:spAutoFit/>
          </a:bodyPr>
          <a:lstStyle/>
          <a:p>
            <a:pPr algn="l"/>
            <a:r>
              <a:rPr lang="en-US" sz="1200" b="1" dirty="0">
                <a:latin typeface="Liberation Sans" panose="020B0604020202020204" pitchFamily="34" charset="0"/>
              </a:rPr>
              <a:t>ILLUSTRATION 10-1</a:t>
            </a:r>
          </a:p>
          <a:p>
            <a:pPr algn="l"/>
            <a:r>
              <a:rPr lang="en-US" sz="1200" dirty="0">
                <a:latin typeface="Liberation Sans" panose="020B0604020202020204" pitchFamily="34" charset="0"/>
              </a:rPr>
              <a:t>Differences between financial and managerial accounting</a:t>
            </a:r>
          </a:p>
        </p:txBody>
      </p:sp>
      <p:sp>
        <p:nvSpPr>
          <p:cNvPr id="15"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pic>
        <p:nvPicPr>
          <p:cNvPr id="3" name="Picture 2"/>
          <p:cNvPicPr>
            <a:picLocks noChangeAspect="1"/>
          </p:cNvPicPr>
          <p:nvPr/>
        </p:nvPicPr>
        <p:blipFill>
          <a:blip r:embed="rId3"/>
          <a:stretch>
            <a:fillRect/>
          </a:stretch>
        </p:blipFill>
        <p:spPr>
          <a:xfrm>
            <a:off x="304801" y="1752600"/>
            <a:ext cx="8610600" cy="4113163"/>
          </a:xfrm>
          <a:prstGeom prst="rect">
            <a:avLst/>
          </a:prstGeom>
        </p:spPr>
      </p:pic>
    </p:spTree>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873" name="Rectangle 9"/>
          <p:cNvSpPr>
            <a:spLocks noChangeArrowheads="1"/>
          </p:cNvSpPr>
          <p:nvPr/>
        </p:nvSpPr>
        <p:spPr bwMode="auto">
          <a:xfrm>
            <a:off x="457200" y="1371600"/>
            <a:ext cx="2590800" cy="476250"/>
          </a:xfrm>
          <a:prstGeom prst="rect">
            <a:avLst/>
          </a:prstGeom>
          <a:solidFill>
            <a:srgbClr val="F9EFA5"/>
          </a:solidFill>
          <a:ln w="28575" algn="ctr">
            <a:solidFill>
              <a:schemeClr val="tx1"/>
            </a:solidFill>
            <a:miter lim="800000"/>
            <a:headEnd/>
            <a:tailEnd/>
          </a:ln>
          <a:effectLst/>
          <a:extLst>
            <a:ext uri="{AF507438-7753-43E0-B8FC-AC1667EBCBE1}">
              <a14:hiddenEffects xmlns:a14="http://schemas.microsoft.com/office/drawing/2010/main">
                <a:effectLst>
                  <a:outerShdw dist="38100" dir="5400000" algn="ctr" rotWithShape="0">
                    <a:schemeClr val="bg2"/>
                  </a:outerShdw>
                </a:effectLst>
              </a14:hiddenEffects>
            </a:ext>
          </a:extLst>
        </p:spPr>
        <p:txBody>
          <a:bodyPr lIns="90488" tIns="44450" rIns="90488" bIns="44450" anchor="ctr"/>
          <a:lstStyle>
            <a:lvl1pPr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FFFFFF"/>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FFFFFF"/>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9pPr>
          </a:lstStyle>
          <a:p>
            <a:pPr algn="ctr">
              <a:spcBef>
                <a:spcPct val="35000"/>
              </a:spcBef>
              <a:buFont typeface="Wingdings" pitchFamily="2" charset="2"/>
              <a:buNone/>
            </a:pPr>
            <a:r>
              <a:rPr lang="en-US" altLang="en-US" sz="2300" dirty="0">
                <a:solidFill>
                  <a:schemeClr val="tx1"/>
                </a:solidFill>
                <a:latin typeface="Liberation Sans" panose="020B0604020202020204" pitchFamily="34" charset="0"/>
              </a:rPr>
              <a:t>Planning</a:t>
            </a:r>
          </a:p>
        </p:txBody>
      </p:sp>
      <p:sp>
        <p:nvSpPr>
          <p:cNvPr id="548874" name="Rectangle 10"/>
          <p:cNvSpPr>
            <a:spLocks noChangeArrowheads="1"/>
          </p:cNvSpPr>
          <p:nvPr/>
        </p:nvSpPr>
        <p:spPr bwMode="auto">
          <a:xfrm>
            <a:off x="381000" y="1981200"/>
            <a:ext cx="2667000" cy="289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285750" indent="-285750"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9pPr>
          </a:lstStyle>
          <a:p>
            <a:pPr marL="341313" indent="-341313">
              <a:lnSpc>
                <a:spcPct val="110000"/>
              </a:lnSpc>
              <a:spcBef>
                <a:spcPts val="12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Maximize short-term profit and market share.</a:t>
            </a:r>
          </a:p>
          <a:p>
            <a:pPr marL="341313" indent="-341313">
              <a:lnSpc>
                <a:spcPct val="110000"/>
              </a:lnSpc>
              <a:spcBef>
                <a:spcPts val="12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Commit to environmental protection and social programs.</a:t>
            </a:r>
          </a:p>
          <a:p>
            <a:pPr marL="341313" indent="-341313">
              <a:lnSpc>
                <a:spcPct val="110000"/>
              </a:lnSpc>
              <a:spcBef>
                <a:spcPts val="12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Add value to the business.</a:t>
            </a:r>
          </a:p>
        </p:txBody>
      </p:sp>
      <p:sp>
        <p:nvSpPr>
          <p:cNvPr id="548875" name="Rectangle 11"/>
          <p:cNvSpPr>
            <a:spLocks noChangeArrowheads="1"/>
          </p:cNvSpPr>
          <p:nvPr/>
        </p:nvSpPr>
        <p:spPr bwMode="auto">
          <a:xfrm>
            <a:off x="3276600" y="1371600"/>
            <a:ext cx="2590800" cy="476250"/>
          </a:xfrm>
          <a:prstGeom prst="rect">
            <a:avLst/>
          </a:prstGeom>
          <a:solidFill>
            <a:srgbClr val="F9EFA5"/>
          </a:solidFill>
          <a:ln w="28575" algn="ctr">
            <a:solidFill>
              <a:schemeClr val="tx1"/>
            </a:solidFill>
            <a:miter lim="800000"/>
            <a:headEnd/>
            <a:tailEnd/>
          </a:ln>
          <a:effectLst/>
          <a:extLst>
            <a:ext uri="{AF507438-7753-43E0-B8FC-AC1667EBCBE1}">
              <a14:hiddenEffects xmlns:a14="http://schemas.microsoft.com/office/drawing/2010/main">
                <a:effectLst>
                  <a:outerShdw dist="38100" dir="5400000" algn="ctr" rotWithShape="0">
                    <a:schemeClr val="bg2"/>
                  </a:outerShdw>
                </a:effectLst>
              </a14:hiddenEffects>
            </a:ext>
          </a:extLst>
        </p:spPr>
        <p:txBody>
          <a:bodyPr lIns="90488" tIns="44450" rIns="90488" bIns="44450" anchor="ctr"/>
          <a:lstStyle>
            <a:lvl1pPr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FFFFFF"/>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FFFFFF"/>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9pPr>
          </a:lstStyle>
          <a:p>
            <a:pPr algn="ctr">
              <a:spcBef>
                <a:spcPct val="35000"/>
              </a:spcBef>
              <a:buFont typeface="Wingdings" pitchFamily="2" charset="2"/>
              <a:buNone/>
            </a:pPr>
            <a:r>
              <a:rPr lang="en-US" altLang="en-US" sz="2300" dirty="0">
                <a:solidFill>
                  <a:schemeClr val="tx1"/>
                </a:solidFill>
                <a:latin typeface="Liberation Sans" panose="020B0604020202020204" pitchFamily="34" charset="0"/>
              </a:rPr>
              <a:t>Directing</a:t>
            </a:r>
          </a:p>
        </p:txBody>
      </p:sp>
      <p:sp>
        <p:nvSpPr>
          <p:cNvPr id="548876" name="Rectangle 12"/>
          <p:cNvSpPr>
            <a:spLocks noChangeArrowheads="1"/>
          </p:cNvSpPr>
          <p:nvPr/>
        </p:nvSpPr>
        <p:spPr bwMode="auto">
          <a:xfrm>
            <a:off x="6096000" y="1371600"/>
            <a:ext cx="2590800" cy="476250"/>
          </a:xfrm>
          <a:prstGeom prst="rect">
            <a:avLst/>
          </a:prstGeom>
          <a:solidFill>
            <a:srgbClr val="F9EFA5"/>
          </a:solidFill>
          <a:ln w="28575" algn="ctr">
            <a:solidFill>
              <a:schemeClr val="tx1"/>
            </a:solidFill>
            <a:miter lim="800000"/>
            <a:headEnd/>
            <a:tailEnd/>
          </a:ln>
          <a:effectLst/>
          <a:extLst>
            <a:ext uri="{AF507438-7753-43E0-B8FC-AC1667EBCBE1}">
              <a14:hiddenEffects xmlns:a14="http://schemas.microsoft.com/office/drawing/2010/main">
                <a:effectLst>
                  <a:outerShdw dist="38100" dir="5400000" algn="ctr" rotWithShape="0">
                    <a:schemeClr val="bg2"/>
                  </a:outerShdw>
                </a:effectLst>
              </a14:hiddenEffects>
            </a:ext>
          </a:extLst>
        </p:spPr>
        <p:txBody>
          <a:bodyPr lIns="90488" tIns="44450" rIns="90488" bIns="44450" anchor="ctr"/>
          <a:lstStyle>
            <a:lvl1pPr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FFFFFF"/>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FFFFFF"/>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9pPr>
          </a:lstStyle>
          <a:p>
            <a:pPr algn="ctr">
              <a:spcBef>
                <a:spcPct val="35000"/>
              </a:spcBef>
              <a:buFont typeface="Wingdings" pitchFamily="2" charset="2"/>
              <a:buNone/>
            </a:pPr>
            <a:r>
              <a:rPr lang="en-US" altLang="en-US" sz="2300" dirty="0">
                <a:solidFill>
                  <a:schemeClr val="tx1"/>
                </a:solidFill>
                <a:latin typeface="Liberation Sans" panose="020B0604020202020204" pitchFamily="34" charset="0"/>
              </a:rPr>
              <a:t>Controlling</a:t>
            </a:r>
          </a:p>
        </p:txBody>
      </p:sp>
      <p:sp>
        <p:nvSpPr>
          <p:cNvPr id="548877" name="Rectangle 13"/>
          <p:cNvSpPr>
            <a:spLocks noChangeArrowheads="1"/>
          </p:cNvSpPr>
          <p:nvPr/>
        </p:nvSpPr>
        <p:spPr bwMode="auto">
          <a:xfrm>
            <a:off x="3200400" y="1981200"/>
            <a:ext cx="2667000" cy="3505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Coordinate diverse activities and human resources.</a:t>
            </a:r>
          </a:p>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Implement planned objectives.</a:t>
            </a:r>
          </a:p>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Provide incentives to motivate employees</a:t>
            </a:r>
          </a:p>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Hire and train employees.</a:t>
            </a:r>
          </a:p>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Produce a smooth-running operation.</a:t>
            </a:r>
          </a:p>
        </p:txBody>
      </p:sp>
      <p:sp>
        <p:nvSpPr>
          <p:cNvPr id="548878" name="Rectangle 14"/>
          <p:cNvSpPr>
            <a:spLocks noChangeArrowheads="1"/>
          </p:cNvSpPr>
          <p:nvPr/>
        </p:nvSpPr>
        <p:spPr bwMode="auto">
          <a:xfrm>
            <a:off x="6019800" y="1981200"/>
            <a:ext cx="2667000" cy="3124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Keeping activities on track.</a:t>
            </a:r>
          </a:p>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Determine whether goals are met.</a:t>
            </a:r>
          </a:p>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Decide changes needed to get back on track.</a:t>
            </a:r>
          </a:p>
          <a:p>
            <a:pPr marL="341313" indent="-341313" algn="l">
              <a:lnSpc>
                <a:spcPct val="110000"/>
              </a:lnSpc>
              <a:spcBef>
                <a:spcPts val="1200"/>
              </a:spcBef>
              <a:buClr>
                <a:srgbClr val="CC0000"/>
              </a:buClr>
              <a:buSzPct val="80000"/>
              <a:buFont typeface="Wingdings" pitchFamily="2" charset="2"/>
              <a:buChar char="u"/>
            </a:pPr>
            <a:r>
              <a:rPr lang="en-US" altLang="en-US" sz="1900" dirty="0">
                <a:latin typeface="Liberation Sans" panose="020B0604020202020204" pitchFamily="34" charset="0"/>
              </a:rPr>
              <a:t>May use an informal or formal system of evaluations.</a:t>
            </a:r>
          </a:p>
        </p:txBody>
      </p:sp>
      <p:sp>
        <p:nvSpPr>
          <p:cNvPr id="12"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MANAGEMENT FUNCTIONS</a:t>
            </a:r>
          </a:p>
        </p:txBody>
      </p:sp>
      <p:sp>
        <p:nvSpPr>
          <p:cNvPr id="13"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4"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445" name="Rectangle 13"/>
          <p:cNvSpPr>
            <a:spLocks noChangeArrowheads="1"/>
          </p:cNvSpPr>
          <p:nvPr/>
        </p:nvSpPr>
        <p:spPr bwMode="auto">
          <a:xfrm>
            <a:off x="3581400" y="6019800"/>
            <a:ext cx="1295400" cy="228600"/>
          </a:xfrm>
          <a:prstGeom prst="rect">
            <a:avLst/>
          </a:prstGeom>
          <a:solidFill>
            <a:schemeClr val="bg1"/>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6"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pic>
        <p:nvPicPr>
          <p:cNvPr id="2" name="Picture 1"/>
          <p:cNvPicPr>
            <a:picLocks noChangeAspect="1"/>
          </p:cNvPicPr>
          <p:nvPr/>
        </p:nvPicPr>
        <p:blipFill>
          <a:blip r:embed="rId3"/>
          <a:stretch>
            <a:fillRect/>
          </a:stretch>
        </p:blipFill>
        <p:spPr>
          <a:xfrm>
            <a:off x="303449" y="609600"/>
            <a:ext cx="8491519" cy="4547591"/>
          </a:xfrm>
          <a:prstGeom prst="rect">
            <a:avLst/>
          </a:prstGeom>
        </p:spPr>
      </p:pic>
    </p:spTree>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961388" y="388676"/>
            <a:ext cx="7725412" cy="6164524"/>
          </a:xfrm>
          <a:prstGeom prst="rect">
            <a:avLst/>
          </a:prstGeom>
        </p:spPr>
      </p:pic>
      <p:sp>
        <p:nvSpPr>
          <p:cNvPr id="550925" name="Rectangle 13"/>
          <p:cNvSpPr>
            <a:spLocks noChangeArrowheads="1"/>
          </p:cNvSpPr>
          <p:nvPr/>
        </p:nvSpPr>
        <p:spPr bwMode="auto">
          <a:xfrm>
            <a:off x="457200" y="685800"/>
            <a:ext cx="3124200" cy="2492990"/>
          </a:xfrm>
          <a:prstGeom prst="rect">
            <a:avLst/>
          </a:prstGeom>
          <a:solidFill>
            <a:schemeClr val="bg1"/>
          </a:solidFill>
          <a:ln w="12700" cap="sq">
            <a:solidFill>
              <a:schemeClr val="bg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30000"/>
              </a:lnSpc>
            </a:pPr>
            <a:r>
              <a:rPr lang="en-US" altLang="en-US" sz="2000" b="1" dirty="0">
                <a:latin typeface="Liberation Sans" panose="020B0604020202020204" pitchFamily="34" charset="0"/>
              </a:rPr>
              <a:t>Organization charts </a:t>
            </a:r>
            <a:r>
              <a:rPr lang="en-US" altLang="en-US" sz="2000" dirty="0">
                <a:latin typeface="Liberation Sans" panose="020B0604020202020204" pitchFamily="34" charset="0"/>
              </a:rPr>
              <a:t>show the interrelationships of activities and the delegation of authority and responsibility within the company.</a:t>
            </a:r>
          </a:p>
        </p:txBody>
      </p:sp>
      <p:sp>
        <p:nvSpPr>
          <p:cNvPr id="2" name="Rectangle 1"/>
          <p:cNvSpPr/>
          <p:nvPr/>
        </p:nvSpPr>
        <p:spPr>
          <a:xfrm>
            <a:off x="304799" y="5662302"/>
            <a:ext cx="168851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a:latin typeface="Liberation Sans" panose="020B0604020202020204" pitchFamily="34" charset="0"/>
              </a:rPr>
              <a:t>ILLUSTRATION 10-2</a:t>
            </a:r>
          </a:p>
          <a:p>
            <a:pPr algn="l"/>
            <a:r>
              <a:rPr lang="en-US" sz="1200" dirty="0">
                <a:latin typeface="Liberation Sans" panose="020B0604020202020204" pitchFamily="34" charset="0"/>
              </a:rPr>
              <a:t>A typical corporate</a:t>
            </a:r>
          </a:p>
          <a:p>
            <a:pPr algn="l"/>
            <a:r>
              <a:rPr lang="en-US" sz="1200" dirty="0">
                <a:latin typeface="Liberation Sans" panose="020B0604020202020204" pitchFamily="34" charset="0"/>
              </a:rPr>
              <a:t>organization chart</a:t>
            </a:r>
          </a:p>
        </p:txBody>
      </p:sp>
      <p:sp>
        <p:nvSpPr>
          <p:cNvPr id="13"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2"/>
          <p:cNvSpPr>
            <a:spLocks noChangeArrowheads="1"/>
          </p:cNvSpPr>
          <p:nvPr/>
        </p:nvSpPr>
        <p:spPr bwMode="auto">
          <a:xfrm>
            <a:off x="427038" y="1444625"/>
            <a:ext cx="8259762" cy="420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pPr>
            <a:r>
              <a:rPr lang="en-US" altLang="en-US" sz="2100" dirty="0">
                <a:latin typeface="Liberation Sans" panose="020B0604020202020204" pitchFamily="34" charset="0"/>
              </a:rPr>
              <a:t>Indicate whether the following statements are </a:t>
            </a:r>
            <a:r>
              <a:rPr lang="en-US" altLang="en-US" sz="2100" b="1" dirty="0">
                <a:latin typeface="Liberation Sans" panose="020B0604020202020204" pitchFamily="34" charset="0"/>
              </a:rPr>
              <a:t>true</a:t>
            </a:r>
            <a:r>
              <a:rPr lang="en-US" altLang="en-US" sz="2100" dirty="0">
                <a:latin typeface="Liberation Sans" panose="020B0604020202020204" pitchFamily="34" charset="0"/>
              </a:rPr>
              <a:t> or </a:t>
            </a:r>
            <a:r>
              <a:rPr lang="en-US" altLang="en-US" sz="2100" b="1" dirty="0">
                <a:latin typeface="Liberation Sans" panose="020B0604020202020204" pitchFamily="34" charset="0"/>
              </a:rPr>
              <a:t>false</a:t>
            </a:r>
            <a:r>
              <a:rPr lang="en-US" altLang="en-US" sz="2100" dirty="0">
                <a:latin typeface="Liberation Sans" panose="020B0604020202020204" pitchFamily="34" charset="0"/>
              </a:rPr>
              <a:t>.</a:t>
            </a:r>
          </a:p>
        </p:txBody>
      </p:sp>
      <p:sp>
        <p:nvSpPr>
          <p:cNvPr id="17" name="Rectangle 13"/>
          <p:cNvSpPr>
            <a:spLocks noChangeArrowheads="1"/>
          </p:cNvSpPr>
          <p:nvPr/>
        </p:nvSpPr>
        <p:spPr bwMode="auto">
          <a:xfrm>
            <a:off x="1447800" y="2032000"/>
            <a:ext cx="7391400" cy="3462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itchFamily="18" charset="0"/>
              </a:defRPr>
            </a:lvl1pPr>
            <a:lvl2pPr marL="914400" indent="-457200" algn="l">
              <a:defRPr sz="2400">
                <a:solidFill>
                  <a:schemeClr val="tx1"/>
                </a:solidFill>
                <a:latin typeface="Times New Roman" pitchFamily="18" charset="0"/>
              </a:defRPr>
            </a:lvl2pPr>
            <a:lvl3pPr marL="1371600" indent="-457200" algn="l">
              <a:defRPr sz="2400">
                <a:solidFill>
                  <a:schemeClr val="tx1"/>
                </a:solidFill>
                <a:latin typeface="Times New Roman" pitchFamily="18" charset="0"/>
              </a:defRPr>
            </a:lvl3pPr>
            <a:lvl4pPr marL="1828800" indent="-457200" algn="l">
              <a:defRPr sz="2400">
                <a:solidFill>
                  <a:schemeClr val="tx1"/>
                </a:solidFill>
                <a:latin typeface="Times New Roman" pitchFamily="18" charset="0"/>
              </a:defRPr>
            </a:lvl4pPr>
            <a:lvl5pPr marL="2286000" indent="-457200" algn="l">
              <a:defRPr sz="2400">
                <a:solidFill>
                  <a:schemeClr val="tx1"/>
                </a:solidFill>
                <a:latin typeface="Times New Roman" pitchFamily="18" charset="0"/>
              </a:defRPr>
            </a:lvl5pPr>
            <a:lvl6pPr marL="2743200" indent="-457200" eaLnBrk="0" fontAlgn="base" hangingPunct="0">
              <a:spcBef>
                <a:spcPct val="0"/>
              </a:spcBef>
              <a:spcAft>
                <a:spcPct val="0"/>
              </a:spcAft>
              <a:defRPr sz="2400">
                <a:solidFill>
                  <a:schemeClr val="tx1"/>
                </a:solidFill>
                <a:latin typeface="Times New Roman" pitchFamily="18" charset="0"/>
              </a:defRPr>
            </a:lvl6pPr>
            <a:lvl7pPr marL="3200400" indent="-457200" eaLnBrk="0" fontAlgn="base" hangingPunct="0">
              <a:spcBef>
                <a:spcPct val="0"/>
              </a:spcBef>
              <a:spcAft>
                <a:spcPct val="0"/>
              </a:spcAft>
              <a:defRPr sz="2400">
                <a:solidFill>
                  <a:schemeClr val="tx1"/>
                </a:solidFill>
                <a:latin typeface="Times New Roman" pitchFamily="18" charset="0"/>
              </a:defRPr>
            </a:lvl7pPr>
            <a:lvl8pPr marL="3657600" indent="-457200" eaLnBrk="0" fontAlgn="base" hangingPunct="0">
              <a:spcBef>
                <a:spcPct val="0"/>
              </a:spcBef>
              <a:spcAft>
                <a:spcPct val="0"/>
              </a:spcAft>
              <a:defRPr sz="2400">
                <a:solidFill>
                  <a:schemeClr val="tx1"/>
                </a:solidFill>
                <a:latin typeface="Times New Roman" pitchFamily="18" charset="0"/>
              </a:defRPr>
            </a:lvl8pPr>
            <a:lvl9pPr marL="4114800" indent="-457200" eaLnBrk="0" fontAlgn="base" hangingPunct="0">
              <a:spcBef>
                <a:spcPct val="0"/>
              </a:spcBef>
              <a:spcAft>
                <a:spcPct val="0"/>
              </a:spcAft>
              <a:defRPr sz="2400">
                <a:solidFill>
                  <a:schemeClr val="tx1"/>
                </a:solidFill>
                <a:latin typeface="Times New Roman" pitchFamily="18" charset="0"/>
              </a:defRPr>
            </a:lvl9pPr>
          </a:lstStyle>
          <a:p>
            <a:pPr>
              <a:lnSpc>
                <a:spcPct val="130000"/>
              </a:lnSpc>
              <a:spcBef>
                <a:spcPct val="70000"/>
              </a:spcBef>
              <a:buFontTx/>
              <a:buAutoNum type="arabicPeriod"/>
            </a:pPr>
            <a:r>
              <a:rPr lang="en-US" altLang="en-US" sz="2100" dirty="0">
                <a:latin typeface="Liberation Sans" panose="020B0604020202020204" pitchFamily="34" charset="0"/>
              </a:rPr>
              <a:t>Managerial accountants have a single role within an organization, collecting and reporting costs to management.</a:t>
            </a:r>
          </a:p>
          <a:p>
            <a:pPr>
              <a:lnSpc>
                <a:spcPct val="130000"/>
              </a:lnSpc>
              <a:spcBef>
                <a:spcPct val="70000"/>
              </a:spcBef>
              <a:buFontTx/>
              <a:buAutoNum type="arabicPeriod"/>
            </a:pPr>
            <a:r>
              <a:rPr lang="en-US" altLang="en-US" sz="2100" dirty="0">
                <a:latin typeface="Liberation Sans" panose="020B0604020202020204" pitchFamily="34" charset="0"/>
              </a:rPr>
              <a:t>Financial accounting reports are general-purpose and intended for external users.</a:t>
            </a:r>
          </a:p>
          <a:p>
            <a:pPr>
              <a:lnSpc>
                <a:spcPct val="130000"/>
              </a:lnSpc>
              <a:spcBef>
                <a:spcPct val="70000"/>
              </a:spcBef>
              <a:buFontTx/>
              <a:buAutoNum type="arabicPeriod"/>
            </a:pPr>
            <a:r>
              <a:rPr lang="en-US" altLang="en-US" sz="2100" dirty="0">
                <a:latin typeface="Liberation Sans" panose="020B0604020202020204" pitchFamily="34" charset="0"/>
              </a:rPr>
              <a:t>Managerial accounting reports are special-purpose and issued as frequently as needed.</a:t>
            </a:r>
          </a:p>
        </p:txBody>
      </p:sp>
      <p:sp>
        <p:nvSpPr>
          <p:cNvPr id="18" name="Text Box 14"/>
          <p:cNvSpPr txBox="1">
            <a:spLocks noChangeArrowheads="1"/>
          </p:cNvSpPr>
          <p:nvPr/>
        </p:nvSpPr>
        <p:spPr bwMode="auto">
          <a:xfrm>
            <a:off x="381000" y="2209800"/>
            <a:ext cx="914400" cy="430887"/>
          </a:xfrm>
          <a:prstGeom prst="rect">
            <a:avLst/>
          </a:prstGeom>
          <a:noFill/>
          <a:ln w="28575" cap="sq">
            <a:solidFill>
              <a:srgbClr val="CC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200" dirty="0">
                <a:latin typeface="Liberation Sans" panose="020B0604020202020204" pitchFamily="34" charset="0"/>
              </a:rPr>
              <a:t>False</a:t>
            </a:r>
          </a:p>
        </p:txBody>
      </p:sp>
      <p:sp>
        <p:nvSpPr>
          <p:cNvPr id="19" name="Text Box 15"/>
          <p:cNvSpPr txBox="1">
            <a:spLocks noChangeArrowheads="1"/>
          </p:cNvSpPr>
          <p:nvPr/>
        </p:nvSpPr>
        <p:spPr bwMode="auto">
          <a:xfrm>
            <a:off x="381000" y="3659188"/>
            <a:ext cx="914400" cy="430887"/>
          </a:xfrm>
          <a:prstGeom prst="rect">
            <a:avLst/>
          </a:prstGeom>
          <a:noFill/>
          <a:ln w="28575" cap="sq">
            <a:solidFill>
              <a:srgbClr val="CC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200" dirty="0">
                <a:latin typeface="Liberation Sans" panose="020B0604020202020204" pitchFamily="34" charset="0"/>
              </a:rPr>
              <a:t>True</a:t>
            </a:r>
          </a:p>
        </p:txBody>
      </p:sp>
      <p:sp>
        <p:nvSpPr>
          <p:cNvPr id="20" name="Text Box 16"/>
          <p:cNvSpPr txBox="1">
            <a:spLocks noChangeArrowheads="1"/>
          </p:cNvSpPr>
          <p:nvPr/>
        </p:nvSpPr>
        <p:spPr bwMode="auto">
          <a:xfrm>
            <a:off x="381000" y="4802188"/>
            <a:ext cx="914400" cy="430887"/>
          </a:xfrm>
          <a:prstGeom prst="rect">
            <a:avLst/>
          </a:prstGeom>
          <a:noFill/>
          <a:ln w="28575" cap="sq">
            <a:solidFill>
              <a:srgbClr val="CC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200" dirty="0">
                <a:latin typeface="Liberation Sans" panose="020B0604020202020204" pitchFamily="34" charset="0"/>
              </a:rPr>
              <a:t>True</a:t>
            </a:r>
          </a:p>
        </p:txBody>
      </p:sp>
      <p:sp>
        <p:nvSpPr>
          <p:cNvPr id="24"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
        <p:nvSpPr>
          <p:cNvPr id="25" name="Isosceles Triangle 24"/>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6" name="TextBox 25"/>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7" name="Rounded Rectangle 26"/>
          <p:cNvSpPr/>
          <p:nvPr/>
        </p:nvSpPr>
        <p:spPr bwMode="auto">
          <a:xfrm>
            <a:off x="2789829" y="425873"/>
            <a:ext cx="6163671"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000" b="1" dirty="0">
                <a:solidFill>
                  <a:schemeClr val="accent3"/>
                </a:solidFill>
                <a:latin typeface="Liberation Sans" panose="020B0604020202020204" pitchFamily="34" charset="0"/>
              </a:rPr>
              <a:t>Managerial Accounting Overview</a:t>
            </a:r>
            <a:endParaRPr lang="en-US" sz="3000" b="1" i="0" dirty="0">
              <a:solidFill>
                <a:schemeClr val="accent3"/>
              </a:solidFill>
              <a:effectLst/>
              <a:latin typeface="Liberation Sans" panose="020B0604020202020204" pitchFamily="34" charset="0"/>
            </a:endParaRPr>
          </a:p>
        </p:txBody>
      </p:sp>
      <p:sp>
        <p:nvSpPr>
          <p:cNvPr id="28" name="TextBox 27"/>
          <p:cNvSpPr txBox="1"/>
          <p:nvPr/>
        </p:nvSpPr>
        <p:spPr>
          <a:xfrm>
            <a:off x="2183330" y="417430"/>
            <a:ext cx="554182" cy="707886"/>
          </a:xfrm>
          <a:prstGeom prst="rect">
            <a:avLst/>
          </a:prstGeom>
          <a:noFill/>
        </p:spPr>
        <p:txBody>
          <a:bodyPr wrap="square" rtlCol="0">
            <a:spAutoFit/>
          </a:bodyPr>
          <a:lstStyle/>
          <a:p>
            <a:pPr algn="ctr"/>
            <a:r>
              <a:rPr lang="en-US" sz="4000" b="1" i="0" dirty="0">
                <a:solidFill>
                  <a:srgbClr val="E20000"/>
                </a:solidFill>
                <a:effectLst/>
                <a:latin typeface="+mn-lt"/>
              </a:rPr>
              <a:t>1</a:t>
            </a:r>
          </a:p>
        </p:txBody>
      </p:sp>
      <p:cxnSp>
        <p:nvCxnSpPr>
          <p:cNvPr id="29" name="Straight Connector 28"/>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0" name="Rectangle 29"/>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57991317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9941" name="Text Box 5"/>
          <p:cNvSpPr txBox="1">
            <a:spLocks noChangeArrowheads="1"/>
          </p:cNvSpPr>
          <p:nvPr/>
        </p:nvSpPr>
        <p:spPr bwMode="auto">
          <a:xfrm>
            <a:off x="381000" y="2209800"/>
            <a:ext cx="914400" cy="430887"/>
          </a:xfrm>
          <a:prstGeom prst="rect">
            <a:avLst/>
          </a:prstGeom>
          <a:noFill/>
          <a:ln w="28575" cap="sq">
            <a:solidFill>
              <a:srgbClr val="CC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200" dirty="0">
                <a:latin typeface="Liberation Sans" panose="020B0604020202020204" pitchFamily="34" charset="0"/>
              </a:rPr>
              <a:t>False</a:t>
            </a:r>
          </a:p>
        </p:txBody>
      </p:sp>
      <p:sp>
        <p:nvSpPr>
          <p:cNvPr id="679942" name="Text Box 6"/>
          <p:cNvSpPr txBox="1">
            <a:spLocks noChangeArrowheads="1"/>
          </p:cNvSpPr>
          <p:nvPr/>
        </p:nvSpPr>
        <p:spPr bwMode="auto">
          <a:xfrm>
            <a:off x="381000" y="3657600"/>
            <a:ext cx="914400" cy="430887"/>
          </a:xfrm>
          <a:prstGeom prst="rect">
            <a:avLst/>
          </a:prstGeom>
          <a:noFill/>
          <a:ln w="28575" cap="sq">
            <a:solidFill>
              <a:srgbClr val="CC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200" dirty="0">
                <a:latin typeface="Liberation Sans" panose="020B0604020202020204" pitchFamily="34" charset="0"/>
              </a:rPr>
              <a:t>False</a:t>
            </a:r>
          </a:p>
        </p:txBody>
      </p:sp>
      <p:sp>
        <p:nvSpPr>
          <p:cNvPr id="679940" name="Rectangle 4"/>
          <p:cNvSpPr>
            <a:spLocks noChangeArrowheads="1"/>
          </p:cNvSpPr>
          <p:nvPr/>
        </p:nvSpPr>
        <p:spPr bwMode="auto">
          <a:xfrm>
            <a:off x="1447800" y="2032000"/>
            <a:ext cx="7239000" cy="2419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lgn="l">
              <a:defRPr sz="2400">
                <a:solidFill>
                  <a:schemeClr val="tx1"/>
                </a:solidFill>
                <a:latin typeface="Times New Roman" pitchFamily="18" charset="0"/>
              </a:defRPr>
            </a:lvl1pPr>
            <a:lvl2pPr marL="914400" indent="-457200" algn="l">
              <a:defRPr sz="2400">
                <a:solidFill>
                  <a:schemeClr val="tx1"/>
                </a:solidFill>
                <a:latin typeface="Times New Roman" pitchFamily="18" charset="0"/>
              </a:defRPr>
            </a:lvl2pPr>
            <a:lvl3pPr marL="1371600" indent="-457200" algn="l">
              <a:defRPr sz="2400">
                <a:solidFill>
                  <a:schemeClr val="tx1"/>
                </a:solidFill>
                <a:latin typeface="Times New Roman" pitchFamily="18" charset="0"/>
              </a:defRPr>
            </a:lvl3pPr>
            <a:lvl4pPr marL="1828800" indent="-457200" algn="l">
              <a:defRPr sz="2400">
                <a:solidFill>
                  <a:schemeClr val="tx1"/>
                </a:solidFill>
                <a:latin typeface="Times New Roman" pitchFamily="18" charset="0"/>
              </a:defRPr>
            </a:lvl4pPr>
            <a:lvl5pPr marL="2286000" indent="-457200" algn="l">
              <a:defRPr sz="2400">
                <a:solidFill>
                  <a:schemeClr val="tx1"/>
                </a:solidFill>
                <a:latin typeface="Times New Roman" pitchFamily="18" charset="0"/>
              </a:defRPr>
            </a:lvl5pPr>
            <a:lvl6pPr marL="2743200" indent="-457200" eaLnBrk="0" fontAlgn="base" hangingPunct="0">
              <a:spcBef>
                <a:spcPct val="0"/>
              </a:spcBef>
              <a:spcAft>
                <a:spcPct val="0"/>
              </a:spcAft>
              <a:defRPr sz="2400">
                <a:solidFill>
                  <a:schemeClr val="tx1"/>
                </a:solidFill>
                <a:latin typeface="Times New Roman" pitchFamily="18" charset="0"/>
              </a:defRPr>
            </a:lvl6pPr>
            <a:lvl7pPr marL="3200400" indent="-457200" eaLnBrk="0" fontAlgn="base" hangingPunct="0">
              <a:spcBef>
                <a:spcPct val="0"/>
              </a:spcBef>
              <a:spcAft>
                <a:spcPct val="0"/>
              </a:spcAft>
              <a:defRPr sz="2400">
                <a:solidFill>
                  <a:schemeClr val="tx1"/>
                </a:solidFill>
                <a:latin typeface="Times New Roman" pitchFamily="18" charset="0"/>
              </a:defRPr>
            </a:lvl7pPr>
            <a:lvl8pPr marL="3657600" indent="-457200" eaLnBrk="0" fontAlgn="base" hangingPunct="0">
              <a:spcBef>
                <a:spcPct val="0"/>
              </a:spcBef>
              <a:spcAft>
                <a:spcPct val="0"/>
              </a:spcAft>
              <a:defRPr sz="2400">
                <a:solidFill>
                  <a:schemeClr val="tx1"/>
                </a:solidFill>
                <a:latin typeface="Times New Roman" pitchFamily="18" charset="0"/>
              </a:defRPr>
            </a:lvl8pPr>
            <a:lvl9pPr marL="4114800" indent="-457200" eaLnBrk="0" fontAlgn="base" hangingPunct="0">
              <a:spcBef>
                <a:spcPct val="0"/>
              </a:spcBef>
              <a:spcAft>
                <a:spcPct val="0"/>
              </a:spcAft>
              <a:defRPr sz="2400">
                <a:solidFill>
                  <a:schemeClr val="tx1"/>
                </a:solidFill>
                <a:latin typeface="Times New Roman" pitchFamily="18" charset="0"/>
              </a:defRPr>
            </a:lvl9pPr>
          </a:lstStyle>
          <a:p>
            <a:pPr>
              <a:lnSpc>
                <a:spcPct val="130000"/>
              </a:lnSpc>
              <a:spcBef>
                <a:spcPct val="70000"/>
              </a:spcBef>
              <a:buFontTx/>
              <a:buAutoNum type="arabicPeriod" startAt="4"/>
            </a:pPr>
            <a:r>
              <a:rPr lang="en-US" altLang="en-US" sz="2100" dirty="0">
                <a:latin typeface="Liberation Sans" panose="020B0604020202020204" pitchFamily="34" charset="0"/>
              </a:rPr>
              <a:t>Managers’ activities and responsibilities can be classified into three broad functions: cost accounting, budgeting, and internal control.</a:t>
            </a:r>
          </a:p>
          <a:p>
            <a:pPr>
              <a:lnSpc>
                <a:spcPct val="130000"/>
              </a:lnSpc>
              <a:spcBef>
                <a:spcPct val="70000"/>
              </a:spcBef>
              <a:buFontTx/>
              <a:buAutoNum type="arabicPeriod" startAt="4"/>
            </a:pPr>
            <a:r>
              <a:rPr lang="en-US" altLang="en-US" sz="2100" dirty="0">
                <a:latin typeface="Liberation Sans" panose="020B0604020202020204" pitchFamily="34" charset="0"/>
              </a:rPr>
              <a:t>Managerial accounting reports must now comply with generally accepted accounting principles (GAAP). </a:t>
            </a:r>
          </a:p>
        </p:txBody>
      </p:sp>
      <p:pic>
        <p:nvPicPr>
          <p:cNvPr id="19"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2" name="Rectangle 12"/>
          <p:cNvSpPr>
            <a:spLocks noChangeArrowheads="1"/>
          </p:cNvSpPr>
          <p:nvPr/>
        </p:nvSpPr>
        <p:spPr bwMode="auto">
          <a:xfrm>
            <a:off x="427038" y="1444625"/>
            <a:ext cx="8259762" cy="420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pPr>
            <a:r>
              <a:rPr lang="en-US" altLang="en-US" sz="2100" dirty="0">
                <a:latin typeface="Liberation Sans" panose="020B0604020202020204" pitchFamily="34" charset="0"/>
              </a:rPr>
              <a:t>Indicate whether the following statements are </a:t>
            </a:r>
            <a:r>
              <a:rPr lang="en-US" altLang="en-US" sz="2100" b="1" dirty="0">
                <a:latin typeface="Liberation Sans" panose="020B0604020202020204" pitchFamily="34" charset="0"/>
              </a:rPr>
              <a:t>true</a:t>
            </a:r>
            <a:r>
              <a:rPr lang="en-US" altLang="en-US" sz="2100" dirty="0">
                <a:latin typeface="Liberation Sans" panose="020B0604020202020204" pitchFamily="34" charset="0"/>
              </a:rPr>
              <a:t> or </a:t>
            </a:r>
            <a:r>
              <a:rPr lang="en-US" altLang="en-US" sz="2100" b="1" dirty="0">
                <a:latin typeface="Liberation Sans" panose="020B0604020202020204" pitchFamily="34" charset="0"/>
              </a:rPr>
              <a:t>false</a:t>
            </a:r>
            <a:r>
              <a:rPr lang="en-US" altLang="en-US" sz="2100" dirty="0">
                <a:latin typeface="Liberation Sans" panose="020B0604020202020204" pitchFamily="34" charset="0"/>
              </a:rPr>
              <a:t>.</a:t>
            </a:r>
          </a:p>
        </p:txBody>
      </p:sp>
      <p:sp>
        <p:nvSpPr>
          <p:cNvPr id="23"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
        <p:nvSpPr>
          <p:cNvPr id="24" name="Isosceles Triangle 23"/>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5" name="TextBox 24"/>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6" name="Rounded Rectangle 25"/>
          <p:cNvSpPr/>
          <p:nvPr/>
        </p:nvSpPr>
        <p:spPr bwMode="auto">
          <a:xfrm>
            <a:off x="2789829" y="425873"/>
            <a:ext cx="6163671"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000" b="1" dirty="0">
                <a:solidFill>
                  <a:schemeClr val="accent3"/>
                </a:solidFill>
                <a:latin typeface="Liberation Sans" panose="020B0604020202020204" pitchFamily="34" charset="0"/>
              </a:rPr>
              <a:t>Managerial Accounting Overview</a:t>
            </a:r>
            <a:endParaRPr lang="en-US" sz="3000" b="1" i="0" dirty="0">
              <a:solidFill>
                <a:schemeClr val="accent3"/>
              </a:solidFill>
              <a:effectLst/>
              <a:latin typeface="Liberation Sans" panose="020B0604020202020204" pitchFamily="34" charset="0"/>
            </a:endParaRPr>
          </a:p>
        </p:txBody>
      </p:sp>
      <p:sp>
        <p:nvSpPr>
          <p:cNvPr id="27" name="TextBox 26"/>
          <p:cNvSpPr txBox="1"/>
          <p:nvPr/>
        </p:nvSpPr>
        <p:spPr>
          <a:xfrm>
            <a:off x="2183330" y="417430"/>
            <a:ext cx="554182" cy="707886"/>
          </a:xfrm>
          <a:prstGeom prst="rect">
            <a:avLst/>
          </a:prstGeom>
          <a:noFill/>
        </p:spPr>
        <p:txBody>
          <a:bodyPr wrap="square" rtlCol="0">
            <a:spAutoFit/>
          </a:bodyPr>
          <a:lstStyle/>
          <a:p>
            <a:pPr algn="ctr"/>
            <a:r>
              <a:rPr lang="en-US" sz="4000" b="1" i="0" dirty="0">
                <a:solidFill>
                  <a:srgbClr val="E20000"/>
                </a:solidFill>
                <a:effectLst/>
                <a:latin typeface="+mn-lt"/>
              </a:rPr>
              <a:t>1</a:t>
            </a:r>
          </a:p>
        </p:txBody>
      </p:sp>
      <p:cxnSp>
        <p:nvCxnSpPr>
          <p:cNvPr id="28" name="Straight Connector 27"/>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9" name="Rectangle 28"/>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79941"/>
                                        </p:tgtEl>
                                        <p:attrNameLst>
                                          <p:attrName>style.visibility</p:attrName>
                                        </p:attrNameLst>
                                      </p:cBhvr>
                                      <p:to>
                                        <p:strVal val="visible"/>
                                      </p:to>
                                    </p:set>
                                    <p:animEffect transition="in" filter="fade">
                                      <p:cBhvr>
                                        <p:cTn id="7" dur="500"/>
                                        <p:tgtEl>
                                          <p:spTgt spid="6799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79942"/>
                                        </p:tgtEl>
                                        <p:attrNameLst>
                                          <p:attrName>style.visibility</p:attrName>
                                        </p:attrNameLst>
                                      </p:cBhvr>
                                      <p:to>
                                        <p:strVal val="visible"/>
                                      </p:to>
                                    </p:set>
                                    <p:animEffect transition="in" filter="fade">
                                      <p:cBhvr>
                                        <p:cTn id="12" dur="500"/>
                                        <p:tgtEl>
                                          <p:spTgt spid="679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9941" grpId="0" animBg="1"/>
      <p:bldP spid="679942"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1165" name="Rectangle 13"/>
          <p:cNvSpPr>
            <a:spLocks noChangeArrowheads="1"/>
          </p:cNvSpPr>
          <p:nvPr/>
        </p:nvSpPr>
        <p:spPr bwMode="auto">
          <a:xfrm>
            <a:off x="533400" y="1640544"/>
            <a:ext cx="8001000" cy="4108450"/>
          </a:xfrm>
          <a:prstGeom prst="rect">
            <a:avLst/>
          </a:prstGeom>
          <a:solidFill>
            <a:schemeClr val="bg1"/>
          </a:solidFill>
          <a:ln>
            <a:noFill/>
          </a:ln>
          <a:effectLst/>
          <a:extLst>
            <a:ext uri="{91240B29-F687-4F45-9708-019B960494DF}">
              <a14:hiddenLine xmlns:a14="http://schemas.microsoft.com/office/drawing/2010/main" w="12700" algn="ctr">
                <a:solidFill>
                  <a:srgbClr val="000000"/>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lvl1pPr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660525" indent="-457200" algn="l">
              <a:defRPr sz="2400">
                <a:solidFill>
                  <a:schemeClr val="tx1"/>
                </a:solidFill>
                <a:latin typeface="Times New Roman" pitchFamily="18" charset="0"/>
              </a:defRPr>
            </a:lvl3pPr>
            <a:lvl4pPr marL="2232025" indent="-457200" algn="l">
              <a:defRPr sz="2400">
                <a:solidFill>
                  <a:schemeClr val="tx1"/>
                </a:solidFill>
                <a:latin typeface="Times New Roman" pitchFamily="18" charset="0"/>
              </a:defRPr>
            </a:lvl4pPr>
            <a:lvl5pPr marL="2803525" indent="-457200" algn="l">
              <a:defRPr sz="2400">
                <a:solidFill>
                  <a:schemeClr val="tx1"/>
                </a:solidFill>
                <a:latin typeface="Times New Roman" pitchFamily="18" charset="0"/>
              </a:defRPr>
            </a:lvl5pPr>
            <a:lvl6pPr marL="3260725" indent="-457200" eaLnBrk="0" fontAlgn="base" hangingPunct="0">
              <a:spcBef>
                <a:spcPct val="0"/>
              </a:spcBef>
              <a:spcAft>
                <a:spcPct val="0"/>
              </a:spcAft>
              <a:defRPr sz="2400">
                <a:solidFill>
                  <a:schemeClr val="tx1"/>
                </a:solidFill>
                <a:latin typeface="Times New Roman" pitchFamily="18" charset="0"/>
              </a:defRPr>
            </a:lvl6pPr>
            <a:lvl7pPr marL="3717925" indent="-457200" eaLnBrk="0" fontAlgn="base" hangingPunct="0">
              <a:spcBef>
                <a:spcPct val="0"/>
              </a:spcBef>
              <a:spcAft>
                <a:spcPct val="0"/>
              </a:spcAft>
              <a:defRPr sz="2400">
                <a:solidFill>
                  <a:schemeClr val="tx1"/>
                </a:solidFill>
                <a:latin typeface="Times New Roman" pitchFamily="18" charset="0"/>
              </a:defRPr>
            </a:lvl7pPr>
            <a:lvl8pPr marL="4175125" indent="-457200" eaLnBrk="0" fontAlgn="base" hangingPunct="0">
              <a:spcBef>
                <a:spcPct val="0"/>
              </a:spcBef>
              <a:spcAft>
                <a:spcPct val="0"/>
              </a:spcAft>
              <a:defRPr sz="2400">
                <a:solidFill>
                  <a:schemeClr val="tx1"/>
                </a:solidFill>
                <a:latin typeface="Times New Roman" pitchFamily="18" charset="0"/>
              </a:defRPr>
            </a:lvl8pPr>
            <a:lvl9pPr marL="4632325" indent="-4572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60000"/>
              </a:spcBef>
              <a:buClr>
                <a:schemeClr val="accent2"/>
              </a:buClr>
              <a:buSzPct val="75000"/>
              <a:buFont typeface="Wingdings" pitchFamily="2" charset="2"/>
              <a:buNone/>
            </a:pPr>
            <a:r>
              <a:rPr lang="en-US" altLang="en-US" sz="2300" dirty="0">
                <a:solidFill>
                  <a:schemeClr val="bg2"/>
                </a:solidFill>
                <a:latin typeface="Liberation Sans" panose="020B0604020202020204" pitchFamily="34" charset="0"/>
              </a:rPr>
              <a:t>Managers should ask questions such as the following.</a:t>
            </a:r>
          </a:p>
          <a:p>
            <a:pPr lvl="1">
              <a:lnSpc>
                <a:spcPct val="125000"/>
              </a:lnSpc>
              <a:spcBef>
                <a:spcPct val="60000"/>
              </a:spcBef>
              <a:buClr>
                <a:schemeClr val="folHlink"/>
              </a:buClr>
              <a:buFont typeface="Wingdings" pitchFamily="2" charset="2"/>
              <a:buAutoNum type="arabicPeriod"/>
            </a:pPr>
            <a:r>
              <a:rPr lang="en-US" altLang="en-US" sz="2200" dirty="0">
                <a:solidFill>
                  <a:schemeClr val="bg2"/>
                </a:solidFill>
                <a:latin typeface="Liberation Sans" panose="020B0604020202020204" pitchFamily="34" charset="0"/>
              </a:rPr>
              <a:t>What costs are involved in making a product or providing a service?</a:t>
            </a:r>
          </a:p>
          <a:p>
            <a:pPr lvl="1">
              <a:lnSpc>
                <a:spcPct val="125000"/>
              </a:lnSpc>
              <a:spcBef>
                <a:spcPct val="60000"/>
              </a:spcBef>
              <a:buClr>
                <a:schemeClr val="folHlink"/>
              </a:buClr>
              <a:buFont typeface="Wingdings" pitchFamily="2" charset="2"/>
              <a:buAutoNum type="arabicPeriod"/>
            </a:pPr>
            <a:r>
              <a:rPr lang="en-US" altLang="en-US" sz="2200" dirty="0">
                <a:solidFill>
                  <a:schemeClr val="bg2"/>
                </a:solidFill>
                <a:latin typeface="Liberation Sans" panose="020B0604020202020204" pitchFamily="34" charset="0"/>
              </a:rPr>
              <a:t>If we decrease production volume, will costs decrease?</a:t>
            </a:r>
          </a:p>
          <a:p>
            <a:pPr lvl="1">
              <a:lnSpc>
                <a:spcPct val="125000"/>
              </a:lnSpc>
              <a:spcBef>
                <a:spcPct val="60000"/>
              </a:spcBef>
              <a:buClr>
                <a:schemeClr val="folHlink"/>
              </a:buClr>
              <a:buFont typeface="Wingdings" pitchFamily="2" charset="2"/>
              <a:buAutoNum type="arabicPeriod"/>
            </a:pPr>
            <a:r>
              <a:rPr lang="en-US" altLang="en-US" sz="2200" dirty="0">
                <a:solidFill>
                  <a:schemeClr val="bg2"/>
                </a:solidFill>
                <a:latin typeface="Liberation Sans" panose="020B0604020202020204" pitchFamily="34" charset="0"/>
              </a:rPr>
              <a:t>What impact will automation have on total costs?</a:t>
            </a:r>
          </a:p>
          <a:p>
            <a:pPr lvl="1">
              <a:lnSpc>
                <a:spcPct val="125000"/>
              </a:lnSpc>
              <a:spcBef>
                <a:spcPct val="60000"/>
              </a:spcBef>
              <a:buClr>
                <a:schemeClr val="folHlink"/>
              </a:buClr>
              <a:buFont typeface="Wingdings" pitchFamily="2" charset="2"/>
              <a:buAutoNum type="arabicPeriod"/>
            </a:pPr>
            <a:r>
              <a:rPr lang="en-US" altLang="en-US" sz="2200" dirty="0">
                <a:solidFill>
                  <a:schemeClr val="bg2"/>
                </a:solidFill>
                <a:latin typeface="Liberation Sans" panose="020B0604020202020204" pitchFamily="34" charset="0"/>
              </a:rPr>
              <a:t>How can we best control costs?</a:t>
            </a:r>
          </a:p>
        </p:txBody>
      </p:sp>
      <p:sp>
        <p:nvSpPr>
          <p:cNvPr id="9" name="Isosceles Triangle 8"/>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0" name="TextBox 9"/>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1" name="Rounded Rectangle 10"/>
          <p:cNvSpPr/>
          <p:nvPr/>
        </p:nvSpPr>
        <p:spPr bwMode="auto">
          <a:xfrm>
            <a:off x="2789829" y="231443"/>
            <a:ext cx="5958883" cy="113975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100" b="1" dirty="0">
                <a:solidFill>
                  <a:schemeClr val="accent3"/>
                </a:solidFill>
                <a:latin typeface="Liberation Sans" panose="020B0604020202020204" pitchFamily="34" charset="0"/>
              </a:rPr>
              <a:t>Describe the classes of manufacturing costs and the differences between product and period costs. </a:t>
            </a:r>
            <a:endParaRPr lang="en-US" sz="2100" b="1" i="0" dirty="0">
              <a:solidFill>
                <a:schemeClr val="accent3"/>
              </a:solidFill>
              <a:latin typeface="Liberation Sans" panose="020B0604020202020204" pitchFamily="34" charset="0"/>
            </a:endParaRPr>
          </a:p>
        </p:txBody>
      </p:sp>
      <p:sp>
        <p:nvSpPr>
          <p:cNvPr id="12" name="TextBox 11"/>
          <p:cNvSpPr txBox="1"/>
          <p:nvPr/>
        </p:nvSpPr>
        <p:spPr>
          <a:xfrm>
            <a:off x="2169682" y="426570"/>
            <a:ext cx="554182" cy="707886"/>
          </a:xfrm>
          <a:prstGeom prst="rect">
            <a:avLst/>
          </a:prstGeom>
          <a:noFill/>
        </p:spPr>
        <p:txBody>
          <a:bodyPr wrap="square" rtlCol="0">
            <a:spAutoFit/>
          </a:bodyPr>
          <a:lstStyle/>
          <a:p>
            <a:pPr algn="ctr"/>
            <a:r>
              <a:rPr lang="en-US" sz="4000" b="1" i="0" dirty="0">
                <a:solidFill>
                  <a:srgbClr val="E20000"/>
                </a:solidFill>
                <a:effectLst/>
                <a:latin typeface="+mn-lt"/>
              </a:rPr>
              <a:t>2</a:t>
            </a:r>
          </a:p>
        </p:txBody>
      </p:sp>
      <p:cxnSp>
        <p:nvCxnSpPr>
          <p:cNvPr id="13" name="Straight Connector 12"/>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8"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a:rPr>
              <a:t>LO 2</a:t>
            </a:r>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2180" name="Rectangle 4"/>
          <p:cNvSpPr>
            <a:spLocks noChangeArrowheads="1"/>
          </p:cNvSpPr>
          <p:nvPr/>
        </p:nvSpPr>
        <p:spPr bwMode="auto">
          <a:xfrm>
            <a:off x="609600" y="1371600"/>
            <a:ext cx="8001000" cy="1136650"/>
          </a:xfrm>
          <a:prstGeom prst="rect">
            <a:avLst/>
          </a:prstGeom>
          <a:solidFill>
            <a:schemeClr val="bg1"/>
          </a:solidFill>
          <a:ln>
            <a:noFill/>
          </a:ln>
          <a:effectLst/>
          <a:extLst>
            <a:ext uri="{91240B29-F687-4F45-9708-019B960494DF}">
              <a14:hiddenLine xmlns:a14="http://schemas.microsoft.com/office/drawing/2010/main" w="12700" algn="ctr">
                <a:solidFill>
                  <a:srgbClr val="000000"/>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lstStyle>
            <a:lvl1pPr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660525" indent="-457200" algn="l">
              <a:defRPr sz="2400">
                <a:solidFill>
                  <a:schemeClr val="tx1"/>
                </a:solidFill>
                <a:latin typeface="Times New Roman" pitchFamily="18" charset="0"/>
              </a:defRPr>
            </a:lvl3pPr>
            <a:lvl4pPr marL="2232025" indent="-457200" algn="l">
              <a:defRPr sz="2400">
                <a:solidFill>
                  <a:schemeClr val="tx1"/>
                </a:solidFill>
                <a:latin typeface="Times New Roman" pitchFamily="18" charset="0"/>
              </a:defRPr>
            </a:lvl4pPr>
            <a:lvl5pPr marL="2803525" indent="-457200" algn="l">
              <a:defRPr sz="2400">
                <a:solidFill>
                  <a:schemeClr val="tx1"/>
                </a:solidFill>
                <a:latin typeface="Times New Roman" pitchFamily="18" charset="0"/>
              </a:defRPr>
            </a:lvl5pPr>
            <a:lvl6pPr marL="3260725" indent="-457200" eaLnBrk="0" fontAlgn="base" hangingPunct="0">
              <a:spcBef>
                <a:spcPct val="0"/>
              </a:spcBef>
              <a:spcAft>
                <a:spcPct val="0"/>
              </a:spcAft>
              <a:defRPr sz="2400">
                <a:solidFill>
                  <a:schemeClr val="tx1"/>
                </a:solidFill>
                <a:latin typeface="Times New Roman" pitchFamily="18" charset="0"/>
              </a:defRPr>
            </a:lvl6pPr>
            <a:lvl7pPr marL="3717925" indent="-457200" eaLnBrk="0" fontAlgn="base" hangingPunct="0">
              <a:spcBef>
                <a:spcPct val="0"/>
              </a:spcBef>
              <a:spcAft>
                <a:spcPct val="0"/>
              </a:spcAft>
              <a:defRPr sz="2400">
                <a:solidFill>
                  <a:schemeClr val="tx1"/>
                </a:solidFill>
                <a:latin typeface="Times New Roman" pitchFamily="18" charset="0"/>
              </a:defRPr>
            </a:lvl7pPr>
            <a:lvl8pPr marL="4175125" indent="-457200" eaLnBrk="0" fontAlgn="base" hangingPunct="0">
              <a:spcBef>
                <a:spcPct val="0"/>
              </a:spcBef>
              <a:spcAft>
                <a:spcPct val="0"/>
              </a:spcAft>
              <a:defRPr sz="2400">
                <a:solidFill>
                  <a:schemeClr val="tx1"/>
                </a:solidFill>
                <a:latin typeface="Times New Roman" pitchFamily="18" charset="0"/>
              </a:defRPr>
            </a:lvl8pPr>
            <a:lvl9pPr marL="4632325" indent="-457200" eaLnBrk="0" fontAlgn="base" hangingPunct="0">
              <a:spcBef>
                <a:spcPct val="0"/>
              </a:spcBef>
              <a:spcAft>
                <a:spcPct val="0"/>
              </a:spcAft>
              <a:defRPr sz="2400">
                <a:solidFill>
                  <a:schemeClr val="tx1"/>
                </a:solidFill>
                <a:latin typeface="Times New Roman" pitchFamily="18" charset="0"/>
              </a:defRPr>
            </a:lvl9pPr>
          </a:lstStyle>
          <a:p>
            <a:pPr>
              <a:lnSpc>
                <a:spcPct val="130000"/>
              </a:lnSpc>
              <a:spcBef>
                <a:spcPct val="50000"/>
              </a:spcBef>
              <a:buClr>
                <a:schemeClr val="accent2"/>
              </a:buClr>
              <a:buSzPct val="75000"/>
              <a:buFont typeface="Wingdings" pitchFamily="2" charset="2"/>
              <a:buNone/>
            </a:pPr>
            <a:r>
              <a:rPr lang="en-US" altLang="en-US" sz="2300" dirty="0">
                <a:solidFill>
                  <a:schemeClr val="bg2"/>
                </a:solidFill>
                <a:latin typeface="Liberation Sans" panose="020B0604020202020204" pitchFamily="34" charset="0"/>
              </a:rPr>
              <a:t>Manufacturing consists of activities and processes that convert raw materials into finished goods.</a:t>
            </a:r>
          </a:p>
        </p:txBody>
      </p:sp>
      <p:sp>
        <p:nvSpPr>
          <p:cNvPr id="8"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MANUFACTURING COSTS</a:t>
            </a:r>
          </a:p>
        </p:txBody>
      </p:sp>
      <p:sp>
        <p:nvSpPr>
          <p:cNvPr id="9"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pic>
        <p:nvPicPr>
          <p:cNvPr id="562192"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772" y="2556800"/>
            <a:ext cx="2823628" cy="16869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pic>
        <p:nvPicPr>
          <p:cNvPr id="562193" name="Picture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2566325"/>
            <a:ext cx="2819400" cy="1678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pic>
        <p:nvPicPr>
          <p:cNvPr id="562194"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3287" y="4555891"/>
            <a:ext cx="2819400" cy="19153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13"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8372" y="1905000"/>
            <a:ext cx="2823628" cy="16869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372740" name="Text Box 4"/>
          <p:cNvSpPr txBox="1">
            <a:spLocks noChangeArrowheads="1"/>
          </p:cNvSpPr>
          <p:nvPr/>
        </p:nvSpPr>
        <p:spPr bwMode="auto">
          <a:xfrm>
            <a:off x="609600" y="137160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itchFamily="18" charset="0"/>
              </a:defRPr>
            </a:lvl1pPr>
            <a:lvl2pPr marL="1028700" indent="-457200" algn="l">
              <a:defRPr sz="2400">
                <a:solidFill>
                  <a:schemeClr val="tx1"/>
                </a:solidFill>
                <a:latin typeface="Times New Roman" pitchFamily="18" charset="0"/>
              </a:defRPr>
            </a:lvl2pPr>
            <a:lvl3pPr marL="1143000"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50000"/>
              </a:spcBef>
              <a:buClr>
                <a:srgbClr val="800000"/>
              </a:buClr>
              <a:buSzPct val="80000"/>
              <a:buFont typeface="Wingdings" pitchFamily="2" charset="2"/>
              <a:buNone/>
            </a:pPr>
            <a:r>
              <a:rPr lang="en-US" altLang="en-US" sz="2800" b="1" dirty="0">
                <a:solidFill>
                  <a:srgbClr val="CC0000"/>
                </a:solidFill>
                <a:latin typeface="Liberation Sans" panose="020B0604020202020204" pitchFamily="34" charset="0"/>
              </a:rPr>
              <a:t>Direct Materials</a:t>
            </a:r>
          </a:p>
        </p:txBody>
      </p:sp>
      <p:sp>
        <p:nvSpPr>
          <p:cNvPr id="372743" name="Text Box 7"/>
          <p:cNvSpPr txBox="1">
            <a:spLocks noChangeArrowheads="1"/>
          </p:cNvSpPr>
          <p:nvPr/>
        </p:nvSpPr>
        <p:spPr bwMode="auto">
          <a:xfrm>
            <a:off x="609600" y="1981200"/>
            <a:ext cx="5334000" cy="1552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l">
              <a:defRPr sz="2400">
                <a:solidFill>
                  <a:schemeClr val="tx1"/>
                </a:solidFill>
                <a:latin typeface="Times New Roman" pitchFamily="18" charset="0"/>
              </a:defRPr>
            </a:lvl1pPr>
            <a:lvl2pPr marL="1025525" indent="-454025"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40000"/>
              </a:spcBef>
              <a:buSzPct val="80000"/>
            </a:pPr>
            <a:r>
              <a:rPr lang="en-US" altLang="en-US" sz="2300" b="1" dirty="0">
                <a:latin typeface="Liberation Sans" panose="020B0604020202020204" pitchFamily="34" charset="0"/>
              </a:rPr>
              <a:t>Raw Materials</a:t>
            </a:r>
          </a:p>
          <a:p>
            <a:pPr marL="0" indent="0">
              <a:lnSpc>
                <a:spcPct val="125000"/>
              </a:lnSpc>
              <a:spcBef>
                <a:spcPct val="40000"/>
              </a:spcBef>
              <a:buSzPct val="80000"/>
            </a:pPr>
            <a:r>
              <a:rPr lang="en-US" altLang="en-US" sz="2200" dirty="0">
                <a:latin typeface="Liberation Sans" panose="020B0604020202020204" pitchFamily="34" charset="0"/>
              </a:rPr>
              <a:t>Basic materials and parts used in manufacturing process.</a:t>
            </a:r>
            <a:endParaRPr lang="en-US" altLang="en-US" sz="2200" u="sng" dirty="0">
              <a:latin typeface="Liberation Sans" panose="020B0604020202020204" pitchFamily="34" charset="0"/>
            </a:endParaRPr>
          </a:p>
        </p:txBody>
      </p:sp>
      <p:sp>
        <p:nvSpPr>
          <p:cNvPr id="372745" name="Text Box 9"/>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372800" name="Text Box 64"/>
          <p:cNvSpPr txBox="1">
            <a:spLocks noChangeArrowheads="1"/>
          </p:cNvSpPr>
          <p:nvPr/>
        </p:nvSpPr>
        <p:spPr bwMode="auto">
          <a:xfrm>
            <a:off x="609600" y="3613150"/>
            <a:ext cx="7772400" cy="15358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lgn="l">
              <a:defRPr sz="2400">
                <a:solidFill>
                  <a:schemeClr val="tx1"/>
                </a:solidFill>
                <a:latin typeface="Times New Roman" pitchFamily="18" charset="0"/>
              </a:defRPr>
            </a:lvl1pPr>
            <a:lvl2pPr marL="1025525" indent="-454025"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60000"/>
              </a:spcBef>
              <a:buSzPct val="80000"/>
            </a:pPr>
            <a:r>
              <a:rPr lang="en-US" altLang="en-US" sz="2300" b="1" dirty="0">
                <a:latin typeface="Liberation Sans" panose="020B0604020202020204" pitchFamily="34" charset="0"/>
              </a:rPr>
              <a:t>Direct Materials</a:t>
            </a:r>
            <a:r>
              <a:rPr lang="en-US" altLang="en-US" dirty="0">
                <a:latin typeface="Liberation Sans" panose="020B0604020202020204" pitchFamily="34" charset="0"/>
              </a:rPr>
              <a:t> </a:t>
            </a:r>
          </a:p>
          <a:p>
            <a:pPr marL="0" indent="0">
              <a:lnSpc>
                <a:spcPct val="125000"/>
              </a:lnSpc>
              <a:spcBef>
                <a:spcPct val="40000"/>
              </a:spcBef>
              <a:buSzPct val="80000"/>
            </a:pPr>
            <a:r>
              <a:rPr lang="en-US" altLang="en-US" sz="2200" dirty="0">
                <a:latin typeface="Liberation Sans" panose="020B0604020202020204" pitchFamily="34" charset="0"/>
              </a:rPr>
              <a:t>Raw materials that can be physically and directly associated with the finished product during the manufacturing process.</a:t>
            </a:r>
            <a:endParaRPr lang="en-US" altLang="en-US" sz="2200" b="1" dirty="0">
              <a:latin typeface="Liberation Sans" panose="020B0604020202020204" pitchFamily="34" charset="0"/>
            </a:endParaRPr>
          </a:p>
        </p:txBody>
      </p:sp>
      <p:sp>
        <p:nvSpPr>
          <p:cNvPr id="10"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MANUFACTURING COSTS</a:t>
            </a:r>
          </a:p>
        </p:txBody>
      </p:sp>
      <p:sp>
        <p:nvSpPr>
          <p:cNvPr id="11"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3"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7" name="Text Box 5"/>
          <p:cNvSpPr txBox="1">
            <a:spLocks noChangeArrowheads="1"/>
          </p:cNvSpPr>
          <p:nvPr/>
        </p:nvSpPr>
        <p:spPr bwMode="auto">
          <a:xfrm>
            <a:off x="609600" y="1981200"/>
            <a:ext cx="7467600" cy="3157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20000"/>
              </a:spcBef>
              <a:buSzPct val="80000"/>
            </a:pPr>
            <a:r>
              <a:rPr lang="en-US" altLang="en-US" sz="2300" b="1" dirty="0">
                <a:latin typeface="Liberation Sans" panose="020B0604020202020204" pitchFamily="34" charset="0"/>
              </a:rPr>
              <a:t>Indirect Materials</a:t>
            </a:r>
          </a:p>
          <a:p>
            <a:pPr lvl="1">
              <a:lnSpc>
                <a:spcPct val="120000"/>
              </a:lnSpc>
              <a:spcBef>
                <a:spcPct val="60000"/>
              </a:spcBef>
              <a:buSzPct val="100000"/>
              <a:buFont typeface="+mj-lt"/>
              <a:buAutoNum type="arabicPeriod"/>
            </a:pPr>
            <a:r>
              <a:rPr lang="en-US" altLang="en-US" sz="2200" dirty="0">
                <a:latin typeface="Liberation Sans" panose="020B0604020202020204" pitchFamily="34" charset="0"/>
              </a:rPr>
              <a:t>Not physically part of the finished product or </a:t>
            </a:r>
          </a:p>
          <a:p>
            <a:pPr lvl="1">
              <a:lnSpc>
                <a:spcPct val="120000"/>
              </a:lnSpc>
              <a:spcBef>
                <a:spcPct val="60000"/>
              </a:spcBef>
              <a:buSzPct val="100000"/>
              <a:buFont typeface="+mj-lt"/>
              <a:buAutoNum type="arabicPeriod"/>
            </a:pPr>
            <a:r>
              <a:rPr lang="en-US" altLang="en-US" sz="2200" dirty="0">
                <a:latin typeface="Liberation Sans" panose="020B0604020202020204" pitchFamily="34" charset="0"/>
              </a:rPr>
              <a:t>they are an </a:t>
            </a:r>
            <a:r>
              <a:rPr lang="en-US" sz="2200" dirty="0">
                <a:latin typeface="Liberation Sans" panose="020B0604020202020204" pitchFamily="34" charset="0"/>
              </a:rPr>
              <a:t>impractical to trace to the finished product because their physical association with the finished product is too small in terms of cost.</a:t>
            </a:r>
            <a:endParaRPr lang="en-US" altLang="en-US" sz="2200" dirty="0">
              <a:latin typeface="Liberation Sans" panose="020B0604020202020204" pitchFamily="34" charset="0"/>
            </a:endParaRPr>
          </a:p>
          <a:p>
            <a:pPr marL="228600" lvl="1" indent="0">
              <a:lnSpc>
                <a:spcPct val="120000"/>
              </a:lnSpc>
              <a:spcBef>
                <a:spcPct val="60000"/>
              </a:spcBef>
              <a:buClr>
                <a:srgbClr val="800000"/>
              </a:buClr>
              <a:buSzPct val="80000"/>
            </a:pPr>
            <a:r>
              <a:rPr lang="en-US" altLang="en-US" sz="2200" dirty="0">
                <a:latin typeface="Liberation Sans" panose="020B0604020202020204" pitchFamily="34" charset="0"/>
              </a:rPr>
              <a:t>Considered part of </a:t>
            </a:r>
            <a:r>
              <a:rPr lang="en-US" altLang="en-US" sz="2200" b="1" dirty="0">
                <a:latin typeface="Liberation Sans" panose="020B0604020202020204" pitchFamily="34" charset="0"/>
              </a:rPr>
              <a:t>manufacturing overhead</a:t>
            </a:r>
            <a:r>
              <a:rPr lang="en-US" altLang="en-US" sz="2200" b="1" dirty="0">
                <a:solidFill>
                  <a:srgbClr val="000070"/>
                </a:solidFill>
                <a:latin typeface="Liberation Sans" panose="020B0604020202020204" pitchFamily="34" charset="0"/>
              </a:rPr>
              <a:t>.</a:t>
            </a:r>
          </a:p>
        </p:txBody>
      </p:sp>
      <p:sp>
        <p:nvSpPr>
          <p:cNvPr id="448570" name="Text Box 58"/>
          <p:cNvSpPr txBox="1">
            <a:spLocks noChangeArrowheads="1"/>
          </p:cNvSpPr>
          <p:nvPr/>
        </p:nvSpPr>
        <p:spPr bwMode="auto">
          <a:xfrm>
            <a:off x="609600" y="137160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457200" indent="-457200" algn="l">
              <a:spcBef>
                <a:spcPct val="50000"/>
              </a:spcBef>
              <a:buClr>
                <a:srgbClr val="800000"/>
              </a:buClr>
              <a:buSzPct val="80000"/>
              <a:buFont typeface="Wingdings" pitchFamily="2" charset="2"/>
              <a:buNone/>
              <a:defRPr sz="2800" b="1">
                <a:solidFill>
                  <a:srgbClr val="CC0000"/>
                </a:solidFill>
                <a:latin typeface="Liberation Sans" panose="020B0604020202020204" pitchFamily="34" charset="0"/>
              </a:defRPr>
            </a:lvl1pPr>
            <a:lvl2pPr marL="1028700" indent="-457200" algn="l"/>
            <a:lvl3pPr marL="1143000" algn="l"/>
            <a:lvl4pPr algn="l"/>
            <a:lvl5pPr algn="l"/>
            <a:lvl6pPr eaLnBrk="0" fontAlgn="base" hangingPunct="0">
              <a:spcBef>
                <a:spcPct val="0"/>
              </a:spcBef>
              <a:spcAft>
                <a:spcPct val="0"/>
              </a:spcAft>
            </a:lvl6pPr>
            <a:lvl7pPr eaLnBrk="0" fontAlgn="base" hangingPunct="0">
              <a:spcBef>
                <a:spcPct val="0"/>
              </a:spcBef>
              <a:spcAft>
                <a:spcPct val="0"/>
              </a:spcAft>
            </a:lvl7pPr>
            <a:lvl8pPr eaLnBrk="0" fontAlgn="base" hangingPunct="0">
              <a:spcBef>
                <a:spcPct val="0"/>
              </a:spcBef>
              <a:spcAft>
                <a:spcPct val="0"/>
              </a:spcAft>
            </a:lvl8pPr>
            <a:lvl9pPr eaLnBrk="0" fontAlgn="base" hangingPunct="0">
              <a:spcBef>
                <a:spcPct val="0"/>
              </a:spcBef>
              <a:spcAft>
                <a:spcPct val="0"/>
              </a:spcAft>
            </a:lvl9pPr>
          </a:lstStyle>
          <a:p>
            <a:r>
              <a:rPr lang="en-US" altLang="en-US" dirty="0"/>
              <a:t>Direct Materials</a:t>
            </a:r>
          </a:p>
        </p:txBody>
      </p:sp>
      <p:sp>
        <p:nvSpPr>
          <p:cNvPr id="8"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MANUFACTURING COSTS</a:t>
            </a:r>
          </a:p>
        </p:txBody>
      </p:sp>
      <p:sp>
        <p:nvSpPr>
          <p:cNvPr id="9"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3" name="Text Box 5"/>
          <p:cNvSpPr txBox="1">
            <a:spLocks noChangeArrowheads="1"/>
          </p:cNvSpPr>
          <p:nvPr/>
        </p:nvSpPr>
        <p:spPr bwMode="auto">
          <a:xfrm>
            <a:off x="609600" y="1981200"/>
            <a:ext cx="4953000" cy="1768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1025525" indent="-454025"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20000"/>
              </a:spcBef>
              <a:buSzPct val="80000"/>
            </a:pPr>
            <a:r>
              <a:rPr lang="en-US" altLang="en-US" sz="2200" dirty="0">
                <a:latin typeface="Liberation Sans" panose="020B0604020202020204" pitchFamily="34" charset="0"/>
              </a:rPr>
              <a:t>Work of factory employees that can be physically and directly associated with converting raw materials into finished goods.</a:t>
            </a:r>
          </a:p>
        </p:txBody>
      </p:sp>
      <p:sp>
        <p:nvSpPr>
          <p:cNvPr id="452614" name="Text Box 6"/>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452621" name="Text Box 13"/>
          <p:cNvSpPr txBox="1">
            <a:spLocks noChangeArrowheads="1"/>
          </p:cNvSpPr>
          <p:nvPr/>
        </p:nvSpPr>
        <p:spPr bwMode="auto">
          <a:xfrm>
            <a:off x="609600" y="3917950"/>
            <a:ext cx="7696200" cy="1917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l">
              <a:defRPr sz="2400">
                <a:solidFill>
                  <a:schemeClr val="tx1"/>
                </a:solidFill>
                <a:latin typeface="Times New Roman" pitchFamily="18" charset="0"/>
              </a:defRPr>
            </a:lvl1pPr>
            <a:lvl2pPr marL="1025525" indent="-454025"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50000"/>
              </a:spcBef>
              <a:buSzPct val="80000"/>
            </a:pPr>
            <a:r>
              <a:rPr lang="en-US" altLang="en-US" sz="2300" b="1" dirty="0">
                <a:latin typeface="Liberation Sans" panose="020B0604020202020204" pitchFamily="34" charset="0"/>
              </a:rPr>
              <a:t>Indirect Labor</a:t>
            </a:r>
            <a:r>
              <a:rPr lang="en-US" altLang="en-US" dirty="0">
                <a:latin typeface="Liberation Sans" panose="020B0604020202020204" pitchFamily="34" charset="0"/>
              </a:rPr>
              <a:t> </a:t>
            </a:r>
          </a:p>
          <a:p>
            <a:pPr marL="0" indent="0">
              <a:lnSpc>
                <a:spcPct val="125000"/>
              </a:lnSpc>
              <a:spcBef>
                <a:spcPct val="20000"/>
              </a:spcBef>
              <a:buSzPct val="80000"/>
            </a:pPr>
            <a:r>
              <a:rPr lang="en-US" altLang="en-US" sz="2200" dirty="0">
                <a:latin typeface="Liberation Sans" panose="020B0604020202020204" pitchFamily="34" charset="0"/>
              </a:rPr>
              <a:t>Work of factory employees that has no physical association with the finished product or for which it is impractical to trace costs to the goods produced.</a:t>
            </a:r>
          </a:p>
        </p:txBody>
      </p:sp>
      <p:sp>
        <p:nvSpPr>
          <p:cNvPr id="452626" name="Text Box 18"/>
          <p:cNvSpPr txBox="1">
            <a:spLocks noChangeArrowheads="1"/>
          </p:cNvSpPr>
          <p:nvPr/>
        </p:nvSpPr>
        <p:spPr bwMode="auto">
          <a:xfrm>
            <a:off x="609600" y="137160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457200" indent="-457200" algn="l">
              <a:spcBef>
                <a:spcPct val="50000"/>
              </a:spcBef>
              <a:buClr>
                <a:srgbClr val="800000"/>
              </a:buClr>
              <a:buSzPct val="80000"/>
              <a:buFont typeface="Wingdings" pitchFamily="2" charset="2"/>
              <a:buNone/>
              <a:defRPr sz="2800" b="1">
                <a:solidFill>
                  <a:srgbClr val="CC0000"/>
                </a:solidFill>
                <a:latin typeface="Liberation Sans" panose="020B0604020202020204" pitchFamily="34" charset="0"/>
              </a:defRPr>
            </a:lvl1pPr>
            <a:lvl2pPr marL="1028700" indent="-457200" algn="l"/>
            <a:lvl3pPr marL="1143000" algn="l"/>
            <a:lvl4pPr algn="l"/>
            <a:lvl5pPr algn="l"/>
            <a:lvl6pPr eaLnBrk="0" fontAlgn="base" hangingPunct="0">
              <a:spcBef>
                <a:spcPct val="0"/>
              </a:spcBef>
              <a:spcAft>
                <a:spcPct val="0"/>
              </a:spcAft>
            </a:lvl6pPr>
            <a:lvl7pPr eaLnBrk="0" fontAlgn="base" hangingPunct="0">
              <a:spcBef>
                <a:spcPct val="0"/>
              </a:spcBef>
              <a:spcAft>
                <a:spcPct val="0"/>
              </a:spcAft>
            </a:lvl7pPr>
            <a:lvl8pPr eaLnBrk="0" fontAlgn="base" hangingPunct="0">
              <a:spcBef>
                <a:spcPct val="0"/>
              </a:spcBef>
              <a:spcAft>
                <a:spcPct val="0"/>
              </a:spcAft>
            </a:lvl8pPr>
            <a:lvl9pPr eaLnBrk="0" fontAlgn="base" hangingPunct="0">
              <a:spcBef>
                <a:spcPct val="0"/>
              </a:spcBef>
              <a:spcAft>
                <a:spcPct val="0"/>
              </a:spcAft>
            </a:lvl9pPr>
          </a:lstStyle>
          <a:p>
            <a:r>
              <a:rPr lang="en-US" altLang="en-US" dirty="0"/>
              <a:t>Direct Labor</a:t>
            </a:r>
          </a:p>
        </p:txBody>
      </p:sp>
      <p:sp>
        <p:nvSpPr>
          <p:cNvPr id="10"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MANUFACTURING COSTS</a:t>
            </a:r>
          </a:p>
        </p:txBody>
      </p:sp>
      <p:sp>
        <p:nvSpPr>
          <p:cNvPr id="11"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pic>
        <p:nvPicPr>
          <p:cNvPr id="12"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2057400"/>
            <a:ext cx="2819400" cy="1678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13"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81" name="Text Box 5"/>
          <p:cNvSpPr txBox="1">
            <a:spLocks noChangeArrowheads="1"/>
          </p:cNvSpPr>
          <p:nvPr/>
        </p:nvSpPr>
        <p:spPr bwMode="auto">
          <a:xfrm>
            <a:off x="609600" y="1946275"/>
            <a:ext cx="8001000" cy="303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600200" indent="-457200" algn="l">
              <a:defRPr sz="2400">
                <a:solidFill>
                  <a:schemeClr val="tx1"/>
                </a:solidFill>
                <a:latin typeface="Times New Roman" pitchFamily="18" charset="0"/>
              </a:defRPr>
            </a:lvl3pPr>
            <a:lvl4pPr marL="1714500"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Costs that are indirectly associated with manufacturing the finished product.</a:t>
            </a:r>
          </a:p>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Includes all manufacturing costs except direct materials and direct labor.</a:t>
            </a:r>
          </a:p>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sym typeface="Wingdings" pitchFamily="2" charset="2"/>
              </a:rPr>
              <a:t>Also called factory overhead, indirect manufacturing costs, or burden.</a:t>
            </a:r>
            <a:endParaRPr lang="en-US" altLang="en-US" sz="2200" dirty="0">
              <a:latin typeface="Liberation Sans" panose="020B0604020202020204" pitchFamily="34" charset="0"/>
            </a:endParaRPr>
          </a:p>
        </p:txBody>
      </p:sp>
      <p:sp>
        <p:nvSpPr>
          <p:cNvPr id="459782" name="Text Box 6"/>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460188" name="Text Box 412"/>
          <p:cNvSpPr txBox="1">
            <a:spLocks noChangeArrowheads="1"/>
          </p:cNvSpPr>
          <p:nvPr/>
        </p:nvSpPr>
        <p:spPr bwMode="auto">
          <a:xfrm>
            <a:off x="609600" y="137160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457200" indent="-457200" algn="l">
              <a:spcBef>
                <a:spcPct val="50000"/>
              </a:spcBef>
              <a:buClr>
                <a:srgbClr val="800000"/>
              </a:buClr>
              <a:buSzPct val="80000"/>
              <a:buFont typeface="Wingdings" pitchFamily="2" charset="2"/>
              <a:buNone/>
              <a:defRPr sz="2800" b="1">
                <a:solidFill>
                  <a:srgbClr val="CC0000"/>
                </a:solidFill>
                <a:latin typeface="Liberation Sans" panose="020B0604020202020204" pitchFamily="34" charset="0"/>
              </a:defRPr>
            </a:lvl1pPr>
            <a:lvl2pPr marL="1028700" indent="-457200" algn="l"/>
            <a:lvl3pPr marL="1143000" algn="l"/>
            <a:lvl4pPr algn="l"/>
            <a:lvl5pPr algn="l"/>
            <a:lvl6pPr eaLnBrk="0" fontAlgn="base" hangingPunct="0">
              <a:spcBef>
                <a:spcPct val="0"/>
              </a:spcBef>
              <a:spcAft>
                <a:spcPct val="0"/>
              </a:spcAft>
            </a:lvl6pPr>
            <a:lvl7pPr eaLnBrk="0" fontAlgn="base" hangingPunct="0">
              <a:spcBef>
                <a:spcPct val="0"/>
              </a:spcBef>
              <a:spcAft>
                <a:spcPct val="0"/>
              </a:spcAft>
            </a:lvl7pPr>
            <a:lvl8pPr eaLnBrk="0" fontAlgn="base" hangingPunct="0">
              <a:spcBef>
                <a:spcPct val="0"/>
              </a:spcBef>
              <a:spcAft>
                <a:spcPct val="0"/>
              </a:spcAft>
            </a:lvl8pPr>
            <a:lvl9pPr eaLnBrk="0" fontAlgn="base" hangingPunct="0">
              <a:spcBef>
                <a:spcPct val="0"/>
              </a:spcBef>
              <a:spcAft>
                <a:spcPct val="0"/>
              </a:spcAft>
            </a:lvl9pPr>
          </a:lstStyle>
          <a:p>
            <a:r>
              <a:rPr lang="en-US" altLang="en-US" dirty="0"/>
              <a:t>Manufacturing Overhead</a:t>
            </a:r>
          </a:p>
        </p:txBody>
      </p:sp>
      <p:sp>
        <p:nvSpPr>
          <p:cNvPr id="9"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MANUFACTURING COSTS</a:t>
            </a:r>
          </a:p>
        </p:txBody>
      </p:sp>
      <p:sp>
        <p:nvSpPr>
          <p:cNvPr id="10"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pic>
        <p:nvPicPr>
          <p:cNvPr id="11" name="Picture 1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7644" y="4724400"/>
            <a:ext cx="2355556"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12"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490" name="Rectangle 10"/>
          <p:cNvSpPr>
            <a:spLocks noChangeArrowheads="1"/>
          </p:cNvSpPr>
          <p:nvPr/>
        </p:nvSpPr>
        <p:spPr bwMode="auto">
          <a:xfrm>
            <a:off x="2590800" y="5562600"/>
            <a:ext cx="1219200" cy="304800"/>
          </a:xfrm>
          <a:prstGeom prst="rect">
            <a:avLst/>
          </a:prstGeom>
          <a:solidFill>
            <a:schemeClr val="bg1"/>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pic>
        <p:nvPicPr>
          <p:cNvPr id="3" name="Picture 2"/>
          <p:cNvPicPr>
            <a:picLocks noChangeAspect="1"/>
          </p:cNvPicPr>
          <p:nvPr/>
        </p:nvPicPr>
        <p:blipFill>
          <a:blip r:embed="rId3"/>
          <a:stretch>
            <a:fillRect/>
          </a:stretch>
        </p:blipFill>
        <p:spPr>
          <a:xfrm>
            <a:off x="406530" y="381000"/>
            <a:ext cx="5742364" cy="473541"/>
          </a:xfrm>
          <a:prstGeom prst="rect">
            <a:avLst/>
          </a:prstGeom>
        </p:spPr>
      </p:pic>
      <p:sp>
        <p:nvSpPr>
          <p:cNvPr id="4" name="Rectangle 3"/>
          <p:cNvSpPr/>
          <p:nvPr/>
        </p:nvSpPr>
        <p:spPr>
          <a:xfrm>
            <a:off x="330330" y="955488"/>
            <a:ext cx="8508870" cy="5521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ts val="600"/>
              </a:spcBef>
              <a:buSzPct val="80000"/>
            </a:pPr>
            <a:r>
              <a:rPr lang="en-US" sz="2000" b="1" dirty="0">
                <a:latin typeface="Liberation Sans" panose="020B0604020202020204" pitchFamily="34" charset="0"/>
              </a:rPr>
              <a:t>Why Manufacturing Matters for U.S. Workers</a:t>
            </a:r>
          </a:p>
          <a:p>
            <a:pPr algn="just">
              <a:spcBef>
                <a:spcPts val="600"/>
              </a:spcBef>
              <a:buSzPct val="80000"/>
            </a:pPr>
            <a:r>
              <a:rPr lang="en-US" sz="1800" dirty="0">
                <a:latin typeface="Liberation Sans" panose="020B0604020202020204" pitchFamily="34" charset="0"/>
              </a:rPr>
              <a:t>Prior to 2010, U.S. manufacturing employment fell at an average rate of 0.1% per year for 60 years. At the same time, U.S. factory output increased by an average rate of 3.4%. As manufacturers relied more heavily on automation, the number of people they needed declined. However, factory jobs are important because the average hourly wage of a factory worker is $22, twice the average wage of employees in the service sector. Fortunately, manufacturing jobs in the United States increased by 1.2% in 2010, and they were forecast to continue to increase through at least 2015. Why? </a:t>
            </a:r>
          </a:p>
          <a:p>
            <a:pPr algn="just">
              <a:spcBef>
                <a:spcPts val="600"/>
              </a:spcBef>
              <a:buSzPct val="80000"/>
            </a:pPr>
            <a:r>
              <a:rPr lang="en-US" sz="1800" dirty="0">
                <a:latin typeface="Liberation Sans" panose="020B0604020202020204" pitchFamily="34" charset="0"/>
              </a:rPr>
              <a:t>Because companies like Whirlpool, Caterpillar, and Dow are building huge new plants in the United States to replace old, inefficient U.S. facilities. For many products that are ultimately sold in the United States, it makes more sense to produce them domestically and save on the shipping costs. In addition, these efficient new plants, combined with an experienced workforce, will make it possible to compete with manufacturers in other countries, thereby increasing export potential.</a:t>
            </a:r>
          </a:p>
          <a:p>
            <a:pPr algn="just">
              <a:spcBef>
                <a:spcPts val="600"/>
              </a:spcBef>
              <a:buSzPct val="80000"/>
            </a:pPr>
            <a:r>
              <a:rPr lang="en-US" sz="1400" dirty="0">
                <a:latin typeface="Liberation Sans" panose="020B0604020202020204" pitchFamily="34" charset="0"/>
              </a:rPr>
              <a:t>Sources: Bob Tita, “Whirlpool to Invest in Tennessee Plant,” Wall Street Journal Online (September 1, 2010); and James R. Hagerty, “U.S. Factories Buck Decline,” Wall Street Journal Online (January 19, 2011).</a:t>
            </a:r>
          </a:p>
        </p:txBody>
      </p:sp>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900" name="Text Box 4"/>
          <p:cNvSpPr txBox="1">
            <a:spLocks noChangeArrowheads="1"/>
          </p:cNvSpPr>
          <p:nvPr/>
        </p:nvSpPr>
        <p:spPr bwMode="auto">
          <a:xfrm>
            <a:off x="609600" y="2097087"/>
            <a:ext cx="7467600" cy="3308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600200" indent="-457200" algn="l">
              <a:defRPr sz="2400">
                <a:solidFill>
                  <a:schemeClr val="tx1"/>
                </a:solidFill>
                <a:latin typeface="Times New Roman" pitchFamily="18" charset="0"/>
              </a:defRPr>
            </a:lvl3pPr>
            <a:lvl4pPr marL="1714500"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Components:</a:t>
            </a:r>
          </a:p>
          <a:p>
            <a:pPr>
              <a:lnSpc>
                <a:spcPct val="130000"/>
              </a:lnSpc>
              <a:spcBef>
                <a:spcPct val="50000"/>
              </a:spcBef>
              <a:buClr>
                <a:srgbClr val="800000"/>
              </a:buClr>
              <a:buSzPct val="80000"/>
              <a:buFont typeface="Wingdings" pitchFamily="2" charset="2"/>
              <a:buChar char="u"/>
            </a:pPr>
            <a:endParaRPr lang="en-US" altLang="en-US" sz="2200" dirty="0">
              <a:latin typeface="Liberation Sans" panose="020B0604020202020204" pitchFamily="34" charset="0"/>
            </a:endParaRPr>
          </a:p>
          <a:p>
            <a:pPr lvl="1">
              <a:lnSpc>
                <a:spcPct val="130000"/>
              </a:lnSpc>
              <a:spcBef>
                <a:spcPct val="20000"/>
              </a:spcBef>
              <a:buClr>
                <a:srgbClr val="CC0000"/>
              </a:buClr>
              <a:buSzPct val="80000"/>
              <a:buFont typeface="Wingdings" pitchFamily="2" charset="2"/>
              <a:buChar char="u"/>
            </a:pPr>
            <a:r>
              <a:rPr lang="en-US" altLang="en-US" sz="2200" dirty="0">
                <a:latin typeface="Liberation Sans" panose="020B0604020202020204" pitchFamily="34" charset="0"/>
              </a:rPr>
              <a:t>Costs that are an integral part of producing the product.</a:t>
            </a:r>
          </a:p>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Recorded in “inventory” account.</a:t>
            </a:r>
          </a:p>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Not an expense (COGS) until the goods are sold.</a:t>
            </a:r>
          </a:p>
        </p:txBody>
      </p:sp>
      <p:sp>
        <p:nvSpPr>
          <p:cNvPr id="464901" name="Text Box 5"/>
          <p:cNvSpPr txBox="1">
            <a:spLocks noChangeArrowheads="1"/>
          </p:cNvSpPr>
          <p:nvPr/>
        </p:nvSpPr>
        <p:spPr bwMode="auto">
          <a:xfrm>
            <a:off x="6858000" y="2551112"/>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464905" name="Text Box 9"/>
          <p:cNvSpPr txBox="1">
            <a:spLocks noChangeArrowheads="1"/>
          </p:cNvSpPr>
          <p:nvPr/>
        </p:nvSpPr>
        <p:spPr bwMode="auto">
          <a:xfrm>
            <a:off x="609600" y="1371600"/>
            <a:ext cx="3733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itchFamily="18" charset="0"/>
              </a:defRPr>
            </a:lvl1pPr>
            <a:lvl2pPr marL="1028700" indent="-457200" algn="l">
              <a:defRPr sz="2400">
                <a:solidFill>
                  <a:schemeClr val="tx1"/>
                </a:solidFill>
                <a:latin typeface="Times New Roman" pitchFamily="18" charset="0"/>
              </a:defRPr>
            </a:lvl2pPr>
            <a:lvl3pPr marL="1143000"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50000"/>
              </a:spcBef>
              <a:buClr>
                <a:srgbClr val="800000"/>
              </a:buClr>
              <a:buSzPct val="80000"/>
              <a:buFont typeface="Wingdings" pitchFamily="2" charset="2"/>
              <a:buNone/>
            </a:pPr>
            <a:r>
              <a:rPr lang="en-US" altLang="en-US" sz="2800" b="1" dirty="0">
                <a:solidFill>
                  <a:srgbClr val="000099"/>
                </a:solidFill>
                <a:latin typeface="Liberation Sans" panose="020B0604020202020204" pitchFamily="34" charset="0"/>
              </a:rPr>
              <a:t>Product Costs</a:t>
            </a:r>
          </a:p>
        </p:txBody>
      </p:sp>
      <p:sp>
        <p:nvSpPr>
          <p:cNvPr id="464906" name="Rectangle 10"/>
          <p:cNvSpPr>
            <a:spLocks noChangeArrowheads="1"/>
          </p:cNvSpPr>
          <p:nvPr/>
        </p:nvSpPr>
        <p:spPr bwMode="auto">
          <a:xfrm>
            <a:off x="3644900" y="1814512"/>
            <a:ext cx="4051300" cy="1144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8600" indent="-228600" algn="l">
              <a:defRPr sz="2400">
                <a:solidFill>
                  <a:schemeClr val="tx1"/>
                </a:solidFill>
                <a:latin typeface="Times New Roman" pitchFamily="18" charset="0"/>
              </a:defRPr>
            </a:lvl1pPr>
            <a:lvl2pPr algn="l">
              <a:defRPr sz="2400">
                <a:solidFill>
                  <a:schemeClr val="tx1"/>
                </a:solidFill>
                <a:latin typeface="Times New Roman" pitchFamily="18" charset="0"/>
              </a:defRPr>
            </a:lvl2pPr>
            <a:lvl3pPr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20000"/>
              </a:lnSpc>
              <a:buClr>
                <a:schemeClr val="tx1"/>
              </a:buClr>
              <a:buFont typeface="Wingdings" pitchFamily="2" charset="2"/>
              <a:buChar char="§"/>
            </a:pPr>
            <a:r>
              <a:rPr lang="en-US" altLang="en-US" sz="1900" b="1" dirty="0">
                <a:solidFill>
                  <a:srgbClr val="CC0000"/>
                </a:solidFill>
                <a:latin typeface="Liberation Sans" panose="020B0604020202020204" pitchFamily="34" charset="0"/>
              </a:rPr>
              <a:t>Direct materials</a:t>
            </a:r>
          </a:p>
          <a:p>
            <a:pPr>
              <a:lnSpc>
                <a:spcPct val="120000"/>
              </a:lnSpc>
              <a:buClr>
                <a:schemeClr val="tx1"/>
              </a:buClr>
              <a:buFont typeface="Wingdings" pitchFamily="2" charset="2"/>
              <a:buChar char="§"/>
            </a:pPr>
            <a:r>
              <a:rPr lang="en-US" altLang="en-US" sz="1900" b="1" dirty="0">
                <a:solidFill>
                  <a:srgbClr val="CC0000"/>
                </a:solidFill>
                <a:latin typeface="Liberation Sans" panose="020B0604020202020204" pitchFamily="34" charset="0"/>
              </a:rPr>
              <a:t>Direct labor</a:t>
            </a:r>
          </a:p>
          <a:p>
            <a:pPr>
              <a:lnSpc>
                <a:spcPct val="120000"/>
              </a:lnSpc>
              <a:buClr>
                <a:schemeClr val="tx1"/>
              </a:buClr>
              <a:buFont typeface="Wingdings" pitchFamily="2" charset="2"/>
              <a:buChar char="§"/>
            </a:pPr>
            <a:r>
              <a:rPr lang="en-US" altLang="en-US" sz="1900" b="1" dirty="0">
                <a:solidFill>
                  <a:srgbClr val="CC0000"/>
                </a:solidFill>
                <a:latin typeface="Liberation Sans" panose="020B0604020202020204" pitchFamily="34" charset="0"/>
              </a:rPr>
              <a:t>Manufacturing overhead</a:t>
            </a:r>
          </a:p>
        </p:txBody>
      </p:sp>
      <p:sp>
        <p:nvSpPr>
          <p:cNvPr id="464907" name="AutoShape 11"/>
          <p:cNvSpPr>
            <a:spLocks/>
          </p:cNvSpPr>
          <p:nvPr/>
        </p:nvSpPr>
        <p:spPr bwMode="auto">
          <a:xfrm>
            <a:off x="3340100" y="1890712"/>
            <a:ext cx="304800" cy="990600"/>
          </a:xfrm>
          <a:prstGeom prst="leftBrace">
            <a:avLst>
              <a:gd name="adj1" fmla="val 27083"/>
              <a:gd name="adj2" fmla="val 50000"/>
            </a:avLst>
          </a:prstGeom>
          <a:noFill/>
          <a:ln w="28575" cap="sq">
            <a:solidFill>
              <a:srgbClr val="CC0000"/>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latin typeface="Liberation Sans" panose="020B0604020202020204" pitchFamily="34" charset="0"/>
            </a:endParaRPr>
          </a:p>
        </p:txBody>
      </p:sp>
      <p:sp>
        <p:nvSpPr>
          <p:cNvPr id="10"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PRODUCT VERSUS PERIOD COSTS</a:t>
            </a:r>
          </a:p>
        </p:txBody>
      </p:sp>
      <p:sp>
        <p:nvSpPr>
          <p:cNvPr id="11"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2"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274" name="Text Box 2"/>
          <p:cNvSpPr txBox="1">
            <a:spLocks noChangeArrowheads="1"/>
          </p:cNvSpPr>
          <p:nvPr/>
        </p:nvSpPr>
        <p:spPr bwMode="auto">
          <a:xfrm>
            <a:off x="609600" y="1981200"/>
            <a:ext cx="7467600" cy="1751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600200" indent="-457200" algn="l">
              <a:defRPr sz="2400">
                <a:solidFill>
                  <a:schemeClr val="tx1"/>
                </a:solidFill>
                <a:latin typeface="Times New Roman" pitchFamily="18" charset="0"/>
              </a:defRPr>
            </a:lvl3pPr>
            <a:lvl4pPr marL="1714500"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Charged to expense as incurred.</a:t>
            </a:r>
          </a:p>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Non-manufacturing costs.</a:t>
            </a:r>
          </a:p>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Includes all selling and administrative expenses.</a:t>
            </a:r>
          </a:p>
        </p:txBody>
      </p:sp>
      <p:sp>
        <p:nvSpPr>
          <p:cNvPr id="566275" name="Text Box 3"/>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566288" name="Text Box 16"/>
          <p:cNvSpPr txBox="1">
            <a:spLocks noChangeArrowheads="1"/>
          </p:cNvSpPr>
          <p:nvPr/>
        </p:nvSpPr>
        <p:spPr bwMode="auto">
          <a:xfrm>
            <a:off x="609600" y="1371600"/>
            <a:ext cx="3733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457200" indent="-457200" algn="l">
              <a:spcBef>
                <a:spcPct val="50000"/>
              </a:spcBef>
              <a:buClr>
                <a:srgbClr val="800000"/>
              </a:buClr>
              <a:buSzPct val="80000"/>
              <a:buFont typeface="Wingdings" pitchFamily="2" charset="2"/>
              <a:buNone/>
              <a:defRPr sz="2800" b="1">
                <a:solidFill>
                  <a:srgbClr val="000099"/>
                </a:solidFill>
                <a:latin typeface="Liberation Sans" panose="020B0604020202020204" pitchFamily="34" charset="0"/>
              </a:defRPr>
            </a:lvl1pPr>
            <a:lvl2pPr marL="1028700" indent="-457200" algn="l"/>
            <a:lvl3pPr marL="1143000" algn="l"/>
            <a:lvl4pPr algn="l"/>
            <a:lvl5pPr algn="l"/>
            <a:lvl6pPr eaLnBrk="0" fontAlgn="base" hangingPunct="0">
              <a:spcBef>
                <a:spcPct val="0"/>
              </a:spcBef>
              <a:spcAft>
                <a:spcPct val="0"/>
              </a:spcAft>
            </a:lvl6pPr>
            <a:lvl7pPr eaLnBrk="0" fontAlgn="base" hangingPunct="0">
              <a:spcBef>
                <a:spcPct val="0"/>
              </a:spcBef>
              <a:spcAft>
                <a:spcPct val="0"/>
              </a:spcAft>
            </a:lvl7pPr>
            <a:lvl8pPr eaLnBrk="0" fontAlgn="base" hangingPunct="0">
              <a:spcBef>
                <a:spcPct val="0"/>
              </a:spcBef>
              <a:spcAft>
                <a:spcPct val="0"/>
              </a:spcAft>
            </a:lvl8pPr>
            <a:lvl9pPr eaLnBrk="0" fontAlgn="base" hangingPunct="0">
              <a:spcBef>
                <a:spcPct val="0"/>
              </a:spcBef>
              <a:spcAft>
                <a:spcPct val="0"/>
              </a:spcAft>
            </a:lvl9pPr>
          </a:lstStyle>
          <a:p>
            <a:r>
              <a:rPr lang="en-US" altLang="en-US" dirty="0"/>
              <a:t>Period Costs</a:t>
            </a:r>
          </a:p>
        </p:txBody>
      </p:sp>
      <p:sp>
        <p:nvSpPr>
          <p:cNvPr id="8"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PRODUCT VERSUS PERIOD COSTS</a:t>
            </a:r>
          </a:p>
        </p:txBody>
      </p:sp>
      <p:sp>
        <p:nvSpPr>
          <p:cNvPr id="9"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51529" y="1219200"/>
            <a:ext cx="8040943" cy="5125129"/>
          </a:xfrm>
          <a:prstGeom prst="rect">
            <a:avLst/>
          </a:prstGeom>
        </p:spPr>
      </p:pic>
      <p:sp>
        <p:nvSpPr>
          <p:cNvPr id="7"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a:ea typeface="+mn-ea"/>
                <a:cs typeface="+mn-cs"/>
              </a:rPr>
              <a:t>PRODUCT VERSUS PERIOD COSTS</a:t>
            </a:r>
          </a:p>
        </p:txBody>
      </p:sp>
      <p:sp>
        <p:nvSpPr>
          <p:cNvPr id="8"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a:endParaRPr>
          </a:p>
        </p:txBody>
      </p:sp>
      <p:sp>
        <p:nvSpPr>
          <p:cNvPr id="3" name="Rectangle 2"/>
          <p:cNvSpPr/>
          <p:nvPr/>
        </p:nvSpPr>
        <p:spPr>
          <a:xfrm>
            <a:off x="6781800" y="1219200"/>
            <a:ext cx="2133600" cy="461665"/>
          </a:xfrm>
          <a:prstGeom prst="rect">
            <a:avLst/>
          </a:prstGeom>
          <a:noFill/>
          <a:ln>
            <a:noFill/>
          </a:ln>
          <a:effectLst/>
        </p:spPr>
        <p:txBody>
          <a:bodyPr wrap="square">
            <a:spAutoFit/>
          </a:bodyPr>
          <a:lstStyle/>
          <a:p>
            <a:pPr algn="l"/>
            <a:r>
              <a:rPr lang="en-US" sz="1200" b="1" dirty="0">
                <a:latin typeface="Liberation Sans" panose="020B0604020202020204"/>
              </a:rPr>
              <a:t>ILLUSTRATION 10-3</a:t>
            </a:r>
          </a:p>
          <a:p>
            <a:pPr algn="l"/>
            <a:r>
              <a:rPr lang="en-US" sz="1200" dirty="0">
                <a:latin typeface="Liberation Sans" panose="020B0604020202020204"/>
              </a:rPr>
              <a:t>Product versus period costs</a:t>
            </a:r>
          </a:p>
        </p:txBody>
      </p:sp>
      <p:sp>
        <p:nvSpPr>
          <p:cNvPr id="12"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a:rPr>
              <a:t>LO 2</a:t>
            </a:r>
          </a:p>
        </p:txBody>
      </p:sp>
    </p:spTree>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81000" y="2976521"/>
            <a:ext cx="8439150" cy="2967079"/>
          </a:xfrm>
          <a:prstGeom prst="rect">
            <a:avLst/>
          </a:prstGeom>
          <a:noFill/>
          <a:ln w="19050" cap="sq" algn="ctr">
            <a:solidFill>
              <a:schemeClr val="tx1"/>
            </a:solidFill>
            <a:miter lim="800000"/>
            <a:headEnd type="none" w="sm" len="sm"/>
            <a:tailEnd type="none" w="sm" len="sm"/>
          </a:ln>
          <a:effectLst/>
        </p:spPr>
      </p:pic>
      <p:pic>
        <p:nvPicPr>
          <p:cNvPr id="602134"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3006725"/>
            <a:ext cx="1514475" cy="65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2137" name="Rectangle 25"/>
          <p:cNvSpPr>
            <a:spLocks noChangeArrowheads="1"/>
          </p:cNvSpPr>
          <p:nvPr/>
        </p:nvSpPr>
        <p:spPr bwMode="auto">
          <a:xfrm>
            <a:off x="609600" y="1295400"/>
            <a:ext cx="8077200" cy="1447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rgbClr val="000000"/>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lstStyle>
            <a:lvl1pPr algn="l">
              <a:defRPr sz="2400">
                <a:solidFill>
                  <a:schemeClr val="tx1"/>
                </a:solidFill>
                <a:latin typeface="Times New Roman" pitchFamily="18" charset="0"/>
              </a:defRPr>
            </a:lvl1pPr>
            <a:lvl2pPr marL="917575" indent="-285750" algn="l">
              <a:defRPr sz="2400">
                <a:solidFill>
                  <a:schemeClr val="tx1"/>
                </a:solidFill>
                <a:latin typeface="Times New Roman" pitchFamily="18" charset="0"/>
              </a:defRPr>
            </a:lvl2pPr>
            <a:lvl3pPr marL="1260475" indent="-228600" algn="l">
              <a:defRPr sz="2400">
                <a:solidFill>
                  <a:schemeClr val="tx1"/>
                </a:solidFill>
                <a:latin typeface="Times New Roman" pitchFamily="18" charset="0"/>
              </a:defRPr>
            </a:lvl3pPr>
            <a:lvl4pPr marL="1603375"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30000"/>
              </a:lnSpc>
              <a:spcBef>
                <a:spcPct val="20000"/>
              </a:spcBef>
              <a:buClr>
                <a:schemeClr val="accent2"/>
              </a:buClr>
              <a:buSzPct val="75000"/>
              <a:buFont typeface="Wingdings" pitchFamily="2" charset="2"/>
              <a:buNone/>
            </a:pPr>
            <a:r>
              <a:rPr lang="en-US" altLang="en-US" sz="2200" b="1" dirty="0">
                <a:latin typeface="Liberation Sans" panose="020B0604020202020204"/>
              </a:rPr>
              <a:t>Illustration:</a:t>
            </a:r>
            <a:r>
              <a:rPr lang="en-US" altLang="en-US" sz="2200" dirty="0">
                <a:latin typeface="Liberation Sans" panose="020B0604020202020204"/>
              </a:rPr>
              <a:t> Suppose you started your own snowboard factory, KRT Boards. Here are some of the costs that your snowboard factory would incur.  Assign the following costs:</a:t>
            </a:r>
          </a:p>
        </p:txBody>
      </p:sp>
      <p:sp>
        <p:nvSpPr>
          <p:cNvPr id="14"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a:ea typeface="+mn-ea"/>
                <a:cs typeface="+mn-cs"/>
              </a:rPr>
              <a:t>PRODUCT VERSUS PERIOD COSTS</a:t>
            </a:r>
          </a:p>
        </p:txBody>
      </p:sp>
      <p:sp>
        <p:nvSpPr>
          <p:cNvPr id="15"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a:endParaRPr>
          </a:p>
        </p:txBody>
      </p:sp>
      <p:sp>
        <p:nvSpPr>
          <p:cNvPr id="16"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a:rPr>
              <a:t>LO 2</a:t>
            </a:r>
          </a:p>
        </p:txBody>
      </p:sp>
      <p:pic>
        <p:nvPicPr>
          <p:cNvPr id="2" name="Picture 1"/>
          <p:cNvPicPr preferRelativeResize="0">
            <a:picLocks/>
          </p:cNvPicPr>
          <p:nvPr/>
        </p:nvPicPr>
        <p:blipFill>
          <a:blip r:embed="rId5"/>
          <a:stretch>
            <a:fillRect/>
          </a:stretch>
        </p:blipFill>
        <p:spPr>
          <a:xfrm>
            <a:off x="3312140" y="4132666"/>
            <a:ext cx="5450860" cy="333254"/>
          </a:xfrm>
          <a:prstGeom prst="rect">
            <a:avLst/>
          </a:prstGeom>
        </p:spPr>
      </p:pic>
      <p:pic>
        <p:nvPicPr>
          <p:cNvPr id="17" name="Picture 16"/>
          <p:cNvPicPr preferRelativeResize="0">
            <a:picLocks/>
          </p:cNvPicPr>
          <p:nvPr/>
        </p:nvPicPr>
        <p:blipFill>
          <a:blip r:embed="rId5"/>
          <a:stretch>
            <a:fillRect/>
          </a:stretch>
        </p:blipFill>
        <p:spPr>
          <a:xfrm>
            <a:off x="3276600" y="4725826"/>
            <a:ext cx="5450860" cy="333254"/>
          </a:xfrm>
          <a:prstGeom prst="rect">
            <a:avLst/>
          </a:prstGeom>
        </p:spPr>
      </p:pic>
      <p:pic>
        <p:nvPicPr>
          <p:cNvPr id="18" name="Picture 17"/>
          <p:cNvPicPr preferRelativeResize="0">
            <a:picLocks/>
          </p:cNvPicPr>
          <p:nvPr/>
        </p:nvPicPr>
        <p:blipFill>
          <a:blip r:embed="rId5"/>
          <a:stretch>
            <a:fillRect/>
          </a:stretch>
        </p:blipFill>
        <p:spPr>
          <a:xfrm>
            <a:off x="3276600" y="5570002"/>
            <a:ext cx="5450860" cy="333254"/>
          </a:xfrm>
          <a:prstGeom prst="rect">
            <a:avLst/>
          </a:prstGeom>
        </p:spPr>
      </p:pic>
      <p:sp>
        <p:nvSpPr>
          <p:cNvPr id="3" name="Rectangle 2"/>
          <p:cNvSpPr/>
          <p:nvPr/>
        </p:nvSpPr>
        <p:spPr>
          <a:xfrm>
            <a:off x="838200" y="6019800"/>
            <a:ext cx="4572000" cy="461665"/>
          </a:xfrm>
          <a:prstGeom prst="rect">
            <a:avLst/>
          </a:prstGeom>
          <a:noFill/>
          <a:ln>
            <a:noFill/>
          </a:ln>
          <a:effectLst/>
        </p:spPr>
        <p:txBody>
          <a:bodyPr wrap="square">
            <a:spAutoFit/>
          </a:bodyPr>
          <a:lstStyle/>
          <a:p>
            <a:pPr algn="l"/>
            <a:r>
              <a:rPr lang="en-US" sz="1200" b="1" dirty="0">
                <a:latin typeface="Liberation Sans" panose="020B0604020202020204"/>
              </a:rPr>
              <a:t>ILLUSTRATION 10-4 </a:t>
            </a:r>
          </a:p>
          <a:p>
            <a:pPr algn="l"/>
            <a:r>
              <a:rPr lang="en-US" sz="1200" dirty="0">
                <a:latin typeface="Liberation Sans" panose="020B0604020202020204"/>
              </a:rPr>
              <a:t>Assignment of costs to cost categories</a:t>
            </a:r>
          </a:p>
        </p:txBody>
      </p:sp>
    </p:spTree>
    <p:extLst>
      <p:ext uri="{BB962C8B-B14F-4D97-AF65-F5344CB8AC3E}">
        <p14:creationId xmlns:p14="http://schemas.microsoft.com/office/powerpoint/2010/main" val="156217040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3"/>
          <a:stretch>
            <a:fillRect/>
          </a:stretch>
        </p:blipFill>
        <p:spPr>
          <a:xfrm>
            <a:off x="381000" y="1313328"/>
            <a:ext cx="8439150" cy="2967079"/>
          </a:xfrm>
          <a:prstGeom prst="rect">
            <a:avLst/>
          </a:prstGeom>
          <a:noFill/>
          <a:ln w="19050" cap="sq" algn="ctr">
            <a:noFill/>
            <a:miter lim="800000"/>
            <a:headEnd type="none" w="sm" len="sm"/>
            <a:tailEnd type="none" w="sm" len="sm"/>
          </a:ln>
          <a:effectLst/>
        </p:spPr>
      </p:pic>
      <p:pic>
        <p:nvPicPr>
          <p:cNvPr id="2" name="Picture 1"/>
          <p:cNvPicPr>
            <a:picLocks noChangeAspect="1"/>
          </p:cNvPicPr>
          <p:nvPr/>
        </p:nvPicPr>
        <p:blipFill>
          <a:blip r:embed="rId4"/>
          <a:stretch>
            <a:fillRect/>
          </a:stretch>
        </p:blipFill>
        <p:spPr>
          <a:xfrm>
            <a:off x="381000" y="2298364"/>
            <a:ext cx="8448477" cy="4090484"/>
          </a:xfrm>
          <a:prstGeom prst="rect">
            <a:avLst/>
          </a:prstGeom>
        </p:spPr>
      </p:pic>
      <p:sp>
        <p:nvSpPr>
          <p:cNvPr id="604162" name="Text Box 2"/>
          <p:cNvSpPr txBox="1">
            <a:spLocks noChangeArrowheads="1"/>
          </p:cNvSpPr>
          <p:nvPr/>
        </p:nvSpPr>
        <p:spPr bwMode="auto">
          <a:xfrm>
            <a:off x="2209800" y="6276975"/>
            <a:ext cx="6629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endParaRPr lang="en-US" altLang="en-US" dirty="0">
              <a:latin typeface="Liberation Sans" panose="020B0604020202020204"/>
            </a:endParaRPr>
          </a:p>
        </p:txBody>
      </p:sp>
      <p:sp>
        <p:nvSpPr>
          <p:cNvPr id="604184" name="Line 24"/>
          <p:cNvSpPr>
            <a:spLocks noChangeShapeType="1"/>
          </p:cNvSpPr>
          <p:nvPr/>
        </p:nvSpPr>
        <p:spPr bwMode="auto">
          <a:xfrm>
            <a:off x="381000" y="1295400"/>
            <a:ext cx="84582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a:endParaRPr>
          </a:p>
        </p:txBody>
      </p:sp>
      <p:sp>
        <p:nvSpPr>
          <p:cNvPr id="604185" name="Line 25"/>
          <p:cNvSpPr>
            <a:spLocks noChangeShapeType="1"/>
          </p:cNvSpPr>
          <p:nvPr/>
        </p:nvSpPr>
        <p:spPr bwMode="auto">
          <a:xfrm>
            <a:off x="381000" y="6400800"/>
            <a:ext cx="84582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a:endParaRPr>
          </a:p>
        </p:txBody>
      </p:sp>
      <p:sp>
        <p:nvSpPr>
          <p:cNvPr id="604186" name="Line 26"/>
          <p:cNvSpPr>
            <a:spLocks noChangeShapeType="1"/>
          </p:cNvSpPr>
          <p:nvPr/>
        </p:nvSpPr>
        <p:spPr bwMode="auto">
          <a:xfrm rot="-5400000">
            <a:off x="-2171700" y="3848100"/>
            <a:ext cx="51054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a:endParaRPr>
          </a:p>
        </p:txBody>
      </p:sp>
      <p:sp>
        <p:nvSpPr>
          <p:cNvPr id="604187" name="Line 27"/>
          <p:cNvSpPr>
            <a:spLocks noChangeShapeType="1"/>
          </p:cNvSpPr>
          <p:nvPr/>
        </p:nvSpPr>
        <p:spPr bwMode="auto">
          <a:xfrm rot="-5400000">
            <a:off x="6286500" y="3848100"/>
            <a:ext cx="51054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a:endParaRPr>
          </a:p>
        </p:txBody>
      </p:sp>
      <p:sp>
        <p:nvSpPr>
          <p:cNvPr id="19"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a:ea typeface="+mn-ea"/>
                <a:cs typeface="+mn-cs"/>
              </a:rPr>
              <a:t>PRODUCT VERSUS PERIOD COSTS</a:t>
            </a:r>
          </a:p>
        </p:txBody>
      </p:sp>
      <p:sp>
        <p:nvSpPr>
          <p:cNvPr id="20"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a:endParaRPr>
          </a:p>
        </p:txBody>
      </p:sp>
      <p:sp>
        <p:nvSpPr>
          <p:cNvPr id="21" name="Text Box 5"/>
          <p:cNvSpPr txBox="1">
            <a:spLocks noChangeArrowheads="1"/>
          </p:cNvSpPr>
          <p:nvPr/>
        </p:nvSpPr>
        <p:spPr bwMode="auto">
          <a:xfrm>
            <a:off x="8077200" y="640080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a:rPr>
              <a:t>LO 2</a:t>
            </a:r>
          </a:p>
        </p:txBody>
      </p:sp>
      <p:pic>
        <p:nvPicPr>
          <p:cNvPr id="22" name="Picture 21"/>
          <p:cNvPicPr preferRelativeResize="0">
            <a:picLocks/>
          </p:cNvPicPr>
          <p:nvPr/>
        </p:nvPicPr>
        <p:blipFill>
          <a:blip r:embed="rId5"/>
          <a:stretch>
            <a:fillRect/>
          </a:stretch>
        </p:blipFill>
        <p:spPr>
          <a:xfrm>
            <a:off x="3124200" y="2743200"/>
            <a:ext cx="5450860" cy="333254"/>
          </a:xfrm>
          <a:prstGeom prst="rect">
            <a:avLst/>
          </a:prstGeom>
        </p:spPr>
      </p:pic>
      <p:pic>
        <p:nvPicPr>
          <p:cNvPr id="23" name="Picture 22"/>
          <p:cNvPicPr preferRelativeResize="0">
            <a:picLocks/>
          </p:cNvPicPr>
          <p:nvPr/>
        </p:nvPicPr>
        <p:blipFill>
          <a:blip r:embed="rId5"/>
          <a:stretch>
            <a:fillRect/>
          </a:stretch>
        </p:blipFill>
        <p:spPr>
          <a:xfrm>
            <a:off x="3124200" y="3324346"/>
            <a:ext cx="5450860" cy="333254"/>
          </a:xfrm>
          <a:prstGeom prst="rect">
            <a:avLst/>
          </a:prstGeom>
        </p:spPr>
      </p:pic>
      <p:pic>
        <p:nvPicPr>
          <p:cNvPr id="24" name="Picture 23"/>
          <p:cNvPicPr preferRelativeResize="0">
            <a:picLocks/>
          </p:cNvPicPr>
          <p:nvPr/>
        </p:nvPicPr>
        <p:blipFill>
          <a:blip r:embed="rId5"/>
          <a:stretch>
            <a:fillRect/>
          </a:stretch>
        </p:blipFill>
        <p:spPr>
          <a:xfrm>
            <a:off x="3124200" y="3921994"/>
            <a:ext cx="5450860" cy="333254"/>
          </a:xfrm>
          <a:prstGeom prst="rect">
            <a:avLst/>
          </a:prstGeom>
        </p:spPr>
      </p:pic>
      <p:pic>
        <p:nvPicPr>
          <p:cNvPr id="25" name="Picture 24"/>
          <p:cNvPicPr preferRelativeResize="0">
            <a:picLocks/>
          </p:cNvPicPr>
          <p:nvPr/>
        </p:nvPicPr>
        <p:blipFill>
          <a:blip r:embed="rId5"/>
          <a:stretch>
            <a:fillRect/>
          </a:stretch>
        </p:blipFill>
        <p:spPr>
          <a:xfrm>
            <a:off x="3124200" y="4731802"/>
            <a:ext cx="5450860" cy="333254"/>
          </a:xfrm>
          <a:prstGeom prst="rect">
            <a:avLst/>
          </a:prstGeom>
        </p:spPr>
      </p:pic>
      <p:pic>
        <p:nvPicPr>
          <p:cNvPr id="26" name="Picture 25"/>
          <p:cNvPicPr preferRelativeResize="0">
            <a:picLocks/>
          </p:cNvPicPr>
          <p:nvPr/>
        </p:nvPicPr>
        <p:blipFill>
          <a:blip r:embed="rId5"/>
          <a:stretch>
            <a:fillRect/>
          </a:stretch>
        </p:blipFill>
        <p:spPr>
          <a:xfrm>
            <a:off x="3124200" y="5329450"/>
            <a:ext cx="5450860" cy="333254"/>
          </a:xfrm>
          <a:prstGeom prst="rect">
            <a:avLst/>
          </a:prstGeom>
        </p:spPr>
      </p:pic>
      <p:pic>
        <p:nvPicPr>
          <p:cNvPr id="27" name="Picture 26"/>
          <p:cNvPicPr preferRelativeResize="0">
            <a:picLocks/>
          </p:cNvPicPr>
          <p:nvPr/>
        </p:nvPicPr>
        <p:blipFill>
          <a:blip r:embed="rId5"/>
          <a:stretch>
            <a:fillRect/>
          </a:stretch>
        </p:blipFill>
        <p:spPr>
          <a:xfrm>
            <a:off x="3124200" y="5991346"/>
            <a:ext cx="5450860" cy="333254"/>
          </a:xfrm>
          <a:prstGeom prst="rect">
            <a:avLst/>
          </a:prstGeom>
        </p:spPr>
      </p:pic>
      <p:sp>
        <p:nvSpPr>
          <p:cNvPr id="28" name="Rectangle 27"/>
          <p:cNvSpPr/>
          <p:nvPr/>
        </p:nvSpPr>
        <p:spPr>
          <a:xfrm>
            <a:off x="838200" y="6448631"/>
            <a:ext cx="4572000" cy="276999"/>
          </a:xfrm>
          <a:prstGeom prst="rect">
            <a:avLst/>
          </a:prstGeom>
          <a:noFill/>
          <a:ln>
            <a:noFill/>
          </a:ln>
          <a:effectLst/>
        </p:spPr>
        <p:txBody>
          <a:bodyPr wrap="square">
            <a:spAutoFit/>
          </a:bodyPr>
          <a:lstStyle/>
          <a:p>
            <a:pPr algn="l"/>
            <a:r>
              <a:rPr lang="en-US" sz="1200" b="1" dirty="0">
                <a:latin typeface="Liberation Sans" panose="020B0604020202020204"/>
              </a:rPr>
              <a:t>ILLUSTRATION 10-4 </a:t>
            </a:r>
          </a:p>
        </p:txBody>
      </p:sp>
    </p:spTree>
    <p:extLst>
      <p:ext uri="{BB962C8B-B14F-4D97-AF65-F5344CB8AC3E}">
        <p14:creationId xmlns:p14="http://schemas.microsoft.com/office/powerpoint/2010/main" val="168585039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2"/>
                                        </p:tgtEl>
                                      </p:cBhvr>
                                    </p:animEffect>
                                    <p:set>
                                      <p:cBhvr>
                                        <p:cTn id="7" dur="1" fill="hold">
                                          <p:stCondLst>
                                            <p:cond delay="499"/>
                                          </p:stCondLst>
                                        </p:cTn>
                                        <p:tgtEl>
                                          <p:spTgt spid="2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3"/>
                                        </p:tgtEl>
                                      </p:cBhvr>
                                    </p:animEffect>
                                    <p:set>
                                      <p:cBhvr>
                                        <p:cTn id="12" dur="1" fill="hold">
                                          <p:stCondLst>
                                            <p:cond delay="499"/>
                                          </p:stCondLst>
                                        </p:cTn>
                                        <p:tgtEl>
                                          <p:spTgt spid="2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4"/>
                                        </p:tgtEl>
                                      </p:cBhvr>
                                    </p:animEffect>
                                    <p:set>
                                      <p:cBhvr>
                                        <p:cTn id="17" dur="1" fill="hold">
                                          <p:stCondLst>
                                            <p:cond delay="499"/>
                                          </p:stCondLst>
                                        </p:cTn>
                                        <p:tgtEl>
                                          <p:spTgt spid="24"/>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5"/>
                                        </p:tgtEl>
                                      </p:cBhvr>
                                    </p:animEffect>
                                    <p:set>
                                      <p:cBhvr>
                                        <p:cTn id="22" dur="1" fill="hold">
                                          <p:stCondLst>
                                            <p:cond delay="499"/>
                                          </p:stCondLst>
                                        </p:cTn>
                                        <p:tgtEl>
                                          <p:spTgt spid="2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6"/>
                                        </p:tgtEl>
                                      </p:cBhvr>
                                    </p:animEffect>
                                    <p:set>
                                      <p:cBhvr>
                                        <p:cTn id="27" dur="1" fill="hold">
                                          <p:stCondLst>
                                            <p:cond delay="499"/>
                                          </p:stCondLst>
                                        </p:cTn>
                                        <p:tgtEl>
                                          <p:spTgt spid="26"/>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7"/>
                                        </p:tgtEl>
                                      </p:cBhvr>
                                    </p:animEffect>
                                    <p:set>
                                      <p:cBhvr>
                                        <p:cTn id="32"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533400" y="2514600"/>
            <a:ext cx="8181975" cy="2701786"/>
          </a:xfrm>
          <a:prstGeom prst="rect">
            <a:avLst/>
          </a:prstGeom>
          <a:noFill/>
          <a:ln w="19050" cap="sq" algn="ctr">
            <a:solidFill>
              <a:schemeClr val="tx1"/>
            </a:solidFill>
            <a:miter lim="800000"/>
            <a:headEnd type="none" w="sm" len="sm"/>
            <a:tailEnd type="none" w="sm" len="sm"/>
          </a:ln>
          <a:effectLst/>
        </p:spPr>
      </p:pic>
      <p:sp>
        <p:nvSpPr>
          <p:cNvPr id="606220" name="Rectangle 12"/>
          <p:cNvSpPr>
            <a:spLocks noChangeArrowheads="1"/>
          </p:cNvSpPr>
          <p:nvPr/>
        </p:nvSpPr>
        <p:spPr bwMode="auto">
          <a:xfrm>
            <a:off x="609600" y="1295400"/>
            <a:ext cx="7924800" cy="990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rgbClr val="000000"/>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lstStyle/>
          <a:p>
            <a:pPr algn="l">
              <a:lnSpc>
                <a:spcPct val="130000"/>
              </a:lnSpc>
              <a:spcBef>
                <a:spcPct val="20000"/>
              </a:spcBef>
              <a:buClr>
                <a:schemeClr val="accent2"/>
              </a:buClr>
              <a:buSzPct val="75000"/>
              <a:buFont typeface="Wingdings" pitchFamily="2" charset="2"/>
              <a:buNone/>
            </a:pPr>
            <a:r>
              <a:rPr lang="en-US" altLang="en-US" sz="2200" dirty="0">
                <a:latin typeface="Liberation Sans" panose="020B0604020202020204"/>
              </a:rPr>
              <a:t>If KRT Boards produces 10,000 snowboards the first year, what would be the total manufacturing costs?</a:t>
            </a:r>
          </a:p>
        </p:txBody>
      </p:sp>
      <p:sp>
        <p:nvSpPr>
          <p:cNvPr id="16" name="Rectangle 1031"/>
          <p:cNvSpPr txBox="1">
            <a:spLocks noChangeArrowheads="1"/>
          </p:cNvSpPr>
          <p:nvPr/>
        </p:nvSpPr>
        <p:spPr>
          <a:xfrm>
            <a:off x="609600" y="381000"/>
            <a:ext cx="7848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a:ea typeface="+mn-ea"/>
                <a:cs typeface="+mn-cs"/>
              </a:rPr>
              <a:t>PRODUCT VERSUS PERIOD COSTS</a:t>
            </a:r>
          </a:p>
        </p:txBody>
      </p:sp>
      <p:sp>
        <p:nvSpPr>
          <p:cNvPr id="17" name="Line 16"/>
          <p:cNvSpPr>
            <a:spLocks noChangeShapeType="1"/>
          </p:cNvSpPr>
          <p:nvPr/>
        </p:nvSpPr>
        <p:spPr bwMode="auto">
          <a:xfrm>
            <a:off x="533400" y="1066800"/>
            <a:ext cx="8181975"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a:endParaRPr>
          </a:p>
        </p:txBody>
      </p:sp>
      <p:sp>
        <p:nvSpPr>
          <p:cNvPr id="2" name="Rectangle 1"/>
          <p:cNvSpPr/>
          <p:nvPr/>
        </p:nvSpPr>
        <p:spPr>
          <a:xfrm>
            <a:off x="457200" y="5287702"/>
            <a:ext cx="4572000" cy="461665"/>
          </a:xfrm>
          <a:prstGeom prst="rect">
            <a:avLst/>
          </a:prstGeom>
          <a:noFill/>
          <a:ln>
            <a:noFill/>
          </a:ln>
          <a:effectLst/>
        </p:spPr>
        <p:txBody>
          <a:bodyPr wrap="square">
            <a:spAutoFit/>
          </a:bodyPr>
          <a:lstStyle/>
          <a:p>
            <a:pPr algn="l"/>
            <a:r>
              <a:rPr lang="en-US" sz="1200" b="1" dirty="0">
                <a:latin typeface="Liberation Sans" panose="020B0604020202020204"/>
              </a:rPr>
              <a:t>ILLUSTRATION 10-5</a:t>
            </a:r>
          </a:p>
          <a:p>
            <a:pPr algn="l"/>
            <a:r>
              <a:rPr lang="en-US" sz="1200" dirty="0">
                <a:latin typeface="Liberation Sans" panose="020B0604020202020204"/>
              </a:rPr>
              <a:t>Computation of total manufacturing costs</a:t>
            </a:r>
          </a:p>
        </p:txBody>
      </p:sp>
      <p:sp>
        <p:nvSpPr>
          <p:cNvPr id="19"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a:rPr>
              <a:t>LO 2</a:t>
            </a:r>
          </a:p>
        </p:txBody>
      </p:sp>
      <p:pic>
        <p:nvPicPr>
          <p:cNvPr id="18" name="Picture 17"/>
          <p:cNvPicPr preferRelativeResize="0">
            <a:picLocks/>
          </p:cNvPicPr>
          <p:nvPr/>
        </p:nvPicPr>
        <p:blipFill>
          <a:blip r:embed="rId4"/>
          <a:stretch>
            <a:fillRect/>
          </a:stretch>
        </p:blipFill>
        <p:spPr>
          <a:xfrm>
            <a:off x="838200" y="2961690"/>
            <a:ext cx="7620000" cy="302958"/>
          </a:xfrm>
          <a:prstGeom prst="rect">
            <a:avLst/>
          </a:prstGeom>
        </p:spPr>
      </p:pic>
      <p:pic>
        <p:nvPicPr>
          <p:cNvPr id="20" name="Picture 19"/>
          <p:cNvPicPr preferRelativeResize="0">
            <a:picLocks/>
          </p:cNvPicPr>
          <p:nvPr/>
        </p:nvPicPr>
        <p:blipFill>
          <a:blip r:embed="rId4"/>
          <a:stretch>
            <a:fillRect/>
          </a:stretch>
        </p:blipFill>
        <p:spPr>
          <a:xfrm>
            <a:off x="762000" y="3272395"/>
            <a:ext cx="7620000" cy="250378"/>
          </a:xfrm>
          <a:prstGeom prst="rect">
            <a:avLst/>
          </a:prstGeom>
        </p:spPr>
      </p:pic>
      <p:pic>
        <p:nvPicPr>
          <p:cNvPr id="21" name="Picture 20"/>
          <p:cNvPicPr preferRelativeResize="0">
            <a:picLocks/>
          </p:cNvPicPr>
          <p:nvPr/>
        </p:nvPicPr>
        <p:blipFill>
          <a:blip r:embed="rId4"/>
          <a:stretch>
            <a:fillRect/>
          </a:stretch>
        </p:blipFill>
        <p:spPr>
          <a:xfrm>
            <a:off x="784416" y="3563472"/>
            <a:ext cx="7620000" cy="275416"/>
          </a:xfrm>
          <a:prstGeom prst="rect">
            <a:avLst/>
          </a:prstGeom>
        </p:spPr>
      </p:pic>
      <p:pic>
        <p:nvPicPr>
          <p:cNvPr id="22" name="Picture 21"/>
          <p:cNvPicPr preferRelativeResize="0">
            <a:picLocks/>
          </p:cNvPicPr>
          <p:nvPr/>
        </p:nvPicPr>
        <p:blipFill>
          <a:blip r:embed="rId4"/>
          <a:stretch>
            <a:fillRect/>
          </a:stretch>
        </p:blipFill>
        <p:spPr>
          <a:xfrm>
            <a:off x="756024" y="3850911"/>
            <a:ext cx="7620000" cy="250378"/>
          </a:xfrm>
          <a:prstGeom prst="rect">
            <a:avLst/>
          </a:prstGeom>
        </p:spPr>
      </p:pic>
      <p:pic>
        <p:nvPicPr>
          <p:cNvPr id="23" name="Picture 22"/>
          <p:cNvPicPr preferRelativeResize="0">
            <a:picLocks/>
          </p:cNvPicPr>
          <p:nvPr/>
        </p:nvPicPr>
        <p:blipFill>
          <a:blip r:embed="rId4"/>
          <a:stretch>
            <a:fillRect/>
          </a:stretch>
        </p:blipFill>
        <p:spPr>
          <a:xfrm>
            <a:off x="784416" y="4126752"/>
            <a:ext cx="7620000" cy="250378"/>
          </a:xfrm>
          <a:prstGeom prst="rect">
            <a:avLst/>
          </a:prstGeom>
        </p:spPr>
      </p:pic>
      <p:pic>
        <p:nvPicPr>
          <p:cNvPr id="24" name="Picture 23"/>
          <p:cNvPicPr preferRelativeResize="0">
            <a:picLocks/>
          </p:cNvPicPr>
          <p:nvPr/>
        </p:nvPicPr>
        <p:blipFill>
          <a:blip r:embed="rId4"/>
          <a:stretch>
            <a:fillRect/>
          </a:stretch>
        </p:blipFill>
        <p:spPr>
          <a:xfrm>
            <a:off x="762000" y="4413624"/>
            <a:ext cx="7620000" cy="250378"/>
          </a:xfrm>
          <a:prstGeom prst="rect">
            <a:avLst/>
          </a:prstGeom>
        </p:spPr>
      </p:pic>
      <p:pic>
        <p:nvPicPr>
          <p:cNvPr id="25" name="Picture 24"/>
          <p:cNvPicPr preferRelativeResize="0">
            <a:picLocks/>
          </p:cNvPicPr>
          <p:nvPr/>
        </p:nvPicPr>
        <p:blipFill>
          <a:blip r:embed="rId4"/>
          <a:stretch>
            <a:fillRect/>
          </a:stretch>
        </p:blipFill>
        <p:spPr>
          <a:xfrm>
            <a:off x="6493423" y="4694520"/>
            <a:ext cx="1507577" cy="302958"/>
          </a:xfrm>
          <a:prstGeom prst="rect">
            <a:avLst/>
          </a:prstGeom>
        </p:spPr>
      </p:pic>
    </p:spTree>
    <p:extLst>
      <p:ext uri="{BB962C8B-B14F-4D97-AF65-F5344CB8AC3E}">
        <p14:creationId xmlns:p14="http://schemas.microsoft.com/office/powerpoint/2010/main" val="175131840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nodeType="clickEffect">
                                  <p:stCondLst>
                                    <p:cond delay="0"/>
                                  </p:stCondLst>
                                  <p:childTnLst>
                                    <p:animEffect transition="out" filter="wipe(left)">
                                      <p:cBhvr>
                                        <p:cTn id="21" dur="500"/>
                                        <p:tgtEl>
                                          <p:spTgt spid="22"/>
                                        </p:tgtEl>
                                      </p:cBhvr>
                                    </p:animEffect>
                                    <p:set>
                                      <p:cBhvr>
                                        <p:cTn id="22" dur="1" fill="hold">
                                          <p:stCondLst>
                                            <p:cond delay="499"/>
                                          </p:stCondLst>
                                        </p:cTn>
                                        <p:tgtEl>
                                          <p:spTgt spid="2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500"/>
                                        <p:tgtEl>
                                          <p:spTgt spid="23"/>
                                        </p:tgtEl>
                                      </p:cBhvr>
                                    </p:animEffect>
                                    <p:set>
                                      <p:cBhvr>
                                        <p:cTn id="27" dur="1" fill="hold">
                                          <p:stCondLst>
                                            <p:cond delay="499"/>
                                          </p:stCondLst>
                                        </p:cTn>
                                        <p:tgtEl>
                                          <p:spTgt spid="2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nodeType="clickEffect">
                                  <p:stCondLst>
                                    <p:cond delay="0"/>
                                  </p:stCondLst>
                                  <p:childTnLst>
                                    <p:animEffect transition="out" filter="wipe(left)">
                                      <p:cBhvr>
                                        <p:cTn id="31" dur="500"/>
                                        <p:tgtEl>
                                          <p:spTgt spid="24"/>
                                        </p:tgtEl>
                                      </p:cBhvr>
                                    </p:animEffect>
                                    <p:set>
                                      <p:cBhvr>
                                        <p:cTn id="32" dur="1" fill="hold">
                                          <p:stCondLst>
                                            <p:cond delay="499"/>
                                          </p:stCondLst>
                                        </p:cTn>
                                        <p:tgtEl>
                                          <p:spTgt spid="24"/>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nodeType="clickEffect">
                                  <p:stCondLst>
                                    <p:cond delay="0"/>
                                  </p:stCondLst>
                                  <p:childTnLst>
                                    <p:animEffect transition="out" filter="wipe(left)">
                                      <p:cBhvr>
                                        <p:cTn id="36" dur="500"/>
                                        <p:tgtEl>
                                          <p:spTgt spid="25"/>
                                        </p:tgtEl>
                                      </p:cBhvr>
                                    </p:animEffect>
                                    <p:set>
                                      <p:cBhvr>
                                        <p:cTn id="37"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329" name="Rectangle 9"/>
          <p:cNvSpPr>
            <a:spLocks noChangeArrowheads="1"/>
          </p:cNvSpPr>
          <p:nvPr/>
        </p:nvSpPr>
        <p:spPr bwMode="auto">
          <a:xfrm>
            <a:off x="457199" y="1371600"/>
            <a:ext cx="839651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l">
              <a:tabLst>
                <a:tab pos="2171700" algn="l"/>
              </a:tabLst>
              <a:defRPr sz="2400">
                <a:solidFill>
                  <a:schemeClr val="tx1"/>
                </a:solidFill>
                <a:latin typeface="Times New Roman" pitchFamily="18" charset="0"/>
              </a:defRPr>
            </a:lvl1pPr>
            <a:lvl2pPr algn="l">
              <a:tabLst>
                <a:tab pos="2171700" algn="l"/>
              </a:tabLst>
              <a:defRPr sz="2400">
                <a:solidFill>
                  <a:schemeClr val="tx1"/>
                </a:solidFill>
                <a:latin typeface="Times New Roman" pitchFamily="18" charset="0"/>
              </a:defRPr>
            </a:lvl2pPr>
            <a:lvl3pPr algn="l">
              <a:tabLst>
                <a:tab pos="2171700" algn="l"/>
              </a:tabLst>
              <a:defRPr sz="2400">
                <a:solidFill>
                  <a:schemeClr val="tx1"/>
                </a:solidFill>
                <a:latin typeface="Times New Roman" pitchFamily="18" charset="0"/>
              </a:defRPr>
            </a:lvl3pPr>
            <a:lvl4pPr algn="l">
              <a:tabLst>
                <a:tab pos="2171700" algn="l"/>
              </a:tabLst>
              <a:defRPr sz="2400">
                <a:solidFill>
                  <a:schemeClr val="tx1"/>
                </a:solidFill>
                <a:latin typeface="Times New Roman" pitchFamily="18" charset="0"/>
              </a:defRPr>
            </a:lvl4pPr>
            <a:lvl5pPr algn="l">
              <a:tabLst>
                <a:tab pos="2171700" algn="l"/>
              </a:tabLst>
              <a:defRPr sz="2400">
                <a:solidFill>
                  <a:schemeClr val="tx1"/>
                </a:solidFill>
                <a:latin typeface="Times New Roman" pitchFamily="18" charset="0"/>
              </a:defRPr>
            </a:lvl5pPr>
            <a:lvl6pPr eaLnBrk="0" fontAlgn="base" hangingPunct="0">
              <a:spcBef>
                <a:spcPct val="0"/>
              </a:spcBef>
              <a:spcAft>
                <a:spcPct val="0"/>
              </a:spcAft>
              <a:tabLst>
                <a:tab pos="2171700" algn="l"/>
              </a:tabLst>
              <a:defRPr sz="2400">
                <a:solidFill>
                  <a:schemeClr val="tx1"/>
                </a:solidFill>
                <a:latin typeface="Times New Roman" pitchFamily="18" charset="0"/>
              </a:defRPr>
            </a:lvl6pPr>
            <a:lvl7pPr eaLnBrk="0" fontAlgn="base" hangingPunct="0">
              <a:spcBef>
                <a:spcPct val="0"/>
              </a:spcBef>
              <a:spcAft>
                <a:spcPct val="0"/>
              </a:spcAft>
              <a:tabLst>
                <a:tab pos="2171700" algn="l"/>
              </a:tabLst>
              <a:defRPr sz="2400">
                <a:solidFill>
                  <a:schemeClr val="tx1"/>
                </a:solidFill>
                <a:latin typeface="Times New Roman" pitchFamily="18" charset="0"/>
              </a:defRPr>
            </a:lvl7pPr>
            <a:lvl8pPr eaLnBrk="0" fontAlgn="base" hangingPunct="0">
              <a:spcBef>
                <a:spcPct val="0"/>
              </a:spcBef>
              <a:spcAft>
                <a:spcPct val="0"/>
              </a:spcAft>
              <a:tabLst>
                <a:tab pos="2171700" algn="l"/>
              </a:tabLst>
              <a:defRPr sz="2400">
                <a:solidFill>
                  <a:schemeClr val="tx1"/>
                </a:solidFill>
                <a:latin typeface="Times New Roman" pitchFamily="18" charset="0"/>
              </a:defRPr>
            </a:lvl8pPr>
            <a:lvl9pPr eaLnBrk="0" fontAlgn="base" hangingPunct="0">
              <a:spcBef>
                <a:spcPct val="0"/>
              </a:spcBef>
              <a:spcAft>
                <a:spcPct val="0"/>
              </a:spcAft>
              <a:tabLst>
                <a:tab pos="2171700" algn="l"/>
              </a:tabLst>
              <a:defRPr sz="2400">
                <a:solidFill>
                  <a:schemeClr val="tx1"/>
                </a:solidFill>
                <a:latin typeface="Times New Roman" pitchFamily="18" charset="0"/>
              </a:defRPr>
            </a:lvl9pPr>
          </a:lstStyle>
          <a:p>
            <a:pPr>
              <a:lnSpc>
                <a:spcPct val="120000"/>
              </a:lnSpc>
            </a:pPr>
            <a:r>
              <a:rPr lang="en-US" sz="2000" dirty="0">
                <a:latin typeface="Liberation Sans" panose="020B0604020202020204" pitchFamily="34" charset="0"/>
              </a:rPr>
              <a:t>A bicycle company has these costs: tires, salaries of employees who </a:t>
            </a:r>
          </a:p>
          <a:p>
            <a:pPr>
              <a:lnSpc>
                <a:spcPct val="120000"/>
              </a:lnSpc>
            </a:pPr>
            <a:r>
              <a:rPr lang="en-US" sz="2000" dirty="0">
                <a:latin typeface="Liberation Sans" panose="020B0604020202020204" pitchFamily="34" charset="0"/>
              </a:rPr>
              <a:t>put tires on the wheels, factory depreciation, advertising expenditures, lubricants, spokes, salary of factory manager, salary of accountant, handlebars, and salaries of factory maintenance employees. Classify each cost as direct materials, direct labor,  overhead, or a period cost.</a:t>
            </a:r>
            <a:endParaRPr lang="en-US" altLang="en-US" sz="2000" dirty="0">
              <a:latin typeface="Liberation Sans" panose="020B0604020202020204" pitchFamily="34" charset="0"/>
            </a:endParaRPr>
          </a:p>
        </p:txBody>
      </p:sp>
      <p:sp>
        <p:nvSpPr>
          <p:cNvPr id="568332" name="Rectangle 12"/>
          <p:cNvSpPr>
            <a:spLocks noChangeArrowheads="1"/>
          </p:cNvSpPr>
          <p:nvPr/>
        </p:nvSpPr>
        <p:spPr bwMode="auto">
          <a:xfrm>
            <a:off x="457200" y="3505200"/>
            <a:ext cx="2590800" cy="476250"/>
          </a:xfrm>
          <a:prstGeom prst="rect">
            <a:avLst/>
          </a:prstGeom>
          <a:solidFill>
            <a:srgbClr val="F9EFA5"/>
          </a:solidFill>
          <a:ln w="28575" algn="ctr">
            <a:solidFill>
              <a:schemeClr val="tx1"/>
            </a:solidFill>
            <a:miter lim="800000"/>
            <a:headEnd/>
            <a:tailEnd/>
          </a:ln>
          <a:effectLst/>
          <a:extLst>
            <a:ext uri="{AF507438-7753-43E0-B8FC-AC1667EBCBE1}">
              <a14:hiddenEffects xmlns:a14="http://schemas.microsoft.com/office/drawing/2010/main">
                <a:effectLst>
                  <a:outerShdw dist="38100" dir="5400000" algn="ctr" rotWithShape="0">
                    <a:schemeClr val="bg2"/>
                  </a:outerShdw>
                </a:effectLst>
              </a14:hiddenEffects>
            </a:ext>
          </a:extLst>
        </p:spPr>
        <p:txBody>
          <a:bodyPr lIns="90488" tIns="44450" rIns="90488" bIns="44450" anchor="ctr"/>
          <a:lstStyle>
            <a:lvl1pPr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FFFFFF"/>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FFFFFF"/>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9pPr>
          </a:lstStyle>
          <a:p>
            <a:pPr algn="ctr">
              <a:spcBef>
                <a:spcPct val="35000"/>
              </a:spcBef>
              <a:buFont typeface="Wingdings" pitchFamily="2" charset="2"/>
              <a:buNone/>
            </a:pPr>
            <a:r>
              <a:rPr lang="en-US" altLang="en-US" sz="2000" dirty="0">
                <a:solidFill>
                  <a:schemeClr val="tx1"/>
                </a:solidFill>
                <a:latin typeface="Liberation Sans" panose="020B0604020202020204" pitchFamily="34" charset="0"/>
              </a:rPr>
              <a:t>Direct Materials</a:t>
            </a:r>
          </a:p>
        </p:txBody>
      </p:sp>
      <p:sp>
        <p:nvSpPr>
          <p:cNvPr id="568333" name="Rectangle 13"/>
          <p:cNvSpPr>
            <a:spLocks noChangeArrowheads="1"/>
          </p:cNvSpPr>
          <p:nvPr/>
        </p:nvSpPr>
        <p:spPr bwMode="auto">
          <a:xfrm>
            <a:off x="381000" y="4038600"/>
            <a:ext cx="2667000" cy="1676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9pPr>
          </a:lstStyle>
          <a:p>
            <a:pPr>
              <a:spcBef>
                <a:spcPct val="350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Tires.</a:t>
            </a:r>
          </a:p>
          <a:p>
            <a:pPr>
              <a:spcBef>
                <a:spcPct val="350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Spokes.</a:t>
            </a:r>
          </a:p>
          <a:p>
            <a:pPr>
              <a:spcBef>
                <a:spcPct val="350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Handlebars.</a:t>
            </a:r>
          </a:p>
        </p:txBody>
      </p:sp>
      <p:sp>
        <p:nvSpPr>
          <p:cNvPr id="568334" name="Rectangle 14"/>
          <p:cNvSpPr>
            <a:spLocks noChangeArrowheads="1"/>
          </p:cNvSpPr>
          <p:nvPr/>
        </p:nvSpPr>
        <p:spPr bwMode="auto">
          <a:xfrm>
            <a:off x="3276600" y="3505200"/>
            <a:ext cx="2590800" cy="476250"/>
          </a:xfrm>
          <a:prstGeom prst="rect">
            <a:avLst/>
          </a:prstGeom>
          <a:solidFill>
            <a:srgbClr val="F9EFA5"/>
          </a:solidFill>
          <a:ln w="28575" algn="ctr">
            <a:solidFill>
              <a:schemeClr val="tx1"/>
            </a:solidFill>
            <a:miter lim="800000"/>
            <a:headEnd/>
            <a:tailEnd/>
          </a:ln>
          <a:effectLst/>
          <a:extLst>
            <a:ext uri="{AF507438-7753-43E0-B8FC-AC1667EBCBE1}">
              <a14:hiddenEffects xmlns:a14="http://schemas.microsoft.com/office/drawing/2010/main">
                <a:effectLst>
                  <a:outerShdw dist="38100" dir="5400000" algn="ctr" rotWithShape="0">
                    <a:schemeClr val="bg2"/>
                  </a:outerShdw>
                </a:effectLst>
              </a14:hiddenEffects>
            </a:ext>
          </a:extLst>
        </p:spPr>
        <p:txBody>
          <a:bodyPr lIns="90488" tIns="44450" rIns="90488" bIns="44450" anchor="ctr"/>
          <a:lstStyle>
            <a:lvl1pPr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FFFFFF"/>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FFFFFF"/>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9pPr>
          </a:lstStyle>
          <a:p>
            <a:pPr algn="ctr">
              <a:spcBef>
                <a:spcPct val="35000"/>
              </a:spcBef>
              <a:buFont typeface="Wingdings" pitchFamily="2" charset="2"/>
              <a:buNone/>
            </a:pPr>
            <a:r>
              <a:rPr lang="en-US" altLang="en-US" sz="2000" dirty="0">
                <a:solidFill>
                  <a:schemeClr val="tx1"/>
                </a:solidFill>
                <a:latin typeface="Liberation Sans" panose="020B0604020202020204" pitchFamily="34" charset="0"/>
              </a:rPr>
              <a:t>Direct Labor</a:t>
            </a:r>
          </a:p>
        </p:txBody>
      </p:sp>
      <p:sp>
        <p:nvSpPr>
          <p:cNvPr id="568335" name="Rectangle 15"/>
          <p:cNvSpPr>
            <a:spLocks noChangeArrowheads="1"/>
          </p:cNvSpPr>
          <p:nvPr/>
        </p:nvSpPr>
        <p:spPr bwMode="auto">
          <a:xfrm>
            <a:off x="6096000" y="3505200"/>
            <a:ext cx="2590800" cy="476250"/>
          </a:xfrm>
          <a:prstGeom prst="rect">
            <a:avLst/>
          </a:prstGeom>
          <a:solidFill>
            <a:srgbClr val="F9EFA5"/>
          </a:solidFill>
          <a:ln w="28575" algn="ctr">
            <a:solidFill>
              <a:schemeClr val="tx1"/>
            </a:solidFill>
            <a:miter lim="800000"/>
            <a:headEnd/>
            <a:tailEnd/>
          </a:ln>
          <a:effectLst/>
          <a:extLst>
            <a:ext uri="{AF507438-7753-43E0-B8FC-AC1667EBCBE1}">
              <a14:hiddenEffects xmlns:a14="http://schemas.microsoft.com/office/drawing/2010/main">
                <a:effectLst>
                  <a:outerShdw dist="38100" dir="5400000" algn="ctr" rotWithShape="0">
                    <a:schemeClr val="bg2"/>
                  </a:outerShdw>
                </a:effectLst>
              </a14:hiddenEffects>
            </a:ext>
          </a:extLst>
        </p:spPr>
        <p:txBody>
          <a:bodyPr lIns="90488" tIns="44450" rIns="90488" bIns="44450" anchor="ctr"/>
          <a:lstStyle>
            <a:lvl1pPr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FFFFFF"/>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FFFFFF"/>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FFFFFF"/>
                  </a:outerShdw>
                </a:effectLst>
                <a:latin typeface="Arial" charset="0"/>
              </a:defRPr>
            </a:lvl9pPr>
          </a:lstStyle>
          <a:p>
            <a:pPr algn="ctr">
              <a:spcBef>
                <a:spcPct val="35000"/>
              </a:spcBef>
              <a:buFont typeface="Wingdings" pitchFamily="2" charset="2"/>
              <a:buNone/>
            </a:pPr>
            <a:r>
              <a:rPr lang="en-US" altLang="en-US" sz="2000" dirty="0">
                <a:solidFill>
                  <a:schemeClr val="tx1"/>
                </a:solidFill>
                <a:latin typeface="Liberation Sans" panose="020B0604020202020204" pitchFamily="34" charset="0"/>
              </a:rPr>
              <a:t>Overhead</a:t>
            </a:r>
          </a:p>
        </p:txBody>
      </p:sp>
      <p:sp>
        <p:nvSpPr>
          <p:cNvPr id="568336" name="Rectangle 16"/>
          <p:cNvSpPr>
            <a:spLocks noChangeArrowheads="1"/>
          </p:cNvSpPr>
          <p:nvPr/>
        </p:nvSpPr>
        <p:spPr bwMode="auto">
          <a:xfrm>
            <a:off x="3200400" y="4038600"/>
            <a:ext cx="2667000" cy="137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9pPr>
          </a:lstStyle>
          <a:p>
            <a:pPr>
              <a:spcBef>
                <a:spcPct val="350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Salaries of employees who put tires on the wheels.</a:t>
            </a:r>
          </a:p>
        </p:txBody>
      </p:sp>
      <p:sp>
        <p:nvSpPr>
          <p:cNvPr id="568337" name="Rectangle 17"/>
          <p:cNvSpPr>
            <a:spLocks noChangeArrowheads="1"/>
          </p:cNvSpPr>
          <p:nvPr/>
        </p:nvSpPr>
        <p:spPr bwMode="auto">
          <a:xfrm>
            <a:off x="6019800" y="4038600"/>
            <a:ext cx="2895600" cy="25094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spAutoFit/>
          </a:bodyPr>
          <a:lstStyle>
            <a:lvl1pPr marL="342900" indent="-342900" algn="l">
              <a:spcBef>
                <a:spcPct val="20000"/>
              </a:spcBef>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Arial" charset="0"/>
              </a:defRPr>
            </a:lvl1pPr>
            <a:lvl2pPr marL="685800" indent="-228600" algn="l">
              <a:spcBef>
                <a:spcPct val="20000"/>
              </a:spcBef>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3pPr>
            <a:lvl4pPr marL="15430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4pPr>
            <a:lvl5pPr marL="2000250" indent="-171450" algn="l">
              <a:spcBef>
                <a:spcPct val="20000"/>
              </a:spcBef>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5pPr>
            <a:lvl6pPr marL="24574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6pPr>
            <a:lvl7pPr marL="29146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7pPr>
            <a:lvl8pPr marL="33718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8pPr>
            <a:lvl9pPr marL="3829050" indent="-17145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Arial" charset="0"/>
              </a:defRPr>
            </a:lvl9pPr>
          </a:lstStyle>
          <a:p>
            <a:pPr>
              <a:spcBef>
                <a:spcPct val="350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Factory depreciation.</a:t>
            </a:r>
          </a:p>
          <a:p>
            <a:pPr>
              <a:spcBef>
                <a:spcPct val="350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Lubricants</a:t>
            </a:r>
          </a:p>
          <a:p>
            <a:pPr>
              <a:spcBef>
                <a:spcPct val="350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Salary of factory manager.</a:t>
            </a:r>
          </a:p>
          <a:p>
            <a:pPr>
              <a:spcBef>
                <a:spcPct val="35000"/>
              </a:spcBef>
              <a:buClr>
                <a:srgbClr val="CC0000"/>
              </a:buClr>
              <a:buSzPct val="80000"/>
              <a:buFont typeface="Wingdings" pitchFamily="2" charset="2"/>
              <a:buChar char="u"/>
            </a:pPr>
            <a:r>
              <a:rPr lang="en-US" altLang="en-US" sz="1900" b="0" dirty="0">
                <a:solidFill>
                  <a:schemeClr val="tx1"/>
                </a:solidFill>
                <a:effectLst/>
                <a:latin typeface="Liberation Sans" panose="020B0604020202020204" pitchFamily="34" charset="0"/>
              </a:rPr>
              <a:t>Salary of factory maintenance employees.</a:t>
            </a:r>
          </a:p>
        </p:txBody>
      </p:sp>
      <p:pic>
        <p:nvPicPr>
          <p:cNvPr id="18"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 name="Rectangle 1"/>
          <p:cNvSpPr/>
          <p:nvPr/>
        </p:nvSpPr>
        <p:spPr>
          <a:xfrm>
            <a:off x="1066800" y="5528745"/>
            <a:ext cx="4267200" cy="744819"/>
          </a:xfrm>
          <a:prstGeom prst="rect">
            <a:avLst/>
          </a:prstGeom>
          <a:solidFill>
            <a:schemeClr val="bg1"/>
          </a:solidFill>
          <a:ln w="19050">
            <a:solidFill>
              <a:schemeClr val="tx1"/>
            </a:solidFill>
          </a:ln>
          <a:effectLst>
            <a:innerShdw blurRad="114300">
              <a:prstClr val="black"/>
            </a:innerShdw>
          </a:effectLst>
        </p:spPr>
        <p:txBody>
          <a:bodyPr wrap="square" anchor="ctr" anchorCtr="0">
            <a:spAutoFit/>
          </a:bodyPr>
          <a:lstStyle/>
          <a:p>
            <a:r>
              <a:rPr lang="en-US" sz="1900" dirty="0">
                <a:latin typeface="Liberation Sans" panose="020B0604020202020204" pitchFamily="34" charset="0"/>
              </a:rPr>
              <a:t>Advertising expenditures and salary of accountant are </a:t>
            </a:r>
            <a:r>
              <a:rPr lang="en-US" sz="1900" b="1" dirty="0">
                <a:latin typeface="Liberation Sans" panose="020B0604020202020204" pitchFamily="34" charset="0"/>
              </a:rPr>
              <a:t>period costs</a:t>
            </a:r>
            <a:r>
              <a:rPr lang="en-US" sz="1900" dirty="0">
                <a:latin typeface="Liberation Sans" panose="020B0604020202020204" pitchFamily="34" charset="0"/>
              </a:rPr>
              <a:t>.</a:t>
            </a:r>
          </a:p>
        </p:txBody>
      </p:sp>
      <p:sp>
        <p:nvSpPr>
          <p:cNvPr id="22"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
        <p:nvSpPr>
          <p:cNvPr id="21" name="Isosceles Triangle 20"/>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3" name="TextBox 22"/>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4" name="Rounded Rectangle 23"/>
          <p:cNvSpPr/>
          <p:nvPr/>
        </p:nvSpPr>
        <p:spPr bwMode="auto">
          <a:xfrm>
            <a:off x="2789829" y="425873"/>
            <a:ext cx="6163671"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000" b="1" dirty="0">
                <a:solidFill>
                  <a:schemeClr val="accent3"/>
                </a:solidFill>
                <a:latin typeface="Liberation Sans" panose="020B0604020202020204" pitchFamily="34" charset="0"/>
              </a:rPr>
              <a:t>Managerial Cost Concepts</a:t>
            </a:r>
            <a:endParaRPr lang="en-US" sz="3000" b="1" i="0" dirty="0">
              <a:solidFill>
                <a:schemeClr val="accent3"/>
              </a:solidFill>
              <a:effectLst/>
              <a:latin typeface="Liberation Sans" panose="020B0604020202020204" pitchFamily="34" charset="0"/>
            </a:endParaRPr>
          </a:p>
        </p:txBody>
      </p:sp>
      <p:sp>
        <p:nvSpPr>
          <p:cNvPr id="25" name="TextBox 24"/>
          <p:cNvSpPr txBox="1"/>
          <p:nvPr/>
        </p:nvSpPr>
        <p:spPr>
          <a:xfrm>
            <a:off x="2183330" y="417430"/>
            <a:ext cx="554182" cy="707886"/>
          </a:xfrm>
          <a:prstGeom prst="rect">
            <a:avLst/>
          </a:prstGeom>
          <a:noFill/>
        </p:spPr>
        <p:txBody>
          <a:bodyPr wrap="square" rtlCol="0">
            <a:spAutoFit/>
          </a:bodyPr>
          <a:lstStyle/>
          <a:p>
            <a:pPr algn="ctr"/>
            <a:r>
              <a:rPr lang="en-US" sz="4000" b="1" i="0" dirty="0">
                <a:solidFill>
                  <a:srgbClr val="E20000"/>
                </a:solidFill>
                <a:effectLst/>
                <a:latin typeface="+mn-lt"/>
              </a:rPr>
              <a:t>2</a:t>
            </a:r>
          </a:p>
        </p:txBody>
      </p:sp>
      <p:cxnSp>
        <p:nvCxnSpPr>
          <p:cNvPr id="26" name="Straight Connector 25"/>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7" name="Rectangle 26"/>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68333">
                                            <p:txEl>
                                              <p:pRg st="0" end="0"/>
                                            </p:txEl>
                                          </p:spTgt>
                                        </p:tgtEl>
                                        <p:attrNameLst>
                                          <p:attrName>style.visibility</p:attrName>
                                        </p:attrNameLst>
                                      </p:cBhvr>
                                      <p:to>
                                        <p:strVal val="visible"/>
                                      </p:to>
                                    </p:set>
                                    <p:animEffect transition="in" filter="wipe(left)">
                                      <p:cBhvr>
                                        <p:cTn id="7" dur="500"/>
                                        <p:tgtEl>
                                          <p:spTgt spid="56833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68333">
                                            <p:txEl>
                                              <p:pRg st="1" end="1"/>
                                            </p:txEl>
                                          </p:spTgt>
                                        </p:tgtEl>
                                        <p:attrNameLst>
                                          <p:attrName>style.visibility</p:attrName>
                                        </p:attrNameLst>
                                      </p:cBhvr>
                                      <p:to>
                                        <p:strVal val="visible"/>
                                      </p:to>
                                    </p:set>
                                    <p:animEffect transition="in" filter="wipe(left)">
                                      <p:cBhvr>
                                        <p:cTn id="12" dur="500"/>
                                        <p:tgtEl>
                                          <p:spTgt spid="56833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68333">
                                            <p:txEl>
                                              <p:pRg st="2" end="2"/>
                                            </p:txEl>
                                          </p:spTgt>
                                        </p:tgtEl>
                                        <p:attrNameLst>
                                          <p:attrName>style.visibility</p:attrName>
                                        </p:attrNameLst>
                                      </p:cBhvr>
                                      <p:to>
                                        <p:strVal val="visible"/>
                                      </p:to>
                                    </p:set>
                                    <p:animEffect transition="in" filter="wipe(left)">
                                      <p:cBhvr>
                                        <p:cTn id="17" dur="500"/>
                                        <p:tgtEl>
                                          <p:spTgt spid="56833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68336">
                                            <p:txEl>
                                              <p:pRg st="0" end="0"/>
                                            </p:txEl>
                                          </p:spTgt>
                                        </p:tgtEl>
                                        <p:attrNameLst>
                                          <p:attrName>style.visibility</p:attrName>
                                        </p:attrNameLst>
                                      </p:cBhvr>
                                      <p:to>
                                        <p:strVal val="visible"/>
                                      </p:to>
                                    </p:set>
                                    <p:animEffect transition="in" filter="wipe(left)">
                                      <p:cBhvr>
                                        <p:cTn id="22" dur="500"/>
                                        <p:tgtEl>
                                          <p:spTgt spid="56833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68337">
                                            <p:txEl>
                                              <p:pRg st="0" end="0"/>
                                            </p:txEl>
                                          </p:spTgt>
                                        </p:tgtEl>
                                        <p:attrNameLst>
                                          <p:attrName>style.visibility</p:attrName>
                                        </p:attrNameLst>
                                      </p:cBhvr>
                                      <p:to>
                                        <p:strVal val="visible"/>
                                      </p:to>
                                    </p:set>
                                    <p:animEffect transition="in" filter="wipe(left)">
                                      <p:cBhvr>
                                        <p:cTn id="27" dur="500"/>
                                        <p:tgtEl>
                                          <p:spTgt spid="568337">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68337">
                                            <p:txEl>
                                              <p:pRg st="1" end="1"/>
                                            </p:txEl>
                                          </p:spTgt>
                                        </p:tgtEl>
                                        <p:attrNameLst>
                                          <p:attrName>style.visibility</p:attrName>
                                        </p:attrNameLst>
                                      </p:cBhvr>
                                      <p:to>
                                        <p:strVal val="visible"/>
                                      </p:to>
                                    </p:set>
                                    <p:animEffect transition="in" filter="wipe(left)">
                                      <p:cBhvr>
                                        <p:cTn id="32" dur="500"/>
                                        <p:tgtEl>
                                          <p:spTgt spid="568337">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568337">
                                            <p:txEl>
                                              <p:pRg st="2" end="2"/>
                                            </p:txEl>
                                          </p:spTgt>
                                        </p:tgtEl>
                                        <p:attrNameLst>
                                          <p:attrName>style.visibility</p:attrName>
                                        </p:attrNameLst>
                                      </p:cBhvr>
                                      <p:to>
                                        <p:strVal val="visible"/>
                                      </p:to>
                                    </p:set>
                                    <p:animEffect transition="in" filter="wipe(left)">
                                      <p:cBhvr>
                                        <p:cTn id="37" dur="500"/>
                                        <p:tgtEl>
                                          <p:spTgt spid="568337">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68337">
                                            <p:txEl>
                                              <p:pRg st="3" end="3"/>
                                            </p:txEl>
                                          </p:spTgt>
                                        </p:tgtEl>
                                        <p:attrNameLst>
                                          <p:attrName>style.visibility</p:attrName>
                                        </p:attrNameLst>
                                      </p:cBhvr>
                                      <p:to>
                                        <p:strVal val="visible"/>
                                      </p:to>
                                    </p:set>
                                    <p:animEffect transition="in" filter="wipe(left)">
                                      <p:cBhvr>
                                        <p:cTn id="42" dur="500"/>
                                        <p:tgtEl>
                                          <p:spTgt spid="568337">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ipe(left)">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8333" grpId="0" build="p" bldLvl="2"/>
      <p:bldP spid="568336" grpId="0" build="p" bldLvl="2"/>
      <p:bldP spid="568337" grpId="0" build="p" bldLvl="2"/>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20" name="Text Box 4"/>
          <p:cNvSpPr txBox="1">
            <a:spLocks noChangeArrowheads="1"/>
          </p:cNvSpPr>
          <p:nvPr/>
        </p:nvSpPr>
        <p:spPr bwMode="auto">
          <a:xfrm>
            <a:off x="609600" y="2248930"/>
            <a:ext cx="7772400" cy="1412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2171700" algn="l"/>
              </a:tabLst>
              <a:defRPr sz="2400">
                <a:solidFill>
                  <a:schemeClr val="tx1"/>
                </a:solidFill>
                <a:latin typeface="Times New Roman" pitchFamily="18" charset="0"/>
              </a:defRPr>
            </a:lvl1pPr>
            <a:lvl2pPr algn="l">
              <a:tabLst>
                <a:tab pos="2171700" algn="l"/>
              </a:tabLst>
              <a:defRPr sz="2400">
                <a:solidFill>
                  <a:schemeClr val="tx1"/>
                </a:solidFill>
                <a:latin typeface="Times New Roman" pitchFamily="18" charset="0"/>
              </a:defRPr>
            </a:lvl2pPr>
            <a:lvl3pPr algn="l">
              <a:tabLst>
                <a:tab pos="2171700" algn="l"/>
              </a:tabLst>
              <a:defRPr sz="2400">
                <a:solidFill>
                  <a:schemeClr val="tx1"/>
                </a:solidFill>
                <a:latin typeface="Times New Roman" pitchFamily="18" charset="0"/>
              </a:defRPr>
            </a:lvl3pPr>
            <a:lvl4pPr algn="l">
              <a:tabLst>
                <a:tab pos="2171700" algn="l"/>
              </a:tabLst>
              <a:defRPr sz="2400">
                <a:solidFill>
                  <a:schemeClr val="tx1"/>
                </a:solidFill>
                <a:latin typeface="Times New Roman" pitchFamily="18" charset="0"/>
              </a:defRPr>
            </a:lvl4pPr>
            <a:lvl5pPr algn="l">
              <a:tabLst>
                <a:tab pos="2171700" algn="l"/>
              </a:tabLst>
              <a:defRPr sz="2400">
                <a:solidFill>
                  <a:schemeClr val="tx1"/>
                </a:solidFill>
                <a:latin typeface="Times New Roman" pitchFamily="18" charset="0"/>
              </a:defRPr>
            </a:lvl5pPr>
            <a:lvl6pPr eaLnBrk="0" fontAlgn="base" hangingPunct="0">
              <a:spcBef>
                <a:spcPct val="0"/>
              </a:spcBef>
              <a:spcAft>
                <a:spcPct val="0"/>
              </a:spcAft>
              <a:tabLst>
                <a:tab pos="2171700" algn="l"/>
              </a:tabLst>
              <a:defRPr sz="2400">
                <a:solidFill>
                  <a:schemeClr val="tx1"/>
                </a:solidFill>
                <a:latin typeface="Times New Roman" pitchFamily="18" charset="0"/>
              </a:defRPr>
            </a:lvl6pPr>
            <a:lvl7pPr eaLnBrk="0" fontAlgn="base" hangingPunct="0">
              <a:spcBef>
                <a:spcPct val="0"/>
              </a:spcBef>
              <a:spcAft>
                <a:spcPct val="0"/>
              </a:spcAft>
              <a:tabLst>
                <a:tab pos="2171700" algn="l"/>
              </a:tabLst>
              <a:defRPr sz="2400">
                <a:solidFill>
                  <a:schemeClr val="tx1"/>
                </a:solidFill>
                <a:latin typeface="Times New Roman" pitchFamily="18" charset="0"/>
              </a:defRPr>
            </a:lvl7pPr>
            <a:lvl8pPr eaLnBrk="0" fontAlgn="base" hangingPunct="0">
              <a:spcBef>
                <a:spcPct val="0"/>
              </a:spcBef>
              <a:spcAft>
                <a:spcPct val="0"/>
              </a:spcAft>
              <a:tabLst>
                <a:tab pos="2171700" algn="l"/>
              </a:tabLst>
              <a:defRPr sz="2400">
                <a:solidFill>
                  <a:schemeClr val="tx1"/>
                </a:solidFill>
                <a:latin typeface="Times New Roman" pitchFamily="18" charset="0"/>
              </a:defRPr>
            </a:lvl8pPr>
            <a:lvl9pPr eaLnBrk="0" fontAlgn="base" hangingPunct="0">
              <a:spcBef>
                <a:spcPct val="0"/>
              </a:spcBef>
              <a:spcAft>
                <a:spcPct val="0"/>
              </a:spcAft>
              <a:tabLst>
                <a:tab pos="2171700" algn="l"/>
              </a:tabLst>
              <a:defRPr sz="2400">
                <a:solidFill>
                  <a:schemeClr val="tx1"/>
                </a:solidFill>
                <a:latin typeface="Times New Roman" pitchFamily="18" charset="0"/>
              </a:defRPr>
            </a:lvl9pPr>
          </a:lstStyle>
          <a:p>
            <a:pPr>
              <a:lnSpc>
                <a:spcPct val="130000"/>
              </a:lnSpc>
            </a:pPr>
            <a:r>
              <a:rPr lang="en-US" altLang="en-US" sz="2200" dirty="0">
                <a:latin typeface="Liberation Sans" panose="020B0604020202020204" pitchFamily="34" charset="0"/>
              </a:rPr>
              <a:t>Under a </a:t>
            </a:r>
            <a:r>
              <a:rPr lang="en-US" altLang="en-US" sz="2200" b="1" dirty="0">
                <a:latin typeface="Liberation Sans" panose="020B0604020202020204" pitchFamily="34" charset="0"/>
              </a:rPr>
              <a:t>periodic inventory system</a:t>
            </a:r>
            <a:r>
              <a:rPr lang="en-US" altLang="en-US" sz="2200" dirty="0">
                <a:latin typeface="Liberation Sans" panose="020B0604020202020204" pitchFamily="34" charset="0"/>
              </a:rPr>
              <a:t>, the income statements of a merchandiser and a manufacturer differ in the </a:t>
            </a:r>
            <a:r>
              <a:rPr lang="en-US" altLang="en-US" sz="2200" b="1" dirty="0">
                <a:latin typeface="Liberation Sans" panose="020B0604020202020204" pitchFamily="34" charset="0"/>
              </a:rPr>
              <a:t>cost of goods sold</a:t>
            </a:r>
            <a:r>
              <a:rPr lang="en-US" altLang="en-US" sz="2200" dirty="0">
                <a:latin typeface="Liberation Sans" panose="020B0604020202020204" pitchFamily="34" charset="0"/>
              </a:rPr>
              <a:t> section.</a:t>
            </a:r>
          </a:p>
        </p:txBody>
      </p:sp>
      <p:sp>
        <p:nvSpPr>
          <p:cNvPr id="470021" name="Text Box 5"/>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470024" name="Rectangle 8"/>
          <p:cNvSpPr>
            <a:spLocks noChangeArrowheads="1"/>
          </p:cNvSpPr>
          <p:nvPr/>
        </p:nvSpPr>
        <p:spPr bwMode="auto">
          <a:xfrm>
            <a:off x="609600" y="1639330"/>
            <a:ext cx="7848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800" b="1" dirty="0">
                <a:solidFill>
                  <a:srgbClr val="000099"/>
                </a:solidFill>
                <a:latin typeface="Liberation Sans" panose="020B0604020202020204" pitchFamily="34" charset="0"/>
              </a:rPr>
              <a:t>INCOME STATEMENT</a:t>
            </a:r>
          </a:p>
        </p:txBody>
      </p:sp>
      <p:sp>
        <p:nvSpPr>
          <p:cNvPr id="470025" name="Text Box 9"/>
          <p:cNvSpPr txBox="1">
            <a:spLocks noChangeArrowheads="1"/>
          </p:cNvSpPr>
          <p:nvPr/>
        </p:nvSpPr>
        <p:spPr bwMode="auto">
          <a:xfrm>
            <a:off x="2667000" y="4103130"/>
            <a:ext cx="3733800"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7200" dirty="0">
                <a:latin typeface="Liberation Sans" panose="020B0604020202020204" pitchFamily="34" charset="0"/>
              </a:rPr>
              <a:t>“</a:t>
            </a:r>
            <a:r>
              <a:rPr lang="en-US" altLang="en-US" sz="7200" dirty="0">
                <a:solidFill>
                  <a:srgbClr val="000099"/>
                </a:solidFill>
                <a:latin typeface="Liberation Sans" panose="020B0604020202020204" pitchFamily="34" charset="0"/>
              </a:rPr>
              <a:t>COGS</a:t>
            </a:r>
            <a:r>
              <a:rPr lang="en-US" altLang="en-US" sz="7200" dirty="0">
                <a:latin typeface="Liberation Sans" panose="020B0604020202020204" pitchFamily="34" charset="0"/>
              </a:rPr>
              <a:t>”</a:t>
            </a:r>
          </a:p>
        </p:txBody>
      </p:sp>
      <p:sp>
        <p:nvSpPr>
          <p:cNvPr id="12" name="Isosceles Triangle 11"/>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3" name="TextBox 12"/>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4" name="Rounded Rectangle 13"/>
          <p:cNvSpPr/>
          <p:nvPr/>
        </p:nvSpPr>
        <p:spPr bwMode="auto">
          <a:xfrm>
            <a:off x="2789829" y="231443"/>
            <a:ext cx="5958883" cy="113975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100" b="1" dirty="0">
                <a:solidFill>
                  <a:schemeClr val="accent3"/>
                </a:solidFill>
                <a:latin typeface="Liberation Sans" panose="020B0604020202020204" pitchFamily="34" charset="0"/>
              </a:rPr>
              <a:t>Demonstrate how to compute cost of goods manufactured and prepare financial statements for a manufacturer. </a:t>
            </a:r>
            <a:endParaRPr lang="en-US" sz="2100" b="1" i="0" dirty="0">
              <a:solidFill>
                <a:schemeClr val="accent3"/>
              </a:solidFill>
              <a:latin typeface="Liberation Sans" panose="020B0604020202020204" pitchFamily="34" charset="0"/>
            </a:endParaRPr>
          </a:p>
        </p:txBody>
      </p:sp>
      <p:sp>
        <p:nvSpPr>
          <p:cNvPr id="15" name="TextBox 14"/>
          <p:cNvSpPr txBox="1"/>
          <p:nvPr/>
        </p:nvSpPr>
        <p:spPr>
          <a:xfrm>
            <a:off x="2169682" y="426570"/>
            <a:ext cx="554182" cy="707886"/>
          </a:xfrm>
          <a:prstGeom prst="rect">
            <a:avLst/>
          </a:prstGeom>
          <a:noFill/>
        </p:spPr>
        <p:txBody>
          <a:bodyPr wrap="square" rtlCol="0">
            <a:spAutoFit/>
          </a:bodyPr>
          <a:lstStyle/>
          <a:p>
            <a:pPr algn="ctr"/>
            <a:r>
              <a:rPr lang="en-US" sz="4000" b="1" i="0" dirty="0">
                <a:solidFill>
                  <a:srgbClr val="E20000"/>
                </a:solidFill>
                <a:effectLst/>
                <a:latin typeface="+mn-lt"/>
              </a:rPr>
              <a:t>3</a:t>
            </a:r>
          </a:p>
        </p:txBody>
      </p:sp>
      <p:cxnSp>
        <p:nvCxnSpPr>
          <p:cNvPr id="16" name="Straight Connector 15"/>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7"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97219" y="1371600"/>
            <a:ext cx="8349561" cy="4512247"/>
          </a:xfrm>
          <a:prstGeom prst="rect">
            <a:avLst/>
          </a:prstGeom>
        </p:spPr>
      </p:pic>
      <p:sp>
        <p:nvSpPr>
          <p:cNvPr id="10" name="Rectangle 1031"/>
          <p:cNvSpPr txBox="1">
            <a:spLocks noChangeArrowheads="1"/>
          </p:cNvSpPr>
          <p:nvPr/>
        </p:nvSpPr>
        <p:spPr>
          <a:xfrm>
            <a:off x="609600" y="381000"/>
            <a:ext cx="4419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INCOME STATEMENT</a:t>
            </a:r>
          </a:p>
        </p:txBody>
      </p:sp>
      <p:sp>
        <p:nvSpPr>
          <p:cNvPr id="11"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3" name="Rectangle 2"/>
          <p:cNvSpPr/>
          <p:nvPr/>
        </p:nvSpPr>
        <p:spPr>
          <a:xfrm>
            <a:off x="838200" y="6091535"/>
            <a:ext cx="2819400" cy="461665"/>
          </a:xfrm>
          <a:prstGeom prst="rect">
            <a:avLst/>
          </a:prstGeom>
          <a:noFill/>
          <a:ln>
            <a:noFill/>
          </a:ln>
          <a:effectLst/>
        </p:spPr>
        <p:txBody>
          <a:bodyPr wrap="square">
            <a:spAutoFit/>
          </a:bodyPr>
          <a:lstStyle/>
          <a:p>
            <a:pPr algn="l"/>
            <a:r>
              <a:rPr lang="en-US" sz="1200" b="1" dirty="0">
                <a:latin typeface="Arial" charset="0"/>
              </a:rPr>
              <a:t>ILLUSTRATION 10-6</a:t>
            </a:r>
          </a:p>
          <a:p>
            <a:pPr algn="l"/>
            <a:r>
              <a:rPr lang="en-US" sz="1200" dirty="0">
                <a:latin typeface="Arial" charset="0"/>
              </a:rPr>
              <a:t>Cost of goods sold components</a:t>
            </a:r>
          </a:p>
        </p:txBody>
      </p:sp>
      <p:sp>
        <p:nvSpPr>
          <p:cNvPr id="4" name="Rectangle 3"/>
          <p:cNvSpPr/>
          <p:nvPr/>
        </p:nvSpPr>
        <p:spPr>
          <a:xfrm>
            <a:off x="6400800" y="341293"/>
            <a:ext cx="1752600" cy="954107"/>
          </a:xfrm>
          <a:prstGeom prst="rect">
            <a:avLst/>
          </a:prstGeom>
          <a:solidFill>
            <a:schemeClr val="bg1"/>
          </a:solidFill>
          <a:ln>
            <a:solidFill>
              <a:schemeClr val="tx1"/>
            </a:solidFill>
          </a:ln>
        </p:spPr>
        <p:txBody>
          <a:bodyPr wrap="square">
            <a:spAutoFit/>
          </a:bodyPr>
          <a:lstStyle/>
          <a:p>
            <a:pPr algn="l"/>
            <a:r>
              <a:rPr lang="en-US" sz="1400" b="1" dirty="0">
                <a:latin typeface="Liberation Sans" panose="020B0604020202020204" pitchFamily="34" charset="0"/>
              </a:rPr>
              <a:t>Helpful Hint</a:t>
            </a:r>
          </a:p>
          <a:p>
            <a:pPr algn="l"/>
            <a:r>
              <a:rPr lang="en-US" sz="1400" dirty="0">
                <a:latin typeface="Liberation Sans" panose="020B0604020202020204" pitchFamily="34" charset="0"/>
              </a:rPr>
              <a:t>Assume a periodic</a:t>
            </a:r>
          </a:p>
          <a:p>
            <a:pPr algn="l"/>
            <a:r>
              <a:rPr lang="en-US" sz="1400" dirty="0">
                <a:latin typeface="Liberation Sans" panose="020B0604020202020204" pitchFamily="34" charset="0"/>
              </a:rPr>
              <a:t>inventory system in this illustration.</a:t>
            </a:r>
          </a:p>
        </p:txBody>
      </p:sp>
      <p:sp>
        <p:nvSpPr>
          <p:cNvPr id="16"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57" name="Rectangle 17"/>
          <p:cNvSpPr>
            <a:spLocks noChangeArrowheads="1"/>
          </p:cNvSpPr>
          <p:nvPr/>
        </p:nvSpPr>
        <p:spPr bwMode="auto">
          <a:xfrm>
            <a:off x="609600" y="1371600"/>
            <a:ext cx="8077200" cy="904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20000"/>
              </a:lnSpc>
            </a:pPr>
            <a:r>
              <a:rPr lang="en-US" altLang="en-US" sz="2200" dirty="0">
                <a:latin typeface="Liberation Sans" panose="020B0604020202020204" pitchFamily="34" charset="0"/>
              </a:rPr>
              <a:t>Cost of goods sold sections of merchandising and manufacturing income statements</a:t>
            </a:r>
          </a:p>
        </p:txBody>
      </p:sp>
      <p:sp>
        <p:nvSpPr>
          <p:cNvPr id="8" name="Rectangle 1031"/>
          <p:cNvSpPr txBox="1">
            <a:spLocks noChangeArrowheads="1"/>
          </p:cNvSpPr>
          <p:nvPr/>
        </p:nvSpPr>
        <p:spPr>
          <a:xfrm>
            <a:off x="609600" y="381000"/>
            <a:ext cx="4419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INCOME STATEMENT</a:t>
            </a:r>
          </a:p>
        </p:txBody>
      </p:sp>
      <p:sp>
        <p:nvSpPr>
          <p:cNvPr id="9"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2" name="Rectangle 1"/>
          <p:cNvSpPr/>
          <p:nvPr/>
        </p:nvSpPr>
        <p:spPr>
          <a:xfrm>
            <a:off x="234576" y="5047128"/>
            <a:ext cx="6096000" cy="461665"/>
          </a:xfrm>
          <a:prstGeom prst="rect">
            <a:avLst/>
          </a:prstGeom>
        </p:spPr>
        <p:txBody>
          <a:bodyPr wrap="square">
            <a:spAutoFit/>
          </a:bodyPr>
          <a:lstStyle/>
          <a:p>
            <a:pPr algn="l"/>
            <a:r>
              <a:rPr lang="en-US" sz="1200" b="1" dirty="0">
                <a:latin typeface="Liberation Sans" panose="020B0604020202020204" pitchFamily="34" charset="0"/>
              </a:rPr>
              <a:t>ILLUSTRATION 10-7</a:t>
            </a:r>
          </a:p>
          <a:p>
            <a:pPr algn="l"/>
            <a:r>
              <a:rPr lang="en-US" sz="1200" dirty="0">
                <a:latin typeface="Liberation Sans" panose="020B0604020202020204" pitchFamily="34" charset="0"/>
              </a:rPr>
              <a:t>Cost of goods sold sections of merchandising and manufacturing Income statements</a:t>
            </a:r>
          </a:p>
        </p:txBody>
      </p:sp>
      <p:sp>
        <p:nvSpPr>
          <p:cNvPr id="12"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pic>
        <p:nvPicPr>
          <p:cNvPr id="4" name="Picture 3"/>
          <p:cNvPicPr>
            <a:picLocks noChangeAspect="1"/>
          </p:cNvPicPr>
          <p:nvPr/>
        </p:nvPicPr>
        <p:blipFill>
          <a:blip r:embed="rId3"/>
          <a:stretch>
            <a:fillRect/>
          </a:stretch>
        </p:blipFill>
        <p:spPr>
          <a:xfrm>
            <a:off x="304799" y="2420472"/>
            <a:ext cx="8583021" cy="2573451"/>
          </a:xfrm>
          <a:prstGeom prst="rect">
            <a:avLst/>
          </a:prstGeom>
        </p:spPr>
      </p:pic>
    </p:spTree>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21" name="Text Box 9"/>
          <p:cNvSpPr txBox="1">
            <a:spLocks noChangeArrowheads="1"/>
          </p:cNvSpPr>
          <p:nvPr/>
        </p:nvSpPr>
        <p:spPr bwMode="auto">
          <a:xfrm>
            <a:off x="609600" y="1371600"/>
            <a:ext cx="8229600" cy="2125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571500" algn="l">
              <a:defRPr sz="2400">
                <a:solidFill>
                  <a:schemeClr val="tx1"/>
                </a:solidFill>
                <a:latin typeface="Times New Roman" pitchFamily="18" charset="0"/>
              </a:defRPr>
            </a:lvl2pPr>
            <a:lvl3pPr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14000"/>
              </a:lnSpc>
              <a:spcBef>
                <a:spcPct val="40000"/>
              </a:spcBef>
            </a:pPr>
            <a:r>
              <a:rPr lang="en-US" altLang="en-US" sz="2200" b="1" dirty="0">
                <a:solidFill>
                  <a:srgbClr val="000099"/>
                </a:solidFill>
                <a:latin typeface="Liberation Sans" panose="020B0604020202020204" pitchFamily="34" charset="0"/>
              </a:rPr>
              <a:t>Total Manufacturing Costs</a:t>
            </a:r>
            <a:r>
              <a:rPr lang="en-US" altLang="en-US" sz="2200" dirty="0">
                <a:latin typeface="Liberation Sans" panose="020B0604020202020204" pitchFamily="34" charset="0"/>
              </a:rPr>
              <a:t> –  sum of direct material costs, direct labor costs, and manufacturing overhead in the current year.</a:t>
            </a:r>
            <a:endParaRPr lang="en-US" altLang="en-US" sz="2200" b="1" dirty="0">
              <a:solidFill>
                <a:srgbClr val="000099"/>
              </a:solidFill>
              <a:latin typeface="Liberation Sans" panose="020B0604020202020204" pitchFamily="34" charset="0"/>
            </a:endParaRPr>
          </a:p>
          <a:p>
            <a:pPr>
              <a:lnSpc>
                <a:spcPct val="114000"/>
              </a:lnSpc>
              <a:spcBef>
                <a:spcPct val="40000"/>
              </a:spcBef>
            </a:pPr>
            <a:r>
              <a:rPr lang="en-US" altLang="en-US" sz="2200" b="1" dirty="0">
                <a:solidFill>
                  <a:srgbClr val="000099"/>
                </a:solidFill>
                <a:latin typeface="Liberation Sans" panose="020B0604020202020204" pitchFamily="34" charset="0"/>
              </a:rPr>
              <a:t>Total Work in Process</a:t>
            </a:r>
            <a:r>
              <a:rPr lang="en-US" altLang="en-US" sz="2200" dirty="0">
                <a:latin typeface="Liberation Sans" panose="020B0604020202020204" pitchFamily="34" charset="0"/>
              </a:rPr>
              <a:t> – (1) cost of beginning work in process and (2) total manufacturing costs for the current period.</a:t>
            </a:r>
          </a:p>
        </p:txBody>
      </p:sp>
      <p:sp>
        <p:nvSpPr>
          <p:cNvPr id="10" name="Rectangle 1031"/>
          <p:cNvSpPr txBox="1">
            <a:spLocks noChangeArrowheads="1"/>
          </p:cNvSpPr>
          <p:nvPr/>
        </p:nvSpPr>
        <p:spPr>
          <a:xfrm>
            <a:off x="609599" y="381000"/>
            <a:ext cx="8001001"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COST OF GOODS MANUFACTURED</a:t>
            </a:r>
          </a:p>
        </p:txBody>
      </p:sp>
      <p:sp>
        <p:nvSpPr>
          <p:cNvPr id="11"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3" name="Rectangle 2"/>
          <p:cNvSpPr/>
          <p:nvPr/>
        </p:nvSpPr>
        <p:spPr>
          <a:xfrm>
            <a:off x="475128" y="5979479"/>
            <a:ext cx="2920620" cy="461665"/>
          </a:xfrm>
          <a:prstGeom prst="rect">
            <a:avLst/>
          </a:prstGeom>
        </p:spPr>
        <p:txBody>
          <a:bodyPr wrap="square">
            <a:spAutoFit/>
          </a:bodyPr>
          <a:lstStyle/>
          <a:p>
            <a:pPr algn="l"/>
            <a:r>
              <a:rPr lang="en-US" sz="1200" b="1" dirty="0">
                <a:latin typeface="Liberation Sans" panose="020B0604020202020204" pitchFamily="34" charset="0"/>
              </a:rPr>
              <a:t>ILLUSTRATION 10-8</a:t>
            </a:r>
          </a:p>
          <a:p>
            <a:pPr algn="l"/>
            <a:r>
              <a:rPr lang="en-US" sz="1200" dirty="0">
                <a:latin typeface="Liberation Sans" panose="020B0604020202020204" pitchFamily="34" charset="0"/>
              </a:rPr>
              <a:t>Cost of goods manufactured formula</a:t>
            </a:r>
          </a:p>
        </p:txBody>
      </p:sp>
      <p:sp>
        <p:nvSpPr>
          <p:cNvPr id="15"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pic>
        <p:nvPicPr>
          <p:cNvPr id="2" name="Picture 1"/>
          <p:cNvPicPr>
            <a:picLocks noChangeAspect="1"/>
          </p:cNvPicPr>
          <p:nvPr/>
        </p:nvPicPr>
        <p:blipFill>
          <a:blip r:embed="rId3"/>
          <a:stretch>
            <a:fillRect/>
          </a:stretch>
        </p:blipFill>
        <p:spPr>
          <a:xfrm>
            <a:off x="360406" y="3498501"/>
            <a:ext cx="8077200" cy="2642807"/>
          </a:xfrm>
          <a:prstGeom prst="rect">
            <a:avLst/>
          </a:prstGeom>
        </p:spPr>
      </p:pic>
    </p:spTree>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00058" y="386976"/>
            <a:ext cx="7795212" cy="5996318"/>
          </a:xfrm>
          <a:prstGeom prst="rect">
            <a:avLst/>
          </a:prstGeom>
        </p:spPr>
      </p:pic>
      <p:sp>
        <p:nvSpPr>
          <p:cNvPr id="569347" name="Text Box 3"/>
          <p:cNvSpPr txBox="1">
            <a:spLocks noChangeArrowheads="1"/>
          </p:cNvSpPr>
          <p:nvPr/>
        </p:nvSpPr>
        <p:spPr bwMode="auto">
          <a:xfrm>
            <a:off x="2209800" y="6276975"/>
            <a:ext cx="6629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endParaRPr lang="en-US" altLang="en-US" dirty="0"/>
          </a:p>
        </p:txBody>
      </p:sp>
      <p:sp>
        <p:nvSpPr>
          <p:cNvPr id="8"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
        <p:nvSpPr>
          <p:cNvPr id="2" name="Rectangle 1"/>
          <p:cNvSpPr/>
          <p:nvPr/>
        </p:nvSpPr>
        <p:spPr>
          <a:xfrm>
            <a:off x="7162800" y="539376"/>
            <a:ext cx="1819735" cy="646331"/>
          </a:xfrm>
          <a:prstGeom prst="rect">
            <a:avLst/>
          </a:prstGeom>
          <a:solidFill>
            <a:schemeClr val="bg1"/>
          </a:solidFill>
        </p:spPr>
        <p:txBody>
          <a:bodyPr wrap="square">
            <a:spAutoFit/>
          </a:bodyPr>
          <a:lstStyle/>
          <a:p>
            <a:pPr algn="l"/>
            <a:r>
              <a:rPr lang="en-US" sz="1200" b="1" dirty="0">
                <a:latin typeface="Liberation Sans" panose="020B0604020202020204" pitchFamily="34" charset="0"/>
              </a:rPr>
              <a:t>ILLUSTRATION 10-9</a:t>
            </a:r>
          </a:p>
          <a:p>
            <a:pPr algn="l"/>
            <a:r>
              <a:rPr lang="en-US" sz="1200" dirty="0">
                <a:latin typeface="Liberation Sans" panose="020B0604020202020204" pitchFamily="34" charset="0"/>
              </a:rPr>
              <a:t>Cost of goods manufactured schedule</a:t>
            </a:r>
          </a:p>
        </p:txBody>
      </p:sp>
    </p:spTree>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536500" y="2207510"/>
            <a:ext cx="8071001" cy="2821690"/>
          </a:xfrm>
          <a:prstGeom prst="rect">
            <a:avLst/>
          </a:prstGeom>
        </p:spPr>
      </p:pic>
      <p:sp>
        <p:nvSpPr>
          <p:cNvPr id="596994" name="Text Box 2"/>
          <p:cNvSpPr txBox="1">
            <a:spLocks noChangeArrowheads="1"/>
          </p:cNvSpPr>
          <p:nvPr/>
        </p:nvSpPr>
        <p:spPr bwMode="auto">
          <a:xfrm>
            <a:off x="2209800" y="5607050"/>
            <a:ext cx="6629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
              </a:spcBef>
            </a:pPr>
            <a:endParaRPr lang="en-US" altLang="en-US" dirty="0">
              <a:latin typeface="Liberation Sans" panose="020B0604020202020204" pitchFamily="34" charset="0"/>
            </a:endParaRPr>
          </a:p>
        </p:txBody>
      </p:sp>
      <p:sp>
        <p:nvSpPr>
          <p:cNvPr id="596999" name="Rectangle 7"/>
          <p:cNvSpPr>
            <a:spLocks noChangeArrowheads="1"/>
          </p:cNvSpPr>
          <p:nvPr/>
        </p:nvSpPr>
        <p:spPr bwMode="auto">
          <a:xfrm>
            <a:off x="6781800" y="1371600"/>
            <a:ext cx="17526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a:latin typeface="Liberation Sans" panose="020B0604020202020204" pitchFamily="34" charset="0"/>
              </a:rPr>
              <a:t>ILLUSTRATION 10-10 </a:t>
            </a:r>
            <a:r>
              <a:rPr lang="en-US" altLang="en-US" sz="1200" dirty="0">
                <a:latin typeface="Liberation Sans" panose="020B0604020202020204" pitchFamily="34" charset="0"/>
              </a:rPr>
              <a:t>Inventory accounts for a manufacturer</a:t>
            </a:r>
          </a:p>
        </p:txBody>
      </p:sp>
      <p:sp>
        <p:nvSpPr>
          <p:cNvPr id="597000" name="Rectangle 8"/>
          <p:cNvSpPr>
            <a:spLocks noChangeArrowheads="1"/>
          </p:cNvSpPr>
          <p:nvPr/>
        </p:nvSpPr>
        <p:spPr bwMode="auto">
          <a:xfrm>
            <a:off x="609600" y="1371600"/>
            <a:ext cx="5715000" cy="446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2300" b="1" dirty="0">
                <a:latin typeface="Liberation Sans" panose="020B0604020202020204" pitchFamily="34" charset="0"/>
              </a:rPr>
              <a:t>Inventory accounts for a manufacturer</a:t>
            </a:r>
          </a:p>
        </p:txBody>
      </p:sp>
      <p:sp>
        <p:nvSpPr>
          <p:cNvPr id="597001" name="Rectangle 9"/>
          <p:cNvSpPr>
            <a:spLocks noChangeArrowheads="1"/>
          </p:cNvSpPr>
          <p:nvPr/>
        </p:nvSpPr>
        <p:spPr bwMode="auto">
          <a:xfrm>
            <a:off x="685800" y="5250359"/>
            <a:ext cx="8077200" cy="769441"/>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200" dirty="0">
                <a:latin typeface="Liberation Sans" panose="020B0604020202020204" pitchFamily="34" charset="0"/>
              </a:rPr>
              <a:t>The balance sheet for a </a:t>
            </a:r>
            <a:r>
              <a:rPr lang="en-US" altLang="en-US" sz="2200" b="1" dirty="0">
                <a:latin typeface="Liberation Sans" panose="020B0604020202020204" pitchFamily="34" charset="0"/>
              </a:rPr>
              <a:t>merchandising</a:t>
            </a:r>
            <a:r>
              <a:rPr lang="en-US" altLang="en-US" sz="2200" dirty="0">
                <a:latin typeface="Liberation Sans" panose="020B0604020202020204" pitchFamily="34" charset="0"/>
              </a:rPr>
              <a:t> company shows just </a:t>
            </a:r>
            <a:r>
              <a:rPr lang="en-US" altLang="en-US" sz="2200" b="1" dirty="0">
                <a:latin typeface="Liberation Sans" panose="020B0604020202020204" pitchFamily="34" charset="0"/>
              </a:rPr>
              <a:t>one category</a:t>
            </a:r>
            <a:r>
              <a:rPr lang="en-US" altLang="en-US" sz="2200" dirty="0">
                <a:latin typeface="Liberation Sans" panose="020B0604020202020204" pitchFamily="34" charset="0"/>
              </a:rPr>
              <a:t> of inventory.</a:t>
            </a:r>
          </a:p>
        </p:txBody>
      </p:sp>
      <p:sp>
        <p:nvSpPr>
          <p:cNvPr id="11" name="Rectangle 1031"/>
          <p:cNvSpPr txBox="1">
            <a:spLocks noChangeArrowheads="1"/>
          </p:cNvSpPr>
          <p:nvPr/>
        </p:nvSpPr>
        <p:spPr>
          <a:xfrm>
            <a:off x="609600" y="381000"/>
            <a:ext cx="4419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BALANCE SHEET</a:t>
            </a:r>
          </a:p>
        </p:txBody>
      </p:sp>
      <p:sp>
        <p:nvSpPr>
          <p:cNvPr id="12"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4"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extLst>
      <p:ext uri="{BB962C8B-B14F-4D97-AF65-F5344CB8AC3E}">
        <p14:creationId xmlns:p14="http://schemas.microsoft.com/office/powerpoint/2010/main" val="3097170443"/>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57" name="Rectangle 17"/>
          <p:cNvSpPr>
            <a:spLocks noChangeArrowheads="1"/>
          </p:cNvSpPr>
          <p:nvPr/>
        </p:nvSpPr>
        <p:spPr bwMode="auto">
          <a:xfrm>
            <a:off x="609600" y="1371600"/>
            <a:ext cx="8305800" cy="897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25000"/>
              </a:lnSpc>
            </a:pPr>
            <a:r>
              <a:rPr lang="en-US" altLang="en-US" sz="2200" dirty="0">
                <a:latin typeface="Liberation Sans" panose="020B0604020202020204" pitchFamily="34" charset="0"/>
              </a:rPr>
              <a:t>Current assets sections of merchandising and manufacturing balance sheets</a:t>
            </a:r>
          </a:p>
        </p:txBody>
      </p:sp>
      <p:sp>
        <p:nvSpPr>
          <p:cNvPr id="8" name="Rectangle 1031"/>
          <p:cNvSpPr txBox="1">
            <a:spLocks noChangeArrowheads="1"/>
          </p:cNvSpPr>
          <p:nvPr/>
        </p:nvSpPr>
        <p:spPr>
          <a:xfrm>
            <a:off x="609600" y="381000"/>
            <a:ext cx="44196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BALANCE SHEET</a:t>
            </a:r>
          </a:p>
        </p:txBody>
      </p:sp>
      <p:sp>
        <p:nvSpPr>
          <p:cNvPr id="9"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2" name="Rectangle 1"/>
          <p:cNvSpPr/>
          <p:nvPr/>
        </p:nvSpPr>
        <p:spPr>
          <a:xfrm>
            <a:off x="252504" y="5253335"/>
            <a:ext cx="5638800" cy="461665"/>
          </a:xfrm>
          <a:prstGeom prst="rect">
            <a:avLst/>
          </a:prstGeom>
        </p:spPr>
        <p:txBody>
          <a:bodyPr wrap="square">
            <a:spAutoFit/>
          </a:bodyPr>
          <a:lstStyle/>
          <a:p>
            <a:pPr algn="l"/>
            <a:r>
              <a:rPr lang="en-US" sz="1200" b="1" dirty="0">
                <a:latin typeface="Liberation Sans" panose="020B0604020202020204" pitchFamily="34" charset="0"/>
              </a:rPr>
              <a:t>ILLUSTRATION 10-11</a:t>
            </a:r>
          </a:p>
          <a:p>
            <a:pPr algn="l"/>
            <a:r>
              <a:rPr lang="en-US" sz="1200" dirty="0">
                <a:latin typeface="Liberation Sans" panose="020B0604020202020204" pitchFamily="34" charset="0"/>
              </a:rPr>
              <a:t>Current assets sections of merchandising and manufacturing balance sheets</a:t>
            </a:r>
          </a:p>
        </p:txBody>
      </p:sp>
      <p:sp>
        <p:nvSpPr>
          <p:cNvPr id="10"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pic>
        <p:nvPicPr>
          <p:cNvPr id="3" name="Picture 2"/>
          <p:cNvPicPr>
            <a:picLocks noChangeAspect="1"/>
          </p:cNvPicPr>
          <p:nvPr/>
        </p:nvPicPr>
        <p:blipFill>
          <a:blip r:embed="rId3"/>
          <a:stretch>
            <a:fillRect/>
          </a:stretch>
        </p:blipFill>
        <p:spPr>
          <a:xfrm>
            <a:off x="304800" y="2459033"/>
            <a:ext cx="8583021" cy="2764422"/>
          </a:xfrm>
          <a:prstGeom prst="rect">
            <a:avLst/>
          </a:prstGeom>
        </p:spPr>
      </p:pic>
    </p:spTree>
    <p:extLst>
      <p:ext uri="{BB962C8B-B14F-4D97-AF65-F5344CB8AC3E}">
        <p14:creationId xmlns:p14="http://schemas.microsoft.com/office/powerpoint/2010/main" val="65373754"/>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
        <p:nvSpPr>
          <p:cNvPr id="17" name="Isosceles Triangle 16"/>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8" name="TextBox 17"/>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19" name="Rounded Rectangle 18"/>
          <p:cNvSpPr/>
          <p:nvPr/>
        </p:nvSpPr>
        <p:spPr bwMode="auto">
          <a:xfrm>
            <a:off x="2789829" y="425873"/>
            <a:ext cx="6163671"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000" b="1" dirty="0">
                <a:solidFill>
                  <a:schemeClr val="accent3"/>
                </a:solidFill>
                <a:latin typeface="Liberation Sans" panose="020B0604020202020204" pitchFamily="34" charset="0"/>
              </a:rPr>
              <a:t>Cost of Goods Manufactured </a:t>
            </a:r>
            <a:endParaRPr lang="en-US" sz="3000" b="1" i="0" dirty="0">
              <a:solidFill>
                <a:schemeClr val="accent3"/>
              </a:solidFill>
              <a:effectLst/>
              <a:latin typeface="Liberation Sans" panose="020B0604020202020204" pitchFamily="34" charset="0"/>
            </a:endParaRPr>
          </a:p>
        </p:txBody>
      </p:sp>
      <p:sp>
        <p:nvSpPr>
          <p:cNvPr id="20" name="TextBox 19"/>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3</a:t>
            </a:r>
            <a:endParaRPr lang="en-US" sz="4000" b="1" i="0" dirty="0">
              <a:solidFill>
                <a:srgbClr val="E20000"/>
              </a:solidFill>
              <a:effectLst/>
              <a:latin typeface="+mn-lt"/>
            </a:endParaRPr>
          </a:p>
        </p:txBody>
      </p:sp>
      <p:cxnSp>
        <p:nvCxnSpPr>
          <p:cNvPr id="21" name="Straight Connector 20"/>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2" name="Rectangle 21"/>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pic>
        <p:nvPicPr>
          <p:cNvPr id="2" name="Picture 1"/>
          <p:cNvPicPr>
            <a:picLocks noChangeAspect="1"/>
          </p:cNvPicPr>
          <p:nvPr/>
        </p:nvPicPr>
        <p:blipFill>
          <a:blip r:embed="rId3"/>
          <a:stretch>
            <a:fillRect/>
          </a:stretch>
        </p:blipFill>
        <p:spPr>
          <a:xfrm>
            <a:off x="290285" y="1447800"/>
            <a:ext cx="8563429" cy="2627617"/>
          </a:xfrm>
          <a:prstGeom prst="rect">
            <a:avLst/>
          </a:prstGeom>
          <a:noFill/>
          <a:ln w="12700" cap="sq" algn="ctr">
            <a:solidFill>
              <a:schemeClr val="tx1"/>
            </a:solidFill>
            <a:miter lim="800000"/>
            <a:headEnd type="none" w="sm" len="sm"/>
            <a:tailEnd type="none" w="sm" len="sm"/>
          </a:ln>
          <a:effectLst/>
        </p:spPr>
      </p:pic>
    </p:spTree>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13803" y="1337185"/>
            <a:ext cx="8525396" cy="4987415"/>
          </a:xfrm>
          <a:prstGeom prst="rect">
            <a:avLst/>
          </a:prstGeom>
        </p:spPr>
      </p:pic>
      <p:pic>
        <p:nvPicPr>
          <p:cNvPr id="24" name="Picture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9"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
        <p:nvSpPr>
          <p:cNvPr id="27" name="Isosceles Triangle 26"/>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30" name="TextBox 29"/>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31" name="Rounded Rectangle 30"/>
          <p:cNvSpPr/>
          <p:nvPr/>
        </p:nvSpPr>
        <p:spPr bwMode="auto">
          <a:xfrm>
            <a:off x="2789829" y="425873"/>
            <a:ext cx="6163671"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000" b="1" dirty="0">
                <a:solidFill>
                  <a:schemeClr val="accent3"/>
                </a:solidFill>
                <a:latin typeface="Liberation Sans" panose="020B0604020202020204" pitchFamily="34" charset="0"/>
              </a:rPr>
              <a:t>Cost of Goods Manufactured </a:t>
            </a:r>
            <a:endParaRPr lang="en-US" sz="3000" b="1" i="0" dirty="0">
              <a:solidFill>
                <a:schemeClr val="accent3"/>
              </a:solidFill>
              <a:effectLst/>
              <a:latin typeface="Liberation Sans" panose="020B0604020202020204" pitchFamily="34" charset="0"/>
            </a:endParaRPr>
          </a:p>
        </p:txBody>
      </p:sp>
      <p:sp>
        <p:nvSpPr>
          <p:cNvPr id="32" name="TextBox 31"/>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3</a:t>
            </a:r>
            <a:endParaRPr lang="en-US" sz="4000" b="1" i="0" dirty="0">
              <a:solidFill>
                <a:srgbClr val="E20000"/>
              </a:solidFill>
              <a:effectLst/>
              <a:latin typeface="+mn-lt"/>
            </a:endParaRPr>
          </a:p>
        </p:txBody>
      </p:sp>
      <p:cxnSp>
        <p:nvCxnSpPr>
          <p:cNvPr id="33" name="Straight Connector 32"/>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4" name="Rectangle 33"/>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pic>
        <p:nvPicPr>
          <p:cNvPr id="3" name="Picture 2"/>
          <p:cNvPicPr preferRelativeResize="0">
            <a:picLocks/>
          </p:cNvPicPr>
          <p:nvPr/>
        </p:nvPicPr>
        <p:blipFill>
          <a:blip r:embed="rId5"/>
          <a:stretch>
            <a:fillRect/>
          </a:stretch>
        </p:blipFill>
        <p:spPr>
          <a:xfrm>
            <a:off x="7308499" y="2468280"/>
            <a:ext cx="1225901" cy="237097"/>
          </a:xfrm>
          <a:prstGeom prst="rect">
            <a:avLst/>
          </a:prstGeom>
        </p:spPr>
      </p:pic>
      <p:pic>
        <p:nvPicPr>
          <p:cNvPr id="25" name="Picture 24"/>
          <p:cNvPicPr preferRelativeResize="0">
            <a:picLocks/>
          </p:cNvPicPr>
          <p:nvPr/>
        </p:nvPicPr>
        <p:blipFill>
          <a:blip r:embed="rId5"/>
          <a:stretch>
            <a:fillRect/>
          </a:stretch>
        </p:blipFill>
        <p:spPr>
          <a:xfrm>
            <a:off x="439552" y="2963303"/>
            <a:ext cx="8247248" cy="237097"/>
          </a:xfrm>
          <a:prstGeom prst="rect">
            <a:avLst/>
          </a:prstGeom>
        </p:spPr>
      </p:pic>
      <p:pic>
        <p:nvPicPr>
          <p:cNvPr id="26" name="Picture 25"/>
          <p:cNvPicPr preferRelativeResize="0">
            <a:picLocks/>
          </p:cNvPicPr>
          <p:nvPr/>
        </p:nvPicPr>
        <p:blipFill>
          <a:blip r:embed="rId5"/>
          <a:stretch>
            <a:fillRect/>
          </a:stretch>
        </p:blipFill>
        <p:spPr>
          <a:xfrm>
            <a:off x="457200" y="3227759"/>
            <a:ext cx="8247248" cy="237097"/>
          </a:xfrm>
          <a:prstGeom prst="rect">
            <a:avLst/>
          </a:prstGeom>
        </p:spPr>
      </p:pic>
      <p:pic>
        <p:nvPicPr>
          <p:cNvPr id="35" name="Picture 34"/>
          <p:cNvPicPr preferRelativeResize="0">
            <a:picLocks/>
          </p:cNvPicPr>
          <p:nvPr/>
        </p:nvPicPr>
        <p:blipFill>
          <a:blip r:embed="rId5"/>
          <a:stretch>
            <a:fillRect/>
          </a:stretch>
        </p:blipFill>
        <p:spPr>
          <a:xfrm>
            <a:off x="457200" y="3514631"/>
            <a:ext cx="8247248" cy="237097"/>
          </a:xfrm>
          <a:prstGeom prst="rect">
            <a:avLst/>
          </a:prstGeom>
        </p:spPr>
      </p:pic>
      <p:pic>
        <p:nvPicPr>
          <p:cNvPr id="36" name="Picture 35"/>
          <p:cNvPicPr preferRelativeResize="0">
            <a:picLocks/>
          </p:cNvPicPr>
          <p:nvPr/>
        </p:nvPicPr>
        <p:blipFill>
          <a:blip r:embed="rId5"/>
          <a:stretch>
            <a:fillRect/>
          </a:stretch>
        </p:blipFill>
        <p:spPr>
          <a:xfrm>
            <a:off x="457200" y="3801503"/>
            <a:ext cx="8247248" cy="237097"/>
          </a:xfrm>
          <a:prstGeom prst="rect">
            <a:avLst/>
          </a:prstGeom>
        </p:spPr>
      </p:pic>
      <p:pic>
        <p:nvPicPr>
          <p:cNvPr id="37" name="Picture 36"/>
          <p:cNvPicPr preferRelativeResize="0">
            <a:picLocks/>
          </p:cNvPicPr>
          <p:nvPr/>
        </p:nvPicPr>
        <p:blipFill>
          <a:blip r:embed="rId5"/>
          <a:stretch>
            <a:fillRect/>
          </a:stretch>
        </p:blipFill>
        <p:spPr>
          <a:xfrm>
            <a:off x="5603260" y="4094351"/>
            <a:ext cx="1483340" cy="237097"/>
          </a:xfrm>
          <a:prstGeom prst="rect">
            <a:avLst/>
          </a:prstGeom>
        </p:spPr>
      </p:pic>
      <p:pic>
        <p:nvPicPr>
          <p:cNvPr id="38" name="Picture 37"/>
          <p:cNvPicPr preferRelativeResize="0">
            <a:picLocks/>
          </p:cNvPicPr>
          <p:nvPr/>
        </p:nvPicPr>
        <p:blipFill>
          <a:blip r:embed="rId5"/>
          <a:stretch>
            <a:fillRect/>
          </a:stretch>
        </p:blipFill>
        <p:spPr>
          <a:xfrm>
            <a:off x="5638800" y="4370760"/>
            <a:ext cx="1483340" cy="237097"/>
          </a:xfrm>
          <a:prstGeom prst="rect">
            <a:avLst/>
          </a:prstGeom>
        </p:spPr>
      </p:pic>
      <p:pic>
        <p:nvPicPr>
          <p:cNvPr id="39" name="Picture 38"/>
          <p:cNvPicPr preferRelativeResize="0">
            <a:picLocks/>
          </p:cNvPicPr>
          <p:nvPr/>
        </p:nvPicPr>
        <p:blipFill>
          <a:blip r:embed="rId5"/>
          <a:stretch>
            <a:fillRect/>
          </a:stretch>
        </p:blipFill>
        <p:spPr>
          <a:xfrm>
            <a:off x="5638800" y="4621775"/>
            <a:ext cx="1483340" cy="237097"/>
          </a:xfrm>
          <a:prstGeom prst="rect">
            <a:avLst/>
          </a:prstGeom>
        </p:spPr>
      </p:pic>
      <p:pic>
        <p:nvPicPr>
          <p:cNvPr id="40" name="Picture 39"/>
          <p:cNvPicPr preferRelativeResize="0">
            <a:picLocks/>
          </p:cNvPicPr>
          <p:nvPr/>
        </p:nvPicPr>
        <p:blipFill>
          <a:blip r:embed="rId5"/>
          <a:stretch>
            <a:fillRect/>
          </a:stretch>
        </p:blipFill>
        <p:spPr>
          <a:xfrm>
            <a:off x="457200" y="4938527"/>
            <a:ext cx="8247248" cy="237097"/>
          </a:xfrm>
          <a:prstGeom prst="rect">
            <a:avLst/>
          </a:prstGeom>
        </p:spPr>
      </p:pic>
      <p:pic>
        <p:nvPicPr>
          <p:cNvPr id="41" name="Picture 40"/>
          <p:cNvPicPr preferRelativeResize="0">
            <a:picLocks/>
          </p:cNvPicPr>
          <p:nvPr/>
        </p:nvPicPr>
        <p:blipFill>
          <a:blip r:embed="rId5"/>
          <a:stretch>
            <a:fillRect/>
          </a:stretch>
        </p:blipFill>
        <p:spPr>
          <a:xfrm>
            <a:off x="457200" y="5231375"/>
            <a:ext cx="8247248" cy="237097"/>
          </a:xfrm>
          <a:prstGeom prst="rect">
            <a:avLst/>
          </a:prstGeom>
        </p:spPr>
      </p:pic>
      <p:pic>
        <p:nvPicPr>
          <p:cNvPr id="42" name="Picture 41"/>
          <p:cNvPicPr preferRelativeResize="0">
            <a:picLocks/>
          </p:cNvPicPr>
          <p:nvPr/>
        </p:nvPicPr>
        <p:blipFill>
          <a:blip r:embed="rId5"/>
          <a:stretch>
            <a:fillRect/>
          </a:stretch>
        </p:blipFill>
        <p:spPr>
          <a:xfrm>
            <a:off x="457200" y="5480521"/>
            <a:ext cx="8247248" cy="260807"/>
          </a:xfrm>
          <a:prstGeom prst="rect">
            <a:avLst/>
          </a:prstGeom>
        </p:spPr>
      </p:pic>
      <p:pic>
        <p:nvPicPr>
          <p:cNvPr id="43" name="Picture 42"/>
          <p:cNvPicPr preferRelativeResize="0">
            <a:picLocks/>
          </p:cNvPicPr>
          <p:nvPr/>
        </p:nvPicPr>
        <p:blipFill>
          <a:blip r:embed="rId5"/>
          <a:stretch>
            <a:fillRect/>
          </a:stretch>
        </p:blipFill>
        <p:spPr>
          <a:xfrm>
            <a:off x="7051060" y="5793264"/>
            <a:ext cx="1483340" cy="260807"/>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25"/>
                                        </p:tgtEl>
                                      </p:cBhvr>
                                    </p:animEffect>
                                    <p:set>
                                      <p:cBhvr>
                                        <p:cTn id="12" dur="1" fill="hold">
                                          <p:stCondLst>
                                            <p:cond delay="499"/>
                                          </p:stCondLst>
                                        </p:cTn>
                                        <p:tgtEl>
                                          <p:spTgt spid="2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26"/>
                                        </p:tgtEl>
                                      </p:cBhvr>
                                    </p:animEffect>
                                    <p:set>
                                      <p:cBhvr>
                                        <p:cTn id="17" dur="1" fill="hold">
                                          <p:stCondLst>
                                            <p:cond delay="499"/>
                                          </p:stCondLst>
                                        </p:cTn>
                                        <p:tgtEl>
                                          <p:spTgt spid="2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nodeType="clickEffect">
                                  <p:stCondLst>
                                    <p:cond delay="0"/>
                                  </p:stCondLst>
                                  <p:childTnLst>
                                    <p:animEffect transition="out" filter="wipe(left)">
                                      <p:cBhvr>
                                        <p:cTn id="21" dur="500"/>
                                        <p:tgtEl>
                                          <p:spTgt spid="35"/>
                                        </p:tgtEl>
                                      </p:cBhvr>
                                    </p:animEffect>
                                    <p:set>
                                      <p:cBhvr>
                                        <p:cTn id="22" dur="1" fill="hold">
                                          <p:stCondLst>
                                            <p:cond delay="499"/>
                                          </p:stCondLst>
                                        </p:cTn>
                                        <p:tgtEl>
                                          <p:spTgt spid="3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500"/>
                                        <p:tgtEl>
                                          <p:spTgt spid="36"/>
                                        </p:tgtEl>
                                      </p:cBhvr>
                                    </p:animEffect>
                                    <p:set>
                                      <p:cBhvr>
                                        <p:cTn id="27" dur="1" fill="hold">
                                          <p:stCondLst>
                                            <p:cond delay="499"/>
                                          </p:stCondLst>
                                        </p:cTn>
                                        <p:tgtEl>
                                          <p:spTgt spid="36"/>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nodeType="clickEffect">
                                  <p:stCondLst>
                                    <p:cond delay="0"/>
                                  </p:stCondLst>
                                  <p:childTnLst>
                                    <p:animEffect transition="out" filter="wipe(left)">
                                      <p:cBhvr>
                                        <p:cTn id="31" dur="500"/>
                                        <p:tgtEl>
                                          <p:spTgt spid="37"/>
                                        </p:tgtEl>
                                      </p:cBhvr>
                                    </p:animEffect>
                                    <p:set>
                                      <p:cBhvr>
                                        <p:cTn id="32" dur="1" fill="hold">
                                          <p:stCondLst>
                                            <p:cond delay="499"/>
                                          </p:stCondLst>
                                        </p:cTn>
                                        <p:tgtEl>
                                          <p:spTgt spid="37"/>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nodeType="clickEffect">
                                  <p:stCondLst>
                                    <p:cond delay="0"/>
                                  </p:stCondLst>
                                  <p:childTnLst>
                                    <p:animEffect transition="out" filter="wipe(left)">
                                      <p:cBhvr>
                                        <p:cTn id="36" dur="500"/>
                                        <p:tgtEl>
                                          <p:spTgt spid="38"/>
                                        </p:tgtEl>
                                      </p:cBhvr>
                                    </p:animEffect>
                                    <p:set>
                                      <p:cBhvr>
                                        <p:cTn id="37" dur="1" fill="hold">
                                          <p:stCondLst>
                                            <p:cond delay="499"/>
                                          </p:stCondLst>
                                        </p:cTn>
                                        <p:tgtEl>
                                          <p:spTgt spid="38"/>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8" fill="hold" nodeType="clickEffect">
                                  <p:stCondLst>
                                    <p:cond delay="0"/>
                                  </p:stCondLst>
                                  <p:childTnLst>
                                    <p:animEffect transition="out" filter="wipe(left)">
                                      <p:cBhvr>
                                        <p:cTn id="41" dur="500"/>
                                        <p:tgtEl>
                                          <p:spTgt spid="39"/>
                                        </p:tgtEl>
                                      </p:cBhvr>
                                    </p:animEffect>
                                    <p:set>
                                      <p:cBhvr>
                                        <p:cTn id="42" dur="1" fill="hold">
                                          <p:stCondLst>
                                            <p:cond delay="499"/>
                                          </p:stCondLst>
                                        </p:cTn>
                                        <p:tgtEl>
                                          <p:spTgt spid="39"/>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2" presetClass="exit" presetSubtype="8" fill="hold" nodeType="clickEffect">
                                  <p:stCondLst>
                                    <p:cond delay="0"/>
                                  </p:stCondLst>
                                  <p:childTnLst>
                                    <p:animEffect transition="out" filter="wipe(left)">
                                      <p:cBhvr>
                                        <p:cTn id="46" dur="500"/>
                                        <p:tgtEl>
                                          <p:spTgt spid="40"/>
                                        </p:tgtEl>
                                      </p:cBhvr>
                                    </p:animEffect>
                                    <p:set>
                                      <p:cBhvr>
                                        <p:cTn id="47" dur="1" fill="hold">
                                          <p:stCondLst>
                                            <p:cond delay="499"/>
                                          </p:stCondLst>
                                        </p:cTn>
                                        <p:tgtEl>
                                          <p:spTgt spid="40"/>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2" presetClass="exit" presetSubtype="8" fill="hold" nodeType="clickEffect">
                                  <p:stCondLst>
                                    <p:cond delay="0"/>
                                  </p:stCondLst>
                                  <p:childTnLst>
                                    <p:animEffect transition="out" filter="wipe(left)">
                                      <p:cBhvr>
                                        <p:cTn id="51" dur="500"/>
                                        <p:tgtEl>
                                          <p:spTgt spid="41"/>
                                        </p:tgtEl>
                                      </p:cBhvr>
                                    </p:animEffect>
                                    <p:set>
                                      <p:cBhvr>
                                        <p:cTn id="52" dur="1" fill="hold">
                                          <p:stCondLst>
                                            <p:cond delay="499"/>
                                          </p:stCondLst>
                                        </p:cTn>
                                        <p:tgtEl>
                                          <p:spTgt spid="41"/>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22" presetClass="exit" presetSubtype="8" fill="hold" nodeType="clickEffect">
                                  <p:stCondLst>
                                    <p:cond delay="0"/>
                                  </p:stCondLst>
                                  <p:childTnLst>
                                    <p:animEffect transition="out" filter="wipe(left)">
                                      <p:cBhvr>
                                        <p:cTn id="56" dur="500"/>
                                        <p:tgtEl>
                                          <p:spTgt spid="42"/>
                                        </p:tgtEl>
                                      </p:cBhvr>
                                    </p:animEffect>
                                    <p:set>
                                      <p:cBhvr>
                                        <p:cTn id="57" dur="1" fill="hold">
                                          <p:stCondLst>
                                            <p:cond delay="499"/>
                                          </p:stCondLst>
                                        </p:cTn>
                                        <p:tgtEl>
                                          <p:spTgt spid="42"/>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2" presetClass="exit" presetSubtype="8" fill="hold" nodeType="clickEffect">
                                  <p:stCondLst>
                                    <p:cond delay="0"/>
                                  </p:stCondLst>
                                  <p:childTnLst>
                                    <p:animEffect transition="out" filter="wipe(left)">
                                      <p:cBhvr>
                                        <p:cTn id="61" dur="500"/>
                                        <p:tgtEl>
                                          <p:spTgt spid="43"/>
                                        </p:tgtEl>
                                      </p:cBhvr>
                                    </p:animEffect>
                                    <p:set>
                                      <p:cBhvr>
                                        <p:cTn id="62" dur="1" fill="hold">
                                          <p:stCondLst>
                                            <p:cond delay="499"/>
                                          </p:stCondLst>
                                        </p:cTn>
                                        <p:tgtEl>
                                          <p:spTgt spid="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8" name="Text Box 4"/>
          <p:cNvSpPr txBox="1">
            <a:spLocks noChangeArrowheads="1"/>
          </p:cNvSpPr>
          <p:nvPr/>
        </p:nvSpPr>
        <p:spPr bwMode="auto">
          <a:xfrm>
            <a:off x="838200" y="2153284"/>
            <a:ext cx="7772400" cy="29700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06400" indent="-406400" algn="l">
              <a:defRPr sz="2400">
                <a:solidFill>
                  <a:schemeClr val="tx1"/>
                </a:solidFill>
                <a:latin typeface="Times New Roman" pitchFamily="18" charset="0"/>
              </a:defRPr>
            </a:lvl1pPr>
            <a:lvl2pPr marL="1025525" indent="-454025"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460375" indent="-460375">
              <a:lnSpc>
                <a:spcPct val="125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Much of the U.S. economy has shifted toward an </a:t>
            </a:r>
            <a:r>
              <a:rPr lang="en-US" altLang="en-US" sz="2200" b="1" dirty="0">
                <a:latin typeface="Liberation Sans" panose="020B0604020202020204" pitchFamily="34" charset="0"/>
              </a:rPr>
              <a:t>emphasis on providing services</a:t>
            </a:r>
            <a:r>
              <a:rPr lang="en-US" altLang="en-US" sz="2200" dirty="0">
                <a:latin typeface="Liberation Sans" panose="020B0604020202020204" pitchFamily="34" charset="0"/>
              </a:rPr>
              <a:t> rather than goods.</a:t>
            </a:r>
            <a:endParaRPr lang="en-US" altLang="en-US" sz="2200" i="1" dirty="0">
              <a:latin typeface="Liberation Sans" panose="020B0604020202020204" pitchFamily="34" charset="0"/>
            </a:endParaRPr>
          </a:p>
          <a:p>
            <a:pPr marL="460375" indent="-460375">
              <a:lnSpc>
                <a:spcPct val="125000"/>
              </a:lnSpc>
              <a:spcBef>
                <a:spcPct val="50000"/>
              </a:spcBef>
              <a:buClr>
                <a:srgbClr val="CC0000"/>
              </a:buClr>
              <a:buSzPct val="80000"/>
              <a:buFont typeface="Wingdings" pitchFamily="2" charset="2"/>
              <a:buChar char="u"/>
            </a:pPr>
            <a:r>
              <a:rPr lang="en-US" altLang="en-US" sz="2200" b="1" dirty="0">
                <a:latin typeface="Liberation Sans" panose="020B0604020202020204" pitchFamily="34" charset="0"/>
              </a:rPr>
              <a:t>Over 50%</a:t>
            </a:r>
            <a:r>
              <a:rPr lang="en-US" altLang="en-US" sz="2200" dirty="0">
                <a:latin typeface="Liberation Sans" panose="020B0604020202020204" pitchFamily="34" charset="0"/>
              </a:rPr>
              <a:t> of U.S. workers are now employed by service companies.</a:t>
            </a:r>
          </a:p>
          <a:p>
            <a:pPr marL="460375" indent="-460375">
              <a:lnSpc>
                <a:spcPct val="125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Most of the techniques learned for manufacturing firms are applicable to service companies.</a:t>
            </a:r>
            <a:endParaRPr lang="en-US" altLang="en-US" sz="2200" b="1" i="1" dirty="0">
              <a:latin typeface="Liberation Sans" panose="020B0604020202020204" pitchFamily="34" charset="0"/>
            </a:endParaRPr>
          </a:p>
        </p:txBody>
      </p:sp>
      <p:sp>
        <p:nvSpPr>
          <p:cNvPr id="466949" name="Text Box 5"/>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466951" name="Rectangle 7"/>
          <p:cNvSpPr>
            <a:spLocks noChangeArrowheads="1"/>
          </p:cNvSpPr>
          <p:nvPr/>
        </p:nvSpPr>
        <p:spPr bwMode="auto">
          <a:xfrm>
            <a:off x="609600" y="1543684"/>
            <a:ext cx="7848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800" b="1" dirty="0">
                <a:solidFill>
                  <a:srgbClr val="000099"/>
                </a:solidFill>
                <a:latin typeface="Liberation Sans" panose="020B0604020202020204" pitchFamily="34" charset="0"/>
              </a:rPr>
              <a:t>SERVICE INDUSTRIES</a:t>
            </a:r>
          </a:p>
        </p:txBody>
      </p:sp>
      <p:sp>
        <p:nvSpPr>
          <p:cNvPr id="11"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
        <p:nvSpPr>
          <p:cNvPr id="12" name="Isosceles Triangle 11"/>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3" name="TextBox 12"/>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4" name="Rounded Rectangle 13"/>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500" b="1" dirty="0">
                <a:solidFill>
                  <a:schemeClr val="accent3"/>
                </a:solidFill>
                <a:latin typeface="Liberation Sans" panose="020B0604020202020204" pitchFamily="34" charset="0"/>
              </a:rPr>
              <a:t>Discuss trends in managerial accounting</a:t>
            </a:r>
            <a:endParaRPr lang="en-US" sz="2500" b="1" i="0" dirty="0">
              <a:solidFill>
                <a:schemeClr val="accent3"/>
              </a:solidFill>
              <a:latin typeface="Liberation Sans" panose="020B0604020202020204" pitchFamily="34" charset="0"/>
            </a:endParaRPr>
          </a:p>
        </p:txBody>
      </p:sp>
      <p:sp>
        <p:nvSpPr>
          <p:cNvPr id="15" name="TextBox 14"/>
          <p:cNvSpPr txBox="1"/>
          <p:nvPr/>
        </p:nvSpPr>
        <p:spPr>
          <a:xfrm>
            <a:off x="2169682" y="426570"/>
            <a:ext cx="554182" cy="707886"/>
          </a:xfrm>
          <a:prstGeom prst="rect">
            <a:avLst/>
          </a:prstGeom>
          <a:noFill/>
        </p:spPr>
        <p:txBody>
          <a:bodyPr wrap="square" rtlCol="0">
            <a:spAutoFit/>
          </a:bodyPr>
          <a:lstStyle/>
          <a:p>
            <a:pPr algn="ctr"/>
            <a:r>
              <a:rPr lang="en-US" sz="4000" b="1" dirty="0">
                <a:solidFill>
                  <a:srgbClr val="E20000"/>
                </a:solidFill>
                <a:latin typeface="+mn-lt"/>
              </a:rPr>
              <a:t>4</a:t>
            </a:r>
            <a:endParaRPr lang="en-US" sz="4000" b="1" i="0" dirty="0">
              <a:solidFill>
                <a:srgbClr val="E20000"/>
              </a:solidFill>
              <a:effectLst/>
              <a:latin typeface="+mn-lt"/>
            </a:endParaRPr>
          </a:p>
        </p:txBody>
      </p:sp>
      <p:cxnSp>
        <p:nvCxnSpPr>
          <p:cNvPr id="16" name="Straight Connector 15"/>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2538" name="Rectangle 10"/>
          <p:cNvSpPr>
            <a:spLocks noChangeArrowheads="1"/>
          </p:cNvSpPr>
          <p:nvPr/>
        </p:nvSpPr>
        <p:spPr bwMode="auto">
          <a:xfrm>
            <a:off x="3124200" y="4953000"/>
            <a:ext cx="1295400" cy="228600"/>
          </a:xfrm>
          <a:prstGeom prst="rect">
            <a:avLst/>
          </a:prstGeom>
          <a:solidFill>
            <a:schemeClr val="bg1"/>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6"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pic>
        <p:nvPicPr>
          <p:cNvPr id="2" name="Picture 1"/>
          <p:cNvPicPr>
            <a:picLocks noChangeAspect="1"/>
          </p:cNvPicPr>
          <p:nvPr/>
        </p:nvPicPr>
        <p:blipFill>
          <a:blip r:embed="rId3"/>
          <a:stretch>
            <a:fillRect/>
          </a:stretch>
        </p:blipFill>
        <p:spPr>
          <a:xfrm>
            <a:off x="399784" y="685800"/>
            <a:ext cx="8344433" cy="3684146"/>
          </a:xfrm>
          <a:prstGeom prst="rect">
            <a:avLst/>
          </a:prstGeom>
        </p:spPr>
      </p:pic>
    </p:spTree>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28704" y="2895600"/>
            <a:ext cx="8468158" cy="2144158"/>
          </a:xfrm>
          <a:prstGeom prst="rect">
            <a:avLst/>
          </a:prstGeom>
        </p:spPr>
      </p:pic>
      <p:sp>
        <p:nvSpPr>
          <p:cNvPr id="499716" name="Text Box 4"/>
          <p:cNvSpPr txBox="1">
            <a:spLocks noChangeArrowheads="1"/>
          </p:cNvSpPr>
          <p:nvPr/>
        </p:nvSpPr>
        <p:spPr bwMode="auto">
          <a:xfrm>
            <a:off x="609600" y="1371600"/>
            <a:ext cx="7543800" cy="1300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1025525" indent="-454025"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05000"/>
              </a:lnSpc>
              <a:spcBef>
                <a:spcPct val="20000"/>
              </a:spcBef>
              <a:buSzPct val="80000"/>
            </a:pPr>
            <a:r>
              <a:rPr lang="en-US" altLang="en-US" sz="2200" dirty="0">
                <a:latin typeface="Liberation Sans" panose="020B0604020202020204" pitchFamily="34" charset="0"/>
              </a:rPr>
              <a:t>Refers to all business processes associated with providing a product or service.</a:t>
            </a:r>
          </a:p>
          <a:p>
            <a:pPr>
              <a:spcBef>
                <a:spcPct val="50000"/>
              </a:spcBef>
              <a:buSzPct val="80000"/>
            </a:pPr>
            <a:r>
              <a:rPr lang="en-US" altLang="en-US" sz="2200" dirty="0">
                <a:latin typeface="Liberation Sans" panose="020B0604020202020204" pitchFamily="34" charset="0"/>
              </a:rPr>
              <a:t>For a manufacturing firm these include the following:</a:t>
            </a:r>
            <a:r>
              <a:rPr lang="en-US" altLang="en-US" sz="2200" b="1" i="1" dirty="0">
                <a:solidFill>
                  <a:srgbClr val="003399"/>
                </a:solidFill>
                <a:latin typeface="Liberation Sans" panose="020B0604020202020204" pitchFamily="34" charset="0"/>
              </a:rPr>
              <a:t>	</a:t>
            </a:r>
          </a:p>
        </p:txBody>
      </p:sp>
      <p:sp>
        <p:nvSpPr>
          <p:cNvPr id="499717" name="Text Box 5"/>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10" name="Rectangle 1031"/>
          <p:cNvSpPr txBox="1">
            <a:spLocks noChangeArrowheads="1"/>
          </p:cNvSpPr>
          <p:nvPr/>
        </p:nvSpPr>
        <p:spPr>
          <a:xfrm>
            <a:off x="609600" y="381000"/>
            <a:ext cx="66294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FOCUS ON THE VALUE CHAIN</a:t>
            </a:r>
          </a:p>
        </p:txBody>
      </p:sp>
      <p:sp>
        <p:nvSpPr>
          <p:cNvPr id="11"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2" name="Rectangle 1"/>
          <p:cNvSpPr/>
          <p:nvPr/>
        </p:nvSpPr>
        <p:spPr>
          <a:xfrm>
            <a:off x="533400" y="5253335"/>
            <a:ext cx="4572000" cy="461665"/>
          </a:xfrm>
          <a:prstGeom prst="rect">
            <a:avLst/>
          </a:prstGeom>
        </p:spPr>
        <p:txBody>
          <a:bodyPr wrap="square">
            <a:spAutoFit/>
          </a:bodyPr>
          <a:lstStyle/>
          <a:p>
            <a:pPr algn="l"/>
            <a:r>
              <a:rPr lang="en-US" sz="1200" b="1" dirty="0">
                <a:latin typeface="Liberation Sans" panose="020B0604020202020204" pitchFamily="34" charset="0"/>
              </a:rPr>
              <a:t>ILLUSTRATION 10-12</a:t>
            </a:r>
          </a:p>
          <a:p>
            <a:pPr algn="l"/>
            <a:r>
              <a:rPr lang="en-US" sz="1200" dirty="0">
                <a:latin typeface="Liberation Sans" panose="020B0604020202020204" pitchFamily="34" charset="0"/>
              </a:rPr>
              <a:t>A manufacturer’s value chain</a:t>
            </a:r>
          </a:p>
        </p:txBody>
      </p:sp>
      <p:sp>
        <p:nvSpPr>
          <p:cNvPr id="14"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67" name="Rectangle 15"/>
          <p:cNvSpPr>
            <a:spLocks noChangeArrowheads="1"/>
          </p:cNvSpPr>
          <p:nvPr/>
        </p:nvSpPr>
        <p:spPr bwMode="auto">
          <a:xfrm>
            <a:off x="609600" y="1371600"/>
            <a:ext cx="67056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800" b="1" dirty="0">
                <a:solidFill>
                  <a:srgbClr val="000099"/>
                </a:solidFill>
                <a:latin typeface="Liberation Sans" panose="020B0604020202020204" pitchFamily="34" charset="0"/>
              </a:rPr>
              <a:t>Just-In-Time (JIT) Inventory Methods</a:t>
            </a:r>
          </a:p>
        </p:txBody>
      </p:sp>
      <p:sp>
        <p:nvSpPr>
          <p:cNvPr id="484357" name="Text Box 5"/>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484366" name="Text Box 14"/>
          <p:cNvSpPr txBox="1">
            <a:spLocks noChangeArrowheads="1"/>
          </p:cNvSpPr>
          <p:nvPr/>
        </p:nvSpPr>
        <p:spPr bwMode="auto">
          <a:xfrm>
            <a:off x="609600" y="1981200"/>
            <a:ext cx="8077200" cy="901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06400" indent="-406400" algn="l">
              <a:defRPr sz="2400">
                <a:solidFill>
                  <a:schemeClr val="tx1"/>
                </a:solidFill>
                <a:latin typeface="Times New Roman" pitchFamily="18" charset="0"/>
              </a:defRPr>
            </a:lvl1pPr>
            <a:lvl2pPr marL="1025525" indent="-454025"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682625" indent="-450850">
              <a:lnSpc>
                <a:spcPct val="125000"/>
              </a:lnSpc>
              <a:spcBef>
                <a:spcPct val="100000"/>
              </a:spcBef>
              <a:buClr>
                <a:srgbClr val="CC0000"/>
              </a:buClr>
              <a:buSzPct val="80000"/>
              <a:buFont typeface="Wingdings" pitchFamily="2" charset="2"/>
              <a:buChar char="u"/>
            </a:pPr>
            <a:r>
              <a:rPr lang="en-US" altLang="en-US" sz="2200" dirty="0">
                <a:latin typeface="Liberation Sans" panose="020B0604020202020204" pitchFamily="34" charset="0"/>
              </a:rPr>
              <a:t>Inventory system in which goods are manufactured or purchased just in time for sale.</a:t>
            </a:r>
          </a:p>
        </p:txBody>
      </p:sp>
      <p:sp>
        <p:nvSpPr>
          <p:cNvPr id="484369" name="Text Box 17"/>
          <p:cNvSpPr txBox="1">
            <a:spLocks noChangeArrowheads="1"/>
          </p:cNvSpPr>
          <p:nvPr/>
        </p:nvSpPr>
        <p:spPr bwMode="auto">
          <a:xfrm>
            <a:off x="609600" y="3810000"/>
            <a:ext cx="7620000" cy="8971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682625" indent="-450850" algn="l">
              <a:lnSpc>
                <a:spcPct val="125000"/>
              </a:lnSpc>
              <a:spcBef>
                <a:spcPct val="100000"/>
              </a:spcBef>
              <a:buClr>
                <a:srgbClr val="800000"/>
              </a:buClr>
              <a:buSzPct val="80000"/>
              <a:buFont typeface="Wingdings" pitchFamily="2" charset="2"/>
              <a:buChar char="u"/>
              <a:defRPr sz="2200">
                <a:latin typeface="Liberation Sans" panose="020B0604020202020204" pitchFamily="34" charset="0"/>
              </a:defRPr>
            </a:lvl1pPr>
            <a:lvl2pPr marL="1025525" indent="-454025" algn="l"/>
            <a:lvl3pPr marL="1139825" algn="l"/>
            <a:lvl4pPr algn="l"/>
            <a:lvl5pPr algn="l"/>
            <a:lvl6pPr eaLnBrk="0" fontAlgn="base" hangingPunct="0">
              <a:spcBef>
                <a:spcPct val="0"/>
              </a:spcBef>
              <a:spcAft>
                <a:spcPct val="0"/>
              </a:spcAft>
            </a:lvl6pPr>
            <a:lvl7pPr eaLnBrk="0" fontAlgn="base" hangingPunct="0">
              <a:spcBef>
                <a:spcPct val="0"/>
              </a:spcBef>
              <a:spcAft>
                <a:spcPct val="0"/>
              </a:spcAft>
            </a:lvl7pPr>
            <a:lvl8pPr eaLnBrk="0" fontAlgn="base" hangingPunct="0">
              <a:spcBef>
                <a:spcPct val="0"/>
              </a:spcBef>
              <a:spcAft>
                <a:spcPct val="0"/>
              </a:spcAft>
            </a:lvl8pPr>
            <a:lvl9pPr eaLnBrk="0" fontAlgn="base" hangingPunct="0">
              <a:spcBef>
                <a:spcPct val="0"/>
              </a:spcBef>
              <a:spcAft>
                <a:spcPct val="0"/>
              </a:spcAft>
            </a:lvl9pPr>
          </a:lstStyle>
          <a:p>
            <a:pPr>
              <a:buClr>
                <a:srgbClr val="CC0000"/>
              </a:buClr>
            </a:pPr>
            <a:r>
              <a:rPr lang="en-US" altLang="en-US" dirty="0"/>
              <a:t>Reduce defects in finished products, with the goal of zero defects.</a:t>
            </a:r>
          </a:p>
        </p:txBody>
      </p:sp>
      <p:sp>
        <p:nvSpPr>
          <p:cNvPr id="484370" name="Rectangle 18"/>
          <p:cNvSpPr>
            <a:spLocks noChangeArrowheads="1"/>
          </p:cNvSpPr>
          <p:nvPr/>
        </p:nvSpPr>
        <p:spPr bwMode="auto">
          <a:xfrm>
            <a:off x="609600" y="3200400"/>
            <a:ext cx="6553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800" b="1" dirty="0">
                <a:solidFill>
                  <a:srgbClr val="000099"/>
                </a:solidFill>
                <a:latin typeface="Liberation Sans" panose="020B0604020202020204" pitchFamily="34" charset="0"/>
              </a:rPr>
              <a:t>Total Quality Management (TQM) </a:t>
            </a:r>
          </a:p>
        </p:txBody>
      </p:sp>
      <p:sp>
        <p:nvSpPr>
          <p:cNvPr id="10" name="Rectangle 1031"/>
          <p:cNvSpPr txBox="1">
            <a:spLocks noChangeArrowheads="1"/>
          </p:cNvSpPr>
          <p:nvPr/>
        </p:nvSpPr>
        <p:spPr>
          <a:xfrm>
            <a:off x="609600" y="381000"/>
            <a:ext cx="66294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FOCUS ON THE VALUE CHAIN</a:t>
            </a:r>
          </a:p>
        </p:txBody>
      </p:sp>
      <p:sp>
        <p:nvSpPr>
          <p:cNvPr id="11"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2"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1330" name="Text Box 2"/>
          <p:cNvSpPr txBox="1">
            <a:spLocks noChangeArrowheads="1"/>
          </p:cNvSpPr>
          <p:nvPr/>
        </p:nvSpPr>
        <p:spPr bwMode="auto">
          <a:xfrm>
            <a:off x="609600" y="1981200"/>
            <a:ext cx="7772400" cy="19389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682625" indent="-450850" algn="l">
              <a:lnSpc>
                <a:spcPct val="125000"/>
              </a:lnSpc>
              <a:spcBef>
                <a:spcPct val="100000"/>
              </a:spcBef>
              <a:buClr>
                <a:srgbClr val="800000"/>
              </a:buClr>
              <a:buSzPct val="80000"/>
              <a:buFont typeface="Wingdings" pitchFamily="2" charset="2"/>
              <a:buChar char="u"/>
              <a:defRPr sz="2200">
                <a:latin typeface="Liberation Sans" panose="020B0604020202020204" pitchFamily="34" charset="0"/>
              </a:defRPr>
            </a:lvl1pPr>
            <a:lvl2pPr marL="1025525" indent="-454025" algn="l"/>
            <a:lvl3pPr marL="1139825" algn="l"/>
            <a:lvl4pPr algn="l"/>
            <a:lvl5pPr algn="l"/>
            <a:lvl6pPr eaLnBrk="0" fontAlgn="base" hangingPunct="0">
              <a:spcBef>
                <a:spcPct val="0"/>
              </a:spcBef>
              <a:spcAft>
                <a:spcPct val="0"/>
              </a:spcAft>
            </a:lvl6pPr>
            <a:lvl7pPr eaLnBrk="0" fontAlgn="base" hangingPunct="0">
              <a:spcBef>
                <a:spcPct val="0"/>
              </a:spcBef>
              <a:spcAft>
                <a:spcPct val="0"/>
              </a:spcAft>
            </a:lvl7pPr>
            <a:lvl8pPr eaLnBrk="0" fontAlgn="base" hangingPunct="0">
              <a:spcBef>
                <a:spcPct val="0"/>
              </a:spcBef>
              <a:spcAft>
                <a:spcPct val="0"/>
              </a:spcAft>
            </a:lvl8pPr>
            <a:lvl9pPr eaLnBrk="0" fontAlgn="base" hangingPunct="0">
              <a:spcBef>
                <a:spcPct val="0"/>
              </a:spcBef>
              <a:spcAft>
                <a:spcPct val="0"/>
              </a:spcAft>
            </a:lvl9pPr>
          </a:lstStyle>
          <a:p>
            <a:pPr>
              <a:spcBef>
                <a:spcPts val="1200"/>
              </a:spcBef>
              <a:buClr>
                <a:srgbClr val="CC0000"/>
              </a:buClr>
            </a:pPr>
            <a:r>
              <a:rPr lang="en-US" altLang="en-US" dirty="0"/>
              <a:t>Constraints (“bottlenecks” ) limit the company’s potential profitability.</a:t>
            </a:r>
          </a:p>
          <a:p>
            <a:pPr>
              <a:spcBef>
                <a:spcPts val="1200"/>
              </a:spcBef>
              <a:buClr>
                <a:srgbClr val="CC0000"/>
              </a:buClr>
            </a:pPr>
            <a:r>
              <a:rPr lang="en-US" altLang="en-US" dirty="0"/>
              <a:t>A specific approach to identify and manage these constraints in order to achieve company goals.</a:t>
            </a:r>
          </a:p>
        </p:txBody>
      </p:sp>
      <p:sp>
        <p:nvSpPr>
          <p:cNvPr id="611334" name="Rectangle 6"/>
          <p:cNvSpPr>
            <a:spLocks noChangeArrowheads="1"/>
          </p:cNvSpPr>
          <p:nvPr/>
        </p:nvSpPr>
        <p:spPr bwMode="auto">
          <a:xfrm>
            <a:off x="609600" y="1371600"/>
            <a:ext cx="4267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800" b="1" dirty="0">
                <a:solidFill>
                  <a:srgbClr val="000099"/>
                </a:solidFill>
                <a:latin typeface="Liberation Sans" panose="020B0604020202020204" pitchFamily="34" charset="0"/>
              </a:rPr>
              <a:t>Theory of Constraints</a:t>
            </a:r>
          </a:p>
        </p:txBody>
      </p:sp>
      <p:sp>
        <p:nvSpPr>
          <p:cNvPr id="611338" name="Text Box 10"/>
          <p:cNvSpPr txBox="1">
            <a:spLocks noChangeArrowheads="1"/>
          </p:cNvSpPr>
          <p:nvPr/>
        </p:nvSpPr>
        <p:spPr bwMode="auto">
          <a:xfrm>
            <a:off x="609600" y="4648200"/>
            <a:ext cx="7848600" cy="8971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682625" indent="-450850" algn="l">
              <a:lnSpc>
                <a:spcPct val="125000"/>
              </a:lnSpc>
              <a:spcBef>
                <a:spcPct val="100000"/>
              </a:spcBef>
              <a:buClr>
                <a:srgbClr val="800000"/>
              </a:buClr>
              <a:buSzPct val="80000"/>
              <a:buFont typeface="Wingdings" pitchFamily="2" charset="2"/>
              <a:buChar char="u"/>
              <a:defRPr sz="2200">
                <a:latin typeface="Liberation Sans" panose="020B0604020202020204" pitchFamily="34" charset="0"/>
              </a:defRPr>
            </a:lvl1pPr>
            <a:lvl2pPr marL="1025525" indent="-454025" algn="l"/>
            <a:lvl3pPr marL="1139825" algn="l"/>
            <a:lvl4pPr algn="l"/>
            <a:lvl5pPr algn="l"/>
            <a:lvl6pPr eaLnBrk="0" fontAlgn="base" hangingPunct="0">
              <a:spcBef>
                <a:spcPct val="0"/>
              </a:spcBef>
              <a:spcAft>
                <a:spcPct val="0"/>
              </a:spcAft>
            </a:lvl6pPr>
            <a:lvl7pPr eaLnBrk="0" fontAlgn="base" hangingPunct="0">
              <a:spcBef>
                <a:spcPct val="0"/>
              </a:spcBef>
              <a:spcAft>
                <a:spcPct val="0"/>
              </a:spcAft>
            </a:lvl7pPr>
            <a:lvl8pPr eaLnBrk="0" fontAlgn="base" hangingPunct="0">
              <a:spcBef>
                <a:spcPct val="0"/>
              </a:spcBef>
              <a:spcAft>
                <a:spcPct val="0"/>
              </a:spcAft>
            </a:lvl8pPr>
            <a:lvl9pPr eaLnBrk="0" fontAlgn="base" hangingPunct="0">
              <a:spcBef>
                <a:spcPct val="0"/>
              </a:spcBef>
              <a:spcAft>
                <a:spcPct val="0"/>
              </a:spcAft>
            </a:lvl9pPr>
          </a:lstStyle>
          <a:p>
            <a:pPr>
              <a:buClr>
                <a:srgbClr val="CC0000"/>
              </a:buClr>
            </a:pPr>
            <a:r>
              <a:rPr lang="en-US" altLang="en-US" dirty="0"/>
              <a:t>Software programs designed to manage all major business processes.</a:t>
            </a:r>
          </a:p>
        </p:txBody>
      </p:sp>
      <p:sp>
        <p:nvSpPr>
          <p:cNvPr id="611339" name="Rectangle 11"/>
          <p:cNvSpPr>
            <a:spLocks noChangeArrowheads="1"/>
          </p:cNvSpPr>
          <p:nvPr/>
        </p:nvSpPr>
        <p:spPr bwMode="auto">
          <a:xfrm>
            <a:off x="609600" y="4029075"/>
            <a:ext cx="6781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800" b="1" dirty="0">
                <a:solidFill>
                  <a:srgbClr val="000099"/>
                </a:solidFill>
                <a:latin typeface="Liberation Sans" panose="020B0604020202020204" pitchFamily="34" charset="0"/>
              </a:rPr>
              <a:t>Enterprise Resource Planning (ERP)</a:t>
            </a:r>
          </a:p>
        </p:txBody>
      </p:sp>
      <p:sp>
        <p:nvSpPr>
          <p:cNvPr id="9" name="Rectangle 1031"/>
          <p:cNvSpPr txBox="1">
            <a:spLocks noChangeArrowheads="1"/>
          </p:cNvSpPr>
          <p:nvPr/>
        </p:nvSpPr>
        <p:spPr>
          <a:xfrm>
            <a:off x="609600" y="381000"/>
            <a:ext cx="66294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FOCUS ON THE VALUE CHAIN</a:t>
            </a:r>
          </a:p>
        </p:txBody>
      </p:sp>
      <p:sp>
        <p:nvSpPr>
          <p:cNvPr id="10"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1"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291" name="Text Box 11"/>
          <p:cNvSpPr txBox="1">
            <a:spLocks noChangeArrowheads="1"/>
          </p:cNvSpPr>
          <p:nvPr/>
        </p:nvSpPr>
        <p:spPr bwMode="auto">
          <a:xfrm>
            <a:off x="609600" y="1981200"/>
            <a:ext cx="7772400" cy="151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682625" indent="-450850" algn="l">
              <a:lnSpc>
                <a:spcPct val="125000"/>
              </a:lnSpc>
              <a:spcBef>
                <a:spcPts val="1200"/>
              </a:spcBef>
              <a:buClr>
                <a:srgbClr val="800000"/>
              </a:buClr>
              <a:buSzPct val="80000"/>
              <a:buFont typeface="Wingdings" pitchFamily="2" charset="2"/>
              <a:buChar char="u"/>
              <a:defRPr sz="2200">
                <a:latin typeface="Liberation Sans" panose="020B0604020202020204" pitchFamily="34" charset="0"/>
              </a:defRPr>
            </a:lvl1pPr>
            <a:lvl2pPr marL="1025525" indent="-454025" algn="l"/>
            <a:lvl3pPr marL="1139825" algn="l"/>
            <a:lvl4pPr algn="l"/>
            <a:lvl5pPr algn="l"/>
            <a:lvl6pPr eaLnBrk="0" fontAlgn="base" hangingPunct="0">
              <a:spcBef>
                <a:spcPct val="0"/>
              </a:spcBef>
              <a:spcAft>
                <a:spcPct val="0"/>
              </a:spcAft>
            </a:lvl6pPr>
            <a:lvl7pPr eaLnBrk="0" fontAlgn="base" hangingPunct="0">
              <a:spcBef>
                <a:spcPct val="0"/>
              </a:spcBef>
              <a:spcAft>
                <a:spcPct val="0"/>
              </a:spcAft>
            </a:lvl7pPr>
            <a:lvl8pPr eaLnBrk="0" fontAlgn="base" hangingPunct="0">
              <a:spcBef>
                <a:spcPct val="0"/>
              </a:spcBef>
              <a:spcAft>
                <a:spcPct val="0"/>
              </a:spcAft>
            </a:lvl8pPr>
            <a:lvl9pPr eaLnBrk="0" fontAlgn="base" hangingPunct="0">
              <a:spcBef>
                <a:spcPct val="0"/>
              </a:spcBef>
              <a:spcAft>
                <a:spcPct val="0"/>
              </a:spcAft>
            </a:lvl9pPr>
          </a:lstStyle>
          <a:p>
            <a:pPr>
              <a:buClr>
                <a:srgbClr val="CC0000"/>
              </a:buClr>
            </a:pPr>
            <a:r>
              <a:rPr lang="en-US" altLang="en-US" dirty="0"/>
              <a:t>Allocates overhead based on use of activities.</a:t>
            </a:r>
          </a:p>
          <a:p>
            <a:pPr>
              <a:buClr>
                <a:srgbClr val="CC0000"/>
              </a:buClr>
            </a:pPr>
            <a:r>
              <a:rPr lang="en-US" altLang="en-US" dirty="0"/>
              <a:t>Results in more accurate product costing and scrutiny of all activities in the value chain.</a:t>
            </a:r>
          </a:p>
        </p:txBody>
      </p:sp>
      <p:sp>
        <p:nvSpPr>
          <p:cNvPr id="609283" name="Text Box 3"/>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Arial" charset="0"/>
            </a:endParaRPr>
          </a:p>
        </p:txBody>
      </p:sp>
      <p:sp>
        <p:nvSpPr>
          <p:cNvPr id="609290" name="Rectangle 10"/>
          <p:cNvSpPr>
            <a:spLocks noChangeArrowheads="1"/>
          </p:cNvSpPr>
          <p:nvPr/>
        </p:nvSpPr>
        <p:spPr bwMode="auto">
          <a:xfrm>
            <a:off x="609600" y="1371600"/>
            <a:ext cx="6096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800" b="1" dirty="0">
                <a:solidFill>
                  <a:srgbClr val="000099"/>
                </a:solidFill>
                <a:latin typeface="Liberation Sans" panose="020B0604020202020204" pitchFamily="34" charset="0"/>
              </a:rPr>
              <a:t>Activity-Based Costing (ABC)</a:t>
            </a:r>
          </a:p>
        </p:txBody>
      </p:sp>
      <p:sp>
        <p:nvSpPr>
          <p:cNvPr id="8" name="Rectangle 1031"/>
          <p:cNvSpPr txBox="1">
            <a:spLocks noChangeArrowheads="1"/>
          </p:cNvSpPr>
          <p:nvPr/>
        </p:nvSpPr>
        <p:spPr>
          <a:xfrm>
            <a:off x="609600" y="381000"/>
            <a:ext cx="66294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FOCUS ON THE VALUE CHAIN</a:t>
            </a:r>
          </a:p>
        </p:txBody>
      </p:sp>
      <p:sp>
        <p:nvSpPr>
          <p:cNvPr id="9"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7" name="Text Box 3"/>
          <p:cNvSpPr txBox="1">
            <a:spLocks noChangeArrowheads="1"/>
          </p:cNvSpPr>
          <p:nvPr/>
        </p:nvSpPr>
        <p:spPr bwMode="auto">
          <a:xfrm>
            <a:off x="6858000" y="25908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dirty="0">
              <a:latin typeface="Liberation Sans" panose="020B0604020202020204" pitchFamily="34" charset="0"/>
            </a:endParaRPr>
          </a:p>
        </p:txBody>
      </p:sp>
      <p:sp>
        <p:nvSpPr>
          <p:cNvPr id="666630" name="Text Box 6"/>
          <p:cNvSpPr txBox="1">
            <a:spLocks noChangeArrowheads="1"/>
          </p:cNvSpPr>
          <p:nvPr/>
        </p:nvSpPr>
        <p:spPr bwMode="auto">
          <a:xfrm>
            <a:off x="609600" y="1371600"/>
            <a:ext cx="8077200" cy="16814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CC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139825"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lnSpc>
                <a:spcPct val="125000"/>
              </a:lnSpc>
              <a:spcBef>
                <a:spcPts val="1200"/>
              </a:spcBef>
              <a:buClr>
                <a:srgbClr val="CC0000"/>
              </a:buClr>
              <a:buSzPct val="80000"/>
              <a:buFont typeface="Wingdings" pitchFamily="2" charset="2"/>
              <a:buChar char="u"/>
            </a:pPr>
            <a:r>
              <a:rPr lang="en-US" altLang="en-US" sz="2300" dirty="0">
                <a:latin typeface="Liberation Sans" panose="020B0604020202020204" pitchFamily="34" charset="0"/>
              </a:rPr>
              <a:t>Evaluates operations in an integrated fashion.</a:t>
            </a:r>
          </a:p>
          <a:p>
            <a:pPr lvl="1">
              <a:lnSpc>
                <a:spcPct val="125000"/>
              </a:lnSpc>
              <a:spcBef>
                <a:spcPts val="1200"/>
              </a:spcBef>
              <a:buClr>
                <a:srgbClr val="CC0000"/>
              </a:buClr>
              <a:buSzPct val="80000"/>
              <a:buFont typeface="Wingdings" pitchFamily="2" charset="2"/>
              <a:buChar char="u"/>
            </a:pPr>
            <a:r>
              <a:rPr lang="en-US" altLang="en-US" sz="2300" dirty="0">
                <a:latin typeface="Liberation Sans" panose="020B0604020202020204" pitchFamily="34" charset="0"/>
              </a:rPr>
              <a:t>Uses both financial and non-financial measures. </a:t>
            </a:r>
          </a:p>
          <a:p>
            <a:pPr lvl="1">
              <a:lnSpc>
                <a:spcPct val="125000"/>
              </a:lnSpc>
              <a:spcBef>
                <a:spcPts val="1200"/>
              </a:spcBef>
              <a:buClr>
                <a:srgbClr val="CC0000"/>
              </a:buClr>
              <a:buSzPct val="80000"/>
              <a:buFont typeface="Wingdings" pitchFamily="2" charset="2"/>
              <a:buChar char="u"/>
            </a:pPr>
            <a:r>
              <a:rPr lang="en-US" altLang="en-US" sz="2300" dirty="0">
                <a:latin typeface="Liberation Sans" panose="020B0604020202020204" pitchFamily="34" charset="0"/>
              </a:rPr>
              <a:t>Links performance to overall company objectives.</a:t>
            </a:r>
          </a:p>
        </p:txBody>
      </p:sp>
      <p:sp>
        <p:nvSpPr>
          <p:cNvPr id="8" name="Rectangle 1031"/>
          <p:cNvSpPr txBox="1">
            <a:spLocks noChangeArrowheads="1"/>
          </p:cNvSpPr>
          <p:nvPr/>
        </p:nvSpPr>
        <p:spPr>
          <a:xfrm>
            <a:off x="609600" y="381000"/>
            <a:ext cx="66294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BALANCED SCORECARD</a:t>
            </a:r>
          </a:p>
        </p:txBody>
      </p:sp>
      <p:sp>
        <p:nvSpPr>
          <p:cNvPr id="9"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13" name="Rectangle 5"/>
          <p:cNvSpPr>
            <a:spLocks noChangeArrowheads="1"/>
          </p:cNvSpPr>
          <p:nvPr/>
        </p:nvSpPr>
        <p:spPr bwMode="auto">
          <a:xfrm>
            <a:off x="609600" y="1371600"/>
            <a:ext cx="5410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lgn="l">
              <a:defRPr sz="2400">
                <a:solidFill>
                  <a:schemeClr val="tx1"/>
                </a:solidFill>
                <a:latin typeface="Times New Roman" pitchFamily="18" charset="0"/>
              </a:defRPr>
            </a:lvl1pPr>
            <a:lvl2pPr marL="1028700" indent="-457200" algn="l">
              <a:defRPr sz="2400">
                <a:solidFill>
                  <a:schemeClr val="tx1"/>
                </a:solidFill>
                <a:latin typeface="Times New Roman" pitchFamily="18" charset="0"/>
              </a:defRPr>
            </a:lvl2pPr>
            <a:lvl3pPr marL="1143000" algn="l">
              <a:defRPr sz="2400">
                <a:solidFill>
                  <a:schemeClr val="tx1"/>
                </a:solidFill>
                <a:latin typeface="Times New Roman" pitchFamily="18" charset="0"/>
              </a:defRPr>
            </a:lvl3pPr>
            <a:lvl4pPr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50000"/>
              </a:spcBef>
              <a:buClr>
                <a:srgbClr val="800000"/>
              </a:buClr>
              <a:buSzPct val="80000"/>
              <a:buFont typeface="Wingdings" pitchFamily="2" charset="2"/>
              <a:buNone/>
            </a:pPr>
            <a:r>
              <a:rPr lang="en-US" altLang="en-US" sz="2800" b="1" dirty="0">
                <a:solidFill>
                  <a:srgbClr val="CC0000"/>
                </a:solidFill>
                <a:latin typeface="Liberation Sans" panose="020B0604020202020204" pitchFamily="34" charset="0"/>
              </a:rPr>
              <a:t>Creating Proper Incentives</a:t>
            </a:r>
          </a:p>
        </p:txBody>
      </p:sp>
      <p:sp>
        <p:nvSpPr>
          <p:cNvPr id="555017" name="Rectangle 9"/>
          <p:cNvSpPr>
            <a:spLocks noChangeArrowheads="1"/>
          </p:cNvSpPr>
          <p:nvPr/>
        </p:nvSpPr>
        <p:spPr bwMode="auto">
          <a:xfrm>
            <a:off x="609600" y="1971675"/>
            <a:ext cx="7162800" cy="156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600200" indent="-457200" algn="l">
              <a:defRPr sz="2400">
                <a:solidFill>
                  <a:schemeClr val="tx1"/>
                </a:solidFill>
                <a:latin typeface="Times New Roman" pitchFamily="18" charset="0"/>
              </a:defRPr>
            </a:lvl3pPr>
            <a:lvl4pPr marL="1714500" algn="l">
              <a:defRPr sz="2400">
                <a:solidFill>
                  <a:schemeClr val="tx1"/>
                </a:solidFill>
                <a:latin typeface="Times New Roman" pitchFamily="18" charset="0"/>
              </a:defRPr>
            </a:lvl4pPr>
            <a:lvl5pPr algn="l">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Systems and controls sometimes create incentives for managers to take unethical actions.</a:t>
            </a:r>
          </a:p>
          <a:p>
            <a:pPr lvl="1">
              <a:lnSpc>
                <a:spcPct val="130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Controls need to be effective and realistic.</a:t>
            </a:r>
          </a:p>
        </p:txBody>
      </p:sp>
      <p:sp>
        <p:nvSpPr>
          <p:cNvPr id="8" name="Rectangle 1031"/>
          <p:cNvSpPr txBox="1">
            <a:spLocks noChangeArrowheads="1"/>
          </p:cNvSpPr>
          <p:nvPr/>
        </p:nvSpPr>
        <p:spPr>
          <a:xfrm>
            <a:off x="609600" y="381000"/>
            <a:ext cx="66294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BUSINESS ETHICS</a:t>
            </a:r>
          </a:p>
        </p:txBody>
      </p:sp>
      <p:sp>
        <p:nvSpPr>
          <p:cNvPr id="9"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extLst>
      <p:ext uri="{BB962C8B-B14F-4D97-AF65-F5344CB8AC3E}">
        <p14:creationId xmlns:p14="http://schemas.microsoft.com/office/powerpoint/2010/main" val="3583668798"/>
      </p:ext>
    </p:extLst>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062" name="Rectangle 6"/>
          <p:cNvSpPr>
            <a:spLocks noChangeArrowheads="1"/>
          </p:cNvSpPr>
          <p:nvPr/>
        </p:nvSpPr>
        <p:spPr bwMode="auto">
          <a:xfrm>
            <a:off x="609600" y="1981200"/>
            <a:ext cx="7162800" cy="3347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600200" indent="-457200" algn="l">
              <a:defRPr sz="2400">
                <a:solidFill>
                  <a:schemeClr val="tx1"/>
                </a:solidFill>
                <a:latin typeface="Times New Roman" pitchFamily="18" charset="0"/>
              </a:defRPr>
            </a:lvl3pPr>
            <a:lvl4pPr marL="2171700" indent="-457200" algn="l">
              <a:defRPr sz="2400">
                <a:solidFill>
                  <a:schemeClr val="tx1"/>
                </a:solidFill>
                <a:latin typeface="Times New Roman" pitchFamily="18" charset="0"/>
              </a:defRPr>
            </a:lvl4pPr>
            <a:lvl5pPr marL="2286000" indent="-457200" algn="l">
              <a:defRPr sz="2400">
                <a:solidFill>
                  <a:schemeClr val="tx1"/>
                </a:solidFill>
                <a:latin typeface="Times New Roman" pitchFamily="18" charset="0"/>
              </a:defRPr>
            </a:lvl5pPr>
            <a:lvl6pPr marL="2743200" indent="-457200" eaLnBrk="0" fontAlgn="base" hangingPunct="0">
              <a:spcBef>
                <a:spcPct val="0"/>
              </a:spcBef>
              <a:spcAft>
                <a:spcPct val="0"/>
              </a:spcAft>
              <a:defRPr sz="2400">
                <a:solidFill>
                  <a:schemeClr val="tx1"/>
                </a:solidFill>
                <a:latin typeface="Times New Roman" pitchFamily="18" charset="0"/>
              </a:defRPr>
            </a:lvl6pPr>
            <a:lvl7pPr marL="3200400" indent="-457200" eaLnBrk="0" fontAlgn="base" hangingPunct="0">
              <a:spcBef>
                <a:spcPct val="0"/>
              </a:spcBef>
              <a:spcAft>
                <a:spcPct val="0"/>
              </a:spcAft>
              <a:defRPr sz="2400">
                <a:solidFill>
                  <a:schemeClr val="tx1"/>
                </a:solidFill>
                <a:latin typeface="Times New Roman" pitchFamily="18" charset="0"/>
              </a:defRPr>
            </a:lvl7pPr>
            <a:lvl8pPr marL="3657600" indent="-457200" eaLnBrk="0" fontAlgn="base" hangingPunct="0">
              <a:spcBef>
                <a:spcPct val="0"/>
              </a:spcBef>
              <a:spcAft>
                <a:spcPct val="0"/>
              </a:spcAft>
              <a:defRPr sz="2400">
                <a:solidFill>
                  <a:schemeClr val="tx1"/>
                </a:solidFill>
                <a:latin typeface="Times New Roman" pitchFamily="18" charset="0"/>
              </a:defRPr>
            </a:lvl8pPr>
            <a:lvl9pPr marL="4114800" indent="-4572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50000"/>
              </a:spcBef>
              <a:buClr>
                <a:srgbClr val="800000"/>
              </a:buClr>
              <a:buSzPct val="80000"/>
              <a:buFont typeface="Wingdings" pitchFamily="2" charset="2"/>
              <a:buNone/>
            </a:pPr>
            <a:r>
              <a:rPr lang="en-US" altLang="en-US" b="1" dirty="0">
                <a:solidFill>
                  <a:srgbClr val="000066"/>
                </a:solidFill>
                <a:latin typeface="Liberation Sans" panose="020B0604020202020204" pitchFamily="34" charset="0"/>
              </a:rPr>
              <a:t>Sarbanes-Oxley Act (SOX)</a:t>
            </a:r>
          </a:p>
          <a:p>
            <a:pPr lvl="1">
              <a:lnSpc>
                <a:spcPct val="125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Clarifies management’s responsibilities.</a:t>
            </a:r>
          </a:p>
          <a:p>
            <a:pPr lvl="1">
              <a:lnSpc>
                <a:spcPct val="125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Requires certifications by CEO and CFO.</a:t>
            </a:r>
          </a:p>
          <a:p>
            <a:pPr lvl="1">
              <a:lnSpc>
                <a:spcPct val="125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Selection criteria for Board of Directors and Audit Committee.</a:t>
            </a:r>
          </a:p>
          <a:p>
            <a:pPr lvl="1">
              <a:lnSpc>
                <a:spcPct val="125000"/>
              </a:lnSpc>
              <a:spcBef>
                <a:spcPct val="50000"/>
              </a:spcBef>
              <a:buClr>
                <a:srgbClr val="CC0000"/>
              </a:buClr>
              <a:buSzPct val="80000"/>
              <a:buFont typeface="Wingdings" pitchFamily="2" charset="2"/>
              <a:buChar char="u"/>
            </a:pPr>
            <a:r>
              <a:rPr lang="en-US" altLang="en-US" sz="2200" dirty="0">
                <a:latin typeface="Liberation Sans" panose="020B0604020202020204" pitchFamily="34" charset="0"/>
              </a:rPr>
              <a:t>Substantially increased penalties for misconduct.</a:t>
            </a:r>
          </a:p>
        </p:txBody>
      </p:sp>
      <p:sp>
        <p:nvSpPr>
          <p:cNvPr id="557063" name="Rectangle 7"/>
          <p:cNvSpPr>
            <a:spLocks noChangeArrowheads="1"/>
          </p:cNvSpPr>
          <p:nvPr/>
        </p:nvSpPr>
        <p:spPr bwMode="auto">
          <a:xfrm>
            <a:off x="609600" y="1371600"/>
            <a:ext cx="6019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lgn="l">
              <a:spcBef>
                <a:spcPct val="50000"/>
              </a:spcBef>
              <a:buClr>
                <a:srgbClr val="800000"/>
              </a:buClr>
              <a:buSzPct val="80000"/>
              <a:buFont typeface="Wingdings" pitchFamily="2" charset="2"/>
              <a:buNone/>
            </a:pPr>
            <a:r>
              <a:rPr lang="en-US" altLang="en-US" sz="2800" b="1" dirty="0">
                <a:solidFill>
                  <a:srgbClr val="CC0000"/>
                </a:solidFill>
                <a:latin typeface="Liberation Sans" panose="020B0604020202020204" pitchFamily="34" charset="0"/>
              </a:rPr>
              <a:t>Code of Ethical Standards</a:t>
            </a:r>
          </a:p>
        </p:txBody>
      </p:sp>
      <p:sp>
        <p:nvSpPr>
          <p:cNvPr id="8" name="Rectangle 1031"/>
          <p:cNvSpPr txBox="1">
            <a:spLocks noChangeArrowheads="1"/>
          </p:cNvSpPr>
          <p:nvPr/>
        </p:nvSpPr>
        <p:spPr>
          <a:xfrm>
            <a:off x="609600" y="381000"/>
            <a:ext cx="66294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kern="1200" dirty="0">
                <a:solidFill>
                  <a:srgbClr val="000099"/>
                </a:solidFill>
                <a:effectLst/>
                <a:latin typeface="Liberation Sans" panose="020B0604020202020204" pitchFamily="34" charset="0"/>
                <a:ea typeface="+mn-ea"/>
                <a:cs typeface="+mn-cs"/>
              </a:rPr>
              <a:t>BUSINESS ETHICS</a:t>
            </a:r>
          </a:p>
        </p:txBody>
      </p:sp>
      <p:sp>
        <p:nvSpPr>
          <p:cNvPr id="9"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extLst>
      <p:ext uri="{BB962C8B-B14F-4D97-AF65-F5344CB8AC3E}">
        <p14:creationId xmlns:p14="http://schemas.microsoft.com/office/powerpoint/2010/main" val="1707142507"/>
      </p:ext>
    </p:extLst>
  </p:cSld>
  <p:clrMapOvr>
    <a:masterClrMapping/>
  </p:clrMapOvr>
  <p:transition>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062" name="Rectangle 6"/>
          <p:cNvSpPr>
            <a:spLocks noChangeArrowheads="1"/>
          </p:cNvSpPr>
          <p:nvPr/>
        </p:nvSpPr>
        <p:spPr bwMode="auto">
          <a:xfrm>
            <a:off x="609600" y="1371600"/>
            <a:ext cx="7772400" cy="3816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lgn="l">
              <a:defRPr sz="2400">
                <a:solidFill>
                  <a:schemeClr val="tx1"/>
                </a:solidFill>
                <a:latin typeface="Times New Roman" pitchFamily="18" charset="0"/>
              </a:defRPr>
            </a:lvl1pPr>
            <a:lvl2pPr marL="685800" indent="-457200" algn="l">
              <a:defRPr sz="2400">
                <a:solidFill>
                  <a:schemeClr val="tx1"/>
                </a:solidFill>
                <a:latin typeface="Times New Roman" pitchFamily="18" charset="0"/>
              </a:defRPr>
            </a:lvl2pPr>
            <a:lvl3pPr marL="1600200" indent="-457200" algn="l">
              <a:defRPr sz="2400">
                <a:solidFill>
                  <a:schemeClr val="tx1"/>
                </a:solidFill>
                <a:latin typeface="Times New Roman" pitchFamily="18" charset="0"/>
              </a:defRPr>
            </a:lvl3pPr>
            <a:lvl4pPr marL="2171700" indent="-457200" algn="l">
              <a:defRPr sz="2400">
                <a:solidFill>
                  <a:schemeClr val="tx1"/>
                </a:solidFill>
                <a:latin typeface="Times New Roman" pitchFamily="18" charset="0"/>
              </a:defRPr>
            </a:lvl4pPr>
            <a:lvl5pPr marL="2286000" indent="-457200" algn="l">
              <a:defRPr sz="2400">
                <a:solidFill>
                  <a:schemeClr val="tx1"/>
                </a:solidFill>
                <a:latin typeface="Times New Roman" pitchFamily="18" charset="0"/>
              </a:defRPr>
            </a:lvl5pPr>
            <a:lvl6pPr marL="2743200" indent="-457200" eaLnBrk="0" fontAlgn="base" hangingPunct="0">
              <a:spcBef>
                <a:spcPct val="0"/>
              </a:spcBef>
              <a:spcAft>
                <a:spcPct val="0"/>
              </a:spcAft>
              <a:defRPr sz="2400">
                <a:solidFill>
                  <a:schemeClr val="tx1"/>
                </a:solidFill>
                <a:latin typeface="Times New Roman" pitchFamily="18" charset="0"/>
              </a:defRPr>
            </a:lvl6pPr>
            <a:lvl7pPr marL="3200400" indent="-457200" eaLnBrk="0" fontAlgn="base" hangingPunct="0">
              <a:spcBef>
                <a:spcPct val="0"/>
              </a:spcBef>
              <a:spcAft>
                <a:spcPct val="0"/>
              </a:spcAft>
              <a:defRPr sz="2400">
                <a:solidFill>
                  <a:schemeClr val="tx1"/>
                </a:solidFill>
                <a:latin typeface="Times New Roman" pitchFamily="18" charset="0"/>
              </a:defRPr>
            </a:lvl7pPr>
            <a:lvl8pPr marL="3657600" indent="-457200" eaLnBrk="0" fontAlgn="base" hangingPunct="0">
              <a:spcBef>
                <a:spcPct val="0"/>
              </a:spcBef>
              <a:spcAft>
                <a:spcPct val="0"/>
              </a:spcAft>
              <a:defRPr sz="2400">
                <a:solidFill>
                  <a:schemeClr val="tx1"/>
                </a:solidFill>
                <a:latin typeface="Times New Roman" pitchFamily="18" charset="0"/>
              </a:defRPr>
            </a:lvl8pPr>
            <a:lvl9pPr marL="4114800" indent="-457200" eaLnBrk="0" fontAlgn="base" hangingPunct="0">
              <a:spcBef>
                <a:spcPct val="0"/>
              </a:spcBef>
              <a:spcAft>
                <a:spcPct val="0"/>
              </a:spcAft>
              <a:defRPr sz="2400">
                <a:solidFill>
                  <a:schemeClr val="tx1"/>
                </a:solidFill>
                <a:latin typeface="Times New Roman" pitchFamily="18" charset="0"/>
              </a:defRPr>
            </a:lvl9pPr>
          </a:lstStyle>
          <a:p>
            <a:pPr lvl="1">
              <a:lnSpc>
                <a:spcPct val="125000"/>
              </a:lnSpc>
              <a:spcBef>
                <a:spcPct val="50000"/>
              </a:spcBef>
              <a:buClr>
                <a:srgbClr val="CC0000"/>
              </a:buClr>
              <a:buSzPct val="80000"/>
              <a:buFont typeface="Wingdings" pitchFamily="2" charset="2"/>
              <a:buChar char="u"/>
            </a:pPr>
            <a:r>
              <a:rPr lang="en-US" sz="2200" dirty="0">
                <a:latin typeface="Liberation Sans" panose="020B0604020202020204" pitchFamily="34" charset="0"/>
              </a:rPr>
              <a:t>Considers a company’s efforts to employ sustainable business practices with regard to its employees, society, and the environment. </a:t>
            </a:r>
          </a:p>
          <a:p>
            <a:pPr lvl="1">
              <a:lnSpc>
                <a:spcPct val="125000"/>
              </a:lnSpc>
              <a:spcBef>
                <a:spcPct val="50000"/>
              </a:spcBef>
              <a:buClr>
                <a:srgbClr val="CC0000"/>
              </a:buClr>
              <a:buSzPct val="80000"/>
              <a:buFont typeface="Wingdings" pitchFamily="2" charset="2"/>
              <a:buChar char="u"/>
            </a:pPr>
            <a:r>
              <a:rPr lang="en-US" sz="2200" dirty="0">
                <a:latin typeface="Liberation Sans" panose="020B0604020202020204" pitchFamily="34" charset="0"/>
              </a:rPr>
              <a:t>Is sometimes referred to as the triple bottom line because it evaluates a company’s performance with regard to people, planet, and profit.</a:t>
            </a:r>
          </a:p>
          <a:p>
            <a:pPr lvl="1">
              <a:lnSpc>
                <a:spcPct val="125000"/>
              </a:lnSpc>
              <a:spcBef>
                <a:spcPct val="50000"/>
              </a:spcBef>
              <a:buClr>
                <a:srgbClr val="CC0000"/>
              </a:buClr>
              <a:buSzPct val="80000"/>
              <a:buFont typeface="Wingdings" pitchFamily="2" charset="2"/>
              <a:buChar char="u"/>
            </a:pPr>
            <a:r>
              <a:rPr lang="en-US" sz="2200" dirty="0">
                <a:latin typeface="Liberation Sans" panose="020B0604020202020204" pitchFamily="34" charset="0"/>
              </a:rPr>
              <a:t>Recent reports indicate that over 50% of the 500 largest U.S. companies provide sustainability reports.</a:t>
            </a:r>
            <a:endParaRPr lang="en-US" altLang="en-US" sz="2200" dirty="0">
              <a:latin typeface="Liberation Sans" panose="020B0604020202020204" pitchFamily="34" charset="0"/>
            </a:endParaRPr>
          </a:p>
        </p:txBody>
      </p:sp>
      <p:sp>
        <p:nvSpPr>
          <p:cNvPr id="8" name="Rectangle 1031"/>
          <p:cNvSpPr txBox="1">
            <a:spLocks noChangeArrowheads="1"/>
          </p:cNvSpPr>
          <p:nvPr/>
        </p:nvSpPr>
        <p:spPr>
          <a:xfrm>
            <a:off x="609600" y="381000"/>
            <a:ext cx="8077200" cy="560388"/>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lvl1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2pPr>
            <a:lvl3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3pPr>
            <a:lvl4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4pPr>
            <a:lvl5pPr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5pPr>
            <a:lvl6pPr marL="4572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6pPr>
            <a:lvl7pPr marL="9144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7pPr>
            <a:lvl8pPr marL="13716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8pPr>
            <a:lvl9pPr marL="1828800" algn="ctr" rtl="0" eaLnBrk="0" fontAlgn="base" hangingPunct="0">
              <a:spcBef>
                <a:spcPct val="0"/>
              </a:spcBef>
              <a:spcAft>
                <a:spcPct val="0"/>
              </a:spcAft>
              <a:defRPr sz="3000" b="1" i="1">
                <a:solidFill>
                  <a:schemeClr val="tx1"/>
                </a:solidFill>
                <a:effectLst>
                  <a:outerShdw blurRad="38100" dist="38100" dir="2700000" algn="tl">
                    <a:srgbClr val="C0C0C0"/>
                  </a:outerShdw>
                </a:effectLst>
                <a:latin typeface="Comic Sans MS" pitchFamily="66" charset="0"/>
              </a:defRPr>
            </a:lvl9pPr>
          </a:lstStyle>
          <a:p>
            <a:pPr algn="l"/>
            <a:r>
              <a:rPr lang="en-US" altLang="en-US" sz="3200" i="0" dirty="0">
                <a:solidFill>
                  <a:srgbClr val="000099"/>
                </a:solidFill>
                <a:effectLst/>
                <a:latin typeface="Liberation Sans" panose="020B0604020202020204" pitchFamily="34" charset="0"/>
                <a:ea typeface="+mn-ea"/>
                <a:cs typeface="+mn-cs"/>
              </a:rPr>
              <a:t>CORPORATE SOCIAL RESPONSIBILITY</a:t>
            </a:r>
            <a:endParaRPr lang="en-US" altLang="en-US" sz="3200" i="0" kern="1200" dirty="0">
              <a:solidFill>
                <a:srgbClr val="000099"/>
              </a:solidFill>
              <a:effectLst/>
              <a:latin typeface="Liberation Sans" panose="020B0604020202020204" pitchFamily="34" charset="0"/>
              <a:ea typeface="+mn-ea"/>
              <a:cs typeface="+mn-cs"/>
            </a:endParaRPr>
          </a:p>
        </p:txBody>
      </p:sp>
      <p:sp>
        <p:nvSpPr>
          <p:cNvPr id="9" name="Line 16"/>
          <p:cNvSpPr>
            <a:spLocks noChangeShapeType="1"/>
          </p:cNvSpPr>
          <p:nvPr/>
        </p:nvSpPr>
        <p:spPr bwMode="auto">
          <a:xfrm>
            <a:off x="533401" y="1066800"/>
            <a:ext cx="80772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6"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extLst>
      <p:ext uri="{BB962C8B-B14F-4D97-AF65-F5344CB8AC3E}">
        <p14:creationId xmlns:p14="http://schemas.microsoft.com/office/powerpoint/2010/main" val="188831334"/>
      </p:ext>
    </p:extLst>
  </p:cSld>
  <p:clrMapOvr>
    <a:masterClrMapping/>
  </p:clrMapOvr>
  <p:transition>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2538" name="Rectangle 10"/>
          <p:cNvSpPr>
            <a:spLocks noChangeArrowheads="1"/>
          </p:cNvSpPr>
          <p:nvPr/>
        </p:nvSpPr>
        <p:spPr bwMode="auto">
          <a:xfrm>
            <a:off x="3124200" y="4953000"/>
            <a:ext cx="1295400" cy="228600"/>
          </a:xfrm>
          <a:prstGeom prst="rect">
            <a:avLst/>
          </a:prstGeom>
          <a:solidFill>
            <a:schemeClr val="bg1"/>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6"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pic>
        <p:nvPicPr>
          <p:cNvPr id="3" name="Picture 2"/>
          <p:cNvPicPr>
            <a:picLocks noChangeAspect="1"/>
          </p:cNvPicPr>
          <p:nvPr/>
        </p:nvPicPr>
        <p:blipFill>
          <a:blip r:embed="rId3"/>
          <a:stretch>
            <a:fillRect/>
          </a:stretch>
        </p:blipFill>
        <p:spPr>
          <a:xfrm>
            <a:off x="433520" y="685800"/>
            <a:ext cx="8276958" cy="3696823"/>
          </a:xfrm>
          <a:prstGeom prst="rect">
            <a:avLst/>
          </a:prstGeom>
        </p:spPr>
      </p:pic>
    </p:spTree>
    <p:extLst>
      <p:ext uri="{BB962C8B-B14F-4D97-AF65-F5344CB8AC3E}">
        <p14:creationId xmlns:p14="http://schemas.microsoft.com/office/powerpoint/2010/main" val="751312979"/>
      </p:ext>
    </p:extLst>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383029" y="2057400"/>
            <a:ext cx="3244006" cy="2495389"/>
          </a:xfrm>
          <a:prstGeom prst="rect">
            <a:avLst/>
          </a:prstGeom>
          <a:ln>
            <a:solidFill>
              <a:schemeClr val="tx1"/>
            </a:solidFill>
          </a:ln>
        </p:spPr>
      </p:pic>
      <p:sp>
        <p:nvSpPr>
          <p:cNvPr id="614405" name="Rectangle 5"/>
          <p:cNvSpPr>
            <a:spLocks noChangeArrowheads="1"/>
          </p:cNvSpPr>
          <p:nvPr/>
        </p:nvSpPr>
        <p:spPr bwMode="auto">
          <a:xfrm>
            <a:off x="457200" y="1981200"/>
            <a:ext cx="4724400" cy="3016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l">
              <a:defRPr sz="2400">
                <a:solidFill>
                  <a:schemeClr val="tx1"/>
                </a:solidFill>
                <a:latin typeface="Times New Roman" pitchFamily="18" charset="0"/>
              </a:defRPr>
            </a:lvl1pPr>
            <a:lvl2pPr marL="971550" indent="-457200" algn="l">
              <a:defRPr sz="2400">
                <a:solidFill>
                  <a:schemeClr val="tx1"/>
                </a:solidFill>
                <a:latin typeface="Times New Roman" pitchFamily="18" charset="0"/>
              </a:defRPr>
            </a:lvl2pPr>
            <a:lvl3pPr marL="1543050" indent="-457200" algn="l">
              <a:defRPr sz="2400">
                <a:solidFill>
                  <a:schemeClr val="tx1"/>
                </a:solidFill>
                <a:latin typeface="Times New Roman" pitchFamily="18" charset="0"/>
              </a:defRPr>
            </a:lvl3pPr>
            <a:lvl4pPr marL="2114550" indent="-457200" algn="l">
              <a:defRPr sz="2400">
                <a:solidFill>
                  <a:schemeClr val="tx1"/>
                </a:solidFill>
                <a:latin typeface="Times New Roman" pitchFamily="18" charset="0"/>
              </a:defRPr>
            </a:lvl4pPr>
            <a:lvl5pPr marL="2686050" indent="-457200" algn="l">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20000"/>
              </a:spcBef>
            </a:pPr>
            <a:r>
              <a:rPr lang="en-US" altLang="en-US" sz="2100" dirty="0">
                <a:latin typeface="Liberation Sans" panose="020B0604020202020204" pitchFamily="34" charset="0"/>
              </a:rPr>
              <a:t>1. ______ All activities associated with providing a product or performing service.</a:t>
            </a:r>
          </a:p>
          <a:p>
            <a:pPr>
              <a:lnSpc>
                <a:spcPct val="125000"/>
              </a:lnSpc>
              <a:spcBef>
                <a:spcPct val="30000"/>
              </a:spcBef>
            </a:pPr>
            <a:r>
              <a:rPr lang="en-US" altLang="en-US" sz="2100" dirty="0">
                <a:latin typeface="Liberation Sans" panose="020B0604020202020204" pitchFamily="34" charset="0"/>
              </a:rPr>
              <a:t>2. ______ A method of allocating overhead based on each product’s use of activities in making the product.</a:t>
            </a:r>
          </a:p>
        </p:txBody>
      </p:sp>
      <p:sp>
        <p:nvSpPr>
          <p:cNvPr id="614426" name="Rectangle 26"/>
          <p:cNvSpPr>
            <a:spLocks noChangeArrowheads="1"/>
          </p:cNvSpPr>
          <p:nvPr/>
        </p:nvSpPr>
        <p:spPr bwMode="auto">
          <a:xfrm>
            <a:off x="457200" y="5029200"/>
            <a:ext cx="7924800" cy="89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l">
              <a:defRPr sz="2400">
                <a:solidFill>
                  <a:schemeClr val="tx1"/>
                </a:solidFill>
                <a:latin typeface="Times New Roman" pitchFamily="18" charset="0"/>
              </a:defRPr>
            </a:lvl1pPr>
            <a:lvl2pPr marL="971550" indent="-457200" algn="l">
              <a:defRPr sz="2400">
                <a:solidFill>
                  <a:schemeClr val="tx1"/>
                </a:solidFill>
                <a:latin typeface="Times New Roman" pitchFamily="18" charset="0"/>
              </a:defRPr>
            </a:lvl2pPr>
            <a:lvl3pPr marL="1543050" indent="-457200" algn="l">
              <a:defRPr sz="2400">
                <a:solidFill>
                  <a:schemeClr val="tx1"/>
                </a:solidFill>
                <a:latin typeface="Times New Roman" pitchFamily="18" charset="0"/>
              </a:defRPr>
            </a:lvl3pPr>
            <a:lvl4pPr marL="2114550" indent="-457200" algn="l">
              <a:defRPr sz="2400">
                <a:solidFill>
                  <a:schemeClr val="tx1"/>
                </a:solidFill>
                <a:latin typeface="Times New Roman" pitchFamily="18" charset="0"/>
              </a:defRPr>
            </a:lvl4pPr>
            <a:lvl5pPr marL="2686050" indent="-457200" algn="l">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20000"/>
              </a:spcBef>
            </a:pPr>
            <a:r>
              <a:rPr lang="en-US" altLang="en-US" sz="2100" dirty="0">
                <a:latin typeface="Liberation Sans" panose="020B0604020202020204" pitchFamily="34" charset="0"/>
              </a:rPr>
              <a:t>3. ______ Systems implemented to reduce defects in finished products with the goal of achieving zero defects.</a:t>
            </a:r>
          </a:p>
        </p:txBody>
      </p:sp>
      <p:sp>
        <p:nvSpPr>
          <p:cNvPr id="614418" name="Text Box 18"/>
          <p:cNvSpPr txBox="1">
            <a:spLocks noChangeArrowheads="1"/>
          </p:cNvSpPr>
          <p:nvPr/>
        </p:nvSpPr>
        <p:spPr bwMode="auto">
          <a:xfrm>
            <a:off x="938304" y="1995488"/>
            <a:ext cx="609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75000"/>
              </a:lnSpc>
            </a:pPr>
            <a:r>
              <a:rPr lang="en-US" altLang="en-US" dirty="0">
                <a:solidFill>
                  <a:srgbClr val="800000"/>
                </a:solidFill>
                <a:latin typeface="Liberation Sans" panose="020B0604020202020204" pitchFamily="34" charset="0"/>
              </a:rPr>
              <a:t>g</a:t>
            </a:r>
          </a:p>
        </p:txBody>
      </p:sp>
      <p:sp>
        <p:nvSpPr>
          <p:cNvPr id="614421" name="Text Box 21"/>
          <p:cNvSpPr txBox="1">
            <a:spLocks noChangeArrowheads="1"/>
          </p:cNvSpPr>
          <p:nvPr/>
        </p:nvSpPr>
        <p:spPr bwMode="auto">
          <a:xfrm>
            <a:off x="944280" y="3276600"/>
            <a:ext cx="609600" cy="420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pPr>
            <a:r>
              <a:rPr lang="en-US" altLang="en-US" dirty="0">
                <a:solidFill>
                  <a:srgbClr val="800000"/>
                </a:solidFill>
                <a:latin typeface="Liberation Sans" panose="020B0604020202020204" pitchFamily="34" charset="0"/>
              </a:rPr>
              <a:t>a</a:t>
            </a:r>
          </a:p>
        </p:txBody>
      </p:sp>
      <p:sp>
        <p:nvSpPr>
          <p:cNvPr id="614422" name="Text Box 22"/>
          <p:cNvSpPr txBox="1">
            <a:spLocks noChangeArrowheads="1"/>
          </p:cNvSpPr>
          <p:nvPr/>
        </p:nvSpPr>
        <p:spPr bwMode="auto">
          <a:xfrm>
            <a:off x="948768" y="5087472"/>
            <a:ext cx="609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75000"/>
              </a:lnSpc>
            </a:pPr>
            <a:r>
              <a:rPr lang="en-US" altLang="en-US" dirty="0">
                <a:solidFill>
                  <a:srgbClr val="800000"/>
                </a:solidFill>
                <a:latin typeface="Liberation Sans" panose="020B0604020202020204" pitchFamily="34" charset="0"/>
              </a:rPr>
              <a:t>e</a:t>
            </a:r>
          </a:p>
        </p:txBody>
      </p:sp>
      <p:sp>
        <p:nvSpPr>
          <p:cNvPr id="614423" name="Text Box 23"/>
          <p:cNvSpPr txBox="1">
            <a:spLocks noChangeArrowheads="1"/>
          </p:cNvSpPr>
          <p:nvPr/>
        </p:nvSpPr>
        <p:spPr bwMode="auto">
          <a:xfrm>
            <a:off x="830197" y="1934880"/>
            <a:ext cx="831273" cy="37985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60000"/>
              </a:lnSpc>
            </a:pPr>
            <a:endParaRPr lang="en-US" altLang="en-US" dirty="0">
              <a:solidFill>
                <a:srgbClr val="800000"/>
              </a:solidFill>
              <a:latin typeface="Liberation Sans" panose="020B0604020202020204" pitchFamily="34" charset="0"/>
            </a:endParaRPr>
          </a:p>
        </p:txBody>
      </p:sp>
      <p:sp>
        <p:nvSpPr>
          <p:cNvPr id="614424" name="Text Box 24"/>
          <p:cNvSpPr txBox="1">
            <a:spLocks noChangeArrowheads="1"/>
          </p:cNvSpPr>
          <p:nvPr/>
        </p:nvSpPr>
        <p:spPr bwMode="auto">
          <a:xfrm>
            <a:off x="849613" y="3278832"/>
            <a:ext cx="831273" cy="345325"/>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60000"/>
              </a:lnSpc>
            </a:pPr>
            <a:endParaRPr lang="en-US" altLang="en-US" dirty="0">
              <a:solidFill>
                <a:srgbClr val="800000"/>
              </a:solidFill>
              <a:latin typeface="Liberation Sans" panose="020B0604020202020204" pitchFamily="34" charset="0"/>
            </a:endParaRPr>
          </a:p>
        </p:txBody>
      </p:sp>
      <p:sp>
        <p:nvSpPr>
          <p:cNvPr id="614425" name="Text Box 25"/>
          <p:cNvSpPr txBox="1">
            <a:spLocks noChangeArrowheads="1"/>
          </p:cNvSpPr>
          <p:nvPr/>
        </p:nvSpPr>
        <p:spPr bwMode="auto">
          <a:xfrm>
            <a:off x="810759" y="5029200"/>
            <a:ext cx="831273" cy="345325"/>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60000"/>
              </a:lnSpc>
            </a:pPr>
            <a:endParaRPr lang="en-US" altLang="en-US" dirty="0">
              <a:solidFill>
                <a:srgbClr val="800000"/>
              </a:solidFill>
              <a:latin typeface="Liberation Sans" panose="020B0604020202020204" pitchFamily="34" charset="0"/>
            </a:endParaRPr>
          </a:p>
        </p:txBody>
      </p:sp>
      <p:sp>
        <p:nvSpPr>
          <p:cNvPr id="614404" name="Rectangle 4"/>
          <p:cNvSpPr>
            <a:spLocks noChangeArrowheads="1"/>
          </p:cNvSpPr>
          <p:nvPr/>
        </p:nvSpPr>
        <p:spPr bwMode="auto">
          <a:xfrm>
            <a:off x="457200" y="1368425"/>
            <a:ext cx="81534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pPr>
            <a:r>
              <a:rPr lang="en-US" altLang="en-US" sz="2200" dirty="0">
                <a:latin typeface="Liberation Sans" panose="020B0604020202020204" pitchFamily="34" charset="0"/>
              </a:rPr>
              <a:t>Match the descriptions that follow with the corresponding terms.</a:t>
            </a:r>
          </a:p>
        </p:txBody>
      </p:sp>
      <p:pic>
        <p:nvPicPr>
          <p:cNvPr id="22" name="Picture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5"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
        <p:nvSpPr>
          <p:cNvPr id="26" name="Isosceles Triangle 2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7" name="TextBox 2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8" name="Rounded Rectangle 27"/>
          <p:cNvSpPr/>
          <p:nvPr/>
        </p:nvSpPr>
        <p:spPr bwMode="auto">
          <a:xfrm>
            <a:off x="2789829" y="425873"/>
            <a:ext cx="6163671"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000" b="1" dirty="0">
                <a:solidFill>
                  <a:schemeClr val="accent3"/>
                </a:solidFill>
                <a:latin typeface="Liberation Sans" panose="020B0604020202020204" pitchFamily="34" charset="0"/>
              </a:rPr>
              <a:t>Trends in Managerial Accounting</a:t>
            </a:r>
            <a:endParaRPr lang="en-US" sz="3000" b="1" i="0" dirty="0">
              <a:solidFill>
                <a:schemeClr val="accent3"/>
              </a:solidFill>
              <a:effectLst/>
              <a:latin typeface="Liberation Sans" panose="020B0604020202020204" pitchFamily="34" charset="0"/>
            </a:endParaRPr>
          </a:p>
        </p:txBody>
      </p:sp>
      <p:sp>
        <p:nvSpPr>
          <p:cNvPr id="29" name="TextBox 28"/>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4</a:t>
            </a:r>
            <a:endParaRPr lang="en-US" sz="4000" b="1" i="0" dirty="0">
              <a:solidFill>
                <a:srgbClr val="E20000"/>
              </a:solidFill>
              <a:effectLst/>
              <a:latin typeface="+mn-lt"/>
            </a:endParaRPr>
          </a:p>
        </p:txBody>
      </p:sp>
      <p:cxnSp>
        <p:nvCxnSpPr>
          <p:cNvPr id="30" name="Straight Connector 29"/>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1" name="Rectangle 30"/>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01170580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614423"/>
                                        </p:tgtEl>
                                      </p:cBhvr>
                                    </p:animEffect>
                                    <p:set>
                                      <p:cBhvr>
                                        <p:cTn id="7" dur="1" fill="hold">
                                          <p:stCondLst>
                                            <p:cond delay="499"/>
                                          </p:stCondLst>
                                        </p:cTn>
                                        <p:tgtEl>
                                          <p:spTgt spid="61442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614424"/>
                                        </p:tgtEl>
                                      </p:cBhvr>
                                    </p:animEffect>
                                    <p:set>
                                      <p:cBhvr>
                                        <p:cTn id="12" dur="1" fill="hold">
                                          <p:stCondLst>
                                            <p:cond delay="499"/>
                                          </p:stCondLst>
                                        </p:cTn>
                                        <p:tgtEl>
                                          <p:spTgt spid="61442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614425"/>
                                        </p:tgtEl>
                                      </p:cBhvr>
                                    </p:animEffect>
                                    <p:set>
                                      <p:cBhvr>
                                        <p:cTn id="17" dur="1" fill="hold">
                                          <p:stCondLst>
                                            <p:cond delay="499"/>
                                          </p:stCondLst>
                                        </p:cTn>
                                        <p:tgtEl>
                                          <p:spTgt spid="6144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3" grpId="0" animBg="1"/>
      <p:bldP spid="614424" grpId="0" animBg="1"/>
      <p:bldP spid="614425"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6463" name="Rectangle 15"/>
          <p:cNvSpPr>
            <a:spLocks noChangeArrowheads="1"/>
          </p:cNvSpPr>
          <p:nvPr/>
        </p:nvSpPr>
        <p:spPr bwMode="auto">
          <a:xfrm>
            <a:off x="457200" y="4972050"/>
            <a:ext cx="8305800" cy="89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l">
              <a:defRPr sz="2400">
                <a:solidFill>
                  <a:schemeClr val="tx1"/>
                </a:solidFill>
                <a:latin typeface="Times New Roman" pitchFamily="18" charset="0"/>
              </a:defRPr>
            </a:lvl1pPr>
            <a:lvl2pPr marL="971550" indent="-457200" algn="l">
              <a:defRPr sz="2400">
                <a:solidFill>
                  <a:schemeClr val="tx1"/>
                </a:solidFill>
                <a:latin typeface="Times New Roman" pitchFamily="18" charset="0"/>
              </a:defRPr>
            </a:lvl2pPr>
            <a:lvl3pPr marL="1543050" indent="-457200" algn="l">
              <a:defRPr sz="2400">
                <a:solidFill>
                  <a:schemeClr val="tx1"/>
                </a:solidFill>
                <a:latin typeface="Times New Roman" pitchFamily="18" charset="0"/>
              </a:defRPr>
            </a:lvl3pPr>
            <a:lvl4pPr marL="2114550" indent="-457200" algn="l">
              <a:defRPr sz="2400">
                <a:solidFill>
                  <a:schemeClr val="tx1"/>
                </a:solidFill>
                <a:latin typeface="Times New Roman" pitchFamily="18" charset="0"/>
              </a:defRPr>
            </a:lvl4pPr>
            <a:lvl5pPr marL="2686050" indent="-457200" algn="l">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30000"/>
              </a:spcBef>
            </a:pPr>
            <a:r>
              <a:rPr lang="en-US" altLang="en-US" sz="2100" dirty="0">
                <a:latin typeface="Liberation Sans" panose="020B0604020202020204" pitchFamily="34" charset="0"/>
              </a:rPr>
              <a:t>5. ______ Inventory system in which goods are manufactured or purchased just as they are needed for use.</a:t>
            </a:r>
          </a:p>
        </p:txBody>
      </p:sp>
      <p:sp>
        <p:nvSpPr>
          <p:cNvPr id="616450" name="Rectangle 2"/>
          <p:cNvSpPr>
            <a:spLocks noChangeArrowheads="1"/>
          </p:cNvSpPr>
          <p:nvPr/>
        </p:nvSpPr>
        <p:spPr bwMode="auto">
          <a:xfrm>
            <a:off x="457200" y="1981200"/>
            <a:ext cx="4724400" cy="290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l">
              <a:defRPr sz="2400">
                <a:solidFill>
                  <a:schemeClr val="tx1"/>
                </a:solidFill>
                <a:latin typeface="Times New Roman" pitchFamily="18" charset="0"/>
              </a:defRPr>
            </a:lvl1pPr>
            <a:lvl2pPr marL="971550" indent="-457200" algn="l">
              <a:defRPr sz="2400">
                <a:solidFill>
                  <a:schemeClr val="tx1"/>
                </a:solidFill>
                <a:latin typeface="Times New Roman" pitchFamily="18" charset="0"/>
              </a:defRPr>
            </a:lvl2pPr>
            <a:lvl3pPr marL="1543050" indent="-457200" algn="l">
              <a:defRPr sz="2400">
                <a:solidFill>
                  <a:schemeClr val="tx1"/>
                </a:solidFill>
                <a:latin typeface="Times New Roman" pitchFamily="18" charset="0"/>
              </a:defRPr>
            </a:lvl3pPr>
            <a:lvl4pPr marL="2114550" indent="-457200" algn="l">
              <a:defRPr sz="2400">
                <a:solidFill>
                  <a:schemeClr val="tx1"/>
                </a:solidFill>
                <a:latin typeface="Times New Roman" pitchFamily="18" charset="0"/>
              </a:defRPr>
            </a:lvl4pPr>
            <a:lvl5pPr marL="2686050" indent="-457200" algn="l">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30000"/>
              </a:spcBef>
            </a:pPr>
            <a:r>
              <a:rPr lang="en-US" altLang="en-US" sz="2100" dirty="0">
                <a:latin typeface="Liberation Sans" panose="020B0604020202020204" pitchFamily="34" charset="0"/>
              </a:rPr>
              <a:t>4. ______ A performance-measurement approach that uses both financial and nonfinancial measures, tied to company objectives, to evaluate a company’s operations in an integrated fashion.</a:t>
            </a:r>
          </a:p>
        </p:txBody>
      </p:sp>
      <p:sp>
        <p:nvSpPr>
          <p:cNvPr id="616457" name="Text Box 9"/>
          <p:cNvSpPr txBox="1">
            <a:spLocks noChangeArrowheads="1"/>
          </p:cNvSpPr>
          <p:nvPr/>
        </p:nvSpPr>
        <p:spPr bwMode="auto">
          <a:xfrm>
            <a:off x="942792" y="2037320"/>
            <a:ext cx="609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75000"/>
              </a:lnSpc>
            </a:pPr>
            <a:r>
              <a:rPr lang="en-US" altLang="en-US" dirty="0">
                <a:solidFill>
                  <a:srgbClr val="800000"/>
                </a:solidFill>
                <a:latin typeface="Liberation Sans" panose="020B0604020202020204" pitchFamily="34" charset="0"/>
              </a:rPr>
              <a:t>b</a:t>
            </a:r>
          </a:p>
        </p:txBody>
      </p:sp>
      <p:sp>
        <p:nvSpPr>
          <p:cNvPr id="616459" name="Text Box 11"/>
          <p:cNvSpPr txBox="1">
            <a:spLocks noChangeArrowheads="1"/>
          </p:cNvSpPr>
          <p:nvPr/>
        </p:nvSpPr>
        <p:spPr bwMode="auto">
          <a:xfrm>
            <a:off x="936816" y="5043488"/>
            <a:ext cx="609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75000"/>
              </a:lnSpc>
            </a:pPr>
            <a:r>
              <a:rPr lang="en-US" altLang="en-US" dirty="0">
                <a:solidFill>
                  <a:srgbClr val="800000"/>
                </a:solidFill>
                <a:latin typeface="Liberation Sans" panose="020B0604020202020204" pitchFamily="34" charset="0"/>
              </a:rPr>
              <a:t>d</a:t>
            </a:r>
          </a:p>
        </p:txBody>
      </p:sp>
      <p:sp>
        <p:nvSpPr>
          <p:cNvPr id="616460" name="Text Box 12"/>
          <p:cNvSpPr txBox="1">
            <a:spLocks noChangeArrowheads="1"/>
          </p:cNvSpPr>
          <p:nvPr/>
        </p:nvSpPr>
        <p:spPr bwMode="auto">
          <a:xfrm>
            <a:off x="838200" y="2005104"/>
            <a:ext cx="831273" cy="313932"/>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60000"/>
              </a:lnSpc>
            </a:pPr>
            <a:endParaRPr lang="en-US" altLang="en-US" dirty="0">
              <a:solidFill>
                <a:srgbClr val="800000"/>
              </a:solidFill>
              <a:latin typeface="Liberation Sans" panose="020B0604020202020204" pitchFamily="34" charset="0"/>
            </a:endParaRPr>
          </a:p>
        </p:txBody>
      </p:sp>
      <p:sp>
        <p:nvSpPr>
          <p:cNvPr id="616462" name="Text Box 14"/>
          <p:cNvSpPr txBox="1">
            <a:spLocks noChangeArrowheads="1"/>
          </p:cNvSpPr>
          <p:nvPr/>
        </p:nvSpPr>
        <p:spPr bwMode="auto">
          <a:xfrm>
            <a:off x="820272" y="5000808"/>
            <a:ext cx="831273" cy="313932"/>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60000"/>
              </a:lnSpc>
            </a:pPr>
            <a:endParaRPr lang="en-US" altLang="en-US" dirty="0">
              <a:solidFill>
                <a:srgbClr val="800000"/>
              </a:solidFill>
              <a:latin typeface="Liberation Sans" panose="020B0604020202020204" pitchFamily="34" charset="0"/>
            </a:endParaRPr>
          </a:p>
        </p:txBody>
      </p:sp>
      <p:sp>
        <p:nvSpPr>
          <p:cNvPr id="616466" name="Rectangle 18"/>
          <p:cNvSpPr>
            <a:spLocks noChangeArrowheads="1"/>
          </p:cNvSpPr>
          <p:nvPr/>
        </p:nvSpPr>
        <p:spPr bwMode="auto">
          <a:xfrm>
            <a:off x="457200" y="1368425"/>
            <a:ext cx="81534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pPr>
            <a:r>
              <a:rPr lang="en-US" altLang="en-US" sz="2200" dirty="0">
                <a:latin typeface="Liberation Sans" panose="020B0604020202020204" pitchFamily="34" charset="0"/>
              </a:rPr>
              <a:t>Match the descriptions that follow with the corresponding terms.</a:t>
            </a:r>
          </a:p>
        </p:txBody>
      </p:sp>
      <p:pic>
        <p:nvPicPr>
          <p:cNvPr id="19"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3"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
        <p:nvSpPr>
          <p:cNvPr id="24" name="Isosceles Triangle 23"/>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5" name="TextBox 24"/>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6" name="Rounded Rectangle 25"/>
          <p:cNvSpPr/>
          <p:nvPr/>
        </p:nvSpPr>
        <p:spPr bwMode="auto">
          <a:xfrm>
            <a:off x="2789829" y="425873"/>
            <a:ext cx="6163671"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000" b="1" dirty="0">
                <a:solidFill>
                  <a:schemeClr val="accent3"/>
                </a:solidFill>
                <a:latin typeface="Liberation Sans" panose="020B0604020202020204" pitchFamily="34" charset="0"/>
              </a:rPr>
              <a:t>Trends in Managerial Accounting</a:t>
            </a:r>
          </a:p>
        </p:txBody>
      </p:sp>
      <p:sp>
        <p:nvSpPr>
          <p:cNvPr id="27" name="TextBox 26"/>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4</a:t>
            </a:r>
            <a:endParaRPr lang="en-US" sz="4000" b="1" i="0" dirty="0">
              <a:solidFill>
                <a:srgbClr val="E20000"/>
              </a:solidFill>
              <a:effectLst/>
              <a:latin typeface="+mn-lt"/>
            </a:endParaRPr>
          </a:p>
        </p:txBody>
      </p:sp>
      <p:cxnSp>
        <p:nvCxnSpPr>
          <p:cNvPr id="28" name="Straight Connector 27"/>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9" name="Rectangle 28"/>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pic>
        <p:nvPicPr>
          <p:cNvPr id="18" name="Picture 17"/>
          <p:cNvPicPr>
            <a:picLocks noChangeAspect="1"/>
          </p:cNvPicPr>
          <p:nvPr/>
        </p:nvPicPr>
        <p:blipFill>
          <a:blip r:embed="rId4"/>
          <a:stretch>
            <a:fillRect/>
          </a:stretch>
        </p:blipFill>
        <p:spPr>
          <a:xfrm>
            <a:off x="5383029" y="2057400"/>
            <a:ext cx="3244006" cy="2495389"/>
          </a:xfrm>
          <a:prstGeom prst="rect">
            <a:avLst/>
          </a:prstGeom>
          <a:ln>
            <a:solidFill>
              <a:schemeClr val="tx1"/>
            </a:solidFill>
          </a:ln>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616460"/>
                                        </p:tgtEl>
                                      </p:cBhvr>
                                    </p:animEffect>
                                    <p:set>
                                      <p:cBhvr>
                                        <p:cTn id="7" dur="1" fill="hold">
                                          <p:stCondLst>
                                            <p:cond delay="499"/>
                                          </p:stCondLst>
                                        </p:cTn>
                                        <p:tgtEl>
                                          <p:spTgt spid="616460"/>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616462"/>
                                        </p:tgtEl>
                                      </p:cBhvr>
                                    </p:animEffect>
                                    <p:set>
                                      <p:cBhvr>
                                        <p:cTn id="12" dur="1" fill="hold">
                                          <p:stCondLst>
                                            <p:cond delay="499"/>
                                          </p:stCondLst>
                                        </p:cTn>
                                        <p:tgtEl>
                                          <p:spTgt spid="6164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460" grpId="0" animBg="1"/>
      <p:bldP spid="616462" grpId="0"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6463" name="Rectangle 15"/>
          <p:cNvSpPr>
            <a:spLocks noChangeArrowheads="1"/>
          </p:cNvSpPr>
          <p:nvPr/>
        </p:nvSpPr>
        <p:spPr bwMode="auto">
          <a:xfrm>
            <a:off x="457200" y="4168643"/>
            <a:ext cx="4724400" cy="130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lgn="l">
              <a:defRPr sz="2400">
                <a:solidFill>
                  <a:schemeClr val="tx1"/>
                </a:solidFill>
                <a:latin typeface="Times New Roman" pitchFamily="18" charset="0"/>
              </a:defRPr>
            </a:lvl1pPr>
            <a:lvl2pPr marL="971550" indent="-457200" algn="l">
              <a:defRPr sz="2400">
                <a:solidFill>
                  <a:schemeClr val="tx1"/>
                </a:solidFill>
                <a:latin typeface="Times New Roman" pitchFamily="18" charset="0"/>
              </a:defRPr>
            </a:lvl2pPr>
            <a:lvl3pPr marL="1543050" indent="-457200" algn="l">
              <a:defRPr sz="2400">
                <a:solidFill>
                  <a:schemeClr val="tx1"/>
                </a:solidFill>
                <a:latin typeface="Times New Roman" pitchFamily="18" charset="0"/>
              </a:defRPr>
            </a:lvl3pPr>
            <a:lvl4pPr marL="2114550" indent="-457200" algn="l">
              <a:defRPr sz="2400">
                <a:solidFill>
                  <a:schemeClr val="tx1"/>
                </a:solidFill>
                <a:latin typeface="Times New Roman" pitchFamily="18" charset="0"/>
              </a:defRPr>
            </a:lvl4pPr>
            <a:lvl5pPr marL="2686050" indent="-457200" algn="l">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30000"/>
              </a:spcBef>
            </a:pPr>
            <a:r>
              <a:rPr lang="en-US" altLang="en-US" sz="2100" dirty="0">
                <a:latin typeface="Liberation Sans" panose="020B0604020202020204" pitchFamily="34" charset="0"/>
              </a:rPr>
              <a:t>7. ______ A code of ethical standards developed by the Institute of Management Accountants.</a:t>
            </a:r>
          </a:p>
        </p:txBody>
      </p:sp>
      <p:sp>
        <p:nvSpPr>
          <p:cNvPr id="616450" name="Rectangle 2"/>
          <p:cNvSpPr>
            <a:spLocks noChangeArrowheads="1"/>
          </p:cNvSpPr>
          <p:nvPr/>
        </p:nvSpPr>
        <p:spPr bwMode="auto">
          <a:xfrm>
            <a:off x="457200" y="1981200"/>
            <a:ext cx="4724400" cy="2072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lgn="l">
              <a:defRPr sz="2400">
                <a:solidFill>
                  <a:schemeClr val="tx1"/>
                </a:solidFill>
                <a:latin typeface="Times New Roman" pitchFamily="18" charset="0"/>
              </a:defRPr>
            </a:lvl1pPr>
            <a:lvl2pPr marL="971550" indent="-457200" algn="l">
              <a:defRPr sz="2400">
                <a:solidFill>
                  <a:schemeClr val="tx1"/>
                </a:solidFill>
                <a:latin typeface="Times New Roman" pitchFamily="18" charset="0"/>
              </a:defRPr>
            </a:lvl2pPr>
            <a:lvl3pPr marL="1543050" indent="-457200" algn="l">
              <a:defRPr sz="2400">
                <a:solidFill>
                  <a:schemeClr val="tx1"/>
                </a:solidFill>
                <a:latin typeface="Times New Roman" pitchFamily="18" charset="0"/>
              </a:defRPr>
            </a:lvl3pPr>
            <a:lvl4pPr marL="2114550" indent="-457200" algn="l">
              <a:defRPr sz="2400">
                <a:solidFill>
                  <a:schemeClr val="tx1"/>
                </a:solidFill>
                <a:latin typeface="Times New Roman" pitchFamily="18" charset="0"/>
              </a:defRPr>
            </a:lvl4pPr>
            <a:lvl5pPr marL="2686050" indent="-457200" algn="l">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30000"/>
              </a:spcBef>
            </a:pPr>
            <a:r>
              <a:rPr lang="en-US" altLang="en-US" sz="2100" dirty="0">
                <a:latin typeface="Liberation Sans" panose="020B0604020202020204" pitchFamily="34" charset="0"/>
              </a:rPr>
              <a:t>6. ______ A </a:t>
            </a:r>
            <a:r>
              <a:rPr lang="en-US" sz="2100" dirty="0">
                <a:latin typeface="Liberation Sans" panose="020B0604020202020204" pitchFamily="34" charset="0"/>
              </a:rPr>
              <a:t>company’s efforts to employ sustainable business practices with regards to its employees, society, and the environment.</a:t>
            </a:r>
            <a:endParaRPr lang="en-US" altLang="en-US" sz="2100" dirty="0">
              <a:latin typeface="Liberation Sans" panose="020B0604020202020204" pitchFamily="34" charset="0"/>
            </a:endParaRPr>
          </a:p>
        </p:txBody>
      </p:sp>
      <p:sp>
        <p:nvSpPr>
          <p:cNvPr id="616457" name="Text Box 9"/>
          <p:cNvSpPr txBox="1">
            <a:spLocks noChangeArrowheads="1"/>
          </p:cNvSpPr>
          <p:nvPr/>
        </p:nvSpPr>
        <p:spPr bwMode="auto">
          <a:xfrm>
            <a:off x="960720" y="2043296"/>
            <a:ext cx="609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75000"/>
              </a:lnSpc>
            </a:pPr>
            <a:r>
              <a:rPr lang="en-US" altLang="en-US" dirty="0">
                <a:solidFill>
                  <a:srgbClr val="800000"/>
                </a:solidFill>
                <a:latin typeface="Liberation Sans" panose="020B0604020202020204" pitchFamily="34" charset="0"/>
              </a:rPr>
              <a:t>c</a:t>
            </a:r>
          </a:p>
        </p:txBody>
      </p:sp>
      <p:sp>
        <p:nvSpPr>
          <p:cNvPr id="616459" name="Text Box 11"/>
          <p:cNvSpPr txBox="1">
            <a:spLocks noChangeArrowheads="1"/>
          </p:cNvSpPr>
          <p:nvPr/>
        </p:nvSpPr>
        <p:spPr bwMode="auto">
          <a:xfrm>
            <a:off x="966696" y="4228129"/>
            <a:ext cx="609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75000"/>
              </a:lnSpc>
            </a:pPr>
            <a:r>
              <a:rPr lang="en-US" altLang="en-US" dirty="0">
                <a:solidFill>
                  <a:srgbClr val="800000"/>
                </a:solidFill>
                <a:latin typeface="Liberation Sans" panose="020B0604020202020204" pitchFamily="34" charset="0"/>
              </a:rPr>
              <a:t>f</a:t>
            </a:r>
          </a:p>
        </p:txBody>
      </p:sp>
      <p:sp>
        <p:nvSpPr>
          <p:cNvPr id="616460" name="Text Box 12"/>
          <p:cNvSpPr txBox="1">
            <a:spLocks noChangeArrowheads="1"/>
          </p:cNvSpPr>
          <p:nvPr/>
        </p:nvSpPr>
        <p:spPr bwMode="auto">
          <a:xfrm>
            <a:off x="826248" y="2008096"/>
            <a:ext cx="831273" cy="313932"/>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60000"/>
              </a:lnSpc>
            </a:pPr>
            <a:endParaRPr lang="en-US" altLang="en-US" dirty="0">
              <a:solidFill>
                <a:srgbClr val="800000"/>
              </a:solidFill>
              <a:latin typeface="Liberation Sans" panose="020B0604020202020204" pitchFamily="34" charset="0"/>
            </a:endParaRPr>
          </a:p>
        </p:txBody>
      </p:sp>
      <p:sp>
        <p:nvSpPr>
          <p:cNvPr id="616462" name="Text Box 14"/>
          <p:cNvSpPr txBox="1">
            <a:spLocks noChangeArrowheads="1"/>
          </p:cNvSpPr>
          <p:nvPr/>
        </p:nvSpPr>
        <p:spPr bwMode="auto">
          <a:xfrm>
            <a:off x="832224" y="4195539"/>
            <a:ext cx="831273" cy="313932"/>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60000"/>
              </a:lnSpc>
            </a:pPr>
            <a:endParaRPr lang="en-US" altLang="en-US" dirty="0">
              <a:solidFill>
                <a:srgbClr val="800000"/>
              </a:solidFill>
              <a:latin typeface="Liberation Sans" panose="020B0604020202020204" pitchFamily="34" charset="0"/>
            </a:endParaRPr>
          </a:p>
        </p:txBody>
      </p:sp>
      <p:sp>
        <p:nvSpPr>
          <p:cNvPr id="616466" name="Rectangle 18"/>
          <p:cNvSpPr>
            <a:spLocks noChangeArrowheads="1"/>
          </p:cNvSpPr>
          <p:nvPr/>
        </p:nvSpPr>
        <p:spPr bwMode="auto">
          <a:xfrm>
            <a:off x="457200" y="1368425"/>
            <a:ext cx="81534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110000"/>
              </a:lnSpc>
            </a:pPr>
            <a:r>
              <a:rPr lang="en-US" altLang="en-US" sz="2200" dirty="0">
                <a:latin typeface="Liberation Sans" panose="020B0604020202020204" pitchFamily="34" charset="0"/>
              </a:rPr>
              <a:t>Match the descriptions that follow with the corresponding terms.</a:t>
            </a:r>
          </a:p>
        </p:txBody>
      </p:sp>
      <p:pic>
        <p:nvPicPr>
          <p:cNvPr id="19"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3" name="Text Box 5"/>
          <p:cNvSpPr txBox="1">
            <a:spLocks noChangeArrowheads="1"/>
          </p:cNvSpPr>
          <p:nvPr/>
        </p:nvSpPr>
        <p:spPr bwMode="auto">
          <a:xfrm>
            <a:off x="8077200" y="6400800"/>
            <a:ext cx="914400" cy="336550"/>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
        <p:nvSpPr>
          <p:cNvPr id="24" name="Isosceles Triangle 23"/>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5" name="TextBox 24"/>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6" name="Rounded Rectangle 25"/>
          <p:cNvSpPr/>
          <p:nvPr/>
        </p:nvSpPr>
        <p:spPr bwMode="auto">
          <a:xfrm>
            <a:off x="2789829" y="425873"/>
            <a:ext cx="6163671"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000" b="1" dirty="0">
                <a:solidFill>
                  <a:schemeClr val="accent3"/>
                </a:solidFill>
                <a:latin typeface="Liberation Sans" panose="020B0604020202020204" pitchFamily="34" charset="0"/>
              </a:rPr>
              <a:t>Trends in Managerial Accounting</a:t>
            </a:r>
          </a:p>
        </p:txBody>
      </p:sp>
      <p:sp>
        <p:nvSpPr>
          <p:cNvPr id="27" name="TextBox 26"/>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4</a:t>
            </a:r>
            <a:endParaRPr lang="en-US" sz="4000" b="1" i="0" dirty="0">
              <a:solidFill>
                <a:srgbClr val="E20000"/>
              </a:solidFill>
              <a:effectLst/>
              <a:latin typeface="+mn-lt"/>
            </a:endParaRPr>
          </a:p>
        </p:txBody>
      </p:sp>
      <p:cxnSp>
        <p:nvCxnSpPr>
          <p:cNvPr id="28" name="Straight Connector 27"/>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9" name="Rectangle 28"/>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pic>
        <p:nvPicPr>
          <p:cNvPr id="18" name="Picture 17"/>
          <p:cNvPicPr>
            <a:picLocks noChangeAspect="1"/>
          </p:cNvPicPr>
          <p:nvPr/>
        </p:nvPicPr>
        <p:blipFill>
          <a:blip r:embed="rId4"/>
          <a:stretch>
            <a:fillRect/>
          </a:stretch>
        </p:blipFill>
        <p:spPr>
          <a:xfrm>
            <a:off x="5383029" y="2057400"/>
            <a:ext cx="3244006" cy="2495389"/>
          </a:xfrm>
          <a:prstGeom prst="rect">
            <a:avLst/>
          </a:prstGeom>
          <a:ln>
            <a:solidFill>
              <a:schemeClr val="tx1"/>
            </a:solidFill>
          </a:ln>
        </p:spPr>
      </p:pic>
    </p:spTree>
    <p:extLst>
      <p:ext uri="{BB962C8B-B14F-4D97-AF65-F5344CB8AC3E}">
        <p14:creationId xmlns:p14="http://schemas.microsoft.com/office/powerpoint/2010/main" val="32384145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616460"/>
                                        </p:tgtEl>
                                      </p:cBhvr>
                                    </p:animEffect>
                                    <p:set>
                                      <p:cBhvr>
                                        <p:cTn id="7" dur="1" fill="hold">
                                          <p:stCondLst>
                                            <p:cond delay="499"/>
                                          </p:stCondLst>
                                        </p:cTn>
                                        <p:tgtEl>
                                          <p:spTgt spid="616460"/>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616462"/>
                                        </p:tgtEl>
                                      </p:cBhvr>
                                    </p:animEffect>
                                    <p:set>
                                      <p:cBhvr>
                                        <p:cTn id="12" dur="1" fill="hold">
                                          <p:stCondLst>
                                            <p:cond delay="499"/>
                                          </p:stCondLst>
                                        </p:cTn>
                                        <p:tgtEl>
                                          <p:spTgt spid="6164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460" grpId="0" animBg="1"/>
      <p:bldP spid="61646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6" name="Rectangle 2"/>
          <p:cNvSpPr>
            <a:spLocks noChangeArrowheads="1"/>
          </p:cNvSpPr>
          <p:nvPr/>
        </p:nvSpPr>
        <p:spPr bwMode="auto">
          <a:xfrm>
            <a:off x="580572" y="1371600"/>
            <a:ext cx="7953827" cy="40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66" tIns="46034" rIns="92066" bIns="46034">
            <a:spAutoFit/>
          </a:bodyPr>
          <a:lstStyle>
            <a:lvl1pPr defTabSz="966788" eaLnBrk="0" hangingPunct="0">
              <a:defRPr sz="2400">
                <a:solidFill>
                  <a:schemeClr val="tx1"/>
                </a:solidFill>
                <a:latin typeface="Times New Roman" pitchFamily="18" charset="0"/>
              </a:defRPr>
            </a:lvl1pPr>
            <a:lvl2pPr marL="482600" defTabSz="966788" eaLnBrk="0" hangingPunct="0">
              <a:defRPr sz="2400">
                <a:solidFill>
                  <a:schemeClr val="tx1"/>
                </a:solidFill>
                <a:latin typeface="Times New Roman" pitchFamily="18" charset="0"/>
              </a:defRPr>
            </a:lvl2pPr>
            <a:lvl3pPr marL="966788" defTabSz="966788" eaLnBrk="0" hangingPunct="0">
              <a:defRPr sz="2400">
                <a:solidFill>
                  <a:schemeClr val="tx1"/>
                </a:solidFill>
                <a:latin typeface="Times New Roman" pitchFamily="18" charset="0"/>
              </a:defRPr>
            </a:lvl3pPr>
            <a:lvl4pPr marL="1449388" defTabSz="966788" eaLnBrk="0" hangingPunct="0">
              <a:defRPr sz="2400">
                <a:solidFill>
                  <a:schemeClr val="tx1"/>
                </a:solidFill>
                <a:latin typeface="Times New Roman" pitchFamily="18" charset="0"/>
              </a:defRPr>
            </a:lvl4pPr>
            <a:lvl5pPr marL="1933575" defTabSz="966788" eaLnBrk="0" hangingPunct="0">
              <a:defRPr sz="2400">
                <a:solidFill>
                  <a:schemeClr val="tx1"/>
                </a:solidFill>
                <a:latin typeface="Times New Roman" pitchFamily="18" charset="0"/>
              </a:defRPr>
            </a:lvl5pPr>
            <a:lvl6pPr marL="2390775" defTabSz="966788" eaLnBrk="0" fontAlgn="base" hangingPunct="0">
              <a:spcBef>
                <a:spcPct val="0"/>
              </a:spcBef>
              <a:spcAft>
                <a:spcPct val="0"/>
              </a:spcAft>
              <a:defRPr sz="2400">
                <a:solidFill>
                  <a:schemeClr val="tx1"/>
                </a:solidFill>
                <a:latin typeface="Times New Roman" pitchFamily="18" charset="0"/>
              </a:defRPr>
            </a:lvl6pPr>
            <a:lvl7pPr marL="2847975" defTabSz="966788" eaLnBrk="0" fontAlgn="base" hangingPunct="0">
              <a:spcBef>
                <a:spcPct val="0"/>
              </a:spcBef>
              <a:spcAft>
                <a:spcPct val="0"/>
              </a:spcAft>
              <a:defRPr sz="2400">
                <a:solidFill>
                  <a:schemeClr val="tx1"/>
                </a:solidFill>
                <a:latin typeface="Times New Roman" pitchFamily="18" charset="0"/>
              </a:defRPr>
            </a:lvl7pPr>
            <a:lvl8pPr marL="3305175" defTabSz="966788" eaLnBrk="0" fontAlgn="base" hangingPunct="0">
              <a:spcBef>
                <a:spcPct val="0"/>
              </a:spcBef>
              <a:spcAft>
                <a:spcPct val="0"/>
              </a:spcAft>
              <a:defRPr sz="2400">
                <a:solidFill>
                  <a:schemeClr val="tx1"/>
                </a:solidFill>
                <a:latin typeface="Times New Roman" pitchFamily="18" charset="0"/>
              </a:defRPr>
            </a:lvl8pPr>
            <a:lvl9pPr marL="3762375" defTabSz="966788" eaLnBrk="0" fontAlgn="base" hangingPunct="0">
              <a:spcBef>
                <a:spcPct val="0"/>
              </a:spcBef>
              <a:spcAft>
                <a:spcPct val="0"/>
              </a:spcAft>
              <a:defRPr sz="2400">
                <a:solidFill>
                  <a:schemeClr val="tx1"/>
                </a:solidFill>
                <a:latin typeface="Times New Roman" pitchFamily="18" charset="0"/>
              </a:defRPr>
            </a:lvl9pPr>
          </a:lstStyle>
          <a:p>
            <a:pPr algn="just">
              <a:lnSpc>
                <a:spcPct val="130000"/>
              </a:lnSpc>
            </a:pPr>
            <a:r>
              <a:rPr lang="en-US" altLang="en-US" sz="2000" dirty="0">
                <a:latin typeface="Liberation Sans" panose="020B0604020202020204" pitchFamily="34" charset="0"/>
              </a:rPr>
              <a:t>Copyright © 2017 John Wiley &amp; Sons, Inc. All rights reserved. Reproduction or translation of this work beyond that permitted in Section 117 of the 1976 United States Copyright Act without the express written permission of the copyright owner is unlawful. Request for further information should be addressed to the Permissions Department, John Wiley &amp; Sons, Inc. The purchaser may make back-up copies for his/her own use only and not for distribution or resale. The Publisher assumes no responsibility for errors, omissions, or damages, caused by the use of these programs or from the use of the information contained herein.</a:t>
            </a:r>
          </a:p>
        </p:txBody>
      </p:sp>
      <p:sp>
        <p:nvSpPr>
          <p:cNvPr id="5" name="Rectangle 1031"/>
          <p:cNvSpPr txBox="1">
            <a:spLocks noChangeArrowheads="1"/>
          </p:cNvSpPr>
          <p:nvPr/>
        </p:nvSpPr>
        <p:spPr>
          <a:xfrm>
            <a:off x="580573" y="357187"/>
            <a:ext cx="7877628" cy="525364"/>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85593" tIns="42045" rIns="85593" bIns="42045" numCol="1" anchor="t" anchorCtr="0" compatLnSpc="1">
            <a:prstTxWarp prst="textNoShape">
              <a:avLst/>
            </a:prstTxWarp>
          </a:bodyPr>
          <a:lstStyle>
            <a:defPPr>
              <a:defRPr lang="en-US"/>
            </a:defPPr>
            <a:lvl1pPr defTabSz="966788" eaLnBrk="0" hangingPunct="0">
              <a:defRPr sz="3200">
                <a:solidFill>
                  <a:srgbClr val="000099"/>
                </a:solidFill>
                <a:latin typeface="Liberation Sans" panose="020B0604020202020204" pitchFamily="34" charset="0"/>
              </a:defRPr>
            </a:lvl1pPr>
            <a:lvl2pPr algn="ctr" defTabSz="966788">
              <a:defRPr sz="3400">
                <a:solidFill>
                  <a:srgbClr val="000099"/>
                </a:solidFill>
                <a:latin typeface="Comic Sans MS" pitchFamily="66" charset="0"/>
              </a:defRPr>
            </a:lvl2pPr>
            <a:lvl3pPr algn="ctr" defTabSz="966788">
              <a:defRPr sz="3400">
                <a:solidFill>
                  <a:srgbClr val="000099"/>
                </a:solidFill>
                <a:latin typeface="Comic Sans MS" pitchFamily="66" charset="0"/>
              </a:defRPr>
            </a:lvl3pPr>
            <a:lvl4pPr algn="ctr" defTabSz="966788">
              <a:defRPr sz="3400">
                <a:solidFill>
                  <a:srgbClr val="000099"/>
                </a:solidFill>
                <a:latin typeface="Comic Sans MS" pitchFamily="66" charset="0"/>
              </a:defRPr>
            </a:lvl4pPr>
            <a:lvl5pPr algn="ctr" defTabSz="966788">
              <a:defRPr sz="3400">
                <a:solidFill>
                  <a:srgbClr val="000099"/>
                </a:solidFill>
                <a:latin typeface="Comic Sans MS" pitchFamily="66" charset="0"/>
              </a:defRPr>
            </a:lvl5pPr>
            <a:lvl6pPr marL="457200" algn="ctr" defTabSz="966788" fontAlgn="base">
              <a:spcBef>
                <a:spcPct val="0"/>
              </a:spcBef>
              <a:spcAft>
                <a:spcPct val="0"/>
              </a:spcAft>
              <a:defRPr sz="3400">
                <a:solidFill>
                  <a:srgbClr val="000099"/>
                </a:solidFill>
                <a:latin typeface="Comic Sans MS" pitchFamily="66" charset="0"/>
              </a:defRPr>
            </a:lvl6pPr>
            <a:lvl7pPr marL="914400" algn="ctr" defTabSz="966788" fontAlgn="base">
              <a:spcBef>
                <a:spcPct val="0"/>
              </a:spcBef>
              <a:spcAft>
                <a:spcPct val="0"/>
              </a:spcAft>
              <a:defRPr sz="3400">
                <a:solidFill>
                  <a:srgbClr val="000099"/>
                </a:solidFill>
                <a:latin typeface="Comic Sans MS" pitchFamily="66" charset="0"/>
              </a:defRPr>
            </a:lvl7pPr>
            <a:lvl8pPr marL="1371600" algn="ctr" defTabSz="966788" fontAlgn="base">
              <a:spcBef>
                <a:spcPct val="0"/>
              </a:spcBef>
              <a:spcAft>
                <a:spcPct val="0"/>
              </a:spcAft>
              <a:defRPr sz="3400">
                <a:solidFill>
                  <a:srgbClr val="000099"/>
                </a:solidFill>
                <a:latin typeface="Comic Sans MS" pitchFamily="66" charset="0"/>
              </a:defRPr>
            </a:lvl8pPr>
            <a:lvl9pPr marL="1828800" algn="ctr" defTabSz="966788" fontAlgn="base">
              <a:spcBef>
                <a:spcPct val="0"/>
              </a:spcBef>
              <a:spcAft>
                <a:spcPct val="0"/>
              </a:spcAft>
              <a:defRPr sz="3400">
                <a:solidFill>
                  <a:srgbClr val="000099"/>
                </a:solidFill>
                <a:latin typeface="Comic Sans MS" pitchFamily="66" charset="0"/>
              </a:defRPr>
            </a:lvl9pPr>
          </a:lstStyle>
          <a:p>
            <a:pPr algn="l"/>
            <a:r>
              <a:rPr lang="en-US" altLang="en-US" b="1" dirty="0"/>
              <a:t>Copyright</a:t>
            </a:r>
          </a:p>
        </p:txBody>
      </p:sp>
      <p:sp>
        <p:nvSpPr>
          <p:cNvPr id="6" name="Line 16"/>
          <p:cNvSpPr>
            <a:spLocks noChangeShapeType="1"/>
          </p:cNvSpPr>
          <p:nvPr/>
        </p:nvSpPr>
        <p:spPr bwMode="auto">
          <a:xfrm>
            <a:off x="508000" y="1000125"/>
            <a:ext cx="8055429"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493" tIns="43247" rIns="86493" bIns="43247"/>
          <a:lstStyle/>
          <a:p>
            <a:pPr>
              <a:defRPr/>
            </a:pPr>
            <a:endParaRPr lang="en-US" dirty="0">
              <a:effectLst>
                <a:outerShdw blurRad="38100" dist="38100" dir="2700000" algn="tl">
                  <a:srgbClr val="000000">
                    <a:alpha val="43137"/>
                  </a:srgbClr>
                </a:outerShdw>
              </a:effectLst>
              <a:latin typeface="Liberation Sans" panose="020B0604020202020204" pitchFamily="34" charset="0"/>
            </a:endParaRPr>
          </a:p>
        </p:txBody>
      </p:sp>
    </p:spTree>
    <p:extLst>
      <p:ext uri="{BB962C8B-B14F-4D97-AF65-F5344CB8AC3E}">
        <p14:creationId xmlns:p14="http://schemas.microsoft.com/office/powerpoint/2010/main" val="3814440504"/>
      </p:ext>
    </p:extLst>
  </p:cSld>
  <p:clrMapOvr>
    <a:masterClrMapping/>
  </p:clrMapOvr>
  <p:transition>
    <p:wipe dir="r"/>
  </p:transition>
</p:sld>
</file>

<file path=ppt/theme/theme1.xml><?xml version="1.0" encoding="utf-8"?>
<a:theme xmlns:a="http://schemas.openxmlformats.org/drawingml/2006/main" name="movnglnc">
  <a:themeElements>
    <a:clrScheme name="">
      <a:dk1>
        <a:srgbClr val="000000"/>
      </a:dk1>
      <a:lt1>
        <a:srgbClr val="FFFFFF"/>
      </a:lt1>
      <a:dk2>
        <a:srgbClr val="0000FF"/>
      </a:dk2>
      <a:lt2>
        <a:srgbClr val="000000"/>
      </a:lt2>
      <a:accent1>
        <a:srgbClr val="00FFFF"/>
      </a:accent1>
      <a:accent2>
        <a:srgbClr val="FF0000"/>
      </a:accent2>
      <a:accent3>
        <a:srgbClr val="FFFFFF"/>
      </a:accent3>
      <a:accent4>
        <a:srgbClr val="000000"/>
      </a:accent4>
      <a:accent5>
        <a:srgbClr val="AAFFFF"/>
      </a:accent5>
      <a:accent6>
        <a:srgbClr val="E70000"/>
      </a:accent6>
      <a:hlink>
        <a:srgbClr val="000099"/>
      </a:hlink>
      <a:folHlink>
        <a:srgbClr val="000000"/>
      </a:folHlink>
    </a:clrScheme>
    <a:fontScheme name="movnglnc">
      <a:majorFont>
        <a:latin typeface="Comic Sans MS"/>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vngln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vngln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vngln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vngln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vngln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vngln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vngln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6DF764A6F52B49968E4AB0C4C5012D" ma:contentTypeVersion="4" ma:contentTypeDescription="Create a new document." ma:contentTypeScope="" ma:versionID="22cb981c9d44129059961b4d133faea1">
  <xsd:schema xmlns:xsd="http://www.w3.org/2001/XMLSchema" xmlns:xs="http://www.w3.org/2001/XMLSchema" xmlns:p="http://schemas.microsoft.com/office/2006/metadata/properties" xmlns:ns2="0b03a2af-f498-433c-8776-97d3c032a002" targetNamespace="http://schemas.microsoft.com/office/2006/metadata/properties" ma:root="true" ma:fieldsID="d4d589f5c29b6c89fd8900c759efc40b" ns2:_="">
    <xsd:import namespace="0b03a2af-f498-433c-8776-97d3c032a00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03a2af-f498-433c-8776-97d3c032a0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3C279AC-7084-4B4D-8F87-C0C8817EB9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03a2af-f498-433c-8776-97d3c032a00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776417B-5B02-40BB-9D7E-458338E17A10}">
  <ds:schemaRefs>
    <ds:schemaRef ds:uri="http://schemas.microsoft.com/sharepoint/v3/contenttype/forms"/>
  </ds:schemaRefs>
</ds:datastoreItem>
</file>

<file path=customXml/itemProps3.xml><?xml version="1.0" encoding="utf-8"?>
<ds:datastoreItem xmlns:ds="http://schemas.openxmlformats.org/officeDocument/2006/customXml" ds:itemID="{A0595CCA-5D4F-4EC9-AE2E-14533AB28DF2}">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C:\Program Files\Microsoft Office\Templates\1033\Company Handbook.pot</Template>
  <TotalTime>10135</TotalTime>
  <Pages>43</Pages>
  <Words>2113</Words>
  <Application>Microsoft Office PowerPoint</Application>
  <PresentationFormat>On-screen Show (4:3)</PresentationFormat>
  <Paragraphs>296</Paragraphs>
  <Slides>48</Slides>
  <Notes>47</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movnglnc</vt:lpstr>
      <vt:lpstr>PowerPoint Presentation</vt:lpstr>
      <vt:lpstr>PowerPoint Presentation</vt:lpstr>
      <vt:lpstr>CHAPTER OUTLINE</vt:lpstr>
      <vt:lpstr>PowerPoint Presentation</vt:lpstr>
      <vt:lpstr>COMPARING MANAGERIAL AND FINANCIAL ACCOUNTING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Accounting Principles 8th Edition</dc:title>
  <dc:subject>Chapter 19</dc:subject>
  <dc:creator>Coby Harmon UCSB</dc:creator>
  <cp:lastModifiedBy>Coby Harmon</cp:lastModifiedBy>
  <cp:revision>1377</cp:revision>
  <cp:lastPrinted>1999-09-16T17:08:20Z</cp:lastPrinted>
  <dcterms:created xsi:type="dcterms:W3CDTF">1997-03-28T18:03:02Z</dcterms:created>
  <dcterms:modified xsi:type="dcterms:W3CDTF">2021-08-27T19:41:00Z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0x0101005B6DF764A6F52B49968E4AB0C4C5012D</vt:lpwstr>
  </property>
</Properties>
</file>