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s/slide1.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72.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37.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64.xml" ContentType="application/vnd.openxmlformats-officedocument.presentationml.slide+xml"/>
  <Override PartName="/ppt/slides/slide63.xml" ContentType="application/vnd.openxmlformats-officedocument.presentationml.slide+xml"/>
  <Override PartName="/ppt/slides/slide62.xml" ContentType="application/vnd.openxmlformats-officedocument.presentationml.slide+xml"/>
  <Override PartName="/ppt/slides/slide61.xml" ContentType="application/vnd.openxmlformats-officedocument.presentationml.slide+xml"/>
  <Override PartName="/ppt/slides/slide38.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1.xml" ContentType="application/vnd.openxmlformats-officedocument.presentationml.slide+xml"/>
  <Override PartName="/ppt/slides/slide70.xml" ContentType="application/vnd.openxmlformats-officedocument.presentationml.slide+xml"/>
  <Override PartName="/ppt/slides/slide69.xml" ContentType="application/vnd.openxmlformats-officedocument.presentationml.slide+xml"/>
  <Override PartName="/ppt/slides/slide68.xml" ContentType="application/vnd.openxmlformats-officedocument.presentationml.slide+xml"/>
  <Override PartName="/ppt/slides/slide57.xml" ContentType="application/vnd.openxmlformats-officedocument.presentationml.slide+xml"/>
  <Override PartName="/ppt/slides/slide60.xml" ContentType="application/vnd.openxmlformats-officedocument.presentationml.slide+xml"/>
  <Override PartName="/ppt/slides/slide55.xml" ContentType="application/vnd.openxmlformats-officedocument.presentationml.slide+xml"/>
  <Override PartName="/ppt/slides/slide45.xml" ContentType="application/vnd.openxmlformats-officedocument.presentationml.slide+xml"/>
  <Override PartName="/ppt/slides/slide56.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46.xml" ContentType="application/vnd.openxmlformats-officedocument.presentationml.slide+xml"/>
  <Override PartName="/ppt/slides/slide44.xml" ContentType="application/vnd.openxmlformats-officedocument.presentationml.slide+xml"/>
  <Override PartName="/ppt/slides/slide48.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47.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3.xml" ContentType="application/vnd.openxmlformats-officedocument.presentationml.notesSlide+xml"/>
  <Override PartName="/ppt/notesSlides/notesSlide32.xml" ContentType="application/vnd.openxmlformats-officedocument.presentationml.notesSlide+xml"/>
  <Override PartName="/ppt/notesSlides/notesSlide60.xml" ContentType="application/vnd.openxmlformats-officedocument.presentationml.notesSlide+xml"/>
  <Override PartName="/ppt/notesSlides/notesSlide64.xml" ContentType="application/vnd.openxmlformats-officedocument.presentationml.notesSlide+xml"/>
  <Override PartName="/ppt/notesSlides/notesSlide61.xml" ContentType="application/vnd.openxmlformats-officedocument.presentationml.notesSlide+xml"/>
  <Override PartName="/ppt/notesSlides/notesSlide52.xml" ContentType="application/vnd.openxmlformats-officedocument.presentationml.notesSlide+xml"/>
  <Override PartName="/ppt/notesSlides/notesSlide66.xml" ContentType="application/vnd.openxmlformats-officedocument.presentationml.notesSlide+xml"/>
  <Override PartName="/ppt/notesSlides/notesSlide51.xml" ContentType="application/vnd.openxmlformats-officedocument.presentationml.notesSlide+xml"/>
  <Override PartName="/ppt/notesSlides/notesSlide67.xml" ContentType="application/vnd.openxmlformats-officedocument.presentationml.notesSlide+xml"/>
  <Override PartName="/ppt/notesSlides/notesSlide50.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63.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62.xml" ContentType="application/vnd.openxmlformats-officedocument.presentationml.notesSlide+xml"/>
  <Override PartName="/ppt/notesSlides/notesSlide55.xml" ContentType="application/vnd.openxmlformats-officedocument.presentationml.notesSlide+xml"/>
  <Override PartName="/ppt/notesSlides/notesSlide49.xml" ContentType="application/vnd.openxmlformats-officedocument.presentationml.notesSlide+xml"/>
  <Override PartName="/ppt/notesSlides/notesSlide65.xml" ContentType="application/vnd.openxmlformats-officedocument.presentationml.notesSlide+xml"/>
  <Override PartName="/ppt/notesSlides/notesSlide74.xml" ContentType="application/vnd.openxmlformats-officedocument.presentationml.notesSlide+xml"/>
  <Override PartName="/ppt/notesSlides/notesSlide44.xml" ContentType="application/vnd.openxmlformats-officedocument.presentationml.notesSlide+xml"/>
  <Override PartName="/ppt/notesSlides/notesSlide71.xml" ContentType="application/vnd.openxmlformats-officedocument.presentationml.notesSlide+xml"/>
  <Override PartName="/ppt/notesSlides/notesSlide46.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0.xml" ContentType="application/vnd.openxmlformats-officedocument.presentationml.notesSlide+xml"/>
  <Override PartName="/ppt/notesSlides/notesSlide47.xml" ContentType="application/vnd.openxmlformats-officedocument.presentationml.notesSlide+xml"/>
  <Override PartName="/ppt/notesSlides/notesSlide68.xml" ContentType="application/vnd.openxmlformats-officedocument.presentationml.notesSlide+xml"/>
  <Override PartName="/ppt/notesSlides/notesSlide45.xml" ContentType="application/vnd.openxmlformats-officedocument.presentationml.notesSlide+xml"/>
  <Override PartName="/ppt/notesSlides/notesSlide48.xml" ContentType="application/vnd.openxmlformats-officedocument.presentationml.notesSlide+xml"/>
  <Override PartName="/ppt/notesSlides/notesSlide69.xml" ContentType="application/vnd.openxmlformats-officedocument.presentationml.notesSlide+xml"/>
  <Override PartName="/ppt/theme/theme3.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76"/>
  </p:notesMasterIdLst>
  <p:handoutMasterIdLst>
    <p:handoutMasterId r:id="rId77"/>
  </p:handoutMasterIdLst>
  <p:sldIdLst>
    <p:sldId id="818" r:id="rId2"/>
    <p:sldId id="819" r:id="rId3"/>
    <p:sldId id="646" r:id="rId4"/>
    <p:sldId id="776" r:id="rId5"/>
    <p:sldId id="777" r:id="rId6"/>
    <p:sldId id="649" r:id="rId7"/>
    <p:sldId id="778" r:id="rId8"/>
    <p:sldId id="650" r:id="rId9"/>
    <p:sldId id="651" r:id="rId10"/>
    <p:sldId id="721" r:id="rId11"/>
    <p:sldId id="722" r:id="rId12"/>
    <p:sldId id="723" r:id="rId13"/>
    <p:sldId id="724" r:id="rId14"/>
    <p:sldId id="677" r:id="rId15"/>
    <p:sldId id="779" r:id="rId16"/>
    <p:sldId id="655" r:id="rId17"/>
    <p:sldId id="725" r:id="rId18"/>
    <p:sldId id="657" r:id="rId19"/>
    <p:sldId id="678" r:id="rId20"/>
    <p:sldId id="672" r:id="rId21"/>
    <p:sldId id="780" r:id="rId22"/>
    <p:sldId id="728" r:id="rId23"/>
    <p:sldId id="673" r:id="rId24"/>
    <p:sldId id="730" r:id="rId25"/>
    <p:sldId id="729" r:id="rId26"/>
    <p:sldId id="731" r:id="rId27"/>
    <p:sldId id="781" r:id="rId28"/>
    <p:sldId id="679" r:id="rId29"/>
    <p:sldId id="782" r:id="rId30"/>
    <p:sldId id="732" r:id="rId31"/>
    <p:sldId id="733" r:id="rId32"/>
    <p:sldId id="771" r:id="rId33"/>
    <p:sldId id="664" r:id="rId34"/>
    <p:sldId id="734" r:id="rId35"/>
    <p:sldId id="735" r:id="rId36"/>
    <p:sldId id="680" r:id="rId37"/>
    <p:sldId id="667" r:id="rId38"/>
    <p:sldId id="736" r:id="rId39"/>
    <p:sldId id="737" r:id="rId40"/>
    <p:sldId id="738" r:id="rId41"/>
    <p:sldId id="740" r:id="rId42"/>
    <p:sldId id="739" r:id="rId43"/>
    <p:sldId id="741" r:id="rId44"/>
    <p:sldId id="742" r:id="rId45"/>
    <p:sldId id="783" r:id="rId46"/>
    <p:sldId id="683" r:id="rId47"/>
    <p:sldId id="809" r:id="rId48"/>
    <p:sldId id="810" r:id="rId49"/>
    <p:sldId id="684" r:id="rId50"/>
    <p:sldId id="743" r:id="rId51"/>
    <p:sldId id="686" r:id="rId52"/>
    <p:sldId id="744" r:id="rId53"/>
    <p:sldId id="784" r:id="rId54"/>
    <p:sldId id="746" r:id="rId55"/>
    <p:sldId id="785" r:id="rId56"/>
    <p:sldId id="691" r:id="rId57"/>
    <p:sldId id="747" r:id="rId58"/>
    <p:sldId id="749" r:id="rId59"/>
    <p:sldId id="692" r:id="rId60"/>
    <p:sldId id="750" r:id="rId61"/>
    <p:sldId id="786" r:id="rId62"/>
    <p:sldId id="751" r:id="rId63"/>
    <p:sldId id="787" r:id="rId64"/>
    <p:sldId id="794" r:id="rId65"/>
    <p:sldId id="544" r:id="rId66"/>
    <p:sldId id="753" r:id="rId67"/>
    <p:sldId id="754" r:id="rId68"/>
    <p:sldId id="698" r:id="rId69"/>
    <p:sldId id="795" r:id="rId70"/>
    <p:sldId id="764" r:id="rId71"/>
    <p:sldId id="765" r:id="rId72"/>
    <p:sldId id="811" r:id="rId73"/>
    <p:sldId id="812" r:id="rId74"/>
    <p:sldId id="816" r:id="rId75"/>
  </p:sldIdLst>
  <p:sldSz cx="9144000" cy="6858000" type="screen4x3"/>
  <p:notesSz cx="7004050" cy="929005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5">
          <p15:clr>
            <a:srgbClr val="A4A3A4"/>
          </p15:clr>
        </p15:guide>
        <p15:guide id="2" pos="220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0000"/>
    <a:srgbClr val="000099"/>
    <a:srgbClr val="0000BF"/>
    <a:srgbClr val="006600"/>
    <a:srgbClr val="99CCFF"/>
    <a:srgbClr val="800000"/>
    <a:srgbClr val="A50021"/>
    <a:srgbClr val="DDEEFF"/>
    <a:srgbClr val="0000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1" autoAdjust="0"/>
    <p:restoredTop sz="94316" autoAdjust="0"/>
  </p:normalViewPr>
  <p:slideViewPr>
    <p:cSldViewPr>
      <p:cViewPr>
        <p:scale>
          <a:sx n="90" d="100"/>
          <a:sy n="90" d="100"/>
        </p:scale>
        <p:origin x="798" y="114"/>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 r:id="rId49" collapse="1"/>
      <p:sld r:id="rId50" collapse="1"/>
      <p:sld r:id="rId51" collapse="1"/>
      <p:sld r:id="rId52" collapse="1"/>
      <p:sld r:id="rId53" collapse="1"/>
      <p:sld r:id="rId54" collapse="1"/>
      <p:sld r:id="rId55" collapse="1"/>
      <p:sld r:id="rId56" collapse="1"/>
      <p:sld r:id="rId57" collapse="1"/>
      <p:sld r:id="rId58" collapse="1"/>
      <p:sld r:id="rId59" collapse="1"/>
      <p:sld r:id="rId60" collapse="1"/>
      <p:sld r:id="rId61" collapse="1"/>
      <p:sld r:id="rId62" collapse="1"/>
      <p:sld r:id="rId63" collapse="1"/>
      <p:sld r:id="rId64" collapse="1"/>
      <p:sld r:id="rId65" collapse="1"/>
      <p:sld r:id="rId66" collapse="1"/>
      <p:sld r:id="rId67" collapse="1"/>
      <p:sld r:id="rId68" collapse="1"/>
      <p:sld r:id="rId69" collapse="1"/>
      <p:sld r:id="rId70" collapse="1"/>
      <p:sld r:id="rId71" collapse="1"/>
      <p:sld r:id="rId72" collapse="1"/>
    </p:sldLst>
  </p:outlineViewPr>
  <p:notesTextViewPr>
    <p:cViewPr>
      <p:scale>
        <a:sx n="3" d="2"/>
        <a:sy n="3" d="2"/>
      </p:scale>
      <p:origin x="0" y="0"/>
    </p:cViewPr>
  </p:notesTextViewPr>
  <p:sorterViewPr>
    <p:cViewPr>
      <p:scale>
        <a:sx n="100" d="100"/>
        <a:sy n="100" d="100"/>
      </p:scale>
      <p:origin x="0" y="16158"/>
    </p:cViewPr>
  </p:sorterViewPr>
  <p:notesViewPr>
    <p:cSldViewPr>
      <p:cViewPr>
        <p:scale>
          <a:sx n="75" d="100"/>
          <a:sy n="75" d="100"/>
        </p:scale>
        <p:origin x="2550" y="-135"/>
      </p:cViewPr>
      <p:guideLst>
        <p:guide orient="horz" pos="2925"/>
        <p:guide pos="2206"/>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customXml" Target="../customXml/item3.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customXml" Target="../customXml/item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_rels/viewProps.xml.rels><?xml version="1.0" encoding="UTF-8" standalone="yes"?>
<Relationships xmlns="http://schemas.openxmlformats.org/package/2006/relationships"><Relationship Id="rId26" Type="http://schemas.openxmlformats.org/officeDocument/2006/relationships/slide" Target="slides/slide27.xml"/><Relationship Id="rId21" Type="http://schemas.openxmlformats.org/officeDocument/2006/relationships/slide" Target="slides/slide22.xml"/><Relationship Id="rId42" Type="http://schemas.openxmlformats.org/officeDocument/2006/relationships/slide" Target="slides/slide43.xml"/><Relationship Id="rId47" Type="http://schemas.openxmlformats.org/officeDocument/2006/relationships/slide" Target="slides/slide48.xml"/><Relationship Id="rId63" Type="http://schemas.openxmlformats.org/officeDocument/2006/relationships/slide" Target="slides/slide64.xml"/><Relationship Id="rId68" Type="http://schemas.openxmlformats.org/officeDocument/2006/relationships/slide" Target="slides/slide69.xml"/><Relationship Id="rId7" Type="http://schemas.openxmlformats.org/officeDocument/2006/relationships/slide" Target="slides/slide8.xml"/><Relationship Id="rId71" Type="http://schemas.openxmlformats.org/officeDocument/2006/relationships/slide" Target="slides/slide72.xml"/><Relationship Id="rId2" Type="http://schemas.openxmlformats.org/officeDocument/2006/relationships/slide" Target="slides/slide3.xml"/><Relationship Id="rId16" Type="http://schemas.openxmlformats.org/officeDocument/2006/relationships/slide" Target="slides/slide17.xml"/><Relationship Id="rId29" Type="http://schemas.openxmlformats.org/officeDocument/2006/relationships/slide" Target="slides/slide30.xml"/><Relationship Id="rId11" Type="http://schemas.openxmlformats.org/officeDocument/2006/relationships/slide" Target="slides/slide12.xml"/><Relationship Id="rId24" Type="http://schemas.openxmlformats.org/officeDocument/2006/relationships/slide" Target="slides/slide25.xml"/><Relationship Id="rId32" Type="http://schemas.openxmlformats.org/officeDocument/2006/relationships/slide" Target="slides/slide33.xml"/><Relationship Id="rId37" Type="http://schemas.openxmlformats.org/officeDocument/2006/relationships/slide" Target="slides/slide38.xml"/><Relationship Id="rId40" Type="http://schemas.openxmlformats.org/officeDocument/2006/relationships/slide" Target="slides/slide41.xml"/><Relationship Id="rId45" Type="http://schemas.openxmlformats.org/officeDocument/2006/relationships/slide" Target="slides/slide46.xml"/><Relationship Id="rId53" Type="http://schemas.openxmlformats.org/officeDocument/2006/relationships/slide" Target="slides/slide54.xml"/><Relationship Id="rId58" Type="http://schemas.openxmlformats.org/officeDocument/2006/relationships/slide" Target="slides/slide59.xml"/><Relationship Id="rId66" Type="http://schemas.openxmlformats.org/officeDocument/2006/relationships/slide" Target="slides/slide67.xml"/><Relationship Id="rId5" Type="http://schemas.openxmlformats.org/officeDocument/2006/relationships/slide" Target="slides/slide6.xml"/><Relationship Id="rId61" Type="http://schemas.openxmlformats.org/officeDocument/2006/relationships/slide" Target="slides/slide62.xml"/><Relationship Id="rId19" Type="http://schemas.openxmlformats.org/officeDocument/2006/relationships/slide" Target="slides/slide20.xml"/><Relationship Id="rId14" Type="http://schemas.openxmlformats.org/officeDocument/2006/relationships/slide" Target="slides/slide15.xml"/><Relationship Id="rId22" Type="http://schemas.openxmlformats.org/officeDocument/2006/relationships/slide" Target="slides/slide23.xml"/><Relationship Id="rId27" Type="http://schemas.openxmlformats.org/officeDocument/2006/relationships/slide" Target="slides/slide28.xml"/><Relationship Id="rId30" Type="http://schemas.openxmlformats.org/officeDocument/2006/relationships/slide" Target="slides/slide31.xml"/><Relationship Id="rId35" Type="http://schemas.openxmlformats.org/officeDocument/2006/relationships/slide" Target="slides/slide36.xml"/><Relationship Id="rId43" Type="http://schemas.openxmlformats.org/officeDocument/2006/relationships/slide" Target="slides/slide44.xml"/><Relationship Id="rId48" Type="http://schemas.openxmlformats.org/officeDocument/2006/relationships/slide" Target="slides/slide49.xml"/><Relationship Id="rId56" Type="http://schemas.openxmlformats.org/officeDocument/2006/relationships/slide" Target="slides/slide57.xml"/><Relationship Id="rId64" Type="http://schemas.openxmlformats.org/officeDocument/2006/relationships/slide" Target="slides/slide65.xml"/><Relationship Id="rId69" Type="http://schemas.openxmlformats.org/officeDocument/2006/relationships/slide" Target="slides/slide70.xml"/><Relationship Id="rId8" Type="http://schemas.openxmlformats.org/officeDocument/2006/relationships/slide" Target="slides/slide9.xml"/><Relationship Id="rId51" Type="http://schemas.openxmlformats.org/officeDocument/2006/relationships/slide" Target="slides/slide52.xml"/><Relationship Id="rId72" Type="http://schemas.openxmlformats.org/officeDocument/2006/relationships/slide" Target="slides/slide73.xml"/><Relationship Id="rId3" Type="http://schemas.openxmlformats.org/officeDocument/2006/relationships/slide" Target="slides/slide4.xml"/><Relationship Id="rId12" Type="http://schemas.openxmlformats.org/officeDocument/2006/relationships/slide" Target="slides/slide13.xml"/><Relationship Id="rId17" Type="http://schemas.openxmlformats.org/officeDocument/2006/relationships/slide" Target="slides/slide18.xml"/><Relationship Id="rId25" Type="http://schemas.openxmlformats.org/officeDocument/2006/relationships/slide" Target="slides/slide26.xml"/><Relationship Id="rId33" Type="http://schemas.openxmlformats.org/officeDocument/2006/relationships/slide" Target="slides/slide34.xml"/><Relationship Id="rId38" Type="http://schemas.openxmlformats.org/officeDocument/2006/relationships/slide" Target="slides/slide39.xml"/><Relationship Id="rId46" Type="http://schemas.openxmlformats.org/officeDocument/2006/relationships/slide" Target="slides/slide47.xml"/><Relationship Id="rId59" Type="http://schemas.openxmlformats.org/officeDocument/2006/relationships/slide" Target="slides/slide60.xml"/><Relationship Id="rId67" Type="http://schemas.openxmlformats.org/officeDocument/2006/relationships/slide" Target="slides/slide68.xml"/><Relationship Id="rId20" Type="http://schemas.openxmlformats.org/officeDocument/2006/relationships/slide" Target="slides/slide21.xml"/><Relationship Id="rId41" Type="http://schemas.openxmlformats.org/officeDocument/2006/relationships/slide" Target="slides/slide42.xml"/><Relationship Id="rId54" Type="http://schemas.openxmlformats.org/officeDocument/2006/relationships/slide" Target="slides/slide55.xml"/><Relationship Id="rId62" Type="http://schemas.openxmlformats.org/officeDocument/2006/relationships/slide" Target="slides/slide63.xml"/><Relationship Id="rId70" Type="http://schemas.openxmlformats.org/officeDocument/2006/relationships/slide" Target="slides/slide71.xml"/><Relationship Id="rId1" Type="http://schemas.openxmlformats.org/officeDocument/2006/relationships/slide" Target="slides/slide2.xml"/><Relationship Id="rId6" Type="http://schemas.openxmlformats.org/officeDocument/2006/relationships/slide" Target="slides/slide7.xml"/><Relationship Id="rId15" Type="http://schemas.openxmlformats.org/officeDocument/2006/relationships/slide" Target="slides/slide16.xml"/><Relationship Id="rId23" Type="http://schemas.openxmlformats.org/officeDocument/2006/relationships/slide" Target="slides/slide24.xml"/><Relationship Id="rId28" Type="http://schemas.openxmlformats.org/officeDocument/2006/relationships/slide" Target="slides/slide29.xml"/><Relationship Id="rId36" Type="http://schemas.openxmlformats.org/officeDocument/2006/relationships/slide" Target="slides/slide37.xml"/><Relationship Id="rId49" Type="http://schemas.openxmlformats.org/officeDocument/2006/relationships/slide" Target="slides/slide50.xml"/><Relationship Id="rId57" Type="http://schemas.openxmlformats.org/officeDocument/2006/relationships/slide" Target="slides/slide58.xml"/><Relationship Id="rId10" Type="http://schemas.openxmlformats.org/officeDocument/2006/relationships/slide" Target="slides/slide11.xml"/><Relationship Id="rId31" Type="http://schemas.openxmlformats.org/officeDocument/2006/relationships/slide" Target="slides/slide32.xml"/><Relationship Id="rId44" Type="http://schemas.openxmlformats.org/officeDocument/2006/relationships/slide" Target="slides/slide45.xml"/><Relationship Id="rId52" Type="http://schemas.openxmlformats.org/officeDocument/2006/relationships/slide" Target="slides/slide53.xml"/><Relationship Id="rId60" Type="http://schemas.openxmlformats.org/officeDocument/2006/relationships/slide" Target="slides/slide61.xml"/><Relationship Id="rId65" Type="http://schemas.openxmlformats.org/officeDocument/2006/relationships/slide" Target="slides/slide66.xml"/><Relationship Id="rId4" Type="http://schemas.openxmlformats.org/officeDocument/2006/relationships/slide" Target="slides/slide5.xml"/><Relationship Id="rId9" Type="http://schemas.openxmlformats.org/officeDocument/2006/relationships/slide" Target="slides/slide10.xml"/><Relationship Id="rId13" Type="http://schemas.openxmlformats.org/officeDocument/2006/relationships/slide" Target="slides/slide14.xml"/><Relationship Id="rId18" Type="http://schemas.openxmlformats.org/officeDocument/2006/relationships/slide" Target="slides/slide19.xml"/><Relationship Id="rId39" Type="http://schemas.openxmlformats.org/officeDocument/2006/relationships/slide" Target="slides/slide40.xml"/><Relationship Id="rId34" Type="http://schemas.openxmlformats.org/officeDocument/2006/relationships/slide" Target="slides/slide35.xml"/><Relationship Id="rId50" Type="http://schemas.openxmlformats.org/officeDocument/2006/relationships/slide" Target="slides/slide51.xml"/><Relationship Id="rId55"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93603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388938" y="4413250"/>
            <a:ext cx="6303962" cy="417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71" tIns="45130" rIns="91871" bIns="45130"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7043" name="Rectangle 3"/>
          <p:cNvSpPr>
            <a:spLocks noGrp="1" noRot="1" noChangeAspect="1" noChangeArrowheads="1" noTextEdit="1"/>
          </p:cNvSpPr>
          <p:nvPr>
            <p:ph type="sldImg" idx="2"/>
          </p:nvPr>
        </p:nvSpPr>
        <p:spPr bwMode="auto">
          <a:xfrm>
            <a:off x="1189038" y="703263"/>
            <a:ext cx="4627562" cy="3470275"/>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1370572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mn-ea"/>
        <a:cs typeface="+mn-cs"/>
      </a:defRPr>
    </a:lvl1pPr>
    <a:lvl2pPr marL="457200" algn="l" rtl="0" eaLnBrk="0" fontAlgn="base" hangingPunct="0">
      <a:spcBef>
        <a:spcPct val="30000"/>
      </a:spcBef>
      <a:spcAft>
        <a:spcPct val="0"/>
      </a:spcAft>
      <a:defRPr sz="1400" kern="1200">
        <a:solidFill>
          <a:schemeClr val="tx1"/>
        </a:solidFill>
        <a:latin typeface="Arial" charset="0"/>
        <a:ea typeface="+mn-ea"/>
        <a:cs typeface="+mn-cs"/>
      </a:defRPr>
    </a:lvl2pPr>
    <a:lvl3pPr marL="914400" algn="l" rtl="0" eaLnBrk="0" fontAlgn="base" hangingPunct="0">
      <a:spcBef>
        <a:spcPct val="30000"/>
      </a:spcBef>
      <a:spcAft>
        <a:spcPct val="0"/>
      </a:spcAft>
      <a:defRPr sz="1400" kern="1200">
        <a:solidFill>
          <a:schemeClr val="tx1"/>
        </a:solidFill>
        <a:latin typeface="Arial" charset="0"/>
        <a:ea typeface="+mn-ea"/>
        <a:cs typeface="+mn-cs"/>
      </a:defRPr>
    </a:lvl3pPr>
    <a:lvl4pPr marL="1371600" algn="l" rtl="0" eaLnBrk="0" fontAlgn="base" hangingPunct="0">
      <a:spcBef>
        <a:spcPct val="30000"/>
      </a:spcBef>
      <a:spcAft>
        <a:spcPct val="0"/>
      </a:spcAft>
      <a:defRPr sz="1400" kern="1200">
        <a:solidFill>
          <a:schemeClr val="tx1"/>
        </a:solidFill>
        <a:latin typeface="Arial" charset="0"/>
        <a:ea typeface="+mn-ea"/>
        <a:cs typeface="+mn-cs"/>
      </a:defRPr>
    </a:lvl4pPr>
    <a:lvl5pPr marL="1828800" algn="l" rtl="0" eaLnBrk="0" fontAlgn="base" hangingPunct="0">
      <a:spcBef>
        <a:spcPct val="30000"/>
      </a:spcBef>
      <a:spcAft>
        <a:spcPct val="0"/>
      </a:spcAft>
      <a:defRPr sz="14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Rot="1" noChangeAspect="1" noChangeArrowheads="1" noTextEdit="1"/>
          </p:cNvSpPr>
          <p:nvPr>
            <p:ph type="sldImg"/>
          </p:nvPr>
        </p:nvSpPr>
        <p:spPr>
          <a:ln/>
        </p:spPr>
      </p:sp>
      <p:sp>
        <p:nvSpPr>
          <p:cNvPr id="3225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932417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300" name="Rectangle 4"/>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smtClean="0"/>
          </a:p>
        </p:txBody>
      </p:sp>
    </p:spTree>
    <p:extLst>
      <p:ext uri="{BB962C8B-B14F-4D97-AF65-F5344CB8AC3E}">
        <p14:creationId xmlns:p14="http://schemas.microsoft.com/office/powerpoint/2010/main" val="2844436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785763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401435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ln/>
        </p:spPr>
      </p:sp>
      <p:sp>
        <p:nvSpPr>
          <p:cNvPr id="93187"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399388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930931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025369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497877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spect="1" noChangeArrowheads="1" noTextEdit="1"/>
          </p:cNvSpPr>
          <p:nvPr>
            <p:ph type="sldImg"/>
          </p:nvPr>
        </p:nvSpPr>
        <p:spPr>
          <a:ln/>
        </p:spPr>
      </p:sp>
      <p:sp>
        <p:nvSpPr>
          <p:cNvPr id="97283"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8303030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p:spPr>
      </p:sp>
      <p:sp>
        <p:nvSpPr>
          <p:cNvPr id="98307"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7905624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9139170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8642527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ln/>
        </p:spPr>
      </p:sp>
      <p:sp>
        <p:nvSpPr>
          <p:cNvPr id="10137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7288782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0972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3331104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5740659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ln/>
        </p:spPr>
      </p:sp>
      <p:sp>
        <p:nvSpPr>
          <p:cNvPr id="10547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6045609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556541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9511256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9660532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0715421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p:spPr>
      </p:sp>
      <p:sp>
        <p:nvSpPr>
          <p:cNvPr id="11059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8611778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ln/>
        </p:spPr>
      </p:sp>
      <p:sp>
        <p:nvSpPr>
          <p:cNvPr id="11161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276476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ln/>
        </p:spPr>
      </p:sp>
      <p:sp>
        <p:nvSpPr>
          <p:cNvPr id="112643"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762105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a:ln/>
        </p:spPr>
      </p:sp>
      <p:sp>
        <p:nvSpPr>
          <p:cNvPr id="113667"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4865915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a:ln/>
        </p:spPr>
      </p:sp>
      <p:sp>
        <p:nvSpPr>
          <p:cNvPr id="114691"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7931327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ln/>
        </p:spPr>
      </p:sp>
      <p:sp>
        <p:nvSpPr>
          <p:cNvPr id="11571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5319488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7704851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a:ln/>
        </p:spPr>
      </p:sp>
      <p:sp>
        <p:nvSpPr>
          <p:cNvPr id="117763"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1773234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8017339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8008865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Tree>
    <p:extLst>
      <p:ext uri="{BB962C8B-B14F-4D97-AF65-F5344CB8AC3E}">
        <p14:creationId xmlns:p14="http://schemas.microsoft.com/office/powerpoint/2010/main" val="12293215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a:ln/>
        </p:spPr>
      </p:sp>
      <p:sp>
        <p:nvSpPr>
          <p:cNvPr id="12185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2860548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a:ln/>
        </p:spPr>
      </p:sp>
      <p:sp>
        <p:nvSpPr>
          <p:cNvPr id="122883"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3267983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a:ln/>
        </p:spPr>
      </p:sp>
      <p:sp>
        <p:nvSpPr>
          <p:cNvPr id="123907"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2367767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9702956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a:ln/>
        </p:spPr>
      </p:sp>
      <p:sp>
        <p:nvSpPr>
          <p:cNvPr id="12595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6996151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a:ln/>
        </p:spPr>
      </p:sp>
      <p:sp>
        <p:nvSpPr>
          <p:cNvPr id="12697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6033667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a:ln/>
        </p:spPr>
      </p:sp>
      <p:sp>
        <p:nvSpPr>
          <p:cNvPr id="128003"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95549783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spect="1" noChangeArrowheads="1" noTextEdit="1"/>
          </p:cNvSpPr>
          <p:nvPr>
            <p:ph type="sldImg"/>
          </p:nvPr>
        </p:nvSpPr>
        <p:spPr>
          <a:ln/>
        </p:spPr>
      </p:sp>
      <p:sp>
        <p:nvSpPr>
          <p:cNvPr id="129027"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8993619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spect="1" noChangeArrowheads="1" noTextEdit="1"/>
          </p:cNvSpPr>
          <p:nvPr>
            <p:ph type="sldImg"/>
          </p:nvPr>
        </p:nvSpPr>
        <p:spPr>
          <a:ln/>
        </p:spPr>
      </p:sp>
      <p:sp>
        <p:nvSpPr>
          <p:cNvPr id="130051"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4665441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a:ln/>
        </p:spPr>
      </p:sp>
      <p:sp>
        <p:nvSpPr>
          <p:cNvPr id="13107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6858302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a:ln/>
        </p:spPr>
      </p:sp>
      <p:sp>
        <p:nvSpPr>
          <p:cNvPr id="13209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79295190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9132832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a:ln/>
        </p:spPr>
      </p:sp>
      <p:sp>
        <p:nvSpPr>
          <p:cNvPr id="134147"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68590347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54311118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375994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407316794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a:ln/>
        </p:spPr>
      </p:sp>
      <p:sp>
        <p:nvSpPr>
          <p:cNvPr id="13619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23835730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37621993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a:ln/>
        </p:spPr>
      </p:sp>
      <p:sp>
        <p:nvSpPr>
          <p:cNvPr id="138243"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75180378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a:ln/>
        </p:spPr>
      </p:sp>
      <p:sp>
        <p:nvSpPr>
          <p:cNvPr id="139267"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40232167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a:ln/>
        </p:spPr>
      </p:sp>
      <p:sp>
        <p:nvSpPr>
          <p:cNvPr id="140291"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6974559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a:ln/>
        </p:spPr>
      </p:sp>
      <p:sp>
        <p:nvSpPr>
          <p:cNvPr id="14131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8691446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a:ln/>
        </p:spPr>
      </p:sp>
      <p:sp>
        <p:nvSpPr>
          <p:cNvPr id="14233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64731212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36533481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06229948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19678318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spect="1" noChangeArrowheads="1" noTextEdit="1"/>
          </p:cNvSpPr>
          <p:nvPr>
            <p:ph type="sldImg"/>
          </p:nvPr>
        </p:nvSpPr>
        <p:spPr>
          <a:ln/>
        </p:spPr>
      </p:sp>
      <p:sp>
        <p:nvSpPr>
          <p:cNvPr id="14643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25245466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a:ln/>
        </p:spPr>
      </p:sp>
      <p:sp>
        <p:nvSpPr>
          <p:cNvPr id="147459"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95645639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a:ln/>
        </p:spPr>
      </p:sp>
      <p:sp>
        <p:nvSpPr>
          <p:cNvPr id="148483"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38514105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ln/>
        </p:spPr>
      </p:sp>
      <p:sp>
        <p:nvSpPr>
          <p:cNvPr id="149507"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11328795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spect="1" noChangeArrowheads="1" noTextEdit="1"/>
          </p:cNvSpPr>
          <p:nvPr>
            <p:ph type="sldImg"/>
          </p:nvPr>
        </p:nvSpPr>
        <p:spPr>
          <a:ln/>
        </p:spPr>
      </p:sp>
      <p:sp>
        <p:nvSpPr>
          <p:cNvPr id="150531"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56250847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71600849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ln/>
        </p:spPr>
      </p:sp>
      <p:sp>
        <p:nvSpPr>
          <p:cNvPr id="152579"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86759681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ln/>
        </p:spPr>
      </p:sp>
      <p:sp>
        <p:nvSpPr>
          <p:cNvPr id="153603"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221305891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a:ln/>
        </p:spPr>
      </p:sp>
      <p:sp>
        <p:nvSpPr>
          <p:cNvPr id="154627" name="Rectangle 4"/>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68710038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ln/>
        </p:spPr>
      </p:sp>
      <p:sp>
        <p:nvSpPr>
          <p:cNvPr id="155651"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29206697"/>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93556967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24498674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89250016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327306541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a:noFill/>
        </p:spPr>
        <p:txBody>
          <a:bodyPr/>
          <a:lstStyle/>
          <a:p>
            <a:endParaRPr lang="en-US" altLang="en-US" dirty="0" smtClean="0"/>
          </a:p>
        </p:txBody>
      </p:sp>
    </p:spTree>
    <p:extLst>
      <p:ext uri="{BB962C8B-B14F-4D97-AF65-F5344CB8AC3E}">
        <p14:creationId xmlns:p14="http://schemas.microsoft.com/office/powerpoint/2010/main" val="124696506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Grp="1" noRot="1" noChangeAspect="1" noChangeArrowheads="1" noTextEdit="1"/>
          </p:cNvSpPr>
          <p:nvPr>
            <p:ph type="sldImg"/>
          </p:nvPr>
        </p:nvSpPr>
        <p:spPr>
          <a:xfrm>
            <a:off x="1260475" y="720725"/>
            <a:ext cx="4795838" cy="3598863"/>
          </a:xfrm>
          <a:ln cap="flat"/>
        </p:spPr>
      </p:sp>
      <p:sp>
        <p:nvSpPr>
          <p:cNvPr id="462851" name="Rectangle 3"/>
          <p:cNvSpPr>
            <a:spLocks noGrp="1" noChangeArrowheads="1"/>
          </p:cNvSpPr>
          <p:nvPr>
            <p:ph type="body" idx="1"/>
          </p:nvPr>
        </p:nvSpPr>
        <p:spPr>
          <a:ln/>
        </p:spPr>
        <p:txBody>
          <a:bodyPr lIns="98051" tIns="49026" rIns="98051" bIns="49026"/>
          <a:lstStyle/>
          <a:p>
            <a:endParaRPr lang="en-US" altLang="en-US" dirty="0"/>
          </a:p>
        </p:txBody>
      </p:sp>
    </p:spTree>
    <p:extLst>
      <p:ext uri="{BB962C8B-B14F-4D97-AF65-F5344CB8AC3E}">
        <p14:creationId xmlns:p14="http://schemas.microsoft.com/office/powerpoint/2010/main" val="41486153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85168966"/>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12277363"/>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678724557"/>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143000"/>
            <a:ext cx="41148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43000"/>
            <a:ext cx="41148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40916399"/>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38285720"/>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772144320"/>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098970"/>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525552259"/>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63787739"/>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38484979"/>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354013"/>
            <a:ext cx="2095500" cy="5589587"/>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1000" y="354013"/>
            <a:ext cx="6134100" cy="55895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69052471"/>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81000" y="1143000"/>
            <a:ext cx="4114800" cy="4800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43000"/>
            <a:ext cx="4114800" cy="4800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89826161"/>
      </p:ext>
    </p:extLst>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endParaRPr lang="en-US" dirty="0"/>
          </a:p>
        </p:txBody>
      </p:sp>
    </p:spTree>
    <p:extLst>
      <p:ext uri="{BB962C8B-B14F-4D97-AF65-F5344CB8AC3E}">
        <p14:creationId xmlns:p14="http://schemas.microsoft.com/office/powerpoint/2010/main" val="2716116823"/>
      </p:ext>
    </p:extLst>
  </p:cSld>
  <p:clrMapOvr>
    <a:masterClrMapping/>
  </p:clrMapOvr>
  <p:transition>
    <p:wipe dir="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8" name="Rectangle 14"/>
          <p:cNvSpPr>
            <a:spLocks noGrp="1" noChangeArrowheads="1"/>
          </p:cNvSpPr>
          <p:nvPr>
            <p:ph type="body" idx="1"/>
          </p:nvPr>
        </p:nvSpPr>
        <p:spPr bwMode="auto">
          <a:xfrm>
            <a:off x="381000" y="1143000"/>
            <a:ext cx="8382000" cy="4800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182562" tIns="46038" rIns="182562" bIns="46038"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028" name="Text Box 16"/>
          <p:cNvSpPr txBox="1">
            <a:spLocks noChangeArrowheads="1"/>
          </p:cNvSpPr>
          <p:nvPr/>
        </p:nvSpPr>
        <p:spPr bwMode="auto">
          <a:xfrm>
            <a:off x="76200" y="6400800"/>
            <a:ext cx="6858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1200" b="1" dirty="0" smtClean="0">
                <a:latin typeface="Liberation Sans" panose="020B0604020202020204"/>
              </a:rPr>
              <a:t>11-</a:t>
            </a:r>
            <a:fld id="{E43BA63B-2460-42E1-B25E-DADAAF0F344A}" type="slidenum">
              <a:rPr lang="en-US" altLang="en-US" sz="1200" b="1" smtClean="0">
                <a:latin typeface="Liberation Sans" panose="020B0604020202020204"/>
              </a:rPr>
              <a:pPr algn="ctr">
                <a:spcBef>
                  <a:spcPct val="50000"/>
                </a:spcBef>
              </a:pPr>
              <a:t>‹#›</a:t>
            </a:fld>
            <a:endParaRPr lang="en-US" altLang="en-US" sz="1200" b="1" dirty="0">
              <a:latin typeface="Liberation Sans" panose="020B0604020202020204"/>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ransition>
    <p:wipe dir="r"/>
  </p:transition>
  <p:timing>
    <p:tnLst>
      <p:par>
        <p:cTn id="1" dur="indefinite" restart="never" nodeType="tmRoot"/>
      </p:par>
    </p:tnLst>
  </p:timing>
  <p:txStyles>
    <p:titleStyle>
      <a:lvl1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Liberation Sans" panose="020B0604020202020204"/>
          <a:ea typeface="+mj-ea"/>
          <a:cs typeface="+mj-cs"/>
        </a:defRPr>
      </a:lvl1pPr>
      <a:lvl2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2pPr>
      <a:lvl3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3pPr>
      <a:lvl4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4pPr>
      <a:lvl5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5pPr>
      <a:lvl6pPr marL="4572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6pPr>
      <a:lvl7pPr marL="9144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7pPr>
      <a:lvl8pPr marL="13716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8pPr>
      <a:lvl9pPr marL="18288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9pPr>
    </p:titleStyle>
    <p:body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Liberation Sans" panose="020B0604020202020204"/>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Liberation Sans" panose="020B0604020202020204"/>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Liberation Sans" panose="020B0604020202020204"/>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Liberation Sans" panose="020B0604020202020204"/>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Liberation Sans" panose="020B0604020202020204"/>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microsoft.com/office/2007/relationships/hdphoto" Target="../media/hdphoto2.wdp"/></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microsoft.com/office/2007/relationships/hdphoto" Target="../media/hdphoto3.wdp"/></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microsoft.com/office/2007/relationships/hdphoto" Target="../media/hdphoto4.wdp"/></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microsoft.com/office/2007/relationships/hdphoto" Target="../media/hdphoto5.wdp"/></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microsoft.com/office/2007/relationships/hdphoto" Target="../media/hdphoto6.wd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microsoft.com/office/2007/relationships/hdphoto" Target="../media/hdphoto7.wdp"/></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microsoft.com/office/2007/relationships/hdphoto" Target="../media/hdphoto8.wdp"/></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microsoft.com/office/2007/relationships/hdphoto" Target="../media/hdphoto9.wdp"/></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microsoft.com/office/2007/relationships/hdphoto" Target="../media/hdphoto10.wdp"/></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microsoft.com/office/2007/relationships/hdphoto" Target="../media/hdphoto11.wdp"/></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microsoft.com/office/2007/relationships/hdphoto" Target="../media/hdphoto11.wdp"/></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microsoft.com/office/2007/relationships/hdphoto" Target="../media/hdphoto11.wdp"/></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microsoft.com/office/2007/relationships/hdphoto" Target="../media/hdphoto12.wdp"/></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microsoft.com/office/2007/relationships/hdphoto" Target="../media/hdphoto13.wdp"/></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microsoft.com/office/2007/relationships/hdphoto" Target="../media/hdphoto14.wdp"/></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5.xml"/><Relationship Id="rId1" Type="http://schemas.openxmlformats.org/officeDocument/2006/relationships/slideLayout" Target="../slideLayouts/slideLayout12.xml"/><Relationship Id="rId4" Type="http://schemas.microsoft.com/office/2007/relationships/hdphoto" Target="../media/hdphoto15.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0.xml"/><Relationship Id="rId1" Type="http://schemas.openxmlformats.org/officeDocument/2006/relationships/slideLayout" Target="../slideLayouts/slideLayout12.xml"/><Relationship Id="rId4" Type="http://schemas.microsoft.com/office/2007/relationships/hdphoto" Target="../media/hdphoto16.wdp"/></Relationships>
</file>

<file path=ppt/slides/_rels/slide6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1.xml"/><Relationship Id="rId1" Type="http://schemas.openxmlformats.org/officeDocument/2006/relationships/slideLayout" Target="../slideLayouts/slideLayout12.xml"/><Relationship Id="rId5" Type="http://schemas.openxmlformats.org/officeDocument/2006/relationships/image" Target="../media/image37.png"/><Relationship Id="rId4" Type="http://schemas.microsoft.com/office/2007/relationships/hdphoto" Target="../media/hdphoto17.wdp"/></Relationships>
</file>

<file path=ppt/slides/_rels/slide6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2.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3.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4.xml"/><Relationship Id="rId1" Type="http://schemas.openxmlformats.org/officeDocument/2006/relationships/slideLayout" Target="../slideLayouts/slideLayout12.xml"/><Relationship Id="rId4" Type="http://schemas.microsoft.com/office/2007/relationships/hdphoto" Target="../media/hdphoto15.wdp"/></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6.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7.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7" name="Rectangle 2051"/>
          <p:cNvSpPr>
            <a:spLocks noGrp="1" noChangeArrowheads="1"/>
          </p:cNvSpPr>
          <p:nvPr>
            <p:ph type="body" idx="4294967295"/>
          </p:nvPr>
        </p:nvSpPr>
        <p:spPr>
          <a:xfrm>
            <a:off x="457200" y="2574099"/>
            <a:ext cx="7543800" cy="923972"/>
          </a:xfrm>
          <a:prstGeom prst="rect">
            <a:avLst/>
          </a:prstGeo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p>
            <a:pPr marL="533400" indent="-533400">
              <a:spcBef>
                <a:spcPct val="5000"/>
              </a:spcBef>
              <a:buNone/>
            </a:pPr>
            <a:r>
              <a:rPr lang="en-US" altLang="en-US" sz="5400" dirty="0" smtClean="0">
                <a:solidFill>
                  <a:schemeClr val="tx1"/>
                </a:solidFill>
                <a:effectLst/>
              </a:rPr>
              <a:t>Cost-Volume-Profit </a:t>
            </a:r>
          </a:p>
        </p:txBody>
      </p:sp>
      <p:sp>
        <p:nvSpPr>
          <p:cNvPr id="2" name="TextBox 1"/>
          <p:cNvSpPr txBox="1"/>
          <p:nvPr/>
        </p:nvSpPr>
        <p:spPr>
          <a:xfrm>
            <a:off x="228600" y="-203498"/>
            <a:ext cx="2961409" cy="3031599"/>
          </a:xfrm>
          <a:prstGeom prst="rect">
            <a:avLst/>
          </a:prstGeom>
          <a:noFill/>
          <a:ln>
            <a:noFill/>
          </a:ln>
        </p:spPr>
        <p:txBody>
          <a:bodyPr wrap="square" lIns="45720" rIns="45720" rtlCol="0" anchor="ctr" anchorCtr="0">
            <a:spAutoFit/>
          </a:bodyPr>
          <a:lstStyle/>
          <a:p>
            <a:r>
              <a:rPr lang="en-US" sz="19100" i="0" dirty="0" smtClean="0">
                <a:solidFill>
                  <a:schemeClr val="tx2">
                    <a:lumMod val="50000"/>
                  </a:schemeClr>
                </a:solidFill>
                <a:effectLst/>
                <a:latin typeface="Liberation Sans" panose="020B0604020202020204"/>
              </a:rPr>
              <a:t>11</a:t>
            </a:r>
            <a:endParaRPr lang="en-US" sz="19100" i="0" dirty="0">
              <a:solidFill>
                <a:schemeClr val="tx2">
                  <a:lumMod val="50000"/>
                </a:schemeClr>
              </a:solidFill>
              <a:effectLst/>
              <a:latin typeface="Liberation Sans" panose="020B0604020202020204"/>
            </a:endParaRPr>
          </a:p>
        </p:txBody>
      </p:sp>
      <p:cxnSp>
        <p:nvCxnSpPr>
          <p:cNvPr id="4" name="Straight Connector 3"/>
          <p:cNvCxnSpPr/>
          <p:nvPr/>
        </p:nvCxnSpPr>
        <p:spPr bwMode="auto">
          <a:xfrm>
            <a:off x="587992" y="2354240"/>
            <a:ext cx="7924800" cy="0"/>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7" name="TextBox 1"/>
          <p:cNvSpPr txBox="1">
            <a:spLocks noChangeArrowheads="1"/>
          </p:cNvSpPr>
          <p:nvPr/>
        </p:nvSpPr>
        <p:spPr bwMode="auto">
          <a:xfrm>
            <a:off x="5101828" y="5715000"/>
            <a:ext cx="3889772" cy="1015663"/>
          </a:xfrm>
          <a:prstGeom prst="rect">
            <a:avLst/>
          </a:prstGeom>
          <a:solidFill>
            <a:schemeClr val="accent3"/>
          </a:solidFill>
          <a:ln>
            <a:noFill/>
          </a:ln>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defRPr/>
            </a:pPr>
            <a:r>
              <a:rPr lang="en-US" sz="1500" i="0" dirty="0">
                <a:effectLst/>
                <a:latin typeface="Liberation Sans" panose="020B0604020202020204" pitchFamily="34" charset="0"/>
              </a:rPr>
              <a:t>Prepared by</a:t>
            </a:r>
          </a:p>
          <a:p>
            <a:pPr algn="ctr">
              <a:defRPr/>
            </a:pPr>
            <a:r>
              <a:rPr lang="en-US" sz="1500" i="0" dirty="0">
                <a:effectLst/>
                <a:latin typeface="Liberation Sans" panose="020B0604020202020204" pitchFamily="34" charset="0"/>
              </a:rPr>
              <a:t>Coby Harmon</a:t>
            </a:r>
          </a:p>
          <a:p>
            <a:pPr algn="ctr">
              <a:defRPr/>
            </a:pPr>
            <a:r>
              <a:rPr lang="en-US" sz="1500" i="0" dirty="0">
                <a:effectLst/>
                <a:latin typeface="Liberation Sans" panose="020B0604020202020204" pitchFamily="34" charset="0"/>
              </a:rPr>
              <a:t>University of California, Santa Barbara</a:t>
            </a:r>
          </a:p>
          <a:p>
            <a:pPr algn="ctr">
              <a:defRPr/>
            </a:pPr>
            <a:r>
              <a:rPr lang="en-US" sz="1500" i="0" dirty="0">
                <a:effectLst/>
                <a:latin typeface="Liberation Sans" panose="020B0604020202020204" pitchFamily="34" charset="0"/>
              </a:rPr>
              <a:t>Westmont College</a:t>
            </a:r>
          </a:p>
        </p:txBody>
      </p:sp>
      <p:sp>
        <p:nvSpPr>
          <p:cNvPr id="9" name="TextBox 8"/>
          <p:cNvSpPr txBox="1"/>
          <p:nvPr/>
        </p:nvSpPr>
        <p:spPr>
          <a:xfrm>
            <a:off x="6188610" y="381000"/>
            <a:ext cx="2498190" cy="830997"/>
          </a:xfrm>
          <a:prstGeom prst="rect">
            <a:avLst/>
          </a:prstGeom>
          <a:noFill/>
        </p:spPr>
        <p:txBody>
          <a:bodyPr wrap="square" rtlCol="0">
            <a:spAutoFit/>
          </a:bodyPr>
          <a:lstStyle/>
          <a:p>
            <a:pPr algn="ctr"/>
            <a:r>
              <a:rPr lang="en-US" sz="4800" b="1" dirty="0" smtClean="0">
                <a:effectLst/>
                <a:latin typeface="Constantia" panose="02030602050306030303" pitchFamily="18" charset="0"/>
                <a:cs typeface="Arial" panose="020B0604020202020204" pitchFamily="34" charset="0"/>
              </a:rPr>
              <a:t>W</a:t>
            </a:r>
            <a:r>
              <a:rPr lang="en-US" sz="4000" b="1" dirty="0" smtClean="0">
                <a:effectLst/>
                <a:latin typeface="Constantia" panose="02030602050306030303" pitchFamily="18" charset="0"/>
                <a:cs typeface="Arial" panose="020B0604020202020204" pitchFamily="34" charset="0"/>
              </a:rPr>
              <a:t>ILEY</a:t>
            </a:r>
            <a:endParaRPr lang="en-US" sz="4000" b="1" dirty="0">
              <a:effectLst/>
              <a:latin typeface="Constantia" panose="02030602050306030303" pitchFamily="18" charset="0"/>
              <a:cs typeface="Arial" panose="020B0604020202020204" pitchFamily="34" charset="0"/>
            </a:endParaRPr>
          </a:p>
        </p:txBody>
      </p:sp>
      <p:sp>
        <p:nvSpPr>
          <p:cNvPr id="10" name="Text Box 2052"/>
          <p:cNvSpPr txBox="1">
            <a:spLocks noChangeArrowheads="1"/>
          </p:cNvSpPr>
          <p:nvPr/>
        </p:nvSpPr>
        <p:spPr bwMode="auto">
          <a:xfrm>
            <a:off x="2071048" y="3931131"/>
            <a:ext cx="4953000" cy="869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lgn="ctr">
              <a:defRPr sz="2400">
                <a:solidFill>
                  <a:schemeClr val="tx1"/>
                </a:solidFill>
                <a:latin typeface="Times New Roman" pitchFamily="18"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spcBef>
                <a:spcPts val="300"/>
              </a:spcBef>
            </a:pPr>
            <a:r>
              <a:rPr lang="en-US" altLang="en-US" dirty="0" smtClean="0">
                <a:effectLst/>
                <a:latin typeface="Arial"/>
                <a:cs typeface="Arial"/>
              </a:rPr>
              <a:t>Kimmel ●</a:t>
            </a:r>
            <a:r>
              <a:rPr lang="en-US" altLang="en-US" dirty="0" smtClean="0">
                <a:effectLst/>
                <a:latin typeface="Liberation Sans" panose="020B0604020202020204" pitchFamily="34" charset="0"/>
              </a:rPr>
              <a:t> </a:t>
            </a:r>
            <a:r>
              <a:rPr lang="en-US" altLang="en-US" i="0" dirty="0" smtClean="0">
                <a:effectLst/>
                <a:latin typeface="Liberation Sans" panose="020B0604020202020204" pitchFamily="34" charset="0"/>
              </a:rPr>
              <a:t>Weygandt </a:t>
            </a:r>
            <a:r>
              <a:rPr lang="en-US" altLang="en-US" i="0" dirty="0" smtClean="0">
                <a:effectLst/>
                <a:latin typeface="Arial"/>
                <a:cs typeface="Arial"/>
              </a:rPr>
              <a:t>● Kieso</a:t>
            </a:r>
          </a:p>
          <a:p>
            <a:pPr>
              <a:spcBef>
                <a:spcPts val="300"/>
              </a:spcBef>
            </a:pPr>
            <a:r>
              <a:rPr lang="en-US" altLang="en-US" i="0" dirty="0" smtClean="0">
                <a:effectLst/>
                <a:latin typeface="Liberation Sans" panose="020B0604020202020204" pitchFamily="34" charset="0"/>
              </a:rPr>
              <a:t>Survey of Accounting</a:t>
            </a:r>
            <a:r>
              <a:rPr lang="en-US" altLang="en-US" i="0" dirty="0">
                <a:effectLst/>
                <a:latin typeface="Liberation Sans" panose="020B0604020202020204" pitchFamily="34" charset="0"/>
              </a:rPr>
              <a:t>,  </a:t>
            </a:r>
            <a:r>
              <a:rPr lang="en-US" altLang="en-US" i="0" dirty="0" smtClean="0">
                <a:effectLst/>
                <a:latin typeface="Liberation Sans" panose="020B0604020202020204" pitchFamily="34" charset="0"/>
              </a:rPr>
              <a:t>First </a:t>
            </a:r>
            <a:r>
              <a:rPr lang="en-US" altLang="en-US" i="0" dirty="0">
                <a:effectLst/>
                <a:latin typeface="Liberation Sans" panose="020B0604020202020204" pitchFamily="34" charset="0"/>
              </a:rPr>
              <a:t>Edition</a:t>
            </a:r>
          </a:p>
        </p:txBody>
      </p:sp>
    </p:spTree>
    <p:extLst>
      <p:ext uri="{BB962C8B-B14F-4D97-AF65-F5344CB8AC3E}">
        <p14:creationId xmlns:p14="http://schemas.microsoft.com/office/powerpoint/2010/main" val="1347291229"/>
      </p:ext>
    </p:extLst>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62" name="Rectangle 14"/>
          <p:cNvSpPr>
            <a:spLocks noGrp="1" noChangeArrowheads="1"/>
          </p:cNvSpPr>
          <p:nvPr>
            <p:ph type="title"/>
          </p:nvPr>
        </p:nvSpPr>
        <p:spPr bwMode="auto">
          <a:xfrm>
            <a:off x="457200" y="381000"/>
            <a:ext cx="8229600" cy="560388"/>
          </a:xfrm>
          <a:prstGeom prst="rect">
            <a:avLst/>
          </a:prstGeom>
          <a:solidFill>
            <a:srgbClr val="0066CC"/>
          </a:solidFill>
          <a:ln w="38100" cap="flat" algn="ctr">
            <a:solidFill>
              <a:srgbClr val="7F7F7F"/>
            </a:solidFill>
            <a:miter lim="800000"/>
            <a:headEnd/>
            <a:tailEnd/>
          </a:ln>
          <a:effectLst/>
        </p:spPr>
        <p:txBody>
          <a:bodyPr vert="horz" wrap="square" lIns="90488" tIns="44450" rIns="90488" bIns="44450" numCol="1" anchor="t" anchorCtr="0" compatLnSpc="1">
            <a:prstTxWarp prst="textNoShape">
              <a:avLst/>
            </a:prstTxWarp>
          </a:bodyPr>
          <a:lstStyle/>
          <a:p>
            <a:pPr marL="109538"/>
            <a:r>
              <a:rPr lang="en-US" altLang="en-US" i="0" dirty="0" smtClean="0">
                <a:solidFill>
                  <a:schemeClr val="bg1"/>
                </a:solidFill>
                <a:effectLst>
                  <a:outerShdw blurRad="38100" dist="38100" dir="2700000" algn="tl">
                    <a:srgbClr val="000000"/>
                  </a:outerShdw>
                </a:effectLst>
                <a:latin typeface="Liberation Sans" panose="020B0604020202020204" pitchFamily="34" charset="0"/>
              </a:rPr>
              <a:t>CHAPTER OUTLINE</a:t>
            </a:r>
          </a:p>
        </p:txBody>
      </p:sp>
      <p:sp>
        <p:nvSpPr>
          <p:cNvPr id="3" name="Rounded Rectangle 2"/>
          <p:cNvSpPr/>
          <p:nvPr/>
        </p:nvSpPr>
        <p:spPr bwMode="auto">
          <a:xfrm>
            <a:off x="677840" y="1713849"/>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804863"/>
            <a:r>
              <a:rPr lang="en-US" sz="1700" b="1" dirty="0">
                <a:latin typeface="Liberation Sans" panose="020B0604020202020204" pitchFamily="34" charset="0"/>
              </a:rPr>
              <a:t>Explain variable, </a:t>
            </a:r>
            <a:r>
              <a:rPr lang="en-US" sz="1700" b="1" dirty="0" smtClean="0">
                <a:latin typeface="Liberation Sans" panose="020B0604020202020204" pitchFamily="34" charset="0"/>
              </a:rPr>
              <a:t>fixed</a:t>
            </a:r>
            <a:r>
              <a:rPr lang="en-US" sz="1700" b="1" dirty="0">
                <a:latin typeface="Liberation Sans" panose="020B0604020202020204" pitchFamily="34" charset="0"/>
              </a:rPr>
              <a:t>, and mixed costs and the relevant range.</a:t>
            </a:r>
          </a:p>
        </p:txBody>
      </p:sp>
      <p:cxnSp>
        <p:nvCxnSpPr>
          <p:cNvPr id="5" name="Straight Connector 4"/>
          <p:cNvCxnSpPr/>
          <p:nvPr/>
        </p:nvCxnSpPr>
        <p:spPr bwMode="auto">
          <a:xfrm>
            <a:off x="1439840" y="1813341"/>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6" name="TextBox 5"/>
          <p:cNvSpPr txBox="1"/>
          <p:nvPr/>
        </p:nvSpPr>
        <p:spPr>
          <a:xfrm>
            <a:off x="838613" y="1823112"/>
            <a:ext cx="554182" cy="584775"/>
          </a:xfrm>
          <a:prstGeom prst="rect">
            <a:avLst/>
          </a:prstGeom>
          <a:noFill/>
        </p:spPr>
        <p:txBody>
          <a:bodyPr wrap="square" rtlCol="0">
            <a:spAutoFit/>
          </a:bodyPr>
          <a:lstStyle/>
          <a:p>
            <a:pPr algn="ctr"/>
            <a:r>
              <a:rPr lang="en-US" sz="3200" b="1" i="0" dirty="0" smtClean="0">
                <a:solidFill>
                  <a:srgbClr val="E20000"/>
                </a:solidFill>
                <a:effectLst/>
                <a:latin typeface="+mn-lt"/>
              </a:rPr>
              <a:t>1</a:t>
            </a:r>
            <a:endParaRPr lang="en-US" sz="3200" b="1" i="0" dirty="0">
              <a:solidFill>
                <a:srgbClr val="E20000"/>
              </a:solidFill>
              <a:effectLst/>
              <a:latin typeface="+mn-lt"/>
            </a:endParaRPr>
          </a:p>
        </p:txBody>
      </p:sp>
      <p:sp>
        <p:nvSpPr>
          <p:cNvPr id="7" name="Rectangle 6"/>
          <p:cNvSpPr/>
          <p:nvPr/>
        </p:nvSpPr>
        <p:spPr bwMode="auto">
          <a:xfrm>
            <a:off x="457200" y="381000"/>
            <a:ext cx="8229600" cy="6019800"/>
          </a:xfrm>
          <a:prstGeom prst="rect">
            <a:avLst/>
          </a:prstGeom>
          <a:noFill/>
          <a:ln w="38100" cap="sq" cmpd="sng" algn="ctr">
            <a:solidFill>
              <a:srgbClr val="7F7F7F"/>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
        <p:nvSpPr>
          <p:cNvPr id="8" name="TextBox 7"/>
          <p:cNvSpPr txBox="1"/>
          <p:nvPr/>
        </p:nvSpPr>
        <p:spPr>
          <a:xfrm>
            <a:off x="587992" y="1115291"/>
            <a:ext cx="5181600" cy="484909"/>
          </a:xfrm>
          <a:prstGeom prst="rect">
            <a:avLst/>
          </a:prstGeom>
          <a:noFill/>
          <a:ln w="38100" cap="flat" algn="ctr">
            <a:noFill/>
            <a:miter lim="800000"/>
            <a:headEnd/>
            <a:tailEnd/>
          </a:ln>
          <a:effectLst/>
        </p:spPr>
        <p:txBody>
          <a:bodyPr vert="horz" wrap="square" lIns="90488" tIns="44450" rIns="90488" bIns="44450" numCol="1" anchor="t" anchorCtr="0" compatLnSpc="1">
            <a:prstTxWarp prst="textNoShape">
              <a:avLst/>
            </a:prstTxWarp>
          </a:bodyPr>
          <a:lstStyle>
            <a:defPPr>
              <a:defRPr lang="en-US"/>
            </a:defPPr>
            <a:lvl1pPr marL="109538" algn="l">
              <a:defRPr b="1" i="0">
                <a:solidFill>
                  <a:srgbClr val="E20000"/>
                </a:solidFill>
                <a:effectLst/>
                <a:latin typeface="Liberation Sans" panose="020B0604020202020204" pitchFamily="34" charset="0"/>
                <a:ea typeface="+mj-ea"/>
                <a:cs typeface="+mj-cs"/>
              </a:defRPr>
            </a:lvl1pPr>
            <a:lvl2pPr>
              <a:defRPr sz="3000" b="1" i="1">
                <a:solidFill>
                  <a:srgbClr val="BC0000"/>
                </a:solidFill>
                <a:effectLst>
                  <a:outerShdw blurRad="38100" dist="38100" dir="2700000" algn="tl">
                    <a:srgbClr val="C0C0C0"/>
                  </a:outerShdw>
                </a:effectLst>
              </a:defRPr>
            </a:lvl2pPr>
            <a:lvl3pPr>
              <a:defRPr sz="3000" b="1" i="1">
                <a:solidFill>
                  <a:srgbClr val="BC0000"/>
                </a:solidFill>
                <a:effectLst>
                  <a:outerShdw blurRad="38100" dist="38100" dir="2700000" algn="tl">
                    <a:srgbClr val="C0C0C0"/>
                  </a:outerShdw>
                </a:effectLst>
              </a:defRPr>
            </a:lvl3pPr>
            <a:lvl4pPr>
              <a:defRPr sz="3000" b="1" i="1">
                <a:solidFill>
                  <a:srgbClr val="BC0000"/>
                </a:solidFill>
                <a:effectLst>
                  <a:outerShdw blurRad="38100" dist="38100" dir="2700000" algn="tl">
                    <a:srgbClr val="C0C0C0"/>
                  </a:outerShdw>
                </a:effectLst>
              </a:defRPr>
            </a:lvl4pPr>
            <a:lvl5pPr>
              <a:defRPr sz="3000" b="1" i="1">
                <a:solidFill>
                  <a:srgbClr val="BC0000"/>
                </a:solidFill>
                <a:effectLst>
                  <a:outerShdw blurRad="38100" dist="38100" dir="2700000" algn="tl">
                    <a:srgbClr val="C0C0C0"/>
                  </a:outerShdw>
                </a:effectLst>
              </a:defRPr>
            </a:lvl5pPr>
            <a:lvl6pPr marL="457200" algn="ctr" eaLnBrk="0" fontAlgn="base" hangingPunct="0">
              <a:spcBef>
                <a:spcPct val="0"/>
              </a:spcBef>
              <a:spcAft>
                <a:spcPct val="0"/>
              </a:spcAft>
              <a:defRPr sz="3000" b="1" i="1">
                <a:effectLst>
                  <a:outerShdw blurRad="38100" dist="38100" dir="2700000" algn="tl">
                    <a:srgbClr val="FFFFFF"/>
                  </a:outerShdw>
                </a:effectLst>
              </a:defRPr>
            </a:lvl6pPr>
            <a:lvl7pPr marL="914400" algn="ctr" eaLnBrk="0" fontAlgn="base" hangingPunct="0">
              <a:spcBef>
                <a:spcPct val="0"/>
              </a:spcBef>
              <a:spcAft>
                <a:spcPct val="0"/>
              </a:spcAft>
              <a:defRPr sz="3000" b="1" i="1">
                <a:effectLst>
                  <a:outerShdw blurRad="38100" dist="38100" dir="2700000" algn="tl">
                    <a:srgbClr val="FFFFFF"/>
                  </a:outerShdw>
                </a:effectLst>
              </a:defRPr>
            </a:lvl7pPr>
            <a:lvl8pPr marL="1371600" algn="ctr" eaLnBrk="0" fontAlgn="base" hangingPunct="0">
              <a:spcBef>
                <a:spcPct val="0"/>
              </a:spcBef>
              <a:spcAft>
                <a:spcPct val="0"/>
              </a:spcAft>
              <a:defRPr sz="3000" b="1" i="1">
                <a:effectLst>
                  <a:outerShdw blurRad="38100" dist="38100" dir="2700000" algn="tl">
                    <a:srgbClr val="FFFFFF"/>
                  </a:outerShdw>
                </a:effectLst>
              </a:defRPr>
            </a:lvl8pPr>
            <a:lvl9pPr marL="1828800" algn="ctr" eaLnBrk="0" fontAlgn="base" hangingPunct="0">
              <a:spcBef>
                <a:spcPct val="0"/>
              </a:spcBef>
              <a:spcAft>
                <a:spcPct val="0"/>
              </a:spcAft>
              <a:defRPr sz="3000" b="1" i="1">
                <a:effectLst>
                  <a:outerShdw blurRad="38100" dist="38100" dir="2700000" algn="tl">
                    <a:srgbClr val="FFFFFF"/>
                  </a:outerShdw>
                </a:effectLst>
              </a:defRPr>
            </a:lvl9pPr>
          </a:lstStyle>
          <a:p>
            <a:r>
              <a:rPr lang="en-US" dirty="0"/>
              <a:t>LEARNING OBJECTIVES</a:t>
            </a:r>
          </a:p>
        </p:txBody>
      </p:sp>
      <p:sp>
        <p:nvSpPr>
          <p:cNvPr id="25" name="Rounded Rectangle 24"/>
          <p:cNvSpPr/>
          <p:nvPr/>
        </p:nvSpPr>
        <p:spPr bwMode="auto">
          <a:xfrm>
            <a:off x="685800" y="26282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804863"/>
            <a:r>
              <a:rPr lang="en-US" sz="1700" b="1" dirty="0">
                <a:latin typeface="Liberation Sans" panose="020B0604020202020204" pitchFamily="34" charset="0"/>
              </a:rPr>
              <a:t>Apply the high-low method to determine the components of mixed costs.</a:t>
            </a:r>
          </a:p>
        </p:txBody>
      </p:sp>
      <p:cxnSp>
        <p:nvCxnSpPr>
          <p:cNvPr id="26" name="Straight Connector 25"/>
          <p:cNvCxnSpPr/>
          <p:nvPr/>
        </p:nvCxnSpPr>
        <p:spPr bwMode="auto">
          <a:xfrm>
            <a:off x="1447800" y="27277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7" name="TextBox 26"/>
          <p:cNvSpPr txBox="1"/>
          <p:nvPr/>
        </p:nvSpPr>
        <p:spPr>
          <a:xfrm>
            <a:off x="846573" y="2737494"/>
            <a:ext cx="554182" cy="584775"/>
          </a:xfrm>
          <a:prstGeom prst="rect">
            <a:avLst/>
          </a:prstGeom>
          <a:noFill/>
        </p:spPr>
        <p:txBody>
          <a:bodyPr wrap="square" rtlCol="0">
            <a:spAutoFit/>
          </a:bodyPr>
          <a:lstStyle/>
          <a:p>
            <a:pPr algn="ctr"/>
            <a:r>
              <a:rPr lang="en-US" sz="3200" b="1" dirty="0">
                <a:solidFill>
                  <a:srgbClr val="E20000"/>
                </a:solidFill>
                <a:latin typeface="+mn-lt"/>
              </a:rPr>
              <a:t>2</a:t>
            </a:r>
            <a:endParaRPr lang="en-US" sz="3200" b="1" i="0" dirty="0">
              <a:solidFill>
                <a:srgbClr val="E20000"/>
              </a:solidFill>
              <a:effectLst/>
              <a:latin typeface="+mn-lt"/>
            </a:endParaRPr>
          </a:p>
        </p:txBody>
      </p:sp>
      <p:sp>
        <p:nvSpPr>
          <p:cNvPr id="31" name="Rounded Rectangle 30"/>
          <p:cNvSpPr/>
          <p:nvPr/>
        </p:nvSpPr>
        <p:spPr bwMode="auto">
          <a:xfrm>
            <a:off x="685800" y="35426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804863"/>
            <a:r>
              <a:rPr lang="en-US" sz="1700" b="1" dirty="0">
                <a:latin typeface="Liberation Sans" panose="020B0604020202020204" pitchFamily="34" charset="0"/>
              </a:rPr>
              <a:t>Prepare a CVP income statement to determine contribution margin.</a:t>
            </a:r>
          </a:p>
        </p:txBody>
      </p:sp>
      <p:cxnSp>
        <p:nvCxnSpPr>
          <p:cNvPr id="32" name="Straight Connector 31"/>
          <p:cNvCxnSpPr/>
          <p:nvPr/>
        </p:nvCxnSpPr>
        <p:spPr bwMode="auto">
          <a:xfrm>
            <a:off x="1447800" y="36421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3" name="TextBox 32"/>
          <p:cNvSpPr txBox="1"/>
          <p:nvPr/>
        </p:nvSpPr>
        <p:spPr>
          <a:xfrm>
            <a:off x="846573" y="3651894"/>
            <a:ext cx="554182" cy="584775"/>
          </a:xfrm>
          <a:prstGeom prst="rect">
            <a:avLst/>
          </a:prstGeom>
          <a:noFill/>
        </p:spPr>
        <p:txBody>
          <a:bodyPr wrap="square" rtlCol="0">
            <a:spAutoFit/>
          </a:bodyPr>
          <a:lstStyle/>
          <a:p>
            <a:pPr algn="ctr"/>
            <a:r>
              <a:rPr lang="en-US" sz="3200" b="1" dirty="0">
                <a:solidFill>
                  <a:srgbClr val="E20000"/>
                </a:solidFill>
                <a:latin typeface="+mn-lt"/>
              </a:rPr>
              <a:t>3</a:t>
            </a:r>
            <a:endParaRPr lang="en-US" sz="3200" b="1" i="0" dirty="0">
              <a:solidFill>
                <a:srgbClr val="E20000"/>
              </a:solidFill>
              <a:effectLst/>
              <a:latin typeface="+mn-lt"/>
            </a:endParaRPr>
          </a:p>
        </p:txBody>
      </p:sp>
      <p:sp>
        <p:nvSpPr>
          <p:cNvPr id="34" name="Rounded Rectangle 33"/>
          <p:cNvSpPr/>
          <p:nvPr/>
        </p:nvSpPr>
        <p:spPr bwMode="auto">
          <a:xfrm>
            <a:off x="685800" y="44570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804863"/>
            <a:r>
              <a:rPr lang="en-US" sz="1700" b="1" dirty="0">
                <a:latin typeface="Liberation Sans" panose="020B0604020202020204" pitchFamily="34" charset="0"/>
              </a:rPr>
              <a:t>Compute the break-even point using three approaches.</a:t>
            </a:r>
          </a:p>
        </p:txBody>
      </p:sp>
      <p:cxnSp>
        <p:nvCxnSpPr>
          <p:cNvPr id="35" name="Straight Connector 34"/>
          <p:cNvCxnSpPr/>
          <p:nvPr/>
        </p:nvCxnSpPr>
        <p:spPr bwMode="auto">
          <a:xfrm>
            <a:off x="1447800" y="45565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6" name="TextBox 35"/>
          <p:cNvSpPr txBox="1"/>
          <p:nvPr/>
        </p:nvSpPr>
        <p:spPr>
          <a:xfrm>
            <a:off x="846573" y="4566294"/>
            <a:ext cx="554182" cy="584775"/>
          </a:xfrm>
          <a:prstGeom prst="rect">
            <a:avLst/>
          </a:prstGeom>
          <a:noFill/>
        </p:spPr>
        <p:txBody>
          <a:bodyPr wrap="square" rtlCol="0">
            <a:spAutoFit/>
          </a:bodyPr>
          <a:lstStyle/>
          <a:p>
            <a:pPr algn="ctr"/>
            <a:r>
              <a:rPr lang="en-US" sz="3200" b="1" dirty="0">
                <a:solidFill>
                  <a:srgbClr val="E20000"/>
                </a:solidFill>
                <a:latin typeface="+mn-lt"/>
              </a:rPr>
              <a:t>4</a:t>
            </a:r>
            <a:endParaRPr lang="en-US" sz="3200" b="1" i="0" dirty="0">
              <a:solidFill>
                <a:srgbClr val="E20000"/>
              </a:solidFill>
              <a:effectLst/>
              <a:latin typeface="+mn-lt"/>
            </a:endParaRPr>
          </a:p>
        </p:txBody>
      </p:sp>
      <p:sp>
        <p:nvSpPr>
          <p:cNvPr id="37" name="Rounded Rectangle 36"/>
          <p:cNvSpPr/>
          <p:nvPr/>
        </p:nvSpPr>
        <p:spPr bwMode="auto">
          <a:xfrm>
            <a:off x="685800" y="53714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804863"/>
            <a:r>
              <a:rPr lang="en-US" sz="1700" b="1" dirty="0">
                <a:latin typeface="Liberation Sans" panose="020B0604020202020204" pitchFamily="34" charset="0"/>
              </a:rPr>
              <a:t>Determine the sales required to earn target net income and determine margin of safety.</a:t>
            </a:r>
          </a:p>
        </p:txBody>
      </p:sp>
      <p:cxnSp>
        <p:nvCxnSpPr>
          <p:cNvPr id="38" name="Straight Connector 37"/>
          <p:cNvCxnSpPr/>
          <p:nvPr/>
        </p:nvCxnSpPr>
        <p:spPr bwMode="auto">
          <a:xfrm>
            <a:off x="1447800" y="54709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9" name="TextBox 38"/>
          <p:cNvSpPr txBox="1"/>
          <p:nvPr/>
        </p:nvSpPr>
        <p:spPr>
          <a:xfrm>
            <a:off x="846573" y="5480694"/>
            <a:ext cx="554182" cy="584775"/>
          </a:xfrm>
          <a:prstGeom prst="rect">
            <a:avLst/>
          </a:prstGeom>
          <a:noFill/>
        </p:spPr>
        <p:txBody>
          <a:bodyPr wrap="square" rtlCol="0">
            <a:spAutoFit/>
          </a:bodyPr>
          <a:lstStyle/>
          <a:p>
            <a:pPr algn="ctr"/>
            <a:r>
              <a:rPr lang="en-US" sz="3200" b="1" dirty="0">
                <a:solidFill>
                  <a:srgbClr val="E20000"/>
                </a:solidFill>
                <a:latin typeface="+mn-lt"/>
              </a:rPr>
              <a:t>5</a:t>
            </a:r>
            <a:endParaRPr lang="en-US" sz="3200" b="1" i="0" dirty="0">
              <a:solidFill>
                <a:srgbClr val="E20000"/>
              </a:solidFill>
              <a:effectLst/>
              <a:latin typeface="+mn-lt"/>
            </a:endParaRPr>
          </a:p>
        </p:txBody>
      </p:sp>
    </p:spTree>
    <p:extLst>
      <p:ext uri="{BB962C8B-B14F-4D97-AF65-F5344CB8AC3E}">
        <p14:creationId xmlns:p14="http://schemas.microsoft.com/office/powerpoint/2010/main" val="1208625994"/>
      </p:ext>
    </p:extLst>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type="body" sz="half" idx="1"/>
          </p:nvPr>
        </p:nvSpPr>
        <p:spPr>
          <a:xfrm>
            <a:off x="533400" y="1547904"/>
            <a:ext cx="8077200" cy="3886200"/>
          </a:xfrm>
          <a:solidFill>
            <a:schemeClr val="bg1"/>
          </a:solidFill>
          <a:extLst>
            <a:ext uri="{91240B29-F687-4F45-9708-019B960494DF}">
              <a14:hiddenLine xmlns:a14="http://schemas.microsoft.com/office/drawing/2010/main" w="12700" cap="flat" cmpd="sng">
                <a:solidFill>
                  <a:schemeClr val="tx1"/>
                </a:solidFill>
                <a:prstDash val="solid"/>
                <a:miter lim="800000"/>
                <a:headEnd/>
                <a:tailEnd/>
              </a14:hiddenLine>
            </a:ext>
          </a:extLst>
        </p:spPr>
        <p:txBody>
          <a:bodyPr lIns="90488" tIns="44450" rIns="90488" bIns="44450"/>
          <a:lstStyle/>
          <a:p>
            <a:pPr marL="0" indent="0">
              <a:lnSpc>
                <a:spcPct val="120000"/>
              </a:lnSpc>
              <a:spcBef>
                <a:spcPct val="70000"/>
              </a:spcBef>
              <a:buClr>
                <a:srgbClr val="800000"/>
              </a:buClr>
              <a:buSzPct val="80000"/>
              <a:buFont typeface="Wingdings" pitchFamily="2" charset="2"/>
              <a:buNone/>
            </a:pPr>
            <a:r>
              <a:rPr lang="en-US" altLang="en-US" sz="2400" dirty="0">
                <a:solidFill>
                  <a:schemeClr val="tx2">
                    <a:lumMod val="50000"/>
                  </a:schemeClr>
                </a:solidFill>
                <a:effectLst/>
                <a:latin typeface="Liberation Sans" panose="020B0604020202020204" pitchFamily="34" charset="0"/>
              </a:rPr>
              <a:t>Cost Behavior </a:t>
            </a:r>
            <a:r>
              <a:rPr lang="en-US" altLang="en-US" sz="2400" dirty="0" smtClean="0">
                <a:solidFill>
                  <a:schemeClr val="tx2">
                    <a:lumMod val="50000"/>
                  </a:schemeClr>
                </a:solidFill>
                <a:effectLst/>
                <a:latin typeface="Liberation Sans" panose="020B0604020202020204" pitchFamily="34" charset="0"/>
              </a:rPr>
              <a:t>Analysis</a:t>
            </a:r>
            <a:r>
              <a:rPr lang="en-US" altLang="en-US" sz="2400" b="0" dirty="0" smtClean="0">
                <a:solidFill>
                  <a:schemeClr val="tx2">
                    <a:lumMod val="50000"/>
                  </a:schemeClr>
                </a:solidFill>
                <a:effectLst/>
                <a:latin typeface="Liberation Sans" panose="020B0604020202020204" pitchFamily="34" charset="0"/>
              </a:rPr>
              <a:t> </a:t>
            </a:r>
            <a:r>
              <a:rPr lang="en-US" altLang="en-US" sz="2300" b="0" dirty="0" smtClean="0">
                <a:effectLst/>
                <a:latin typeface="Liberation Sans" panose="020B0604020202020204" pitchFamily="34" charset="0"/>
              </a:rPr>
              <a:t>is the study of how specific costs respond to changes in the level of business activity.</a:t>
            </a:r>
          </a:p>
          <a:p>
            <a:pPr marL="685800" lvl="1" indent="-457200">
              <a:lnSpc>
                <a:spcPct val="120000"/>
              </a:lnSpc>
              <a:spcBef>
                <a:spcPct val="65000"/>
              </a:spcBef>
              <a:buClr>
                <a:srgbClr val="CC0000"/>
              </a:buClr>
              <a:buSzPct val="80000"/>
              <a:buFont typeface="Wingdings" pitchFamily="2" charset="2"/>
              <a:buChar char="u"/>
            </a:pPr>
            <a:r>
              <a:rPr lang="en-US" altLang="en-US" sz="2100" b="0" dirty="0" smtClean="0">
                <a:effectLst/>
                <a:latin typeface="Liberation Sans" panose="020B0604020202020204" pitchFamily="34" charset="0"/>
              </a:rPr>
              <a:t>Some </a:t>
            </a:r>
            <a:r>
              <a:rPr lang="en-US" altLang="en-US" sz="2200" b="0" dirty="0" smtClean="0">
                <a:effectLst/>
                <a:latin typeface="Liberation Sans" panose="020B0604020202020204" pitchFamily="34" charset="0"/>
              </a:rPr>
              <a:t>costs change; others remain the same.</a:t>
            </a:r>
          </a:p>
          <a:p>
            <a:pPr marL="685800" lvl="1" indent="-457200">
              <a:lnSpc>
                <a:spcPct val="120000"/>
              </a:lnSpc>
              <a:spcBef>
                <a:spcPct val="70000"/>
              </a:spcBef>
              <a:buClr>
                <a:srgbClr val="CC0000"/>
              </a:buClr>
              <a:buSzPct val="80000"/>
              <a:buFont typeface="Wingdings" pitchFamily="2" charset="2"/>
              <a:buChar char="u"/>
            </a:pPr>
            <a:r>
              <a:rPr lang="en-US" altLang="en-US" sz="2200" b="0" dirty="0" smtClean="0">
                <a:effectLst/>
                <a:latin typeface="Liberation Sans" panose="020B0604020202020204" pitchFamily="34" charset="0"/>
              </a:rPr>
              <a:t>Helps management plan operations and decide between alternative courses of action.</a:t>
            </a:r>
          </a:p>
          <a:p>
            <a:pPr marL="685800" lvl="1" indent="-457200">
              <a:lnSpc>
                <a:spcPct val="120000"/>
              </a:lnSpc>
              <a:spcBef>
                <a:spcPct val="70000"/>
              </a:spcBef>
              <a:buClr>
                <a:srgbClr val="CC0000"/>
              </a:buClr>
              <a:buSzPct val="80000"/>
              <a:buFont typeface="Wingdings" pitchFamily="2" charset="2"/>
              <a:buChar char="u"/>
            </a:pPr>
            <a:r>
              <a:rPr lang="en-US" altLang="en-US" sz="2200" b="0" dirty="0" smtClean="0">
                <a:effectLst/>
                <a:latin typeface="Liberation Sans" panose="020B0604020202020204" pitchFamily="34" charset="0"/>
              </a:rPr>
              <a:t>Applies to all types of businesses and entities.</a:t>
            </a:r>
          </a:p>
          <a:p>
            <a:pPr marL="685800" lvl="1" indent="-457200">
              <a:lnSpc>
                <a:spcPct val="120000"/>
              </a:lnSpc>
              <a:spcBef>
                <a:spcPct val="50000"/>
              </a:spcBef>
              <a:buClr>
                <a:srgbClr val="CC0000"/>
              </a:buClr>
              <a:buSzPct val="80000"/>
              <a:buFont typeface="Wingdings" pitchFamily="2" charset="2"/>
              <a:buChar char="u"/>
            </a:pPr>
            <a:r>
              <a:rPr lang="en-US" altLang="en-US" sz="2200" b="0" dirty="0" smtClean="0">
                <a:effectLst/>
                <a:latin typeface="Liberation Sans" panose="020B0604020202020204" pitchFamily="34" charset="0"/>
              </a:rPr>
              <a:t>Starting point is measuring key business activities.</a:t>
            </a:r>
          </a:p>
          <a:p>
            <a:pPr marL="685800" lvl="1" indent="-457200">
              <a:lnSpc>
                <a:spcPct val="120000"/>
              </a:lnSpc>
              <a:spcBef>
                <a:spcPct val="70000"/>
              </a:spcBef>
              <a:buClr>
                <a:srgbClr val="CC0000"/>
              </a:buClr>
              <a:buSzPct val="80000"/>
              <a:buFont typeface="Wingdings" pitchFamily="2" charset="2"/>
              <a:buChar char="u"/>
            </a:pPr>
            <a:endParaRPr lang="en-US" altLang="en-US" sz="2200" b="0" dirty="0" smtClean="0">
              <a:effectLst/>
              <a:latin typeface="Liberation Sans" panose="020B0604020202020204" pitchFamily="34" charset="0"/>
            </a:endParaRP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t>LO 1</a:t>
            </a:r>
          </a:p>
        </p:txBody>
      </p:sp>
      <p:sp>
        <p:nvSpPr>
          <p:cNvPr id="10" name="Isosceles Triangle 9"/>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1" name="TextBox 10"/>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2" name="Rounded Rectangle 11"/>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r>
              <a:rPr lang="en-US" sz="2300" b="1" dirty="0">
                <a:solidFill>
                  <a:schemeClr val="accent3"/>
                </a:solidFill>
                <a:latin typeface="Liberation Sans" panose="020B0604020202020204" pitchFamily="34" charset="0"/>
              </a:rPr>
              <a:t>Explain variable, </a:t>
            </a:r>
            <a:r>
              <a:rPr lang="en-US" sz="2300" b="1" dirty="0" smtClean="0">
                <a:solidFill>
                  <a:schemeClr val="accent3"/>
                </a:solidFill>
                <a:latin typeface="Liberation Sans" panose="020B0604020202020204" pitchFamily="34" charset="0"/>
              </a:rPr>
              <a:t>fixed</a:t>
            </a:r>
            <a:r>
              <a:rPr lang="en-US" sz="2300" b="1" dirty="0">
                <a:solidFill>
                  <a:schemeClr val="accent3"/>
                </a:solidFill>
                <a:latin typeface="Liberation Sans" panose="020B0604020202020204" pitchFamily="34" charset="0"/>
              </a:rPr>
              <a:t>, and mixed costs and the relevant range</a:t>
            </a:r>
            <a:r>
              <a:rPr lang="en-US" sz="2300" b="1" dirty="0" smtClean="0">
                <a:solidFill>
                  <a:schemeClr val="accent3"/>
                </a:solidFill>
                <a:latin typeface="Liberation Sans" panose="020B0604020202020204" pitchFamily="34" charset="0"/>
              </a:rPr>
              <a:t>.</a:t>
            </a:r>
            <a:endParaRPr lang="en-US" sz="2300" b="1" i="0" dirty="0">
              <a:solidFill>
                <a:schemeClr val="accent3"/>
              </a:solidFill>
              <a:latin typeface="Liberation Sans" panose="020B0604020202020204" pitchFamily="34" charset="0"/>
            </a:endParaRPr>
          </a:p>
        </p:txBody>
      </p:sp>
      <p:sp>
        <p:nvSpPr>
          <p:cNvPr id="13" name="TextBox 12"/>
          <p:cNvSpPr txBox="1"/>
          <p:nvPr/>
        </p:nvSpPr>
        <p:spPr>
          <a:xfrm>
            <a:off x="2189018" y="426570"/>
            <a:ext cx="554182" cy="707886"/>
          </a:xfrm>
          <a:prstGeom prst="rect">
            <a:avLst/>
          </a:prstGeom>
          <a:noFill/>
        </p:spPr>
        <p:txBody>
          <a:bodyPr wrap="square" rtlCol="0">
            <a:spAutoFit/>
          </a:bodyPr>
          <a:lstStyle/>
          <a:p>
            <a:pPr algn="ctr"/>
            <a:r>
              <a:rPr lang="en-US" sz="4000" b="1" i="0" dirty="0" smtClean="0">
                <a:solidFill>
                  <a:srgbClr val="E20000"/>
                </a:solidFill>
                <a:effectLst/>
                <a:latin typeface="+mn-lt"/>
              </a:rPr>
              <a:t>1</a:t>
            </a:r>
            <a:endParaRPr lang="en-US" sz="4000" b="1" i="0" dirty="0">
              <a:solidFill>
                <a:srgbClr val="E20000"/>
              </a:solidFill>
              <a:effectLst/>
              <a:latin typeface="+mn-lt"/>
            </a:endParaRPr>
          </a:p>
        </p:txBody>
      </p:sp>
      <p:cxnSp>
        <p:nvCxnSpPr>
          <p:cNvPr id="14" name="Straight Connector 13"/>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body" sz="half" idx="1"/>
          </p:nvPr>
        </p:nvSpPr>
        <p:spPr>
          <a:xfrm>
            <a:off x="533400" y="1295400"/>
            <a:ext cx="8077200" cy="4648200"/>
          </a:xfrm>
          <a:solidFill>
            <a:schemeClr val="bg1"/>
          </a:solid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0" indent="0">
              <a:lnSpc>
                <a:spcPct val="120000"/>
              </a:lnSpc>
              <a:spcBef>
                <a:spcPct val="70000"/>
              </a:spcBef>
              <a:buClr>
                <a:srgbClr val="800000"/>
              </a:buClr>
              <a:buSzPct val="80000"/>
              <a:buFont typeface="Wingdings" pitchFamily="2" charset="2"/>
              <a:buNone/>
            </a:pPr>
            <a:r>
              <a:rPr lang="en-US" altLang="en-US" sz="2400" dirty="0" smtClean="0">
                <a:solidFill>
                  <a:schemeClr val="tx2">
                    <a:lumMod val="50000"/>
                  </a:schemeClr>
                </a:solidFill>
                <a:effectLst/>
                <a:latin typeface="Liberation Sans" panose="020B0604020202020204" pitchFamily="34" charset="0"/>
              </a:rPr>
              <a:t>Cost Behavior Analysis</a:t>
            </a:r>
            <a:r>
              <a:rPr lang="en-US" altLang="en-US" sz="2400" b="0" dirty="0" smtClean="0">
                <a:solidFill>
                  <a:schemeClr val="tx2">
                    <a:lumMod val="50000"/>
                  </a:schemeClr>
                </a:solidFill>
                <a:effectLst/>
                <a:latin typeface="Liberation Sans" panose="020B0604020202020204" pitchFamily="34" charset="0"/>
              </a:rPr>
              <a:t> </a:t>
            </a:r>
            <a:r>
              <a:rPr lang="en-US" altLang="en-US" sz="2300" b="0" dirty="0" smtClean="0">
                <a:effectLst/>
                <a:latin typeface="Liberation Sans" panose="020B0604020202020204" pitchFamily="34" charset="0"/>
              </a:rPr>
              <a:t>is the study of how specific costs respond to changes in the level of business activity.</a:t>
            </a:r>
          </a:p>
          <a:p>
            <a:pPr marL="685800" lvl="1" indent="-457200">
              <a:lnSpc>
                <a:spcPct val="120000"/>
              </a:lnSpc>
              <a:spcBef>
                <a:spcPct val="65000"/>
              </a:spcBef>
              <a:buClr>
                <a:srgbClr val="CC0000"/>
              </a:buClr>
              <a:buSzPct val="80000"/>
              <a:buFont typeface="Wingdings" pitchFamily="2" charset="2"/>
              <a:buChar char="u"/>
            </a:pPr>
            <a:r>
              <a:rPr lang="en-US" altLang="en-US" sz="2200" b="0" dirty="0" smtClean="0">
                <a:effectLst/>
                <a:latin typeface="Liberation Sans" panose="020B0604020202020204" pitchFamily="34" charset="0"/>
              </a:rPr>
              <a:t>Activity levels may be expressed in terms of:</a:t>
            </a:r>
          </a:p>
          <a:p>
            <a:pPr marL="1257300" lvl="2" indent="-457200">
              <a:lnSpc>
                <a:spcPct val="120000"/>
              </a:lnSpc>
              <a:spcBef>
                <a:spcPct val="40000"/>
              </a:spcBef>
              <a:buClr>
                <a:srgbClr val="CC0000"/>
              </a:buClr>
              <a:buSzPct val="80000"/>
              <a:buFont typeface="Arial" charset="0"/>
              <a:buChar char="►"/>
            </a:pPr>
            <a:r>
              <a:rPr lang="en-US" altLang="en-US" sz="2100" b="0" dirty="0" smtClean="0">
                <a:effectLst/>
                <a:latin typeface="Liberation Sans" panose="020B0604020202020204" pitchFamily="34" charset="0"/>
              </a:rPr>
              <a:t>Sales dollars (in a retail company)</a:t>
            </a:r>
          </a:p>
          <a:p>
            <a:pPr marL="1257300" lvl="2" indent="-457200">
              <a:lnSpc>
                <a:spcPct val="120000"/>
              </a:lnSpc>
              <a:spcBef>
                <a:spcPct val="40000"/>
              </a:spcBef>
              <a:buClr>
                <a:srgbClr val="CC0000"/>
              </a:buClr>
              <a:buSzPct val="80000"/>
              <a:buFont typeface="Arial" charset="0"/>
              <a:buChar char="►"/>
            </a:pPr>
            <a:r>
              <a:rPr lang="en-US" altLang="en-US" sz="2100" b="0" dirty="0" smtClean="0">
                <a:effectLst/>
                <a:latin typeface="Liberation Sans" panose="020B0604020202020204" pitchFamily="34" charset="0"/>
              </a:rPr>
              <a:t>Miles driven (in a trucking company)</a:t>
            </a:r>
          </a:p>
          <a:p>
            <a:pPr marL="1257300" lvl="2" indent="-457200">
              <a:lnSpc>
                <a:spcPct val="120000"/>
              </a:lnSpc>
              <a:spcBef>
                <a:spcPct val="40000"/>
              </a:spcBef>
              <a:buClr>
                <a:srgbClr val="CC0000"/>
              </a:buClr>
              <a:buSzPct val="80000"/>
              <a:buFont typeface="Arial" charset="0"/>
              <a:buChar char="►"/>
            </a:pPr>
            <a:r>
              <a:rPr lang="en-US" altLang="en-US" sz="2100" b="0" dirty="0" smtClean="0">
                <a:effectLst/>
                <a:latin typeface="Liberation Sans" panose="020B0604020202020204" pitchFamily="34" charset="0"/>
              </a:rPr>
              <a:t>Room occupancy (in a hotel)</a:t>
            </a:r>
          </a:p>
          <a:p>
            <a:pPr marL="1257300" lvl="2" indent="-457200">
              <a:lnSpc>
                <a:spcPct val="120000"/>
              </a:lnSpc>
              <a:spcBef>
                <a:spcPct val="40000"/>
              </a:spcBef>
              <a:buClr>
                <a:srgbClr val="CC0000"/>
              </a:buClr>
              <a:buSzPct val="80000"/>
              <a:buFont typeface="Arial" charset="0"/>
              <a:buChar char="►"/>
            </a:pPr>
            <a:r>
              <a:rPr lang="en-US" altLang="en-US" sz="2100" b="0" dirty="0" smtClean="0">
                <a:effectLst/>
                <a:latin typeface="Liberation Sans" panose="020B0604020202020204" pitchFamily="34" charset="0"/>
              </a:rPr>
              <a:t>Dance classes taught (by a dance studio)</a:t>
            </a:r>
          </a:p>
          <a:p>
            <a:pPr marL="685800" lvl="1" indent="-457200">
              <a:lnSpc>
                <a:spcPct val="120000"/>
              </a:lnSpc>
              <a:spcBef>
                <a:spcPct val="70000"/>
              </a:spcBef>
              <a:buClr>
                <a:srgbClr val="CC0000"/>
              </a:buClr>
              <a:buSzPct val="80000"/>
              <a:buFont typeface="Wingdings" pitchFamily="2" charset="2"/>
              <a:buChar char="u"/>
            </a:pPr>
            <a:r>
              <a:rPr lang="en-US" altLang="en-US" sz="2200" b="0" dirty="0" smtClean="0">
                <a:effectLst/>
                <a:latin typeface="Liberation Sans" panose="020B0604020202020204" pitchFamily="34" charset="0"/>
              </a:rPr>
              <a:t>Many companies use more than one measurement base.</a:t>
            </a:r>
          </a:p>
        </p:txBody>
      </p:sp>
      <p:sp>
        <p:nvSpPr>
          <p:cNvPr id="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Cost Behavior Analysis</a:t>
            </a:r>
          </a:p>
        </p:txBody>
      </p:sp>
      <p:sp>
        <p:nvSpPr>
          <p:cNvPr id="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t>LO 1</a:t>
            </a: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8706" name="Rectangle 2"/>
          <p:cNvSpPr>
            <a:spLocks noGrp="1" noChangeArrowheads="1"/>
          </p:cNvSpPr>
          <p:nvPr>
            <p:ph type="body" sz="half" idx="1"/>
          </p:nvPr>
        </p:nvSpPr>
        <p:spPr>
          <a:xfrm>
            <a:off x="533400" y="1295400"/>
            <a:ext cx="8077200" cy="4648200"/>
          </a:xfrm>
          <a:solidFill>
            <a:schemeClr val="bg1"/>
          </a:solid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0" indent="0">
              <a:lnSpc>
                <a:spcPct val="120000"/>
              </a:lnSpc>
              <a:spcBef>
                <a:spcPct val="70000"/>
              </a:spcBef>
              <a:buClr>
                <a:srgbClr val="800000"/>
              </a:buClr>
              <a:buSzPct val="80000"/>
              <a:buFont typeface="Wingdings" pitchFamily="2" charset="2"/>
              <a:buNone/>
              <a:defRPr/>
            </a:pPr>
            <a:r>
              <a:rPr lang="en-US" sz="2400" dirty="0" smtClean="0">
                <a:solidFill>
                  <a:schemeClr val="tx2">
                    <a:lumMod val="50000"/>
                  </a:schemeClr>
                </a:solidFill>
                <a:effectLst/>
                <a:latin typeface="Liberation Sans" panose="020B0604020202020204" pitchFamily="34" charset="0"/>
              </a:rPr>
              <a:t>Cost Behavior Analysis</a:t>
            </a:r>
            <a:r>
              <a:rPr lang="en-US" sz="2400" b="0" dirty="0" smtClean="0">
                <a:solidFill>
                  <a:schemeClr val="tx2">
                    <a:lumMod val="50000"/>
                  </a:schemeClr>
                </a:solidFill>
                <a:effectLst/>
                <a:latin typeface="Liberation Sans" panose="020B0604020202020204" pitchFamily="34" charset="0"/>
              </a:rPr>
              <a:t> </a:t>
            </a:r>
            <a:r>
              <a:rPr lang="en-US" sz="2300" b="0" dirty="0" smtClean="0">
                <a:effectLst/>
                <a:latin typeface="Liberation Sans" panose="020B0604020202020204" pitchFamily="34" charset="0"/>
              </a:rPr>
              <a:t>is the study of how specific costs respond to changes in the level of business activity.</a:t>
            </a:r>
          </a:p>
          <a:p>
            <a:pPr marL="685800" lvl="1" indent="-457200">
              <a:lnSpc>
                <a:spcPct val="120000"/>
              </a:lnSpc>
              <a:spcBef>
                <a:spcPct val="65000"/>
              </a:spcBef>
              <a:buClr>
                <a:srgbClr val="CC0000"/>
              </a:buClr>
              <a:buSzPct val="80000"/>
              <a:buFont typeface="Wingdings" pitchFamily="2" charset="2"/>
              <a:buChar char="u"/>
              <a:defRPr/>
            </a:pPr>
            <a:r>
              <a:rPr lang="en-US" sz="2200" b="0" dirty="0" smtClean="0">
                <a:effectLst/>
                <a:latin typeface="Liberation Sans" panose="020B0604020202020204" pitchFamily="34" charset="0"/>
              </a:rPr>
              <a:t>Changes in the level or volume of activity should be correlated with changes in costs.</a:t>
            </a:r>
          </a:p>
          <a:p>
            <a:pPr marL="685800" lvl="1" indent="-457200">
              <a:lnSpc>
                <a:spcPct val="120000"/>
              </a:lnSpc>
              <a:spcBef>
                <a:spcPct val="50000"/>
              </a:spcBef>
              <a:buClr>
                <a:srgbClr val="CC0000"/>
              </a:buClr>
              <a:buSzPct val="80000"/>
              <a:buFont typeface="Wingdings" pitchFamily="2" charset="2"/>
              <a:buChar char="u"/>
              <a:defRPr/>
            </a:pPr>
            <a:r>
              <a:rPr lang="en-US" sz="2200" b="0" dirty="0" smtClean="0">
                <a:effectLst/>
                <a:latin typeface="Liberation Sans" panose="020B0604020202020204" pitchFamily="34" charset="0"/>
              </a:rPr>
              <a:t>Activity level selected is called activity or volume index.</a:t>
            </a:r>
          </a:p>
          <a:p>
            <a:pPr marL="685800" lvl="1" indent="-457200">
              <a:lnSpc>
                <a:spcPct val="120000"/>
              </a:lnSpc>
              <a:spcBef>
                <a:spcPct val="50000"/>
              </a:spcBef>
              <a:buClr>
                <a:srgbClr val="CC0000"/>
              </a:buClr>
              <a:buSzPct val="80000"/>
              <a:buFont typeface="Wingdings" pitchFamily="2" charset="2"/>
              <a:buChar char="u"/>
              <a:defRPr/>
            </a:pPr>
            <a:r>
              <a:rPr lang="en-US" sz="2200" dirty="0" smtClean="0">
                <a:solidFill>
                  <a:schemeClr val="tx2">
                    <a:lumMod val="50000"/>
                  </a:schemeClr>
                </a:solidFill>
                <a:effectLst/>
                <a:latin typeface="Liberation Sans" panose="020B0604020202020204" pitchFamily="34" charset="0"/>
              </a:rPr>
              <a:t>Activity index</a:t>
            </a:r>
            <a:r>
              <a:rPr lang="en-US" sz="2200" b="0" dirty="0" smtClean="0">
                <a:effectLst/>
                <a:latin typeface="Liberation Sans" panose="020B0604020202020204" pitchFamily="34" charset="0"/>
              </a:rPr>
              <a:t>:</a:t>
            </a:r>
          </a:p>
          <a:p>
            <a:pPr marL="1257300" lvl="2" indent="-457200">
              <a:lnSpc>
                <a:spcPct val="120000"/>
              </a:lnSpc>
              <a:spcBef>
                <a:spcPct val="50000"/>
              </a:spcBef>
              <a:buClr>
                <a:srgbClr val="CC0000"/>
              </a:buClr>
              <a:buSzPct val="80000"/>
              <a:buFont typeface="Arial" charset="0"/>
              <a:buChar char="►"/>
              <a:defRPr/>
            </a:pPr>
            <a:r>
              <a:rPr lang="en-US" sz="2100" b="0" dirty="0" smtClean="0">
                <a:effectLst/>
                <a:latin typeface="Liberation Sans" panose="020B0604020202020204" pitchFamily="34" charset="0"/>
              </a:rPr>
              <a:t>Identifies the activity that causes changes in the behavior of costs.</a:t>
            </a:r>
          </a:p>
          <a:p>
            <a:pPr marL="1257300" lvl="2" indent="-457200">
              <a:lnSpc>
                <a:spcPct val="120000"/>
              </a:lnSpc>
              <a:spcBef>
                <a:spcPct val="50000"/>
              </a:spcBef>
              <a:buClr>
                <a:srgbClr val="CC0000"/>
              </a:buClr>
              <a:buSzPct val="80000"/>
              <a:buFont typeface="Arial" charset="0"/>
              <a:buChar char="►"/>
              <a:defRPr/>
            </a:pPr>
            <a:r>
              <a:rPr lang="en-US" sz="2100" b="0" dirty="0" smtClean="0">
                <a:effectLst/>
                <a:latin typeface="Liberation Sans" panose="020B0604020202020204" pitchFamily="34" charset="0"/>
              </a:rPr>
              <a:t>Allows costs to be classified as variable, fixed, or mixed.</a:t>
            </a:r>
          </a:p>
        </p:txBody>
      </p:sp>
      <p:sp>
        <p:nvSpPr>
          <p:cNvPr id="717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172"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Cost Behavior Analysis</a:t>
            </a:r>
          </a:p>
        </p:txBody>
      </p:sp>
      <p:sp>
        <p:nvSpPr>
          <p:cNvPr id="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Text Box 14"/>
          <p:cNvSpPr txBox="1">
            <a:spLocks noChangeArrowheads="1"/>
          </p:cNvSpPr>
          <p:nvPr/>
        </p:nvSpPr>
        <p:spPr bwMode="auto">
          <a:xfrm>
            <a:off x="533400" y="1295400"/>
            <a:ext cx="8001000" cy="3918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257300" indent="-4572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60000"/>
              </a:spcBef>
              <a:buClr>
                <a:srgbClr val="CC0000"/>
              </a:buClr>
              <a:buSzPct val="80000"/>
              <a:buFont typeface="Wingdings" pitchFamily="2" charset="2"/>
              <a:buChar char="u"/>
            </a:pPr>
            <a:r>
              <a:rPr lang="en-US" altLang="en-US" sz="2200" dirty="0">
                <a:latin typeface="Liberation Sans" panose="020B0604020202020204" pitchFamily="34" charset="0"/>
              </a:rPr>
              <a:t>Costs that vary in total directly and proportionately with changes in the activity level.</a:t>
            </a:r>
          </a:p>
          <a:p>
            <a:pPr lvl="2">
              <a:lnSpc>
                <a:spcPct val="120000"/>
              </a:lnSpc>
              <a:spcBef>
                <a:spcPct val="60000"/>
              </a:spcBef>
              <a:buClr>
                <a:srgbClr val="CC0000"/>
              </a:buClr>
              <a:buSzPct val="80000"/>
              <a:buFont typeface="Arial" charset="0"/>
              <a:buChar char="►"/>
            </a:pPr>
            <a:r>
              <a:rPr lang="en-US" altLang="en-US" sz="2100" b="1" dirty="0">
                <a:latin typeface="Liberation Sans" panose="020B0604020202020204" pitchFamily="34" charset="0"/>
              </a:rPr>
              <a:t>Example</a:t>
            </a:r>
            <a:r>
              <a:rPr lang="en-US" altLang="en-US" sz="2100" b="1" dirty="0" smtClean="0">
                <a:latin typeface="Liberation Sans" panose="020B0604020202020204" pitchFamily="34" charset="0"/>
              </a:rPr>
              <a:t>:</a:t>
            </a:r>
            <a:r>
              <a:rPr lang="en-US" altLang="en-US" sz="2100" dirty="0" smtClean="0">
                <a:latin typeface="Liberation Sans" panose="020B0604020202020204" pitchFamily="34" charset="0"/>
              </a:rPr>
              <a:t> </a:t>
            </a:r>
            <a:r>
              <a:rPr lang="en-US" altLang="en-US" sz="2100" dirty="0">
                <a:latin typeface="Liberation Sans" panose="020B0604020202020204" pitchFamily="34" charset="0"/>
              </a:rPr>
              <a:t>If the activity level increases 10 percent, total variable costs increase 10 percent. </a:t>
            </a:r>
          </a:p>
          <a:p>
            <a:pPr lvl="2">
              <a:lnSpc>
                <a:spcPct val="120000"/>
              </a:lnSpc>
              <a:spcBef>
                <a:spcPct val="60000"/>
              </a:spcBef>
              <a:buClr>
                <a:srgbClr val="CC0000"/>
              </a:buClr>
              <a:buSzPct val="80000"/>
              <a:buFont typeface="Arial" charset="0"/>
              <a:buChar char="►"/>
            </a:pPr>
            <a:r>
              <a:rPr lang="en-US" altLang="en-US" sz="2100" b="1" dirty="0">
                <a:latin typeface="Liberation Sans" panose="020B0604020202020204" pitchFamily="34" charset="0"/>
              </a:rPr>
              <a:t>Example:</a:t>
            </a:r>
            <a:r>
              <a:rPr lang="en-US" altLang="en-US" sz="2100" dirty="0">
                <a:latin typeface="Liberation Sans" panose="020B0604020202020204" pitchFamily="34" charset="0"/>
              </a:rPr>
              <a:t> If the activity level decreases by 25 percent, total variable costs decrease by 25 percent.</a:t>
            </a:r>
          </a:p>
          <a:p>
            <a:pPr lvl="1">
              <a:lnSpc>
                <a:spcPct val="120000"/>
              </a:lnSpc>
              <a:spcBef>
                <a:spcPct val="60000"/>
              </a:spcBef>
              <a:buClr>
                <a:srgbClr val="CC0000"/>
              </a:buClr>
              <a:buSzPct val="80000"/>
              <a:buFont typeface="Wingdings" pitchFamily="2" charset="2"/>
              <a:buChar char="u"/>
            </a:pPr>
            <a:r>
              <a:rPr lang="en-US" altLang="en-US" sz="2200" dirty="0">
                <a:latin typeface="Liberation Sans" panose="020B0604020202020204" pitchFamily="34" charset="0"/>
              </a:rPr>
              <a:t>Variable costs </a:t>
            </a:r>
            <a:r>
              <a:rPr lang="en-US" altLang="en-US" sz="2200" b="1" dirty="0">
                <a:latin typeface="Liberation Sans" panose="020B0604020202020204" pitchFamily="34" charset="0"/>
              </a:rPr>
              <a:t>remain the same</a:t>
            </a:r>
            <a:r>
              <a:rPr lang="en-US" altLang="en-US" sz="2200" dirty="0">
                <a:latin typeface="Liberation Sans" panose="020B0604020202020204" pitchFamily="34" charset="0"/>
              </a:rPr>
              <a:t> per unit at every level of activity.</a:t>
            </a:r>
          </a:p>
        </p:txBody>
      </p:sp>
      <p:sp>
        <p:nvSpPr>
          <p:cNvPr id="819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19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VARIABLE COSTS</a:t>
            </a:r>
            <a:endParaRPr lang="en-US" altLang="en-US" sz="3200" b="1" dirty="0">
              <a:solidFill>
                <a:schemeClr val="tx2">
                  <a:lumMod val="50000"/>
                </a:schemeClr>
              </a:solidFill>
              <a:latin typeface="Liberation Sans" panose="020B0604020202020204" pitchFamily="34" charset="0"/>
            </a:endParaRPr>
          </a:p>
        </p:txBody>
      </p:sp>
      <p:sp>
        <p:nvSpPr>
          <p:cNvPr id="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181600" y="2287588"/>
            <a:ext cx="3673475"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19" name="Rectangle 3"/>
          <p:cNvSpPr>
            <a:spLocks noChangeArrowheads="1"/>
          </p:cNvSpPr>
          <p:nvPr/>
        </p:nvSpPr>
        <p:spPr bwMode="auto">
          <a:xfrm>
            <a:off x="533400" y="1295400"/>
            <a:ext cx="8077200" cy="797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b="1" dirty="0">
                <a:latin typeface="Liberation Sans" panose="020B0604020202020204" pitchFamily="34" charset="0"/>
              </a:rPr>
              <a:t>Illustration:</a:t>
            </a:r>
            <a:r>
              <a:rPr lang="en-US" altLang="en-US" sz="2000" dirty="0">
                <a:latin typeface="Liberation Sans" panose="020B0604020202020204" pitchFamily="34" charset="0"/>
              </a:rPr>
              <a:t>  Damon Company manufactures tablet computers that contain a $10 camera. The activity index is the number of</a:t>
            </a:r>
          </a:p>
        </p:txBody>
      </p:sp>
      <p:sp>
        <p:nvSpPr>
          <p:cNvPr id="9220" name="Rectangle 4"/>
          <p:cNvSpPr>
            <a:spLocks noChangeArrowheads="1"/>
          </p:cNvSpPr>
          <p:nvPr/>
        </p:nvSpPr>
        <p:spPr bwMode="auto">
          <a:xfrm>
            <a:off x="533400" y="2039938"/>
            <a:ext cx="4800600" cy="375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dirty="0">
                <a:latin typeface="Liberation Sans" panose="020B0604020202020204" pitchFamily="34" charset="0"/>
              </a:rPr>
              <a:t>tablets produced. As Damon manufactures each tablet, the total cost of the cameras used increases by $10. </a:t>
            </a:r>
            <a:r>
              <a:rPr lang="en-US" altLang="en-US" sz="2000" b="1" dirty="0">
                <a:latin typeface="Liberation Sans" panose="020B0604020202020204" pitchFamily="34" charset="0"/>
              </a:rPr>
              <a:t>As part (a)</a:t>
            </a:r>
            <a:r>
              <a:rPr lang="en-US" altLang="en-US" sz="2000" dirty="0">
                <a:latin typeface="Liberation Sans" panose="020B0604020202020204" pitchFamily="34" charset="0"/>
              </a:rPr>
              <a:t> of </a:t>
            </a:r>
            <a:r>
              <a:rPr lang="en-US" altLang="en-US" sz="2000" dirty="0" smtClean="0">
                <a:latin typeface="Liberation Sans" panose="020B0604020202020204" pitchFamily="34" charset="0"/>
              </a:rPr>
              <a:t>ILLUSTRATION 11-1 </a:t>
            </a:r>
            <a:r>
              <a:rPr lang="en-US" altLang="en-US" sz="2000" dirty="0">
                <a:latin typeface="Liberation Sans" panose="020B0604020202020204" pitchFamily="34" charset="0"/>
              </a:rPr>
              <a:t>shows, total cost of the cameras will be $20,000 if Damon produces 2,000 tablets, and $100,000 when it produces 10,000 tablets. We also can see that a variable cost remains the same per unit as the level of activity changes. </a:t>
            </a:r>
          </a:p>
        </p:txBody>
      </p:sp>
      <p:sp>
        <p:nvSpPr>
          <p:cNvPr id="9221" name="Rectangle 5"/>
          <p:cNvSpPr>
            <a:spLocks noChangeArrowheads="1"/>
          </p:cNvSpPr>
          <p:nvPr/>
        </p:nvSpPr>
        <p:spPr bwMode="auto">
          <a:xfrm>
            <a:off x="3733800" y="5943600"/>
            <a:ext cx="1832348"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11-1 </a:t>
            </a:r>
          </a:p>
          <a:p>
            <a:r>
              <a:rPr lang="en-US" altLang="en-US" sz="1200" dirty="0" smtClean="0">
                <a:latin typeface="Liberation Sans" panose="020B0604020202020204" pitchFamily="34" charset="0"/>
              </a:rPr>
              <a:t>Behavior </a:t>
            </a:r>
            <a:r>
              <a:rPr lang="en-US" altLang="en-US" sz="1200" dirty="0">
                <a:latin typeface="Liberation Sans" panose="020B0604020202020204" pitchFamily="34" charset="0"/>
              </a:rPr>
              <a:t>of total and unit variable costs</a:t>
            </a:r>
          </a:p>
        </p:txBody>
      </p:sp>
      <p:sp>
        <p:nvSpPr>
          <p:cNvPr id="922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VARIABLE COSTS</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257800" y="2256120"/>
            <a:ext cx="3646488"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3" name="Rectangle 10"/>
          <p:cNvSpPr>
            <a:spLocks noChangeArrowheads="1"/>
          </p:cNvSpPr>
          <p:nvPr/>
        </p:nvSpPr>
        <p:spPr bwMode="auto">
          <a:xfrm>
            <a:off x="533400" y="1295400"/>
            <a:ext cx="8077200" cy="796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b="1" dirty="0">
                <a:latin typeface="Liberation Sans" panose="020B0604020202020204" pitchFamily="34" charset="0"/>
              </a:rPr>
              <a:t>Illustration:</a:t>
            </a:r>
            <a:r>
              <a:rPr lang="en-US" altLang="en-US" sz="2000" dirty="0">
                <a:latin typeface="Liberation Sans" panose="020B0604020202020204" pitchFamily="34" charset="0"/>
              </a:rPr>
              <a:t>  Damon Company manufactures tablet computers that contain a $10 camera. The activity index is the number of</a:t>
            </a:r>
          </a:p>
        </p:txBody>
      </p:sp>
      <p:sp>
        <p:nvSpPr>
          <p:cNvPr id="1024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248" name="Rectangle 4"/>
          <p:cNvSpPr>
            <a:spLocks noChangeArrowheads="1"/>
          </p:cNvSpPr>
          <p:nvPr/>
        </p:nvSpPr>
        <p:spPr bwMode="auto">
          <a:xfrm>
            <a:off x="533400" y="2039938"/>
            <a:ext cx="4800600" cy="267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dirty="0">
                <a:latin typeface="Liberation Sans" panose="020B0604020202020204" pitchFamily="34" charset="0"/>
              </a:rPr>
              <a:t>tablets produced. As Damon manufactures each tablet, the total cost of the cameras used increases by $10. </a:t>
            </a:r>
            <a:r>
              <a:rPr lang="en-US" altLang="en-US" sz="2000" b="1" dirty="0">
                <a:latin typeface="Liberation Sans" panose="020B0604020202020204" pitchFamily="34" charset="0"/>
              </a:rPr>
              <a:t>As part (b)</a:t>
            </a:r>
            <a:r>
              <a:rPr lang="en-US" altLang="en-US" sz="2000" dirty="0">
                <a:latin typeface="Liberation Sans" panose="020B0604020202020204" pitchFamily="34" charset="0"/>
              </a:rPr>
              <a:t> of </a:t>
            </a:r>
            <a:r>
              <a:rPr lang="en-US" altLang="en-US" sz="2000" dirty="0" smtClean="0">
                <a:latin typeface="Liberation Sans" panose="020B0604020202020204" pitchFamily="34" charset="0"/>
              </a:rPr>
              <a:t>ILLUSTRATION 11-1 </a:t>
            </a:r>
            <a:r>
              <a:rPr lang="en-US" altLang="en-US" sz="2000" dirty="0">
                <a:latin typeface="Liberation Sans" panose="020B0604020202020204" pitchFamily="34" charset="0"/>
              </a:rPr>
              <a:t>shows, the unit cost of $10 for the camera is the same whether Damon produces 2,000 or 10,000 tablets.</a:t>
            </a: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VARIABLE COSTS</a:t>
            </a:r>
            <a:endParaRPr lang="en-US" altLang="en-US" sz="3200" b="1" dirty="0">
              <a:solidFill>
                <a:schemeClr val="tx2">
                  <a:lumMod val="50000"/>
                </a:schemeClr>
              </a:solidFill>
              <a:latin typeface="Liberation Sans" panose="020B0604020202020204" pitchFamily="34" charset="0"/>
            </a:endParaRPr>
          </a:p>
        </p:txBody>
      </p:sp>
      <p:sp>
        <p:nvSpPr>
          <p:cNvPr id="11" name="Rectangle 5"/>
          <p:cNvSpPr>
            <a:spLocks noChangeArrowheads="1"/>
          </p:cNvSpPr>
          <p:nvPr/>
        </p:nvSpPr>
        <p:spPr bwMode="auto">
          <a:xfrm>
            <a:off x="3733800" y="5943600"/>
            <a:ext cx="1832348"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11-1 </a:t>
            </a:r>
          </a:p>
          <a:p>
            <a:r>
              <a:rPr lang="en-US" altLang="en-US" sz="1200" dirty="0" smtClean="0">
                <a:latin typeface="Liberation Sans" panose="020B0604020202020204" pitchFamily="34" charset="0"/>
              </a:rPr>
              <a:t>Behavior </a:t>
            </a:r>
            <a:r>
              <a:rPr lang="en-US" altLang="en-US" sz="1200" dirty="0">
                <a:latin typeface="Liberation Sans" panose="020B0604020202020204" pitchFamily="34" charset="0"/>
              </a:rPr>
              <a:t>of total and unit variable costs</a:t>
            </a:r>
          </a:p>
        </p:txBody>
      </p:sp>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4"/>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1371600"/>
            <a:ext cx="8153400" cy="431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7" name="Text Box 9"/>
          <p:cNvSpPr txBox="1">
            <a:spLocks noChangeArrowheads="1"/>
          </p:cNvSpPr>
          <p:nvPr/>
        </p:nvSpPr>
        <p:spPr bwMode="auto">
          <a:xfrm>
            <a:off x="5851525" y="62134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endParaRPr lang="en-US" altLang="en-US" dirty="0">
              <a:latin typeface="Arial" charset="0"/>
            </a:endParaRPr>
          </a:p>
        </p:txBody>
      </p:sp>
      <p:sp>
        <p:nvSpPr>
          <p:cNvPr id="11270" name="Rectangle 25"/>
          <p:cNvSpPr>
            <a:spLocks noChangeArrowheads="1"/>
          </p:cNvSpPr>
          <p:nvPr/>
        </p:nvSpPr>
        <p:spPr bwMode="auto">
          <a:xfrm>
            <a:off x="838200" y="5715000"/>
            <a:ext cx="31242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Arial" charset="0"/>
              </a:rPr>
              <a:t>ILLUSTRATION 11-1</a:t>
            </a:r>
            <a:endParaRPr lang="en-US" altLang="en-US" sz="1200" b="1" dirty="0">
              <a:latin typeface="Arial" charset="0"/>
            </a:endParaRPr>
          </a:p>
          <a:p>
            <a:r>
              <a:rPr lang="en-US" altLang="en-US" sz="1200" dirty="0">
                <a:latin typeface="Arial" charset="0"/>
              </a:rPr>
              <a:t>Behavior of total and unit variable costs</a:t>
            </a:r>
          </a:p>
        </p:txBody>
      </p:sp>
      <p:sp>
        <p:nvSpPr>
          <p:cNvPr id="1127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VARIABLE COSTS</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5851525" y="62134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endParaRPr lang="en-US" altLang="en-US" dirty="0">
              <a:latin typeface="Liberation Sans" panose="020B0604020202020204" pitchFamily="34" charset="0"/>
            </a:endParaRPr>
          </a:p>
        </p:txBody>
      </p:sp>
      <p:sp>
        <p:nvSpPr>
          <p:cNvPr id="12293" name="Rectangle 8"/>
          <p:cNvSpPr>
            <a:spLocks noChangeArrowheads="1"/>
          </p:cNvSpPr>
          <p:nvPr/>
        </p:nvSpPr>
        <p:spPr bwMode="auto">
          <a:xfrm>
            <a:off x="533400" y="1295400"/>
            <a:ext cx="7772400" cy="426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257300" indent="-4572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50000"/>
              </a:spcBef>
              <a:buClr>
                <a:srgbClr val="CC0000"/>
              </a:buClr>
              <a:buSzPct val="80000"/>
              <a:buFont typeface="Wingdings" pitchFamily="2" charset="2"/>
              <a:buChar char="u"/>
            </a:pPr>
            <a:r>
              <a:rPr lang="en-US" altLang="en-US" sz="2200" b="1" dirty="0">
                <a:latin typeface="Liberation Sans" panose="020B0604020202020204" pitchFamily="34" charset="0"/>
              </a:rPr>
              <a:t>Costs that remain the same</a:t>
            </a:r>
            <a:r>
              <a:rPr lang="en-US" altLang="en-US" sz="2200" dirty="0">
                <a:latin typeface="Liberation Sans" panose="020B0604020202020204" pitchFamily="34" charset="0"/>
              </a:rPr>
              <a:t> in total regardless of changes in the activity </a:t>
            </a:r>
            <a:r>
              <a:rPr lang="en-US" altLang="en-US" sz="2200" dirty="0" smtClean="0">
                <a:latin typeface="Liberation Sans" panose="020B0604020202020204" pitchFamily="34" charset="0"/>
              </a:rPr>
              <a:t>level within a relevant range.</a:t>
            </a:r>
            <a:endParaRPr lang="en-US" altLang="en-US" sz="2200" dirty="0">
              <a:latin typeface="Liberation Sans" panose="020B0604020202020204" pitchFamily="34" charset="0"/>
            </a:endParaRPr>
          </a:p>
          <a:p>
            <a:pPr lvl="1">
              <a:lnSpc>
                <a:spcPct val="120000"/>
              </a:lnSpc>
              <a:spcBef>
                <a:spcPct val="50000"/>
              </a:spcBef>
              <a:buClr>
                <a:srgbClr val="CC0000"/>
              </a:buClr>
              <a:buSzPct val="80000"/>
              <a:buFont typeface="Wingdings" pitchFamily="2" charset="2"/>
              <a:buChar char="u"/>
            </a:pPr>
            <a:r>
              <a:rPr lang="en-US" altLang="en-US" sz="2200" b="1" dirty="0">
                <a:latin typeface="Liberation Sans" panose="020B0604020202020204" pitchFamily="34" charset="0"/>
              </a:rPr>
              <a:t>Fixed cost per unit cost</a:t>
            </a:r>
            <a:r>
              <a:rPr lang="en-US" altLang="en-US" sz="2200" dirty="0">
                <a:latin typeface="Liberation Sans" panose="020B0604020202020204" pitchFamily="34" charset="0"/>
              </a:rPr>
              <a:t> </a:t>
            </a:r>
            <a:r>
              <a:rPr lang="en-US" altLang="en-US" sz="2200" b="1" dirty="0">
                <a:latin typeface="Liberation Sans" panose="020B0604020202020204" pitchFamily="34" charset="0"/>
              </a:rPr>
              <a:t>varies inversely</a:t>
            </a:r>
            <a:r>
              <a:rPr lang="en-US" altLang="en-US" sz="2200" dirty="0">
                <a:latin typeface="Liberation Sans" panose="020B0604020202020204" pitchFamily="34" charset="0"/>
              </a:rPr>
              <a:t> with activity:  As volume increases, unit cost declines, and vice versa</a:t>
            </a:r>
          </a:p>
          <a:p>
            <a:pPr lvl="1">
              <a:lnSpc>
                <a:spcPct val="120000"/>
              </a:lnSpc>
              <a:spcBef>
                <a:spcPct val="50000"/>
              </a:spcBef>
              <a:buClr>
                <a:srgbClr val="CC0000"/>
              </a:buClr>
              <a:buSzPct val="80000"/>
              <a:buFont typeface="Wingdings" pitchFamily="2" charset="2"/>
              <a:buChar char="u"/>
            </a:pPr>
            <a:r>
              <a:rPr lang="en-US" altLang="en-US" sz="2200" b="1" dirty="0">
                <a:latin typeface="Liberation Sans" panose="020B0604020202020204" pitchFamily="34" charset="0"/>
              </a:rPr>
              <a:t>Examples</a:t>
            </a:r>
            <a:r>
              <a:rPr lang="en-US" altLang="en-US" sz="2200" dirty="0">
                <a:latin typeface="Liberation Sans" panose="020B0604020202020204" pitchFamily="34" charset="0"/>
              </a:rPr>
              <a:t>:</a:t>
            </a:r>
          </a:p>
          <a:p>
            <a:pPr lvl="2">
              <a:lnSpc>
                <a:spcPct val="115000"/>
              </a:lnSpc>
              <a:spcBef>
                <a:spcPct val="20000"/>
              </a:spcBef>
              <a:buClr>
                <a:srgbClr val="CC0000"/>
              </a:buClr>
              <a:buSzPct val="80000"/>
              <a:buFont typeface="Arial" charset="0"/>
              <a:buChar char="►"/>
            </a:pPr>
            <a:r>
              <a:rPr lang="en-US" altLang="en-US" sz="2100" dirty="0">
                <a:latin typeface="Liberation Sans" panose="020B0604020202020204" pitchFamily="34" charset="0"/>
              </a:rPr>
              <a:t>Property taxes</a:t>
            </a:r>
          </a:p>
          <a:p>
            <a:pPr lvl="2">
              <a:lnSpc>
                <a:spcPct val="115000"/>
              </a:lnSpc>
              <a:spcBef>
                <a:spcPct val="20000"/>
              </a:spcBef>
              <a:buClr>
                <a:srgbClr val="CC0000"/>
              </a:buClr>
              <a:buSzPct val="80000"/>
              <a:buFont typeface="Arial" charset="0"/>
              <a:buChar char="►"/>
            </a:pPr>
            <a:r>
              <a:rPr lang="en-US" altLang="en-US" sz="2100" dirty="0">
                <a:latin typeface="Liberation Sans" panose="020B0604020202020204" pitchFamily="34" charset="0"/>
              </a:rPr>
              <a:t>Insurance</a:t>
            </a:r>
          </a:p>
          <a:p>
            <a:pPr lvl="2">
              <a:lnSpc>
                <a:spcPct val="115000"/>
              </a:lnSpc>
              <a:spcBef>
                <a:spcPct val="20000"/>
              </a:spcBef>
              <a:buClr>
                <a:srgbClr val="CC0000"/>
              </a:buClr>
              <a:buSzPct val="80000"/>
              <a:buFont typeface="Arial" charset="0"/>
              <a:buChar char="►"/>
            </a:pPr>
            <a:r>
              <a:rPr lang="en-US" altLang="en-US" sz="2100" dirty="0">
                <a:latin typeface="Liberation Sans" panose="020B0604020202020204" pitchFamily="34" charset="0"/>
              </a:rPr>
              <a:t>Rent</a:t>
            </a:r>
          </a:p>
          <a:p>
            <a:pPr lvl="2">
              <a:lnSpc>
                <a:spcPct val="115000"/>
              </a:lnSpc>
              <a:spcBef>
                <a:spcPct val="20000"/>
              </a:spcBef>
              <a:buClr>
                <a:srgbClr val="CC0000"/>
              </a:buClr>
              <a:buSzPct val="80000"/>
              <a:buFont typeface="Arial" charset="0"/>
              <a:buChar char="►"/>
            </a:pPr>
            <a:r>
              <a:rPr lang="en-US" altLang="en-US" sz="2100" dirty="0">
                <a:latin typeface="Liberation Sans" panose="020B0604020202020204" pitchFamily="34" charset="0"/>
              </a:rPr>
              <a:t>Depreciation on buildings and equipment	</a:t>
            </a:r>
          </a:p>
        </p:txBody>
      </p:sp>
      <p:sp>
        <p:nvSpPr>
          <p:cNvPr id="1229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2295"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FIXED COSTS</a:t>
            </a:r>
            <a:endParaRPr lang="en-US" altLang="en-US" sz="3200" b="1" dirty="0">
              <a:solidFill>
                <a:schemeClr val="tx2">
                  <a:lumMod val="50000"/>
                </a:schemeClr>
              </a:solidFill>
              <a:latin typeface="Liberation Sans" panose="020B0604020202020204" pitchFamily="34" charset="0"/>
            </a:endParaRPr>
          </a:p>
        </p:txBody>
      </p:sp>
      <p:sp>
        <p:nvSpPr>
          <p:cNvPr id="6"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2"/>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454650" y="2057400"/>
            <a:ext cx="3308350"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5" name="Rectangle 3"/>
          <p:cNvSpPr>
            <a:spLocks noChangeArrowheads="1"/>
          </p:cNvSpPr>
          <p:nvPr/>
        </p:nvSpPr>
        <p:spPr bwMode="auto">
          <a:xfrm>
            <a:off x="533400" y="1295400"/>
            <a:ext cx="8077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b="1" dirty="0">
                <a:latin typeface="Liberation Sans" panose="020B0604020202020204" pitchFamily="34" charset="0"/>
              </a:rPr>
              <a:t>Illustration</a:t>
            </a:r>
            <a:r>
              <a:rPr lang="en-US" altLang="en-US" sz="2000" b="1" dirty="0" smtClean="0">
                <a:latin typeface="Liberation Sans" panose="020B0604020202020204" pitchFamily="34" charset="0"/>
              </a:rPr>
              <a:t>:</a:t>
            </a:r>
            <a:r>
              <a:rPr lang="en-US" altLang="en-US" sz="2000" dirty="0" smtClean="0">
                <a:latin typeface="Liberation Sans" panose="020B0604020202020204" pitchFamily="34" charset="0"/>
              </a:rPr>
              <a:t> </a:t>
            </a:r>
            <a:r>
              <a:rPr lang="en-US" altLang="en-US" sz="2000" dirty="0">
                <a:latin typeface="Liberation Sans" panose="020B0604020202020204" pitchFamily="34" charset="0"/>
              </a:rPr>
              <a:t>Damon Company leases its productive facilities at a cost of $10,000 per month. Total fixed costs of the</a:t>
            </a:r>
          </a:p>
        </p:txBody>
      </p:sp>
      <p:sp>
        <p:nvSpPr>
          <p:cNvPr id="13316" name="Rectangle 5"/>
          <p:cNvSpPr>
            <a:spLocks noChangeArrowheads="1"/>
          </p:cNvSpPr>
          <p:nvPr/>
        </p:nvSpPr>
        <p:spPr bwMode="auto">
          <a:xfrm>
            <a:off x="533400" y="2033588"/>
            <a:ext cx="4800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dirty="0">
                <a:latin typeface="Liberation Sans" panose="020B0604020202020204" pitchFamily="34" charset="0"/>
              </a:rPr>
              <a:t>facilities will remain constant at every level of activity, as part (a) of </a:t>
            </a:r>
            <a:r>
              <a:rPr lang="en-US" altLang="en-US" sz="2000" dirty="0" smtClean="0">
                <a:latin typeface="Liberation Sans" panose="020B0604020202020204" pitchFamily="34" charset="0"/>
              </a:rPr>
              <a:t>ILLUSTRATION 11-2 </a:t>
            </a:r>
            <a:r>
              <a:rPr lang="en-US" altLang="en-US" sz="2000" dirty="0">
                <a:latin typeface="Liberation Sans" panose="020B0604020202020204" pitchFamily="34" charset="0"/>
              </a:rPr>
              <a:t>shows. </a:t>
            </a:r>
          </a:p>
        </p:txBody>
      </p:sp>
      <p:sp>
        <p:nvSpPr>
          <p:cNvPr id="1331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FIXED COSTS</a:t>
            </a:r>
            <a:endParaRPr lang="en-US" altLang="en-US" sz="3200" b="1" dirty="0">
              <a:solidFill>
                <a:schemeClr val="tx2">
                  <a:lumMod val="50000"/>
                </a:schemeClr>
              </a:solidFill>
              <a:latin typeface="Liberation Sans" panose="020B0604020202020204" pitchFamily="34" charset="0"/>
            </a:endParaRPr>
          </a:p>
        </p:txBody>
      </p:sp>
      <p:sp>
        <p:nvSpPr>
          <p:cNvPr id="11" name="Rectangle 6"/>
          <p:cNvSpPr>
            <a:spLocks noChangeArrowheads="1"/>
          </p:cNvSpPr>
          <p:nvPr/>
        </p:nvSpPr>
        <p:spPr bwMode="auto">
          <a:xfrm>
            <a:off x="5791200" y="5867400"/>
            <a:ext cx="1900590"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11-2 </a:t>
            </a:r>
          </a:p>
          <a:p>
            <a:r>
              <a:rPr lang="en-US" altLang="en-US" sz="1200" dirty="0" smtClean="0">
                <a:latin typeface="Liberation Sans" panose="020B0604020202020204" pitchFamily="34" charset="0"/>
              </a:rPr>
              <a:t>Behavior </a:t>
            </a:r>
            <a:r>
              <a:rPr lang="en-US" altLang="en-US" sz="1200" dirty="0">
                <a:latin typeface="Liberation Sans" panose="020B0604020202020204" pitchFamily="34" charset="0"/>
              </a:rPr>
              <a:t>of total and unit </a:t>
            </a:r>
            <a:r>
              <a:rPr lang="en-US" altLang="en-US" sz="1200" dirty="0" smtClean="0">
                <a:latin typeface="Liberation Sans" panose="020B0604020202020204" pitchFamily="34" charset="0"/>
              </a:rPr>
              <a:t>fixed </a:t>
            </a:r>
            <a:r>
              <a:rPr lang="en-US" altLang="en-US" sz="1200" dirty="0">
                <a:latin typeface="Liberation Sans" panose="020B0604020202020204" pitchFamily="34" charset="0"/>
              </a:rPr>
              <a:t>costs</a:t>
            </a:r>
          </a:p>
        </p:txBody>
      </p:sp>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3779" name="Rectangle 3"/>
          <p:cNvSpPr>
            <a:spLocks noChangeArrowheads="1"/>
          </p:cNvSpPr>
          <p:nvPr/>
        </p:nvSpPr>
        <p:spPr bwMode="auto">
          <a:xfrm>
            <a:off x="533400" y="1295400"/>
            <a:ext cx="8077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spcBef>
                <a:spcPct val="40000"/>
              </a:spcBef>
              <a:defRPr/>
            </a:pPr>
            <a:r>
              <a:rPr lang="en-US" sz="2000" b="1" dirty="0">
                <a:latin typeface="Liberation Sans" panose="020B0604020202020204" pitchFamily="34" charset="0"/>
              </a:rPr>
              <a:t>Illustration: </a:t>
            </a:r>
            <a:r>
              <a:rPr lang="en-US" sz="2000" dirty="0" smtClean="0">
                <a:latin typeface="Liberation Sans" panose="020B0604020202020204" pitchFamily="34" charset="0"/>
              </a:rPr>
              <a:t>Damon </a:t>
            </a:r>
            <a:r>
              <a:rPr lang="en-US" sz="2000" dirty="0">
                <a:latin typeface="Liberation Sans" panose="020B0604020202020204" pitchFamily="34" charset="0"/>
              </a:rPr>
              <a:t>Company leases its productive facilities at a cost of $10,000 per month. Total fixed costs of the</a:t>
            </a:r>
          </a:p>
        </p:txBody>
      </p:sp>
      <p:sp>
        <p:nvSpPr>
          <p:cNvPr id="14339" name="Rectangle 5"/>
          <p:cNvSpPr>
            <a:spLocks noChangeArrowheads="1"/>
          </p:cNvSpPr>
          <p:nvPr/>
        </p:nvSpPr>
        <p:spPr bwMode="auto">
          <a:xfrm>
            <a:off x="533400" y="2027238"/>
            <a:ext cx="48006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pPr>
            <a:r>
              <a:rPr lang="en-US" altLang="en-US" sz="2000" dirty="0">
                <a:latin typeface="Liberation Sans" panose="020B0604020202020204" pitchFamily="34" charset="0"/>
              </a:rPr>
              <a:t>facilities will remain constant at every level of activity.  But, </a:t>
            </a:r>
            <a:r>
              <a:rPr lang="en-US" altLang="en-US" sz="2000" b="1" dirty="0">
                <a:latin typeface="Liberation Sans" panose="020B0604020202020204" pitchFamily="34" charset="0"/>
              </a:rPr>
              <a:t>on a per unit basis, the cost of rent will decline as activity increases</a:t>
            </a:r>
            <a:r>
              <a:rPr lang="en-US" altLang="en-US" sz="2000" dirty="0">
                <a:latin typeface="Liberation Sans" panose="020B0604020202020204" pitchFamily="34" charset="0"/>
              </a:rPr>
              <a:t>, as part (b) of </a:t>
            </a:r>
            <a:r>
              <a:rPr lang="en-US" altLang="en-US" sz="2000" dirty="0" smtClean="0">
                <a:latin typeface="Liberation Sans" panose="020B0604020202020204" pitchFamily="34" charset="0"/>
              </a:rPr>
              <a:t>ILLUSTRATION 11-2 </a:t>
            </a:r>
            <a:r>
              <a:rPr lang="en-US" altLang="en-US" sz="2000" dirty="0">
                <a:latin typeface="Liberation Sans" panose="020B0604020202020204" pitchFamily="34" charset="0"/>
              </a:rPr>
              <a:t>shows. At 2,000 units, the unit cost per tablet computer is $5 ($10,000 ÷ 2,000). When Damon produces 10,000 tablets, the unit cost of the rent is only $1 per tablet ($10,000 ÷ 10,000).</a:t>
            </a:r>
          </a:p>
        </p:txBody>
      </p:sp>
      <p:pic>
        <p:nvPicPr>
          <p:cNvPr id="14342" name="Picture 14"/>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554663" y="2057400"/>
            <a:ext cx="3208337" cy="373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FIXED COSTS</a:t>
            </a:r>
            <a:endParaRPr lang="en-US" altLang="en-US" sz="3200" b="1" dirty="0">
              <a:solidFill>
                <a:schemeClr val="tx2">
                  <a:lumMod val="50000"/>
                </a:schemeClr>
              </a:solidFill>
              <a:latin typeface="Liberation Sans" panose="020B0604020202020204" pitchFamily="34" charset="0"/>
            </a:endParaRPr>
          </a:p>
        </p:txBody>
      </p:sp>
      <p:sp>
        <p:nvSpPr>
          <p:cNvPr id="11" name="Rectangle 6"/>
          <p:cNvSpPr>
            <a:spLocks noChangeArrowheads="1"/>
          </p:cNvSpPr>
          <p:nvPr/>
        </p:nvSpPr>
        <p:spPr bwMode="auto">
          <a:xfrm>
            <a:off x="5791200" y="5867400"/>
            <a:ext cx="1900590"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11-2 </a:t>
            </a:r>
          </a:p>
          <a:p>
            <a:r>
              <a:rPr lang="en-US" altLang="en-US" sz="1200" dirty="0" smtClean="0">
                <a:latin typeface="Liberation Sans" panose="020B0604020202020204" pitchFamily="34" charset="0"/>
              </a:rPr>
              <a:t>Behavior </a:t>
            </a:r>
            <a:r>
              <a:rPr lang="en-US" altLang="en-US" sz="1200" dirty="0">
                <a:latin typeface="Liberation Sans" panose="020B0604020202020204" pitchFamily="34" charset="0"/>
              </a:rPr>
              <a:t>of total and unit </a:t>
            </a:r>
            <a:r>
              <a:rPr lang="en-US" altLang="en-US" sz="1200" dirty="0" smtClean="0">
                <a:latin typeface="Liberation Sans" panose="020B0604020202020204" pitchFamily="34" charset="0"/>
              </a:rPr>
              <a:t>fixed </a:t>
            </a:r>
            <a:r>
              <a:rPr lang="en-US" altLang="en-US" sz="1200" dirty="0">
                <a:latin typeface="Liberation Sans" panose="020B0604020202020204" pitchFamily="34" charset="0"/>
              </a:rPr>
              <a:t>costs</a:t>
            </a:r>
          </a:p>
        </p:txBody>
      </p:sp>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5851525" y="62134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endParaRPr lang="en-US" altLang="en-US" dirty="0">
              <a:latin typeface="Arial" charset="0"/>
            </a:endParaRPr>
          </a:p>
        </p:txBody>
      </p:sp>
      <p:sp>
        <p:nvSpPr>
          <p:cNvPr id="15364" name="Rectangle 7"/>
          <p:cNvSpPr>
            <a:spLocks noChangeArrowheads="1"/>
          </p:cNvSpPr>
          <p:nvPr/>
        </p:nvSpPr>
        <p:spPr bwMode="auto">
          <a:xfrm>
            <a:off x="820003" y="5715000"/>
            <a:ext cx="3218597"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Arial" charset="0"/>
              </a:rPr>
              <a:t>ILLUSTRATION 11-2</a:t>
            </a:r>
            <a:endParaRPr lang="en-US" altLang="en-US" sz="1200" b="1" dirty="0">
              <a:latin typeface="Arial" charset="0"/>
            </a:endParaRPr>
          </a:p>
          <a:p>
            <a:r>
              <a:rPr lang="en-US" altLang="en-US" sz="1200" dirty="0">
                <a:latin typeface="Arial" charset="0"/>
              </a:rPr>
              <a:t>Behavior of total and unit fixed costs</a:t>
            </a:r>
          </a:p>
        </p:txBody>
      </p:sp>
      <p:pic>
        <p:nvPicPr>
          <p:cNvPr id="15365" name="Picture 12"/>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566738" y="1371600"/>
            <a:ext cx="7967662" cy="409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2" name="Rectangle 1"/>
          <p:cNvSpPr/>
          <p:nvPr/>
        </p:nvSpPr>
        <p:spPr bwMode="auto">
          <a:xfrm>
            <a:off x="533400" y="2011363"/>
            <a:ext cx="304800" cy="350837"/>
          </a:xfrm>
          <a:prstGeom prst="rect">
            <a:avLst/>
          </a:prstGeom>
          <a:solidFill>
            <a:schemeClr val="accent3"/>
          </a:solidFill>
          <a:ln w="12700" cap="sq" cmpd="sng" algn="ctr">
            <a:no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3" name="Rectangle 2"/>
          <p:cNvSpPr/>
          <p:nvPr/>
        </p:nvSpPr>
        <p:spPr bwMode="auto">
          <a:xfrm>
            <a:off x="533400" y="1447800"/>
            <a:ext cx="286603" cy="304800"/>
          </a:xfrm>
          <a:prstGeom prst="rect">
            <a:avLst/>
          </a:prstGeom>
          <a:solidFill>
            <a:schemeClr val="accent3"/>
          </a:solidFill>
          <a:ln w="12700" cap="sq" cmpd="sng" algn="ctr">
            <a:no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
        <p:nvSpPr>
          <p:cNvPr id="11"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FIXED COSTS</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8786" name="Rectangle 2"/>
          <p:cNvSpPr>
            <a:spLocks noGrp="1" noChangeArrowheads="1"/>
          </p:cNvSpPr>
          <p:nvPr>
            <p:ph type="body" idx="1"/>
          </p:nvPr>
        </p:nvSpPr>
        <p:spPr>
          <a:xfrm>
            <a:off x="533400" y="1981200"/>
            <a:ext cx="8077200" cy="4318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a:spAutoFit/>
          </a:bodyPr>
          <a:lstStyle/>
          <a:p>
            <a:pPr marL="0" indent="0">
              <a:spcBef>
                <a:spcPct val="0"/>
              </a:spcBef>
              <a:buFont typeface="Wingdings" pitchFamily="2" charset="2"/>
              <a:buNone/>
              <a:defRPr/>
            </a:pPr>
            <a:r>
              <a:rPr lang="en-US" sz="2200" b="0" kern="1200" dirty="0" smtClean="0">
                <a:solidFill>
                  <a:schemeClr val="tx1"/>
                </a:solidFill>
                <a:effectLst/>
                <a:latin typeface="Liberation Sans" panose="020B0604020202020204" pitchFamily="34" charset="0"/>
              </a:rPr>
              <a:t>Variable costs are costs that:</a:t>
            </a:r>
          </a:p>
        </p:txBody>
      </p:sp>
      <p:sp>
        <p:nvSpPr>
          <p:cNvPr id="16387" name="Rectangle 3"/>
          <p:cNvSpPr>
            <a:spLocks noChangeArrowheads="1"/>
          </p:cNvSpPr>
          <p:nvPr/>
        </p:nvSpPr>
        <p:spPr bwMode="auto">
          <a:xfrm>
            <a:off x="762000" y="2514600"/>
            <a:ext cx="7696200" cy="25908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lvl1pPr marL="517525" indent="-5175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a.	Vary in total directly and proportionately with changes in the activity level.</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b. 	Remain the same per unit at every activity level. </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c. 	Neither of the above.</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d. 	Both (a) and (b) above. </a:t>
            </a:r>
          </a:p>
        </p:txBody>
      </p:sp>
      <p:sp>
        <p:nvSpPr>
          <p:cNvPr id="758791"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smtClean="0">
                <a:solidFill>
                  <a:srgbClr val="CC0000"/>
                </a:solidFill>
                <a:latin typeface="Liberation Sans" panose="020B0604020202020204" pitchFamily="34" charset="0"/>
              </a:rPr>
              <a:t>Question</a:t>
            </a:r>
          </a:p>
        </p:txBody>
      </p:sp>
      <p:sp>
        <p:nvSpPr>
          <p:cNvPr id="1639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Notched Right Arrow 9"/>
          <p:cNvSpPr/>
          <p:nvPr/>
        </p:nvSpPr>
        <p:spPr bwMode="auto">
          <a:xfrm>
            <a:off x="228600" y="4648200"/>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11"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FIXED COSTS</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pic>
        <p:nvPicPr>
          <p:cNvPr id="2" name="Picture 1"/>
          <p:cNvPicPr>
            <a:picLocks noChangeAspect="1"/>
          </p:cNvPicPr>
          <p:nvPr/>
        </p:nvPicPr>
        <p:blipFill>
          <a:blip r:embed="rId3"/>
          <a:stretch>
            <a:fillRect/>
          </a:stretch>
        </p:blipFill>
        <p:spPr>
          <a:xfrm>
            <a:off x="395734" y="591665"/>
            <a:ext cx="8352530" cy="4666135"/>
          </a:xfrm>
          <a:prstGeom prst="rect">
            <a:avLst/>
          </a:prstGeom>
        </p:spPr>
      </p:pic>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sz="half" idx="1"/>
          </p:nvPr>
        </p:nvSpPr>
        <p:spPr>
          <a:xfrm>
            <a:off x="533400" y="1295400"/>
            <a:ext cx="7772400" cy="3886200"/>
          </a:xfrm>
          <a:no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5800" lvl="1" indent="-457200">
              <a:lnSpc>
                <a:spcPct val="120000"/>
              </a:lnSpc>
              <a:spcBef>
                <a:spcPct val="60000"/>
              </a:spcBef>
              <a:buClr>
                <a:srgbClr val="CC0000"/>
              </a:buClr>
              <a:buSzPct val="80000"/>
              <a:buFont typeface="Wingdings" pitchFamily="2" charset="2"/>
              <a:buChar char="u"/>
            </a:pPr>
            <a:r>
              <a:rPr lang="en-US" altLang="en-US" sz="2200" dirty="0" smtClean="0">
                <a:solidFill>
                  <a:schemeClr val="tx1"/>
                </a:solidFill>
                <a:effectLst/>
                <a:latin typeface="Liberation Sans" panose="020B0604020202020204" pitchFamily="34" charset="0"/>
              </a:rPr>
              <a:t>Throughout the range of possible levels of activity</a:t>
            </a:r>
            <a:r>
              <a:rPr lang="en-US" altLang="en-US" sz="2200" b="0" dirty="0" smtClean="0">
                <a:solidFill>
                  <a:schemeClr val="tx1"/>
                </a:solidFill>
                <a:effectLst/>
                <a:latin typeface="Liberation Sans" panose="020B0604020202020204" pitchFamily="34" charset="0"/>
              </a:rPr>
              <a:t>, a straight-line relationship usually does not exist for either variable costs or fixed costs. </a:t>
            </a:r>
          </a:p>
          <a:p>
            <a:pPr marL="685800" lvl="1" indent="-457200">
              <a:lnSpc>
                <a:spcPct val="120000"/>
              </a:lnSpc>
              <a:spcBef>
                <a:spcPct val="600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Relationship between variable costs and changes in activity level is often </a:t>
            </a:r>
            <a:r>
              <a:rPr lang="en-US" altLang="en-US" sz="2200" dirty="0" smtClean="0">
                <a:solidFill>
                  <a:schemeClr val="tx1"/>
                </a:solidFill>
                <a:effectLst/>
                <a:latin typeface="Liberation Sans" panose="020B0604020202020204" pitchFamily="34" charset="0"/>
              </a:rPr>
              <a:t>curvilinear</a:t>
            </a:r>
            <a:r>
              <a:rPr lang="en-US" altLang="en-US" sz="2200" b="0" dirty="0" smtClean="0">
                <a:solidFill>
                  <a:schemeClr val="tx1"/>
                </a:solidFill>
                <a:effectLst/>
                <a:latin typeface="Liberation Sans" panose="020B0604020202020204" pitchFamily="34" charset="0"/>
              </a:rPr>
              <a:t>.</a:t>
            </a:r>
          </a:p>
          <a:p>
            <a:pPr marL="685800" lvl="1" indent="-457200">
              <a:lnSpc>
                <a:spcPct val="120000"/>
              </a:lnSpc>
              <a:spcBef>
                <a:spcPct val="60000"/>
              </a:spcBef>
              <a:buClr>
                <a:srgbClr val="CC0000"/>
              </a:buClr>
              <a:buSzPct val="80000"/>
              <a:buFont typeface="Wingdings" pitchFamily="2" charset="2"/>
              <a:buChar char="u"/>
            </a:pPr>
            <a:endParaRPr lang="en-US" altLang="en-US" sz="2100" b="0" dirty="0" smtClean="0">
              <a:solidFill>
                <a:schemeClr val="tx1"/>
              </a:solidFill>
              <a:effectLst/>
              <a:latin typeface="Liberation Sans" panose="020B0604020202020204" pitchFamily="34" charset="0"/>
            </a:endParaRPr>
          </a:p>
        </p:txBody>
      </p:sp>
      <p:sp>
        <p:nvSpPr>
          <p:cNvPr id="1843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843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RELEVANT RANGE</a:t>
            </a:r>
            <a:endParaRPr lang="en-US" altLang="en-US" sz="3200" b="1" dirty="0">
              <a:solidFill>
                <a:schemeClr val="tx2">
                  <a:lumMod val="50000"/>
                </a:schemeClr>
              </a:solidFill>
              <a:latin typeface="Liberation Sans" panose="020B0604020202020204" pitchFamily="34" charset="0"/>
            </a:endParaRPr>
          </a:p>
        </p:txBody>
      </p:sp>
      <p:sp>
        <p:nvSpPr>
          <p:cNvPr id="18439" name="Rectangle 3"/>
          <p:cNvSpPr txBox="1">
            <a:spLocks noChangeArrowheads="1"/>
          </p:cNvSpPr>
          <p:nvPr/>
        </p:nvSpPr>
        <p:spPr bwMode="auto">
          <a:xfrm>
            <a:off x="533400" y="3733800"/>
            <a:ext cx="4800600" cy="1752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60000"/>
              </a:spcBef>
              <a:buClr>
                <a:srgbClr val="CC0000"/>
              </a:buClr>
              <a:buSzPct val="80000"/>
              <a:buFont typeface="Wingdings" pitchFamily="2" charset="2"/>
              <a:buChar char="u"/>
            </a:pPr>
            <a:r>
              <a:rPr lang="en-US" altLang="en-US" sz="2200" dirty="0">
                <a:latin typeface="Liberation Sans" panose="020B0604020202020204" pitchFamily="34" charset="0"/>
              </a:rPr>
              <a:t>For </a:t>
            </a:r>
            <a:r>
              <a:rPr lang="en-US" altLang="en-US" sz="2200" b="1" dirty="0">
                <a:latin typeface="Liberation Sans" panose="020B0604020202020204" pitchFamily="34" charset="0"/>
              </a:rPr>
              <a:t>fixed costs</a:t>
            </a:r>
            <a:r>
              <a:rPr lang="en-US" altLang="en-US" sz="2200" dirty="0">
                <a:latin typeface="Liberation Sans" panose="020B0604020202020204" pitchFamily="34" charset="0"/>
              </a:rPr>
              <a:t>, the </a:t>
            </a:r>
            <a:r>
              <a:rPr lang="en-US" altLang="en-US" sz="2200" b="1" dirty="0">
                <a:latin typeface="Liberation Sans" panose="020B0604020202020204" pitchFamily="34" charset="0"/>
              </a:rPr>
              <a:t>relationship is also nonlinear</a:t>
            </a:r>
            <a:r>
              <a:rPr lang="en-US" altLang="en-US" sz="2200" dirty="0">
                <a:latin typeface="Liberation Sans" panose="020B0604020202020204" pitchFamily="34" charset="0"/>
              </a:rPr>
              <a:t> – some fixed costs will not change over the entire range of activities, while other fixed costs may change.</a:t>
            </a: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pic>
        <p:nvPicPr>
          <p:cNvPr id="3" name="Picture 2"/>
          <p:cNvPicPr>
            <a:picLocks noChangeAspect="1"/>
          </p:cNvPicPr>
          <p:nvPr/>
        </p:nvPicPr>
        <p:blipFill>
          <a:blip r:embed="rId3"/>
          <a:stretch>
            <a:fillRect/>
          </a:stretch>
        </p:blipFill>
        <p:spPr>
          <a:xfrm>
            <a:off x="5795176" y="3583973"/>
            <a:ext cx="2664349" cy="2191352"/>
          </a:xfrm>
          <a:prstGeom prst="rect">
            <a:avLst/>
          </a:prstGeom>
          <a:noFill/>
          <a:ln w="12700" cap="sq" cmpd="sng">
            <a:solidFill>
              <a:schemeClr val="tx1"/>
            </a:solidFill>
            <a:prstDash val="solid"/>
            <a:miter lim="800000"/>
            <a:headEnd type="none" w="sm" len="sm"/>
            <a:tailEnd type="none" w="sm" len="sm"/>
          </a:ln>
          <a:effectLst>
            <a:innerShdw blurRad="114300">
              <a:prstClr val="black"/>
            </a:innerShdw>
          </a:effectLst>
        </p:spPr>
      </p:pic>
    </p:spTree>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5851525" y="62134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endParaRPr lang="en-US" altLang="en-US" dirty="0">
              <a:latin typeface="Liberation Sans" panose="020B0604020202020204" pitchFamily="34" charset="0"/>
            </a:endParaRPr>
          </a:p>
        </p:txBody>
      </p:sp>
      <p:sp>
        <p:nvSpPr>
          <p:cNvPr id="19460" name="Rectangle 14"/>
          <p:cNvSpPr>
            <a:spLocks noChangeArrowheads="1"/>
          </p:cNvSpPr>
          <p:nvPr/>
        </p:nvSpPr>
        <p:spPr bwMode="auto">
          <a:xfrm>
            <a:off x="914400" y="5715000"/>
            <a:ext cx="38100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11-3</a:t>
            </a:r>
            <a:endParaRPr lang="en-US" altLang="en-US" sz="1200" b="1" dirty="0">
              <a:latin typeface="Liberation Sans" panose="020B0604020202020204" pitchFamily="34" charset="0"/>
            </a:endParaRPr>
          </a:p>
          <a:p>
            <a:r>
              <a:rPr lang="en-US" altLang="en-US" sz="1200" dirty="0">
                <a:latin typeface="Liberation Sans" panose="020B0604020202020204" pitchFamily="34" charset="0"/>
              </a:rPr>
              <a:t>Nonlinear behavior of variable and fixed costs</a:t>
            </a:r>
          </a:p>
        </p:txBody>
      </p:sp>
      <p:pic>
        <p:nvPicPr>
          <p:cNvPr id="19461" name="Picture 16"/>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838200" y="1447800"/>
            <a:ext cx="7315200" cy="40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6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RELEVANT RANGE</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20"/>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143000" y="2438400"/>
            <a:ext cx="6629400" cy="360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3749" name="Text Box 21"/>
          <p:cNvSpPr txBox="1">
            <a:spLocks noChangeArrowheads="1"/>
          </p:cNvSpPr>
          <p:nvPr/>
        </p:nvSpPr>
        <p:spPr bwMode="auto">
          <a:xfrm>
            <a:off x="533400" y="1295400"/>
            <a:ext cx="6858000" cy="907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defRPr/>
            </a:pPr>
            <a:r>
              <a:rPr lang="en-US" sz="2300" dirty="0" smtClean="0">
                <a:solidFill>
                  <a:schemeClr val="bg2"/>
                </a:solidFill>
                <a:latin typeface="Liberation Sans" panose="020B0604020202020204" pitchFamily="34" charset="0"/>
              </a:rPr>
              <a:t>Range </a:t>
            </a:r>
            <a:r>
              <a:rPr lang="en-US" sz="2300" dirty="0">
                <a:solidFill>
                  <a:schemeClr val="bg2"/>
                </a:solidFill>
                <a:latin typeface="Liberation Sans" panose="020B0604020202020204" pitchFamily="34" charset="0"/>
              </a:rPr>
              <a:t>of activity over which a company expects to operate during a year.</a:t>
            </a:r>
          </a:p>
        </p:txBody>
      </p:sp>
      <p:sp>
        <p:nvSpPr>
          <p:cNvPr id="20485" name="Rectangle 22"/>
          <p:cNvSpPr>
            <a:spLocks noChangeArrowheads="1"/>
          </p:cNvSpPr>
          <p:nvPr/>
        </p:nvSpPr>
        <p:spPr bwMode="auto">
          <a:xfrm>
            <a:off x="7239000" y="1828800"/>
            <a:ext cx="1676400" cy="6461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11-4</a:t>
            </a:r>
            <a:endParaRPr lang="en-US" altLang="en-US" sz="1200" b="1" dirty="0">
              <a:latin typeface="Liberation Sans" panose="020B0604020202020204" pitchFamily="34" charset="0"/>
            </a:endParaRPr>
          </a:p>
          <a:p>
            <a:r>
              <a:rPr lang="en-US" altLang="en-US" sz="1200" dirty="0">
                <a:latin typeface="Liberation Sans" panose="020B0604020202020204" pitchFamily="34" charset="0"/>
              </a:rPr>
              <a:t>Linear behavior within relevant range</a:t>
            </a:r>
          </a:p>
        </p:txBody>
      </p:sp>
      <p:sp>
        <p:nvSpPr>
          <p:cNvPr id="2048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RELEVANT RANGE</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9811" name="Rectangle 3"/>
          <p:cNvSpPr>
            <a:spLocks noChangeArrowheads="1"/>
          </p:cNvSpPr>
          <p:nvPr/>
        </p:nvSpPr>
        <p:spPr bwMode="auto">
          <a:xfrm>
            <a:off x="533400" y="1905000"/>
            <a:ext cx="8077200" cy="3200400"/>
          </a:xfrm>
          <a:prstGeom prst="rect">
            <a:avLst/>
          </a:prstGeom>
          <a:solidFill>
            <a:schemeClr val="bg1"/>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marL="517525" indent="-517525">
              <a:lnSpc>
                <a:spcPct val="120000"/>
              </a:lnSpc>
              <a:spcBef>
                <a:spcPct val="40000"/>
              </a:spcBef>
              <a:buClr>
                <a:schemeClr val="accent2"/>
              </a:buClr>
              <a:buSzPct val="75000"/>
              <a:defRPr/>
            </a:pPr>
            <a:r>
              <a:rPr lang="en-US" sz="2200" dirty="0">
                <a:latin typeface="Liberation Sans" panose="020B0604020202020204" pitchFamily="34" charset="0"/>
              </a:rPr>
              <a:t>The relevant range is:</a:t>
            </a:r>
          </a:p>
          <a:p>
            <a:pPr marL="682625" indent="-450850">
              <a:lnSpc>
                <a:spcPct val="120000"/>
              </a:lnSpc>
              <a:spcBef>
                <a:spcPct val="40000"/>
              </a:spcBef>
              <a:buSzPct val="100000"/>
              <a:buFont typeface="+mj-lt"/>
              <a:buAutoNum type="alphaLcPeriod"/>
              <a:defRPr/>
            </a:pPr>
            <a:r>
              <a:rPr lang="en-US" sz="2200" dirty="0">
                <a:latin typeface="Liberation Sans" panose="020B0604020202020204" pitchFamily="34" charset="0"/>
              </a:rPr>
              <a:t>The range of activity in which variable costs will be curvilinear.</a:t>
            </a:r>
          </a:p>
          <a:p>
            <a:pPr marL="682625" indent="-450850">
              <a:lnSpc>
                <a:spcPct val="120000"/>
              </a:lnSpc>
              <a:spcBef>
                <a:spcPct val="40000"/>
              </a:spcBef>
              <a:buSzPct val="100000"/>
              <a:buFont typeface="+mj-lt"/>
              <a:buAutoNum type="alphaLcPeriod"/>
              <a:defRPr/>
            </a:pPr>
            <a:r>
              <a:rPr lang="en-US" sz="2200" dirty="0">
                <a:latin typeface="Liberation Sans" panose="020B0604020202020204" pitchFamily="34" charset="0"/>
              </a:rPr>
              <a:t>The range of activity in which fixed costs will be curvilinear. </a:t>
            </a:r>
          </a:p>
          <a:p>
            <a:pPr marL="682625" indent="-450850">
              <a:lnSpc>
                <a:spcPct val="120000"/>
              </a:lnSpc>
              <a:spcBef>
                <a:spcPct val="40000"/>
              </a:spcBef>
              <a:buSzPct val="100000"/>
              <a:buFont typeface="+mj-lt"/>
              <a:buAutoNum type="alphaLcPeriod"/>
              <a:defRPr/>
            </a:pPr>
            <a:r>
              <a:rPr lang="en-US" sz="2200" dirty="0">
                <a:latin typeface="Liberation Sans" panose="020B0604020202020204" pitchFamily="34" charset="0"/>
              </a:rPr>
              <a:t>The range over which the company expects to operate during a year.</a:t>
            </a:r>
          </a:p>
          <a:p>
            <a:pPr marL="682625" indent="-450850">
              <a:lnSpc>
                <a:spcPct val="120000"/>
              </a:lnSpc>
              <a:spcBef>
                <a:spcPct val="40000"/>
              </a:spcBef>
              <a:buSzPct val="100000"/>
              <a:buFont typeface="+mj-lt"/>
              <a:buAutoNum type="alphaLcPeriod"/>
              <a:defRPr/>
            </a:pPr>
            <a:r>
              <a:rPr lang="en-US" sz="2200" dirty="0">
                <a:latin typeface="Liberation Sans" panose="020B0604020202020204" pitchFamily="34" charset="0"/>
              </a:rPr>
              <a:t>Usually from zero to 100% of operating capacity. </a:t>
            </a:r>
          </a:p>
        </p:txBody>
      </p:sp>
      <p:sp>
        <p:nvSpPr>
          <p:cNvPr id="2150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1"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smtClean="0">
                <a:solidFill>
                  <a:srgbClr val="CC0000"/>
                </a:solidFill>
                <a:latin typeface="Liberation Sans" panose="020B0604020202020204" pitchFamily="34" charset="0"/>
              </a:rPr>
              <a:t>Question</a:t>
            </a:r>
          </a:p>
        </p:txBody>
      </p:sp>
      <p:sp>
        <p:nvSpPr>
          <p:cNvPr id="9" name="Notched Right Arrow 8"/>
          <p:cNvSpPr/>
          <p:nvPr/>
        </p:nvSpPr>
        <p:spPr bwMode="auto">
          <a:xfrm>
            <a:off x="152400" y="4343400"/>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RELEVANT RANGE</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type="body" sz="half" idx="1"/>
          </p:nvPr>
        </p:nvSpPr>
        <p:spPr>
          <a:xfrm>
            <a:off x="533400" y="1295400"/>
            <a:ext cx="7620000" cy="990600"/>
          </a:xfrm>
          <a:no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5800" lvl="1" indent="-457200">
              <a:lnSpc>
                <a:spcPct val="120000"/>
              </a:lnSpc>
              <a:spcBef>
                <a:spcPts val="12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Costs that have </a:t>
            </a:r>
            <a:r>
              <a:rPr lang="en-US" altLang="en-US" sz="2200" dirty="0" smtClean="0">
                <a:solidFill>
                  <a:schemeClr val="tx1"/>
                </a:solidFill>
                <a:effectLst/>
                <a:latin typeface="Liberation Sans" panose="020B0604020202020204" pitchFamily="34" charset="0"/>
              </a:rPr>
              <a:t>both</a:t>
            </a:r>
            <a:r>
              <a:rPr lang="en-US" altLang="en-US" sz="2200" b="0" dirty="0" smtClean="0">
                <a:solidFill>
                  <a:schemeClr val="tx1"/>
                </a:solidFill>
                <a:effectLst/>
                <a:latin typeface="Liberation Sans" panose="020B0604020202020204" pitchFamily="34" charset="0"/>
              </a:rPr>
              <a:t> a variable element </a:t>
            </a:r>
            <a:r>
              <a:rPr lang="en-US" altLang="en-US" sz="2200" dirty="0" smtClean="0">
                <a:solidFill>
                  <a:schemeClr val="tx1"/>
                </a:solidFill>
                <a:effectLst/>
                <a:latin typeface="Liberation Sans" panose="020B0604020202020204" pitchFamily="34" charset="0"/>
              </a:rPr>
              <a:t>and </a:t>
            </a:r>
            <a:r>
              <a:rPr lang="en-US" altLang="en-US" sz="2200" b="0" dirty="0" smtClean="0">
                <a:solidFill>
                  <a:schemeClr val="tx1"/>
                </a:solidFill>
                <a:effectLst/>
                <a:latin typeface="Liberation Sans" panose="020B0604020202020204" pitchFamily="34" charset="0"/>
              </a:rPr>
              <a:t>a fixed element.</a:t>
            </a:r>
          </a:p>
          <a:p>
            <a:pPr marL="685800" lvl="1" indent="-457200">
              <a:lnSpc>
                <a:spcPct val="120000"/>
              </a:lnSpc>
              <a:spcBef>
                <a:spcPts val="12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Change in total but  not proportionately with changes in activity </a:t>
            </a:r>
            <a:r>
              <a:rPr lang="en-US" altLang="en-US" sz="2200" b="0" dirty="0" smtClean="0">
                <a:solidFill>
                  <a:schemeClr val="tx1"/>
                </a:solidFill>
                <a:effectLst/>
                <a:latin typeface="Liberation Sans" panose="020B0604020202020204" pitchFamily="34" charset="0"/>
              </a:rPr>
              <a:t>level</a:t>
            </a:r>
            <a:r>
              <a:rPr lang="en-US" altLang="en-US" sz="2200" b="0" dirty="0">
                <a:solidFill>
                  <a:schemeClr val="tx1"/>
                </a:solidFill>
                <a:effectLst/>
                <a:latin typeface="Liberation Sans" panose="020B0604020202020204" pitchFamily="34" charset="0"/>
              </a:rPr>
              <a:t>.</a:t>
            </a:r>
          </a:p>
        </p:txBody>
      </p:sp>
      <p:sp>
        <p:nvSpPr>
          <p:cNvPr id="2253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2537"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MIXED COSTS</a:t>
            </a:r>
            <a:endParaRPr lang="en-US" altLang="en-US" sz="3200" b="1" dirty="0">
              <a:solidFill>
                <a:schemeClr val="tx2">
                  <a:lumMod val="50000"/>
                </a:schemeClr>
              </a:solidFill>
              <a:latin typeface="Liberation Sans" panose="020B0604020202020204" pitchFamily="34" charset="0"/>
            </a:endParaRPr>
          </a:p>
        </p:txBody>
      </p:sp>
      <p:sp>
        <p:nvSpPr>
          <p:cNvPr id="2" name="Rectangle 1"/>
          <p:cNvSpPr/>
          <p:nvPr/>
        </p:nvSpPr>
        <p:spPr>
          <a:xfrm>
            <a:off x="6858000" y="3424535"/>
            <a:ext cx="1866217"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200" b="1" dirty="0" smtClean="0">
                <a:latin typeface="Liberation Sans" panose="020B0604020202020204" pitchFamily="34" charset="0"/>
              </a:rPr>
              <a:t>ILLUSTRATION 11-5</a:t>
            </a:r>
            <a:endParaRPr lang="en-US" sz="1200" b="1" dirty="0">
              <a:latin typeface="Liberation Sans" panose="020B0604020202020204" pitchFamily="34" charset="0"/>
            </a:endParaRPr>
          </a:p>
          <a:p>
            <a:r>
              <a:rPr lang="en-US" sz="1200" dirty="0">
                <a:latin typeface="Liberation Sans" panose="020B0604020202020204" pitchFamily="34" charset="0"/>
              </a:rPr>
              <a:t>Behavior of a mixed cost</a:t>
            </a: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pic>
        <p:nvPicPr>
          <p:cNvPr id="3" name="Picture 2"/>
          <p:cNvPicPr>
            <a:picLocks noChangeAspect="1"/>
          </p:cNvPicPr>
          <p:nvPr/>
        </p:nvPicPr>
        <p:blipFill>
          <a:blip r:embed="rId3"/>
          <a:stretch>
            <a:fillRect/>
          </a:stretch>
        </p:blipFill>
        <p:spPr>
          <a:xfrm>
            <a:off x="1091392" y="3247815"/>
            <a:ext cx="5690408" cy="3305385"/>
          </a:xfrm>
          <a:prstGeom prst="rect">
            <a:avLst/>
          </a:prstGeom>
        </p:spPr>
      </p:pic>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609600" y="1422400"/>
            <a:ext cx="8001000" cy="876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pPr>
            <a:r>
              <a:rPr lang="en-US" altLang="en-US" sz="2300" dirty="0">
                <a:latin typeface="Liberation Sans" panose="020B0604020202020204" pitchFamily="34" charset="0"/>
              </a:rPr>
              <a:t>Helena Company, reports the following total costs at two levels of production.</a:t>
            </a:r>
          </a:p>
        </p:txBody>
      </p:sp>
      <p:sp>
        <p:nvSpPr>
          <p:cNvPr id="23555" name="Text Box 3"/>
          <p:cNvSpPr txBox="1">
            <a:spLocks noChangeArrowheads="1"/>
          </p:cNvSpPr>
          <p:nvPr/>
        </p:nvSpPr>
        <p:spPr bwMode="auto">
          <a:xfrm>
            <a:off x="609600" y="2417763"/>
            <a:ext cx="6858000" cy="499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pPr>
            <a:r>
              <a:rPr lang="en-US" altLang="en-US" sz="2300" dirty="0">
                <a:latin typeface="Liberation Sans" panose="020B0604020202020204" pitchFamily="34" charset="0"/>
              </a:rPr>
              <a:t>Classify each cost as </a:t>
            </a:r>
            <a:r>
              <a:rPr lang="en-US" altLang="en-US" sz="2300" b="1" dirty="0">
                <a:solidFill>
                  <a:srgbClr val="CC0000"/>
                </a:solidFill>
                <a:latin typeface="Liberation Sans" panose="020B0604020202020204" pitchFamily="34" charset="0"/>
              </a:rPr>
              <a:t>variable</a:t>
            </a:r>
            <a:r>
              <a:rPr lang="en-US" altLang="en-US" sz="2300" dirty="0">
                <a:latin typeface="Liberation Sans" panose="020B0604020202020204" pitchFamily="34" charset="0"/>
              </a:rPr>
              <a:t>, </a:t>
            </a:r>
            <a:r>
              <a:rPr lang="en-US" altLang="en-US" sz="2300" b="1" dirty="0">
                <a:solidFill>
                  <a:srgbClr val="006600"/>
                </a:solidFill>
                <a:latin typeface="Liberation Sans" panose="020B0604020202020204" pitchFamily="34" charset="0"/>
              </a:rPr>
              <a:t>fixed</a:t>
            </a:r>
            <a:r>
              <a:rPr lang="en-US" altLang="en-US" sz="2300" dirty="0">
                <a:latin typeface="Liberation Sans" panose="020B0604020202020204" pitchFamily="34" charset="0"/>
              </a:rPr>
              <a:t>, or </a:t>
            </a:r>
            <a:r>
              <a:rPr lang="en-US" altLang="en-US" sz="2300" b="1" dirty="0">
                <a:solidFill>
                  <a:srgbClr val="000099"/>
                </a:solidFill>
                <a:latin typeface="Liberation Sans" panose="020B0604020202020204" pitchFamily="34" charset="0"/>
              </a:rPr>
              <a:t>mixed</a:t>
            </a:r>
            <a:r>
              <a:rPr lang="en-US" altLang="en-US" sz="2300" dirty="0">
                <a:latin typeface="Liberation Sans" panose="020B0604020202020204" pitchFamily="34" charset="0"/>
              </a:rPr>
              <a:t>.</a:t>
            </a:r>
          </a:p>
        </p:txBody>
      </p:sp>
      <p:pic>
        <p:nvPicPr>
          <p:cNvPr id="2355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7938" y="3316288"/>
            <a:ext cx="6215062" cy="2322512"/>
          </a:xfrm>
          <a:prstGeom prst="rect">
            <a:avLst/>
          </a:prstGeom>
          <a:noFill/>
          <a:ln w="1905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58" name="Text Box 6"/>
          <p:cNvSpPr txBox="1">
            <a:spLocks noChangeArrowheads="1"/>
          </p:cNvSpPr>
          <p:nvPr/>
        </p:nvSpPr>
        <p:spPr bwMode="auto">
          <a:xfrm>
            <a:off x="457200" y="3741738"/>
            <a:ext cx="1371600" cy="1531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pPr>
            <a:r>
              <a:rPr lang="en-US" altLang="en-US" sz="2200" b="1" dirty="0">
                <a:solidFill>
                  <a:srgbClr val="CC0000"/>
                </a:solidFill>
                <a:latin typeface="Liberation Sans" panose="020B0604020202020204" pitchFamily="34" charset="0"/>
              </a:rPr>
              <a:t>Variable</a:t>
            </a:r>
          </a:p>
          <a:p>
            <a:pPr>
              <a:lnSpc>
                <a:spcPct val="115000"/>
              </a:lnSpc>
              <a:spcBef>
                <a:spcPct val="40000"/>
              </a:spcBef>
            </a:pPr>
            <a:r>
              <a:rPr lang="en-US" altLang="en-US" sz="2200" b="1" dirty="0">
                <a:solidFill>
                  <a:srgbClr val="006600"/>
                </a:solidFill>
                <a:latin typeface="Liberation Sans" panose="020B0604020202020204" pitchFamily="34" charset="0"/>
              </a:rPr>
              <a:t>Fixed</a:t>
            </a:r>
          </a:p>
          <a:p>
            <a:pPr>
              <a:lnSpc>
                <a:spcPct val="115000"/>
              </a:lnSpc>
              <a:spcBef>
                <a:spcPct val="40000"/>
              </a:spcBef>
            </a:pPr>
            <a:r>
              <a:rPr lang="en-US" altLang="en-US" sz="2200" b="1" dirty="0">
                <a:solidFill>
                  <a:srgbClr val="000099"/>
                </a:solidFill>
                <a:latin typeface="Liberation Sans" panose="020B0604020202020204" pitchFamily="34" charset="0"/>
              </a:rPr>
              <a:t>Mixed</a:t>
            </a:r>
          </a:p>
        </p:txBody>
      </p:sp>
      <p:sp>
        <p:nvSpPr>
          <p:cNvPr id="978951" name="Line 7"/>
          <p:cNvSpPr>
            <a:spLocks noChangeShapeType="1"/>
          </p:cNvSpPr>
          <p:nvPr/>
        </p:nvSpPr>
        <p:spPr bwMode="auto">
          <a:xfrm flipV="1">
            <a:off x="1676400" y="3886200"/>
            <a:ext cx="990600" cy="152400"/>
          </a:xfrm>
          <a:prstGeom prst="line">
            <a:avLst/>
          </a:prstGeom>
          <a:noFill/>
          <a:ln w="19050" cap="sq">
            <a:solidFill>
              <a:srgbClr val="CC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2" name="Line 8"/>
          <p:cNvSpPr>
            <a:spLocks noChangeShapeType="1"/>
          </p:cNvSpPr>
          <p:nvPr/>
        </p:nvSpPr>
        <p:spPr bwMode="auto">
          <a:xfrm>
            <a:off x="1676400" y="4038600"/>
            <a:ext cx="990600" cy="304800"/>
          </a:xfrm>
          <a:prstGeom prst="line">
            <a:avLst/>
          </a:prstGeom>
          <a:noFill/>
          <a:ln w="19050" cap="sq">
            <a:solidFill>
              <a:srgbClr val="CC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3" name="Line 9"/>
          <p:cNvSpPr>
            <a:spLocks noChangeShapeType="1"/>
          </p:cNvSpPr>
          <p:nvPr/>
        </p:nvSpPr>
        <p:spPr bwMode="auto">
          <a:xfrm>
            <a:off x="1676400" y="4038600"/>
            <a:ext cx="990600" cy="609600"/>
          </a:xfrm>
          <a:prstGeom prst="line">
            <a:avLst/>
          </a:prstGeom>
          <a:noFill/>
          <a:ln w="19050" cap="sq">
            <a:solidFill>
              <a:srgbClr val="CC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4" name="Line 10"/>
          <p:cNvSpPr>
            <a:spLocks noChangeShapeType="1"/>
          </p:cNvSpPr>
          <p:nvPr/>
        </p:nvSpPr>
        <p:spPr bwMode="auto">
          <a:xfrm>
            <a:off x="1371600" y="4495800"/>
            <a:ext cx="1295400" cy="381000"/>
          </a:xfrm>
          <a:prstGeom prst="line">
            <a:avLst/>
          </a:prstGeom>
          <a:noFill/>
          <a:ln w="19050" cap="sq">
            <a:solidFill>
              <a:srgbClr val="0066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5" name="Line 11"/>
          <p:cNvSpPr>
            <a:spLocks noChangeShapeType="1"/>
          </p:cNvSpPr>
          <p:nvPr/>
        </p:nvSpPr>
        <p:spPr bwMode="auto">
          <a:xfrm>
            <a:off x="1371600" y="4495800"/>
            <a:ext cx="1295400" cy="914400"/>
          </a:xfrm>
          <a:prstGeom prst="line">
            <a:avLst/>
          </a:prstGeom>
          <a:noFill/>
          <a:ln w="19050" cap="sq">
            <a:solidFill>
              <a:srgbClr val="0066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6" name="Line 12"/>
          <p:cNvSpPr>
            <a:spLocks noChangeShapeType="1"/>
          </p:cNvSpPr>
          <p:nvPr/>
        </p:nvSpPr>
        <p:spPr bwMode="auto">
          <a:xfrm flipV="1">
            <a:off x="1447800" y="4114800"/>
            <a:ext cx="1219200" cy="914400"/>
          </a:xfrm>
          <a:prstGeom prst="line">
            <a:avLst/>
          </a:prstGeom>
          <a:noFill/>
          <a:ln w="19050" cap="sq">
            <a:solidFill>
              <a:srgbClr val="000099"/>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78957" name="Line 13"/>
          <p:cNvSpPr>
            <a:spLocks noChangeShapeType="1"/>
          </p:cNvSpPr>
          <p:nvPr/>
        </p:nvSpPr>
        <p:spPr bwMode="auto">
          <a:xfrm>
            <a:off x="1447800" y="5029200"/>
            <a:ext cx="1219200" cy="152400"/>
          </a:xfrm>
          <a:prstGeom prst="line">
            <a:avLst/>
          </a:prstGeom>
          <a:noFill/>
          <a:ln w="19050" cap="sq">
            <a:solidFill>
              <a:srgbClr val="000099"/>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1</a:t>
            </a:r>
            <a:endParaRPr lang="en-US" altLang="en-US" sz="1600" i="1" dirty="0">
              <a:solidFill>
                <a:schemeClr val="tx1"/>
              </a:solidFill>
              <a:latin typeface="Liberation Sans" panose="020B0604020202020204" pitchFamily="34" charset="0"/>
            </a:endParaRPr>
          </a:p>
        </p:txBody>
      </p:sp>
      <p:sp>
        <p:nvSpPr>
          <p:cNvPr id="26" name="Isosceles Triangle 25"/>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27" name="TextBox 26"/>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8" name="TextBox 27"/>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1</a:t>
            </a:r>
            <a:endParaRPr lang="en-US" sz="4000" b="1" i="0" dirty="0">
              <a:solidFill>
                <a:srgbClr val="E20000"/>
              </a:solidFill>
              <a:effectLst/>
              <a:latin typeface="+mn-lt"/>
            </a:endParaRPr>
          </a:p>
        </p:txBody>
      </p:sp>
      <p:sp>
        <p:nvSpPr>
          <p:cNvPr id="29" name="Rounded Rectangle 28"/>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Types of Costs</a:t>
            </a:r>
            <a:endParaRPr lang="en-US" sz="3000" b="1" dirty="0">
              <a:solidFill>
                <a:schemeClr val="accent3"/>
              </a:solidFill>
              <a:latin typeface="Liberation Sans" panose="020B0604020202020204" pitchFamily="34" charset="0"/>
            </a:endParaRPr>
          </a:p>
        </p:txBody>
      </p:sp>
      <p:cxnSp>
        <p:nvCxnSpPr>
          <p:cNvPr id="30" name="Straight Connector 29"/>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1" name="Rectangle 30"/>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78951"/>
                                        </p:tgtEl>
                                        <p:attrNameLst>
                                          <p:attrName>style.visibility</p:attrName>
                                        </p:attrNameLst>
                                      </p:cBhvr>
                                      <p:to>
                                        <p:strVal val="visible"/>
                                      </p:to>
                                    </p:set>
                                    <p:animEffect transition="in" filter="wipe(left)">
                                      <p:cBhvr>
                                        <p:cTn id="7" dur="500"/>
                                        <p:tgtEl>
                                          <p:spTgt spid="97895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78952"/>
                                        </p:tgtEl>
                                        <p:attrNameLst>
                                          <p:attrName>style.visibility</p:attrName>
                                        </p:attrNameLst>
                                      </p:cBhvr>
                                      <p:to>
                                        <p:strVal val="visible"/>
                                      </p:to>
                                    </p:set>
                                    <p:animEffect transition="in" filter="wipe(left)">
                                      <p:cBhvr>
                                        <p:cTn id="12" dur="500"/>
                                        <p:tgtEl>
                                          <p:spTgt spid="97895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78953"/>
                                        </p:tgtEl>
                                        <p:attrNameLst>
                                          <p:attrName>style.visibility</p:attrName>
                                        </p:attrNameLst>
                                      </p:cBhvr>
                                      <p:to>
                                        <p:strVal val="visible"/>
                                      </p:to>
                                    </p:set>
                                    <p:animEffect transition="in" filter="wipe(left)">
                                      <p:cBhvr>
                                        <p:cTn id="17" dur="500"/>
                                        <p:tgtEl>
                                          <p:spTgt spid="97895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78954"/>
                                        </p:tgtEl>
                                        <p:attrNameLst>
                                          <p:attrName>style.visibility</p:attrName>
                                        </p:attrNameLst>
                                      </p:cBhvr>
                                      <p:to>
                                        <p:strVal val="visible"/>
                                      </p:to>
                                    </p:set>
                                    <p:animEffect transition="in" filter="wipe(left)">
                                      <p:cBhvr>
                                        <p:cTn id="22" dur="500"/>
                                        <p:tgtEl>
                                          <p:spTgt spid="97895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78955"/>
                                        </p:tgtEl>
                                        <p:attrNameLst>
                                          <p:attrName>style.visibility</p:attrName>
                                        </p:attrNameLst>
                                      </p:cBhvr>
                                      <p:to>
                                        <p:strVal val="visible"/>
                                      </p:to>
                                    </p:set>
                                    <p:animEffect transition="in" filter="wipe(left)">
                                      <p:cBhvr>
                                        <p:cTn id="27" dur="500"/>
                                        <p:tgtEl>
                                          <p:spTgt spid="97895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78956"/>
                                        </p:tgtEl>
                                        <p:attrNameLst>
                                          <p:attrName>style.visibility</p:attrName>
                                        </p:attrNameLst>
                                      </p:cBhvr>
                                      <p:to>
                                        <p:strVal val="visible"/>
                                      </p:to>
                                    </p:set>
                                    <p:animEffect transition="in" filter="wipe(left)">
                                      <p:cBhvr>
                                        <p:cTn id="32" dur="500"/>
                                        <p:tgtEl>
                                          <p:spTgt spid="97895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978957"/>
                                        </p:tgtEl>
                                        <p:attrNameLst>
                                          <p:attrName>style.visibility</p:attrName>
                                        </p:attrNameLst>
                                      </p:cBhvr>
                                      <p:to>
                                        <p:strVal val="visible"/>
                                      </p:to>
                                    </p:set>
                                    <p:animEffect transition="in" filter="wipe(left)">
                                      <p:cBhvr>
                                        <p:cTn id="37" dur="500"/>
                                        <p:tgtEl>
                                          <p:spTgt spid="9789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8951" grpId="0" animBg="1"/>
      <p:bldP spid="978952" grpId="0" animBg="1"/>
      <p:bldP spid="978953" grpId="0" animBg="1"/>
      <p:bldP spid="978954" grpId="0" animBg="1"/>
      <p:bldP spid="978955" grpId="0" animBg="1"/>
      <p:bldP spid="978956" grpId="0" animBg="1"/>
      <p:bldP spid="97895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 Box 5"/>
          <p:cNvSpPr txBox="1">
            <a:spLocks noChangeArrowheads="1"/>
          </p:cNvSpPr>
          <p:nvPr/>
        </p:nvSpPr>
        <p:spPr bwMode="auto">
          <a:xfrm>
            <a:off x="533400" y="1541928"/>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chemeClr val="tx2">
                    <a:lumMod val="50000"/>
                  </a:schemeClr>
                </a:solidFill>
                <a:latin typeface="Liberation Sans" panose="020B0604020202020204" pitchFamily="34" charset="0"/>
              </a:rPr>
              <a:t>HIGH-LOW METHOD</a:t>
            </a:r>
            <a:endParaRPr lang="en-US" altLang="en-US" sz="2800" b="1" dirty="0">
              <a:solidFill>
                <a:schemeClr val="tx2">
                  <a:lumMod val="50000"/>
                </a:schemeClr>
              </a:solidFill>
              <a:latin typeface="Liberation Sans" panose="020B0604020202020204" pitchFamily="34" charset="0"/>
            </a:endParaRPr>
          </a:p>
        </p:txBody>
      </p:sp>
      <p:sp>
        <p:nvSpPr>
          <p:cNvPr id="24580" name="Rectangle 8"/>
          <p:cNvSpPr>
            <a:spLocks noChangeArrowheads="1"/>
          </p:cNvSpPr>
          <p:nvPr/>
        </p:nvSpPr>
        <p:spPr bwMode="auto">
          <a:xfrm>
            <a:off x="533400" y="2151528"/>
            <a:ext cx="7924800" cy="4038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60000"/>
              </a:spcBef>
              <a:buClr>
                <a:srgbClr val="CC0000"/>
              </a:buClr>
              <a:buSzPct val="80000"/>
              <a:buFont typeface="Wingdings" pitchFamily="2" charset="2"/>
              <a:buChar char="u"/>
            </a:pPr>
            <a:r>
              <a:rPr lang="en-US" altLang="en-US" sz="2200" dirty="0">
                <a:latin typeface="Liberation Sans" panose="020B0604020202020204" pitchFamily="34" charset="0"/>
              </a:rPr>
              <a:t>High-Low Method uses the total costs incurred at the high and the low levels of activity to classify mixed costs into fixed and variable components.</a:t>
            </a:r>
          </a:p>
          <a:p>
            <a:pPr lvl="1">
              <a:lnSpc>
                <a:spcPct val="120000"/>
              </a:lnSpc>
              <a:spcBef>
                <a:spcPct val="60000"/>
              </a:spcBef>
              <a:buClr>
                <a:srgbClr val="CC0000"/>
              </a:buClr>
              <a:buSzPct val="80000"/>
              <a:buFont typeface="Wingdings" pitchFamily="2" charset="2"/>
              <a:buChar char="u"/>
            </a:pPr>
            <a:r>
              <a:rPr lang="en-US" altLang="en-US" sz="2200" dirty="0">
                <a:latin typeface="Liberation Sans" panose="020B0604020202020204" pitchFamily="34" charset="0"/>
              </a:rPr>
              <a:t>The difference in costs between the high and low levels represents variable costs, since only variable-cost element can change as activity levels change.</a:t>
            </a:r>
          </a:p>
        </p:txBody>
      </p:sp>
      <p:sp>
        <p:nvSpPr>
          <p:cNvPr id="1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sp>
        <p:nvSpPr>
          <p:cNvPr id="11" name="Isosceles Triangle 10"/>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2" name="TextBox 11"/>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3" name="Rounded Rectangle 12"/>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r>
              <a:rPr lang="en-US" sz="2300" b="1" dirty="0">
                <a:solidFill>
                  <a:schemeClr val="accent3"/>
                </a:solidFill>
                <a:latin typeface="Liberation Sans" panose="020B0604020202020204" pitchFamily="34" charset="0"/>
              </a:rPr>
              <a:t>Apply the high-low method to determine the components of mixed costs.</a:t>
            </a:r>
          </a:p>
        </p:txBody>
      </p:sp>
      <p:sp>
        <p:nvSpPr>
          <p:cNvPr id="14" name="TextBox 13"/>
          <p:cNvSpPr txBox="1"/>
          <p:nvPr/>
        </p:nvSpPr>
        <p:spPr>
          <a:xfrm>
            <a:off x="2189018" y="426570"/>
            <a:ext cx="554182" cy="707886"/>
          </a:xfrm>
          <a:prstGeom prst="rect">
            <a:avLst/>
          </a:prstGeom>
          <a:noFill/>
        </p:spPr>
        <p:txBody>
          <a:bodyPr wrap="square" rtlCol="0">
            <a:spAutoFit/>
          </a:bodyPr>
          <a:lstStyle/>
          <a:p>
            <a:pPr algn="ctr"/>
            <a:r>
              <a:rPr lang="en-US" sz="4000" b="1" dirty="0">
                <a:solidFill>
                  <a:srgbClr val="E20000"/>
                </a:solidFill>
                <a:latin typeface="+mn-lt"/>
              </a:rPr>
              <a:t>2</a:t>
            </a:r>
            <a:endParaRPr lang="en-US" sz="4000" b="1" i="0" dirty="0">
              <a:solidFill>
                <a:srgbClr val="E20000"/>
              </a:solidFill>
              <a:effectLst/>
              <a:latin typeface="+mn-lt"/>
            </a:endParaRPr>
          </a:p>
        </p:txBody>
      </p:sp>
      <p:cxnSp>
        <p:nvCxnSpPr>
          <p:cNvPr id="15" name="Straight Connector 1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noChangeArrowheads="1"/>
          </p:cNvSpPr>
          <p:nvPr>
            <p:ph type="body" sz="half" idx="1"/>
          </p:nvPr>
        </p:nvSpPr>
        <p:spPr>
          <a:xfrm>
            <a:off x="533400" y="1295400"/>
            <a:ext cx="8258175" cy="914400"/>
          </a:xfrm>
          <a:no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0" lvl="1" indent="0">
              <a:lnSpc>
                <a:spcPct val="120000"/>
              </a:lnSpc>
              <a:spcBef>
                <a:spcPct val="60000"/>
              </a:spcBef>
              <a:buClr>
                <a:srgbClr val="800000"/>
              </a:buClr>
              <a:buSzPct val="80000"/>
              <a:buFont typeface="Wingdings" pitchFamily="2" charset="2"/>
              <a:buNone/>
            </a:pPr>
            <a:r>
              <a:rPr lang="en-US" altLang="en-US" sz="2300" dirty="0" smtClean="0">
                <a:solidFill>
                  <a:schemeClr val="tx1"/>
                </a:solidFill>
                <a:effectLst/>
                <a:latin typeface="Liberation Sans" panose="020B0604020202020204" pitchFamily="34" charset="0"/>
              </a:rPr>
              <a:t>STEP 1</a:t>
            </a:r>
            <a:r>
              <a:rPr lang="en-US" altLang="en-US" sz="2300" b="0" dirty="0" smtClean="0">
                <a:solidFill>
                  <a:schemeClr val="tx1"/>
                </a:solidFill>
                <a:effectLst/>
                <a:latin typeface="Liberation Sans" panose="020B0604020202020204" pitchFamily="34" charset="0"/>
              </a:rPr>
              <a:t>: Determine </a:t>
            </a:r>
            <a:r>
              <a:rPr lang="en-US" altLang="en-US" sz="2300" dirty="0" smtClean="0">
                <a:solidFill>
                  <a:schemeClr val="tx1"/>
                </a:solidFill>
                <a:effectLst/>
                <a:latin typeface="Liberation Sans" panose="020B0604020202020204" pitchFamily="34" charset="0"/>
              </a:rPr>
              <a:t>variable cost per unit</a:t>
            </a:r>
            <a:r>
              <a:rPr lang="en-US" altLang="en-US" sz="2300" b="0" dirty="0" smtClean="0">
                <a:solidFill>
                  <a:schemeClr val="tx1"/>
                </a:solidFill>
                <a:effectLst/>
                <a:latin typeface="Liberation Sans" panose="020B0604020202020204" pitchFamily="34" charset="0"/>
              </a:rPr>
              <a:t> using </a:t>
            </a:r>
            <a:r>
              <a:rPr lang="en-US" altLang="en-US" sz="2300" b="0" dirty="0" smtClean="0">
                <a:effectLst/>
                <a:latin typeface="Liberation Sans" panose="020B0604020202020204" pitchFamily="34" charset="0"/>
              </a:rPr>
              <a:t>the  following formula:</a:t>
            </a:r>
          </a:p>
        </p:txBody>
      </p:sp>
      <p:sp>
        <p:nvSpPr>
          <p:cNvPr id="2560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5607"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HIGH-LOW METHOD</a:t>
            </a:r>
            <a:endParaRPr lang="en-US" altLang="en-US" sz="3200" b="1" dirty="0">
              <a:solidFill>
                <a:schemeClr val="tx2">
                  <a:lumMod val="50000"/>
                </a:schemeClr>
              </a:solidFill>
              <a:latin typeface="Liberation Sans" panose="020B0604020202020204" pitchFamily="34" charset="0"/>
            </a:endParaRPr>
          </a:p>
        </p:txBody>
      </p:sp>
      <p:pic>
        <p:nvPicPr>
          <p:cNvPr id="25609"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0" y="2514600"/>
            <a:ext cx="8534400" cy="1203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2" name="Rectangle 1"/>
          <p:cNvSpPr/>
          <p:nvPr/>
        </p:nvSpPr>
        <p:spPr>
          <a:xfrm>
            <a:off x="228600" y="3697069"/>
            <a:ext cx="42672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200" b="1" dirty="0" smtClean="0">
                <a:latin typeface="Liberation Sans" panose="020B0604020202020204" pitchFamily="34" charset="0"/>
              </a:rPr>
              <a:t>ILLUSTRATION 11-6</a:t>
            </a:r>
            <a:endParaRPr lang="en-US" sz="1200" b="1" dirty="0">
              <a:latin typeface="Liberation Sans" panose="020B0604020202020204" pitchFamily="34" charset="0"/>
            </a:endParaRPr>
          </a:p>
          <a:p>
            <a:r>
              <a:rPr lang="en-US" sz="1200" dirty="0">
                <a:latin typeface="Liberation Sans" panose="020B0604020202020204" pitchFamily="34" charset="0"/>
              </a:rPr>
              <a:t>Formula for variable cost </a:t>
            </a:r>
            <a:r>
              <a:rPr lang="en-US" sz="1200" dirty="0" smtClean="0">
                <a:latin typeface="Liberation Sans" panose="020B0604020202020204" pitchFamily="34" charset="0"/>
              </a:rPr>
              <a:t>per unit </a:t>
            </a:r>
            <a:r>
              <a:rPr lang="en-US" sz="1200" dirty="0">
                <a:latin typeface="Liberation Sans" panose="020B0604020202020204" pitchFamily="34" charset="0"/>
              </a:rPr>
              <a:t>using high-low method</a:t>
            </a: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body" sz="half" idx="1"/>
          </p:nvPr>
        </p:nvSpPr>
        <p:spPr>
          <a:xfrm>
            <a:off x="533400" y="1295400"/>
            <a:ext cx="6172200" cy="1207254"/>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marL="0" indent="0">
              <a:lnSpc>
                <a:spcPct val="115000"/>
              </a:lnSpc>
              <a:spcBef>
                <a:spcPct val="40000"/>
              </a:spcBef>
              <a:buClrTx/>
              <a:buSzTx/>
              <a:buFontTx/>
              <a:buNone/>
              <a:tabLst>
                <a:tab pos="2057400" algn="l"/>
              </a:tabLst>
            </a:pPr>
            <a:r>
              <a:rPr lang="en-US" altLang="en-US" sz="2100" dirty="0" smtClean="0">
                <a:solidFill>
                  <a:schemeClr val="tx1"/>
                </a:solidFill>
                <a:effectLst/>
                <a:latin typeface="Liberation Sans" panose="020B0604020202020204" pitchFamily="34" charset="0"/>
              </a:rPr>
              <a:t>Illustration:</a:t>
            </a:r>
            <a:r>
              <a:rPr lang="en-US" altLang="en-US" sz="2100" b="0" dirty="0" smtClean="0">
                <a:solidFill>
                  <a:schemeClr val="tx1"/>
                </a:solidFill>
                <a:effectLst/>
                <a:latin typeface="Liberation Sans" panose="020B0604020202020204" pitchFamily="34" charset="0"/>
              </a:rPr>
              <a:t> Metro Transit Company has the following maintenance costs and mileage data for its fleet of buses over a 6-month period.</a:t>
            </a:r>
          </a:p>
        </p:txBody>
      </p:sp>
      <p:sp>
        <p:nvSpPr>
          <p:cNvPr id="26629" name="Text Box 11"/>
          <p:cNvSpPr txBox="1">
            <a:spLocks noChangeArrowheads="1"/>
          </p:cNvSpPr>
          <p:nvPr/>
        </p:nvSpPr>
        <p:spPr bwMode="auto">
          <a:xfrm>
            <a:off x="609600" y="4724400"/>
            <a:ext cx="22860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343650" algn="ctr"/>
              </a:tabLst>
              <a:defRPr sz="2400">
                <a:solidFill>
                  <a:schemeClr val="tx1"/>
                </a:solidFill>
                <a:latin typeface="Times New Roman" pitchFamily="18" charset="0"/>
              </a:defRPr>
            </a:lvl1pPr>
            <a:lvl2pPr marL="742950" indent="-285750">
              <a:tabLst>
                <a:tab pos="6343650" algn="ctr"/>
              </a:tabLst>
              <a:defRPr sz="2400">
                <a:solidFill>
                  <a:schemeClr val="tx1"/>
                </a:solidFill>
                <a:latin typeface="Times New Roman" pitchFamily="18" charset="0"/>
              </a:defRPr>
            </a:lvl2pPr>
            <a:lvl3pPr marL="1143000" indent="-228600">
              <a:tabLst>
                <a:tab pos="6343650" algn="ctr"/>
              </a:tabLst>
              <a:defRPr sz="2400">
                <a:solidFill>
                  <a:schemeClr val="tx1"/>
                </a:solidFill>
                <a:latin typeface="Times New Roman" pitchFamily="18" charset="0"/>
              </a:defRPr>
            </a:lvl3pPr>
            <a:lvl4pPr marL="1600200" indent="-228600">
              <a:tabLst>
                <a:tab pos="6343650" algn="ctr"/>
              </a:tabLst>
              <a:defRPr sz="2400">
                <a:solidFill>
                  <a:schemeClr val="tx1"/>
                </a:solidFill>
                <a:latin typeface="Times New Roman" pitchFamily="18" charset="0"/>
              </a:defRPr>
            </a:lvl4pPr>
            <a:lvl5pPr marL="2057400" indent="-228600">
              <a:tabLst>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6343650" algn="ctr"/>
              </a:tabLst>
              <a:defRPr sz="2400">
                <a:solidFill>
                  <a:schemeClr val="tx1"/>
                </a:solidFill>
                <a:latin typeface="Times New Roman" pitchFamily="18" charset="0"/>
              </a:defRPr>
            </a:lvl9pPr>
          </a:lstStyle>
          <a:p>
            <a:pPr>
              <a:spcBef>
                <a:spcPct val="50000"/>
              </a:spcBef>
            </a:pPr>
            <a:r>
              <a:rPr lang="en-US" altLang="en-US" sz="2200" dirty="0">
                <a:latin typeface="Liberation Sans" panose="020B0604020202020204" pitchFamily="34" charset="0"/>
              </a:rPr>
              <a:t>Change in Costs</a:t>
            </a:r>
          </a:p>
        </p:txBody>
      </p:sp>
      <p:sp>
        <p:nvSpPr>
          <p:cNvPr id="860172" name="Text Box 12"/>
          <p:cNvSpPr txBox="1">
            <a:spLocks noChangeArrowheads="1"/>
          </p:cNvSpPr>
          <p:nvPr/>
        </p:nvSpPr>
        <p:spPr bwMode="auto">
          <a:xfrm>
            <a:off x="2895600" y="4724400"/>
            <a:ext cx="4495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429000" algn="ctr"/>
                <a:tab pos="6343650" algn="ctr"/>
              </a:tabLst>
              <a:defRPr sz="2400">
                <a:solidFill>
                  <a:schemeClr val="tx1"/>
                </a:solidFill>
                <a:latin typeface="Times New Roman" pitchFamily="18" charset="0"/>
              </a:defRPr>
            </a:lvl1pPr>
            <a:lvl2pPr marL="742950" indent="-285750">
              <a:tabLst>
                <a:tab pos="3429000" algn="ctr"/>
                <a:tab pos="6343650" algn="ctr"/>
              </a:tabLst>
              <a:defRPr sz="2400">
                <a:solidFill>
                  <a:schemeClr val="tx1"/>
                </a:solidFill>
                <a:latin typeface="Times New Roman" pitchFamily="18" charset="0"/>
              </a:defRPr>
            </a:lvl2pPr>
            <a:lvl3pPr marL="1143000" indent="-228600">
              <a:tabLst>
                <a:tab pos="3429000" algn="ctr"/>
                <a:tab pos="6343650" algn="ctr"/>
              </a:tabLst>
              <a:defRPr sz="2400">
                <a:solidFill>
                  <a:schemeClr val="tx1"/>
                </a:solidFill>
                <a:latin typeface="Times New Roman" pitchFamily="18" charset="0"/>
              </a:defRPr>
            </a:lvl3pPr>
            <a:lvl4pPr marL="1600200" indent="-228600">
              <a:tabLst>
                <a:tab pos="3429000" algn="ctr"/>
                <a:tab pos="6343650" algn="ctr"/>
              </a:tabLst>
              <a:defRPr sz="2400">
                <a:solidFill>
                  <a:schemeClr val="tx1"/>
                </a:solidFill>
                <a:latin typeface="Times New Roman" pitchFamily="18" charset="0"/>
              </a:defRPr>
            </a:lvl4pPr>
            <a:lvl5pPr marL="2057400" indent="-228600">
              <a:tabLst>
                <a:tab pos="3429000" algn="ct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429000" algn="ct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429000" algn="ct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429000" algn="ct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429000" algn="ctr"/>
                <a:tab pos="6343650" algn="ctr"/>
              </a:tabLst>
              <a:defRPr sz="2400">
                <a:solidFill>
                  <a:schemeClr val="tx1"/>
                </a:solidFill>
                <a:latin typeface="Times New Roman" pitchFamily="18" charset="0"/>
              </a:defRPr>
            </a:lvl9pPr>
          </a:lstStyle>
          <a:p>
            <a:pPr>
              <a:spcBef>
                <a:spcPct val="50000"/>
              </a:spcBef>
            </a:pPr>
            <a:r>
              <a:rPr lang="en-US" altLang="en-US" sz="1800" dirty="0">
                <a:latin typeface="Liberation Sans" panose="020B0604020202020204" pitchFamily="34" charset="0"/>
              </a:rPr>
              <a:t>(63,000 - 30,000)</a:t>
            </a:r>
            <a:r>
              <a:rPr lang="en-US" altLang="en-US" sz="2200" dirty="0">
                <a:latin typeface="Liberation Sans" panose="020B0604020202020204" pitchFamily="34" charset="0"/>
              </a:rPr>
              <a:t>  	$33,000</a:t>
            </a:r>
          </a:p>
        </p:txBody>
      </p:sp>
      <p:sp>
        <p:nvSpPr>
          <p:cNvPr id="26631" name="Text Box 13"/>
          <p:cNvSpPr txBox="1">
            <a:spLocks noChangeArrowheads="1"/>
          </p:cNvSpPr>
          <p:nvPr/>
        </p:nvSpPr>
        <p:spPr bwMode="auto">
          <a:xfrm>
            <a:off x="609600" y="5181600"/>
            <a:ext cx="2362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343650" algn="ctr"/>
              </a:tabLst>
              <a:defRPr sz="2400">
                <a:solidFill>
                  <a:schemeClr val="tx1"/>
                </a:solidFill>
                <a:latin typeface="Times New Roman" pitchFamily="18" charset="0"/>
              </a:defRPr>
            </a:lvl1pPr>
            <a:lvl2pPr marL="742950" indent="-285750">
              <a:tabLst>
                <a:tab pos="6343650" algn="ctr"/>
              </a:tabLst>
              <a:defRPr sz="2400">
                <a:solidFill>
                  <a:schemeClr val="tx1"/>
                </a:solidFill>
                <a:latin typeface="Times New Roman" pitchFamily="18" charset="0"/>
              </a:defRPr>
            </a:lvl2pPr>
            <a:lvl3pPr marL="1143000" indent="-228600">
              <a:tabLst>
                <a:tab pos="6343650" algn="ctr"/>
              </a:tabLst>
              <a:defRPr sz="2400">
                <a:solidFill>
                  <a:schemeClr val="tx1"/>
                </a:solidFill>
                <a:latin typeface="Times New Roman" pitchFamily="18" charset="0"/>
              </a:defRPr>
            </a:lvl3pPr>
            <a:lvl4pPr marL="1600200" indent="-228600">
              <a:tabLst>
                <a:tab pos="6343650" algn="ctr"/>
              </a:tabLst>
              <a:defRPr sz="2400">
                <a:solidFill>
                  <a:schemeClr val="tx1"/>
                </a:solidFill>
                <a:latin typeface="Times New Roman" pitchFamily="18" charset="0"/>
              </a:defRPr>
            </a:lvl4pPr>
            <a:lvl5pPr marL="2057400" indent="-228600">
              <a:tabLst>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6343650" algn="ctr"/>
              </a:tabLst>
              <a:defRPr sz="2400">
                <a:solidFill>
                  <a:schemeClr val="tx1"/>
                </a:solidFill>
                <a:latin typeface="Times New Roman" pitchFamily="18" charset="0"/>
              </a:defRPr>
            </a:lvl9pPr>
          </a:lstStyle>
          <a:p>
            <a:pPr>
              <a:spcBef>
                <a:spcPct val="50000"/>
              </a:spcBef>
            </a:pPr>
            <a:r>
              <a:rPr lang="en-US" altLang="en-US" sz="2200" dirty="0">
                <a:latin typeface="Liberation Sans" panose="020B0604020202020204" pitchFamily="34" charset="0"/>
              </a:rPr>
              <a:t>High minus Low</a:t>
            </a:r>
          </a:p>
        </p:txBody>
      </p:sp>
      <p:sp>
        <p:nvSpPr>
          <p:cNvPr id="860174" name="Text Box 14"/>
          <p:cNvSpPr txBox="1">
            <a:spLocks noChangeArrowheads="1"/>
          </p:cNvSpPr>
          <p:nvPr/>
        </p:nvSpPr>
        <p:spPr bwMode="auto">
          <a:xfrm>
            <a:off x="2895600" y="5181600"/>
            <a:ext cx="4495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486150" algn="ctr"/>
                <a:tab pos="6343650" algn="ctr"/>
              </a:tabLst>
              <a:defRPr sz="2400">
                <a:solidFill>
                  <a:schemeClr val="tx1"/>
                </a:solidFill>
                <a:latin typeface="Times New Roman" pitchFamily="18" charset="0"/>
              </a:defRPr>
            </a:lvl1pPr>
            <a:lvl2pPr marL="742950" indent="-285750">
              <a:tabLst>
                <a:tab pos="3486150" algn="ctr"/>
                <a:tab pos="6343650" algn="ctr"/>
              </a:tabLst>
              <a:defRPr sz="2400">
                <a:solidFill>
                  <a:schemeClr val="tx1"/>
                </a:solidFill>
                <a:latin typeface="Times New Roman" pitchFamily="18" charset="0"/>
              </a:defRPr>
            </a:lvl2pPr>
            <a:lvl3pPr marL="1143000" indent="-228600">
              <a:tabLst>
                <a:tab pos="3486150" algn="ctr"/>
                <a:tab pos="6343650" algn="ctr"/>
              </a:tabLst>
              <a:defRPr sz="2400">
                <a:solidFill>
                  <a:schemeClr val="tx1"/>
                </a:solidFill>
                <a:latin typeface="Times New Roman" pitchFamily="18" charset="0"/>
              </a:defRPr>
            </a:lvl3pPr>
            <a:lvl4pPr marL="1600200" indent="-228600">
              <a:tabLst>
                <a:tab pos="3486150" algn="ctr"/>
                <a:tab pos="6343650" algn="ctr"/>
              </a:tabLst>
              <a:defRPr sz="2400">
                <a:solidFill>
                  <a:schemeClr val="tx1"/>
                </a:solidFill>
                <a:latin typeface="Times New Roman" pitchFamily="18" charset="0"/>
              </a:defRPr>
            </a:lvl4pPr>
            <a:lvl5pPr marL="2057400" indent="-228600">
              <a:tabLst>
                <a:tab pos="3486150" algn="ct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486150" algn="ct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486150" algn="ct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486150" algn="ct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486150" algn="ctr"/>
                <a:tab pos="6343650" algn="ctr"/>
              </a:tabLst>
              <a:defRPr sz="2400">
                <a:solidFill>
                  <a:schemeClr val="tx1"/>
                </a:solidFill>
                <a:latin typeface="Times New Roman" pitchFamily="18" charset="0"/>
              </a:defRPr>
            </a:lvl9pPr>
          </a:lstStyle>
          <a:p>
            <a:pPr>
              <a:spcBef>
                <a:spcPct val="50000"/>
              </a:spcBef>
            </a:pPr>
            <a:r>
              <a:rPr lang="en-US" altLang="en-US" sz="1800" dirty="0">
                <a:latin typeface="Liberation Sans" panose="020B0604020202020204" pitchFamily="34" charset="0"/>
              </a:rPr>
              <a:t>(50,000 - 20,000)</a:t>
            </a:r>
            <a:r>
              <a:rPr lang="en-US" altLang="en-US" sz="2200" dirty="0">
                <a:latin typeface="Liberation Sans" panose="020B0604020202020204" pitchFamily="34" charset="0"/>
              </a:rPr>
              <a:t>  	30,000</a:t>
            </a:r>
          </a:p>
        </p:txBody>
      </p:sp>
      <p:sp>
        <p:nvSpPr>
          <p:cNvPr id="26633" name="Line 15"/>
          <p:cNvSpPr>
            <a:spLocks noChangeShapeType="1"/>
          </p:cNvSpPr>
          <p:nvPr/>
        </p:nvSpPr>
        <p:spPr bwMode="auto">
          <a:xfrm>
            <a:off x="5791200" y="5181600"/>
            <a:ext cx="1295400" cy="0"/>
          </a:xfrm>
          <a:prstGeom prst="line">
            <a:avLst/>
          </a:prstGeom>
          <a:noFill/>
          <a:ln w="190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6634" name="Text Box 16"/>
          <p:cNvSpPr txBox="1">
            <a:spLocks noChangeArrowheads="1"/>
          </p:cNvSpPr>
          <p:nvPr/>
        </p:nvSpPr>
        <p:spPr bwMode="auto">
          <a:xfrm>
            <a:off x="7239000" y="4953000"/>
            <a:ext cx="304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b="1" dirty="0">
                <a:latin typeface="Liberation Sans" panose="020B0604020202020204" pitchFamily="34" charset="0"/>
              </a:rPr>
              <a:t>=</a:t>
            </a:r>
          </a:p>
        </p:txBody>
      </p:sp>
      <p:sp>
        <p:nvSpPr>
          <p:cNvPr id="860179" name="Text Box 19"/>
          <p:cNvSpPr txBox="1">
            <a:spLocks noChangeArrowheads="1"/>
          </p:cNvSpPr>
          <p:nvPr/>
        </p:nvSpPr>
        <p:spPr bwMode="auto">
          <a:xfrm>
            <a:off x="7696200" y="4800600"/>
            <a:ext cx="9144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714750" algn="ctr"/>
                <a:tab pos="6343650" algn="ctr"/>
              </a:tabLst>
              <a:defRPr sz="2400">
                <a:solidFill>
                  <a:schemeClr val="tx1"/>
                </a:solidFill>
                <a:latin typeface="Times New Roman" pitchFamily="18" charset="0"/>
              </a:defRPr>
            </a:lvl1pPr>
            <a:lvl2pPr marL="742950" indent="-285750">
              <a:tabLst>
                <a:tab pos="3714750" algn="ctr"/>
                <a:tab pos="6343650" algn="ctr"/>
              </a:tabLst>
              <a:defRPr sz="2400">
                <a:solidFill>
                  <a:schemeClr val="tx1"/>
                </a:solidFill>
                <a:latin typeface="Times New Roman" pitchFamily="18" charset="0"/>
              </a:defRPr>
            </a:lvl2pPr>
            <a:lvl3pPr marL="1143000" indent="-228600">
              <a:tabLst>
                <a:tab pos="3714750" algn="ctr"/>
                <a:tab pos="6343650" algn="ctr"/>
              </a:tabLst>
              <a:defRPr sz="2400">
                <a:solidFill>
                  <a:schemeClr val="tx1"/>
                </a:solidFill>
                <a:latin typeface="Times New Roman" pitchFamily="18" charset="0"/>
              </a:defRPr>
            </a:lvl3pPr>
            <a:lvl4pPr marL="1600200" indent="-228600">
              <a:tabLst>
                <a:tab pos="3714750" algn="ctr"/>
                <a:tab pos="6343650" algn="ctr"/>
              </a:tabLst>
              <a:defRPr sz="2400">
                <a:solidFill>
                  <a:schemeClr val="tx1"/>
                </a:solidFill>
                <a:latin typeface="Times New Roman" pitchFamily="18" charset="0"/>
              </a:defRPr>
            </a:lvl4pPr>
            <a:lvl5pPr marL="2057400" indent="-228600">
              <a:tabLst>
                <a:tab pos="3714750" algn="ct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714750" algn="ct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714750" algn="ct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714750" algn="ct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714750" algn="ctr"/>
                <a:tab pos="6343650" algn="ctr"/>
              </a:tabLst>
              <a:defRPr sz="2400">
                <a:solidFill>
                  <a:schemeClr val="tx1"/>
                </a:solidFill>
                <a:latin typeface="Times New Roman" pitchFamily="18" charset="0"/>
              </a:defRPr>
            </a:lvl9pPr>
          </a:lstStyle>
          <a:p>
            <a:pPr>
              <a:spcBef>
                <a:spcPct val="50000"/>
              </a:spcBef>
            </a:pPr>
            <a:r>
              <a:rPr lang="en-US" altLang="en-US" sz="2200" b="1" dirty="0">
                <a:solidFill>
                  <a:srgbClr val="CC0000"/>
                </a:solidFill>
                <a:latin typeface="Liberation Sans" panose="020B0604020202020204" pitchFamily="34" charset="0"/>
              </a:rPr>
              <a:t>$1.10</a:t>
            </a:r>
          </a:p>
        </p:txBody>
      </p:sp>
      <p:sp>
        <p:nvSpPr>
          <p:cNvPr id="860180" name="Text Box 20"/>
          <p:cNvSpPr txBox="1">
            <a:spLocks noChangeArrowheads="1"/>
          </p:cNvSpPr>
          <p:nvPr/>
        </p:nvSpPr>
        <p:spPr bwMode="auto">
          <a:xfrm>
            <a:off x="7620000" y="5149850"/>
            <a:ext cx="1066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1800" dirty="0">
                <a:latin typeface="Liberation Sans" panose="020B0604020202020204" pitchFamily="34" charset="0"/>
              </a:rPr>
              <a:t>cost per unit</a:t>
            </a:r>
          </a:p>
        </p:txBody>
      </p:sp>
      <p:sp>
        <p:nvSpPr>
          <p:cNvPr id="2663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7"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HIGH-LOW METHOD</a:t>
            </a:r>
            <a:endParaRPr lang="en-US" altLang="en-US" sz="3200" b="1" dirty="0">
              <a:solidFill>
                <a:schemeClr val="tx2">
                  <a:lumMod val="50000"/>
                </a:schemeClr>
              </a:solidFill>
              <a:latin typeface="Liberation Sans" panose="020B0604020202020204" pitchFamily="34" charset="0"/>
            </a:endParaRPr>
          </a:p>
        </p:txBody>
      </p:sp>
      <p:sp>
        <p:nvSpPr>
          <p:cNvPr id="2" name="Rectangle 1"/>
          <p:cNvSpPr/>
          <p:nvPr/>
        </p:nvSpPr>
        <p:spPr>
          <a:xfrm>
            <a:off x="7146567" y="1981200"/>
            <a:ext cx="1921233"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200" b="1" dirty="0" smtClean="0">
                <a:latin typeface="Liberation Sans" panose="020B0604020202020204" pitchFamily="34" charset="0"/>
              </a:rPr>
              <a:t>ILLUSTRATION 11-7</a:t>
            </a:r>
            <a:endParaRPr lang="en-US" sz="1200" b="1" dirty="0">
              <a:latin typeface="Liberation Sans" panose="020B0604020202020204" pitchFamily="34" charset="0"/>
            </a:endParaRPr>
          </a:p>
          <a:p>
            <a:r>
              <a:rPr lang="en-US" sz="1200" dirty="0">
                <a:latin typeface="Liberation Sans" panose="020B0604020202020204" pitchFamily="34" charset="0"/>
              </a:rPr>
              <a:t>Assumed maintenance </a:t>
            </a:r>
            <a:r>
              <a:rPr lang="en-US" sz="1200" dirty="0" smtClean="0">
                <a:latin typeface="Liberation Sans" panose="020B0604020202020204" pitchFamily="34" charset="0"/>
              </a:rPr>
              <a:t>costs and </a:t>
            </a:r>
            <a:r>
              <a:rPr lang="en-US" sz="1200" dirty="0">
                <a:latin typeface="Liberation Sans" panose="020B0604020202020204" pitchFamily="34" charset="0"/>
              </a:rPr>
              <a:t>mileage data</a:t>
            </a:r>
          </a:p>
        </p:txBody>
      </p:sp>
      <p:sp>
        <p:nvSpPr>
          <p:cNvPr id="1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pic>
        <p:nvPicPr>
          <p:cNvPr id="3" name="Picture 2"/>
          <p:cNvPicPr>
            <a:picLocks noChangeAspect="1"/>
          </p:cNvPicPr>
          <p:nvPr/>
        </p:nvPicPr>
        <p:blipFill>
          <a:blip r:embed="rId3"/>
          <a:stretch>
            <a:fillRect/>
          </a:stretch>
        </p:blipFill>
        <p:spPr>
          <a:xfrm>
            <a:off x="304801" y="2696880"/>
            <a:ext cx="8534400" cy="1738489"/>
          </a:xfrm>
          <a:prstGeom prst="rect">
            <a:avLst/>
          </a:prstGeom>
          <a:noFill/>
          <a:ln w="19050" cap="sq">
            <a:solidFill>
              <a:schemeClr val="tx1"/>
            </a:solidFill>
            <a:miter lim="800000"/>
            <a:headEnd type="none" w="sm" len="sm"/>
            <a:tailEnd type="none" w="sm" len="sm"/>
          </a:ln>
          <a:effec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60172"/>
                                        </p:tgtEl>
                                        <p:attrNameLst>
                                          <p:attrName>style.visibility</p:attrName>
                                        </p:attrNameLst>
                                      </p:cBhvr>
                                      <p:to>
                                        <p:strVal val="visible"/>
                                      </p:to>
                                    </p:set>
                                    <p:animEffect transition="in" filter="wipe(left)">
                                      <p:cBhvr>
                                        <p:cTn id="7" dur="500"/>
                                        <p:tgtEl>
                                          <p:spTgt spid="8601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60174"/>
                                        </p:tgtEl>
                                        <p:attrNameLst>
                                          <p:attrName>style.visibility</p:attrName>
                                        </p:attrNameLst>
                                      </p:cBhvr>
                                      <p:to>
                                        <p:strVal val="visible"/>
                                      </p:to>
                                    </p:set>
                                    <p:animEffect transition="in" filter="wipe(left)">
                                      <p:cBhvr>
                                        <p:cTn id="12" dur="500"/>
                                        <p:tgtEl>
                                          <p:spTgt spid="86017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60179"/>
                                        </p:tgtEl>
                                        <p:attrNameLst>
                                          <p:attrName>style.visibility</p:attrName>
                                        </p:attrNameLst>
                                      </p:cBhvr>
                                      <p:to>
                                        <p:strVal val="visible"/>
                                      </p:to>
                                    </p:set>
                                    <p:animEffect transition="in" filter="wipe(left)">
                                      <p:cBhvr>
                                        <p:cTn id="17" dur="500"/>
                                        <p:tgtEl>
                                          <p:spTgt spid="860179"/>
                                        </p:tgtEl>
                                      </p:cBhvr>
                                    </p:animEffect>
                                  </p:childTnLst>
                                </p:cTn>
                              </p:par>
                            </p:childTnLst>
                          </p:cTn>
                        </p:par>
                        <p:par>
                          <p:cTn id="18" fill="hold" nodeType="afterGroup">
                            <p:stCondLst>
                              <p:cond delay="500"/>
                            </p:stCondLst>
                            <p:childTnLst>
                              <p:par>
                                <p:cTn id="19" presetID="22" presetClass="entr" presetSubtype="1" fill="hold" grpId="0" nodeType="afterEffect">
                                  <p:stCondLst>
                                    <p:cond delay="0"/>
                                  </p:stCondLst>
                                  <p:childTnLst>
                                    <p:set>
                                      <p:cBhvr>
                                        <p:cTn id="20" dur="1" fill="hold">
                                          <p:stCondLst>
                                            <p:cond delay="0"/>
                                          </p:stCondLst>
                                        </p:cTn>
                                        <p:tgtEl>
                                          <p:spTgt spid="860180"/>
                                        </p:tgtEl>
                                        <p:attrNameLst>
                                          <p:attrName>style.visibility</p:attrName>
                                        </p:attrNameLst>
                                      </p:cBhvr>
                                      <p:to>
                                        <p:strVal val="visible"/>
                                      </p:to>
                                    </p:set>
                                    <p:animEffect transition="in" filter="wipe(up)">
                                      <p:cBhvr>
                                        <p:cTn id="21" dur="500"/>
                                        <p:tgtEl>
                                          <p:spTgt spid="860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72" grpId="0"/>
      <p:bldP spid="860174" grpId="0"/>
      <p:bldP spid="860179" grpId="0"/>
      <p:bldP spid="86018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ChangeArrowheads="1"/>
          </p:cNvSpPr>
          <p:nvPr/>
        </p:nvSpPr>
        <p:spPr bwMode="auto">
          <a:xfrm>
            <a:off x="533400" y="1295400"/>
            <a:ext cx="8153400"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a:lnSpc>
                <a:spcPct val="115000"/>
              </a:lnSpc>
              <a:spcBef>
                <a:spcPct val="40000"/>
              </a:spcBef>
              <a:tabLst>
                <a:tab pos="2057400" algn="l"/>
              </a:tabLst>
            </a:pPr>
            <a:r>
              <a:rPr lang="en-US" altLang="en-US" sz="2100" b="1" dirty="0">
                <a:latin typeface="Liberation Sans" panose="020B0604020202020204" pitchFamily="34" charset="0"/>
              </a:rPr>
              <a:t>STEP 2:  </a:t>
            </a:r>
            <a:r>
              <a:rPr lang="en-US" altLang="en-US" sz="2100" dirty="0">
                <a:latin typeface="Liberation Sans" panose="020B0604020202020204" pitchFamily="34" charset="0"/>
              </a:rPr>
              <a:t>Determine the fixed cost by subtracting the total variable cost at either the high or the low activity level from the total cost at that activity level.</a:t>
            </a:r>
          </a:p>
        </p:txBody>
      </p:sp>
      <p:sp>
        <p:nvSpPr>
          <p:cNvPr id="2765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HIGH-LOW METHOD</a:t>
            </a:r>
            <a:endParaRPr lang="en-US" altLang="en-US" sz="3200" b="1" dirty="0">
              <a:solidFill>
                <a:schemeClr val="tx2">
                  <a:lumMod val="50000"/>
                </a:schemeClr>
              </a:solidFill>
              <a:latin typeface="Liberation Sans" panose="020B0604020202020204" pitchFamily="34" charset="0"/>
            </a:endParaRPr>
          </a:p>
        </p:txBody>
      </p:sp>
      <p:sp>
        <p:nvSpPr>
          <p:cNvPr id="2" name="Rectangle 1"/>
          <p:cNvSpPr/>
          <p:nvPr/>
        </p:nvSpPr>
        <p:spPr>
          <a:xfrm>
            <a:off x="914400" y="6078072"/>
            <a:ext cx="3581400" cy="461665"/>
          </a:xfrm>
          <a:prstGeom prst="rect">
            <a:avLst/>
          </a:prstGeom>
        </p:spPr>
        <p:txBody>
          <a:bodyPr wrap="square">
            <a:spAutoFit/>
          </a:bodyPr>
          <a:lstStyle/>
          <a:p>
            <a:r>
              <a:rPr lang="en-US" sz="1200" b="1" dirty="0" smtClean="0">
                <a:latin typeface="Liberation Sans" panose="020B0604020202020204" pitchFamily="34" charset="0"/>
              </a:rPr>
              <a:t>ILLUSTRATION 11-8</a:t>
            </a:r>
            <a:endParaRPr lang="en-US" sz="1200" b="1" dirty="0">
              <a:latin typeface="Liberation Sans" panose="020B0604020202020204" pitchFamily="34" charset="0"/>
            </a:endParaRPr>
          </a:p>
          <a:p>
            <a:r>
              <a:rPr lang="en-US" sz="1200" dirty="0">
                <a:latin typeface="Liberation Sans" panose="020B0604020202020204" pitchFamily="34" charset="0"/>
              </a:rPr>
              <a:t>High-low method </a:t>
            </a:r>
            <a:r>
              <a:rPr lang="en-US" sz="1200" dirty="0" smtClean="0">
                <a:latin typeface="Liberation Sans" panose="020B0604020202020204" pitchFamily="34" charset="0"/>
              </a:rPr>
              <a:t>computation of fixed </a:t>
            </a:r>
            <a:r>
              <a:rPr lang="en-US" sz="1200" dirty="0">
                <a:latin typeface="Liberation Sans" panose="020B0604020202020204" pitchFamily="34" charset="0"/>
              </a:rPr>
              <a:t>costs</a:t>
            </a: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pic>
        <p:nvPicPr>
          <p:cNvPr id="3" name="Picture 2"/>
          <p:cNvPicPr>
            <a:picLocks noChangeAspect="1"/>
          </p:cNvPicPr>
          <p:nvPr/>
        </p:nvPicPr>
        <p:blipFill>
          <a:blip r:embed="rId3"/>
          <a:stretch>
            <a:fillRect/>
          </a:stretch>
        </p:blipFill>
        <p:spPr>
          <a:xfrm>
            <a:off x="304801" y="2709041"/>
            <a:ext cx="8534400" cy="3310759"/>
          </a:xfrm>
          <a:prstGeom prst="rect">
            <a:avLst/>
          </a:prstGeom>
          <a:noFill/>
          <a:ln w="19050" cap="sq" cmpd="sng">
            <a:solidFill>
              <a:schemeClr val="tx1"/>
            </a:solidFill>
            <a:prstDash val="solid"/>
            <a:miter lim="800000"/>
            <a:headEnd type="none" w="sm" len="sm"/>
            <a:tailEnd type="none" w="sm" len="sm"/>
          </a:ln>
        </p:spPr>
      </p:pic>
    </p:spTree>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8"/>
          <p:cNvSpPr>
            <a:spLocks noChangeArrowheads="1"/>
          </p:cNvSpPr>
          <p:nvPr/>
        </p:nvSpPr>
        <p:spPr bwMode="auto">
          <a:xfrm>
            <a:off x="533400" y="1295400"/>
            <a:ext cx="7924800" cy="26453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a:lnSpc>
                <a:spcPct val="115000"/>
              </a:lnSpc>
              <a:spcBef>
                <a:spcPct val="40000"/>
              </a:spcBef>
              <a:tabLst>
                <a:tab pos="2057400" algn="l"/>
              </a:tabLst>
            </a:pPr>
            <a:r>
              <a:rPr lang="en-US" altLang="en-US" sz="2100" dirty="0">
                <a:latin typeface="Liberation Sans" panose="020B0604020202020204" pitchFamily="34" charset="0"/>
              </a:rPr>
              <a:t>Maintenance costs are therefore $8,000 per month of fixed costs plus $1.10 per mile of variable costs. This is represented by the following formula:</a:t>
            </a:r>
          </a:p>
          <a:p>
            <a:pPr>
              <a:lnSpc>
                <a:spcPct val="115000"/>
              </a:lnSpc>
              <a:spcBef>
                <a:spcPct val="40000"/>
              </a:spcBef>
              <a:tabLst>
                <a:tab pos="2057400" algn="l"/>
              </a:tabLst>
            </a:pPr>
            <a:r>
              <a:rPr lang="en-US" altLang="en-US" sz="2100" dirty="0">
                <a:latin typeface="Liberation Sans" panose="020B0604020202020204" pitchFamily="34" charset="0"/>
              </a:rPr>
              <a:t>Maintenance costs  =  $8,000  +  ($1.10 x Miles driven)</a:t>
            </a:r>
          </a:p>
          <a:p>
            <a:pPr>
              <a:lnSpc>
                <a:spcPct val="115000"/>
              </a:lnSpc>
              <a:spcBef>
                <a:spcPct val="40000"/>
              </a:spcBef>
              <a:tabLst>
                <a:tab pos="2057400" algn="l"/>
              </a:tabLst>
            </a:pPr>
            <a:r>
              <a:rPr lang="en-US" altLang="en-US" sz="2100" dirty="0">
                <a:latin typeface="Liberation Sans" panose="020B0604020202020204" pitchFamily="34" charset="0"/>
              </a:rPr>
              <a:t>Example: At 45,000 miles, estimated maintenance costs would be: </a:t>
            </a:r>
          </a:p>
        </p:txBody>
      </p:sp>
      <p:sp>
        <p:nvSpPr>
          <p:cNvPr id="28676" name="Text Box 9"/>
          <p:cNvSpPr txBox="1">
            <a:spLocks noChangeArrowheads="1"/>
          </p:cNvSpPr>
          <p:nvPr/>
        </p:nvSpPr>
        <p:spPr bwMode="auto">
          <a:xfrm>
            <a:off x="1828800" y="4113212"/>
            <a:ext cx="1828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343650" algn="ctr"/>
              </a:tabLst>
              <a:defRPr sz="2400">
                <a:solidFill>
                  <a:schemeClr val="tx1"/>
                </a:solidFill>
                <a:latin typeface="Times New Roman" pitchFamily="18" charset="0"/>
              </a:defRPr>
            </a:lvl1pPr>
            <a:lvl2pPr marL="742950" indent="-285750">
              <a:tabLst>
                <a:tab pos="6343650" algn="ctr"/>
              </a:tabLst>
              <a:defRPr sz="2400">
                <a:solidFill>
                  <a:schemeClr val="tx1"/>
                </a:solidFill>
                <a:latin typeface="Times New Roman" pitchFamily="18" charset="0"/>
              </a:defRPr>
            </a:lvl2pPr>
            <a:lvl3pPr marL="1143000" indent="-228600">
              <a:tabLst>
                <a:tab pos="6343650" algn="ctr"/>
              </a:tabLst>
              <a:defRPr sz="2400">
                <a:solidFill>
                  <a:schemeClr val="tx1"/>
                </a:solidFill>
                <a:latin typeface="Times New Roman" pitchFamily="18" charset="0"/>
              </a:defRPr>
            </a:lvl3pPr>
            <a:lvl4pPr marL="1600200" indent="-228600">
              <a:tabLst>
                <a:tab pos="6343650" algn="ctr"/>
              </a:tabLst>
              <a:defRPr sz="2400">
                <a:solidFill>
                  <a:schemeClr val="tx1"/>
                </a:solidFill>
                <a:latin typeface="Times New Roman" pitchFamily="18" charset="0"/>
              </a:defRPr>
            </a:lvl4pPr>
            <a:lvl5pPr marL="2057400" indent="-228600">
              <a:tabLst>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6343650" algn="ctr"/>
              </a:tabLst>
              <a:defRPr sz="2400">
                <a:solidFill>
                  <a:schemeClr val="tx1"/>
                </a:solidFill>
                <a:latin typeface="Times New Roman" pitchFamily="18" charset="0"/>
              </a:defRPr>
            </a:lvl9pPr>
          </a:lstStyle>
          <a:p>
            <a:pPr>
              <a:spcBef>
                <a:spcPct val="50000"/>
              </a:spcBef>
            </a:pPr>
            <a:r>
              <a:rPr lang="en-US" altLang="en-US" sz="2200" dirty="0">
                <a:latin typeface="Liberation Sans" panose="020B0604020202020204" pitchFamily="34" charset="0"/>
              </a:rPr>
              <a:t>Fixed</a:t>
            </a:r>
          </a:p>
        </p:txBody>
      </p:sp>
      <p:sp>
        <p:nvSpPr>
          <p:cNvPr id="862218" name="Text Box 10"/>
          <p:cNvSpPr txBox="1">
            <a:spLocks noChangeArrowheads="1"/>
          </p:cNvSpPr>
          <p:nvPr/>
        </p:nvSpPr>
        <p:spPr bwMode="auto">
          <a:xfrm>
            <a:off x="4114800" y="4113212"/>
            <a:ext cx="32766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943350" algn="r"/>
                <a:tab pos="6343650" algn="ctr"/>
              </a:tabLst>
              <a:defRPr sz="2400">
                <a:solidFill>
                  <a:schemeClr val="tx1"/>
                </a:solidFill>
                <a:latin typeface="Times New Roman" pitchFamily="18" charset="0"/>
              </a:defRPr>
            </a:lvl1pPr>
            <a:lvl2pPr marL="742950" indent="-285750">
              <a:tabLst>
                <a:tab pos="3943350" algn="r"/>
                <a:tab pos="6343650" algn="ctr"/>
              </a:tabLst>
              <a:defRPr sz="2400">
                <a:solidFill>
                  <a:schemeClr val="tx1"/>
                </a:solidFill>
                <a:latin typeface="Times New Roman" pitchFamily="18" charset="0"/>
              </a:defRPr>
            </a:lvl2pPr>
            <a:lvl3pPr marL="1143000" indent="-228600">
              <a:tabLst>
                <a:tab pos="3943350" algn="r"/>
                <a:tab pos="6343650" algn="ctr"/>
              </a:tabLst>
              <a:defRPr sz="2400">
                <a:solidFill>
                  <a:schemeClr val="tx1"/>
                </a:solidFill>
                <a:latin typeface="Times New Roman" pitchFamily="18" charset="0"/>
              </a:defRPr>
            </a:lvl3pPr>
            <a:lvl4pPr marL="1600200" indent="-228600">
              <a:tabLst>
                <a:tab pos="3943350" algn="r"/>
                <a:tab pos="6343650" algn="ctr"/>
              </a:tabLst>
              <a:defRPr sz="2400">
                <a:solidFill>
                  <a:schemeClr val="tx1"/>
                </a:solidFill>
                <a:latin typeface="Times New Roman" pitchFamily="18" charset="0"/>
              </a:defRPr>
            </a:lvl4pPr>
            <a:lvl5pPr marL="2057400" indent="-228600">
              <a:tabLst>
                <a:tab pos="3943350" algn="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9pPr>
          </a:lstStyle>
          <a:p>
            <a:pPr>
              <a:spcBef>
                <a:spcPct val="50000"/>
              </a:spcBef>
            </a:pPr>
            <a:r>
              <a:rPr lang="en-US" altLang="en-US" sz="2200" dirty="0">
                <a:latin typeface="Liberation Sans" panose="020B0604020202020204" pitchFamily="34" charset="0"/>
              </a:rPr>
              <a:t>	$  8,000</a:t>
            </a:r>
          </a:p>
        </p:txBody>
      </p:sp>
      <p:sp>
        <p:nvSpPr>
          <p:cNvPr id="28678" name="Text Box 11"/>
          <p:cNvSpPr txBox="1">
            <a:spLocks noChangeArrowheads="1"/>
          </p:cNvSpPr>
          <p:nvPr/>
        </p:nvSpPr>
        <p:spPr bwMode="auto">
          <a:xfrm>
            <a:off x="1828800" y="4570412"/>
            <a:ext cx="1828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343650" algn="ctr"/>
              </a:tabLst>
              <a:defRPr sz="2400">
                <a:solidFill>
                  <a:schemeClr val="tx1"/>
                </a:solidFill>
                <a:latin typeface="Times New Roman" pitchFamily="18" charset="0"/>
              </a:defRPr>
            </a:lvl1pPr>
            <a:lvl2pPr marL="742950" indent="-285750">
              <a:tabLst>
                <a:tab pos="6343650" algn="ctr"/>
              </a:tabLst>
              <a:defRPr sz="2400">
                <a:solidFill>
                  <a:schemeClr val="tx1"/>
                </a:solidFill>
                <a:latin typeface="Times New Roman" pitchFamily="18" charset="0"/>
              </a:defRPr>
            </a:lvl2pPr>
            <a:lvl3pPr marL="1143000" indent="-228600">
              <a:tabLst>
                <a:tab pos="6343650" algn="ctr"/>
              </a:tabLst>
              <a:defRPr sz="2400">
                <a:solidFill>
                  <a:schemeClr val="tx1"/>
                </a:solidFill>
                <a:latin typeface="Times New Roman" pitchFamily="18" charset="0"/>
              </a:defRPr>
            </a:lvl3pPr>
            <a:lvl4pPr marL="1600200" indent="-228600">
              <a:tabLst>
                <a:tab pos="6343650" algn="ctr"/>
              </a:tabLst>
              <a:defRPr sz="2400">
                <a:solidFill>
                  <a:schemeClr val="tx1"/>
                </a:solidFill>
                <a:latin typeface="Times New Roman" pitchFamily="18" charset="0"/>
              </a:defRPr>
            </a:lvl4pPr>
            <a:lvl5pPr marL="2057400" indent="-228600">
              <a:tabLst>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6343650" algn="ctr"/>
              </a:tabLst>
              <a:defRPr sz="2400">
                <a:solidFill>
                  <a:schemeClr val="tx1"/>
                </a:solidFill>
                <a:latin typeface="Times New Roman" pitchFamily="18" charset="0"/>
              </a:defRPr>
            </a:lvl9pPr>
          </a:lstStyle>
          <a:p>
            <a:pPr>
              <a:spcBef>
                <a:spcPct val="50000"/>
              </a:spcBef>
            </a:pPr>
            <a:r>
              <a:rPr lang="en-US" altLang="en-US" sz="2200" dirty="0">
                <a:latin typeface="Liberation Sans" panose="020B0604020202020204" pitchFamily="34" charset="0"/>
              </a:rPr>
              <a:t>Variable</a:t>
            </a:r>
          </a:p>
        </p:txBody>
      </p:sp>
      <p:sp>
        <p:nvSpPr>
          <p:cNvPr id="862220" name="Text Box 12"/>
          <p:cNvSpPr txBox="1">
            <a:spLocks noChangeArrowheads="1"/>
          </p:cNvSpPr>
          <p:nvPr/>
        </p:nvSpPr>
        <p:spPr bwMode="auto">
          <a:xfrm>
            <a:off x="4114800" y="4570412"/>
            <a:ext cx="32766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943350" algn="r"/>
                <a:tab pos="6343650" algn="ctr"/>
              </a:tabLst>
              <a:defRPr sz="2400">
                <a:solidFill>
                  <a:schemeClr val="tx1"/>
                </a:solidFill>
                <a:latin typeface="Times New Roman" pitchFamily="18" charset="0"/>
              </a:defRPr>
            </a:lvl1pPr>
            <a:lvl2pPr marL="742950" indent="-285750">
              <a:tabLst>
                <a:tab pos="3943350" algn="r"/>
                <a:tab pos="6343650" algn="ctr"/>
              </a:tabLst>
              <a:defRPr sz="2400">
                <a:solidFill>
                  <a:schemeClr val="tx1"/>
                </a:solidFill>
                <a:latin typeface="Times New Roman" pitchFamily="18" charset="0"/>
              </a:defRPr>
            </a:lvl2pPr>
            <a:lvl3pPr marL="1143000" indent="-228600">
              <a:tabLst>
                <a:tab pos="3943350" algn="r"/>
                <a:tab pos="6343650" algn="ctr"/>
              </a:tabLst>
              <a:defRPr sz="2400">
                <a:solidFill>
                  <a:schemeClr val="tx1"/>
                </a:solidFill>
                <a:latin typeface="Times New Roman" pitchFamily="18" charset="0"/>
              </a:defRPr>
            </a:lvl3pPr>
            <a:lvl4pPr marL="1600200" indent="-228600">
              <a:tabLst>
                <a:tab pos="3943350" algn="r"/>
                <a:tab pos="6343650" algn="ctr"/>
              </a:tabLst>
              <a:defRPr sz="2400">
                <a:solidFill>
                  <a:schemeClr val="tx1"/>
                </a:solidFill>
                <a:latin typeface="Times New Roman" pitchFamily="18" charset="0"/>
              </a:defRPr>
            </a:lvl4pPr>
            <a:lvl5pPr marL="2057400" indent="-228600">
              <a:tabLst>
                <a:tab pos="3943350" algn="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9pPr>
          </a:lstStyle>
          <a:p>
            <a:pPr>
              <a:spcBef>
                <a:spcPct val="50000"/>
              </a:spcBef>
            </a:pPr>
            <a:r>
              <a:rPr lang="en-US" altLang="en-US" sz="1800" dirty="0">
                <a:latin typeface="Liberation Sans" panose="020B0604020202020204" pitchFamily="34" charset="0"/>
              </a:rPr>
              <a:t>($1.10 x 45,000)</a:t>
            </a:r>
            <a:r>
              <a:rPr lang="en-US" altLang="en-US" sz="2200" dirty="0">
                <a:latin typeface="Liberation Sans" panose="020B0604020202020204" pitchFamily="34" charset="0"/>
              </a:rPr>
              <a:t>  	49,500</a:t>
            </a:r>
          </a:p>
        </p:txBody>
      </p:sp>
      <p:sp>
        <p:nvSpPr>
          <p:cNvPr id="862221" name="Text Box 13"/>
          <p:cNvSpPr txBox="1">
            <a:spLocks noChangeArrowheads="1"/>
          </p:cNvSpPr>
          <p:nvPr/>
        </p:nvSpPr>
        <p:spPr bwMode="auto">
          <a:xfrm>
            <a:off x="5943600" y="5057775"/>
            <a:ext cx="14478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3943350" algn="r"/>
                <a:tab pos="6343650" algn="ctr"/>
              </a:tabLst>
              <a:defRPr sz="2400">
                <a:solidFill>
                  <a:schemeClr val="tx1"/>
                </a:solidFill>
                <a:latin typeface="Times New Roman" pitchFamily="18" charset="0"/>
              </a:defRPr>
            </a:lvl1pPr>
            <a:lvl2pPr marL="742950" indent="-285750">
              <a:tabLst>
                <a:tab pos="3943350" algn="r"/>
                <a:tab pos="6343650" algn="ctr"/>
              </a:tabLst>
              <a:defRPr sz="2400">
                <a:solidFill>
                  <a:schemeClr val="tx1"/>
                </a:solidFill>
                <a:latin typeface="Times New Roman" pitchFamily="18" charset="0"/>
              </a:defRPr>
            </a:lvl2pPr>
            <a:lvl3pPr marL="1143000" indent="-228600">
              <a:tabLst>
                <a:tab pos="3943350" algn="r"/>
                <a:tab pos="6343650" algn="ctr"/>
              </a:tabLst>
              <a:defRPr sz="2400">
                <a:solidFill>
                  <a:schemeClr val="tx1"/>
                </a:solidFill>
                <a:latin typeface="Times New Roman" pitchFamily="18" charset="0"/>
              </a:defRPr>
            </a:lvl3pPr>
            <a:lvl4pPr marL="1600200" indent="-228600">
              <a:tabLst>
                <a:tab pos="3943350" algn="r"/>
                <a:tab pos="6343650" algn="ctr"/>
              </a:tabLst>
              <a:defRPr sz="2400">
                <a:solidFill>
                  <a:schemeClr val="tx1"/>
                </a:solidFill>
                <a:latin typeface="Times New Roman" pitchFamily="18" charset="0"/>
              </a:defRPr>
            </a:lvl4pPr>
            <a:lvl5pPr marL="2057400" indent="-228600">
              <a:tabLst>
                <a:tab pos="3943350" algn="r"/>
                <a:tab pos="6343650" algn="ctr"/>
              </a:tabLst>
              <a:defRPr sz="2400">
                <a:solidFill>
                  <a:schemeClr val="tx1"/>
                </a:solidFill>
                <a:latin typeface="Times New Roman" pitchFamily="18" charset="0"/>
              </a:defRPr>
            </a:lvl5pPr>
            <a:lvl6pPr marL="25146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6pPr>
            <a:lvl7pPr marL="29718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7pPr>
            <a:lvl8pPr marL="34290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8pPr>
            <a:lvl9pPr marL="3886200" indent="-228600" eaLnBrk="0" fontAlgn="base" hangingPunct="0">
              <a:spcBef>
                <a:spcPct val="0"/>
              </a:spcBef>
              <a:spcAft>
                <a:spcPct val="0"/>
              </a:spcAft>
              <a:tabLst>
                <a:tab pos="3943350" algn="r"/>
                <a:tab pos="6343650" algn="ctr"/>
              </a:tabLst>
              <a:defRPr sz="2400">
                <a:solidFill>
                  <a:schemeClr val="tx1"/>
                </a:solidFill>
                <a:latin typeface="Times New Roman" pitchFamily="18" charset="0"/>
              </a:defRPr>
            </a:lvl9pPr>
          </a:lstStyle>
          <a:p>
            <a:pPr>
              <a:spcBef>
                <a:spcPct val="50000"/>
              </a:spcBef>
            </a:pPr>
            <a:r>
              <a:rPr lang="en-US" altLang="en-US" sz="2200" b="1" dirty="0">
                <a:solidFill>
                  <a:srgbClr val="800000"/>
                </a:solidFill>
                <a:latin typeface="Liberation Sans" panose="020B0604020202020204" pitchFamily="34" charset="0"/>
              </a:rPr>
              <a:t>	</a:t>
            </a:r>
            <a:r>
              <a:rPr lang="en-US" altLang="en-US" sz="2200" b="1" dirty="0">
                <a:solidFill>
                  <a:srgbClr val="CC0000"/>
                </a:solidFill>
                <a:latin typeface="Liberation Sans" panose="020B0604020202020204" pitchFamily="34" charset="0"/>
              </a:rPr>
              <a:t>$57,500</a:t>
            </a:r>
          </a:p>
        </p:txBody>
      </p:sp>
      <p:sp>
        <p:nvSpPr>
          <p:cNvPr id="28681" name="Line 14"/>
          <p:cNvSpPr>
            <a:spLocks noChangeShapeType="1"/>
          </p:cNvSpPr>
          <p:nvPr/>
        </p:nvSpPr>
        <p:spPr bwMode="auto">
          <a:xfrm>
            <a:off x="6096000" y="5027612"/>
            <a:ext cx="1295400" cy="0"/>
          </a:xfrm>
          <a:prstGeom prst="line">
            <a:avLst/>
          </a:prstGeom>
          <a:noFill/>
          <a:ln w="190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8682" name="Line 15"/>
          <p:cNvSpPr>
            <a:spLocks noChangeShapeType="1"/>
          </p:cNvSpPr>
          <p:nvPr/>
        </p:nvSpPr>
        <p:spPr bwMode="auto">
          <a:xfrm>
            <a:off x="6096000" y="5484812"/>
            <a:ext cx="1295400" cy="0"/>
          </a:xfrm>
          <a:prstGeom prst="line">
            <a:avLst/>
          </a:prstGeom>
          <a:noFill/>
          <a:ln w="190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868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4"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HIGH-LOW METHOD</a:t>
            </a:r>
            <a:endParaRPr lang="en-US" altLang="en-US" sz="3200" b="1" dirty="0">
              <a:solidFill>
                <a:schemeClr val="tx2">
                  <a:lumMod val="50000"/>
                </a:schemeClr>
              </a:solidFill>
              <a:latin typeface="Liberation Sans" panose="020B0604020202020204" pitchFamily="34" charset="0"/>
            </a:endParaRPr>
          </a:p>
        </p:txBody>
      </p:sp>
      <p:sp>
        <p:nvSpPr>
          <p:cNvPr id="12"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62218"/>
                                        </p:tgtEl>
                                        <p:attrNameLst>
                                          <p:attrName>style.visibility</p:attrName>
                                        </p:attrNameLst>
                                      </p:cBhvr>
                                      <p:to>
                                        <p:strVal val="visible"/>
                                      </p:to>
                                    </p:set>
                                    <p:animEffect transition="in" filter="wipe(left)">
                                      <p:cBhvr>
                                        <p:cTn id="7" dur="500"/>
                                        <p:tgtEl>
                                          <p:spTgt spid="8622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62220"/>
                                        </p:tgtEl>
                                        <p:attrNameLst>
                                          <p:attrName>style.visibility</p:attrName>
                                        </p:attrNameLst>
                                      </p:cBhvr>
                                      <p:to>
                                        <p:strVal val="visible"/>
                                      </p:to>
                                    </p:set>
                                    <p:animEffect transition="in" filter="wipe(left)">
                                      <p:cBhvr>
                                        <p:cTn id="12" dur="500"/>
                                        <p:tgtEl>
                                          <p:spTgt spid="8622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62221"/>
                                        </p:tgtEl>
                                        <p:attrNameLst>
                                          <p:attrName>style.visibility</p:attrName>
                                        </p:attrNameLst>
                                      </p:cBhvr>
                                      <p:to>
                                        <p:strVal val="visible"/>
                                      </p:to>
                                    </p:set>
                                    <p:animEffect transition="in" filter="wipe(left)">
                                      <p:cBhvr>
                                        <p:cTn id="17" dur="500"/>
                                        <p:tgtEl>
                                          <p:spTgt spid="862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2218" grpId="0"/>
      <p:bldP spid="862220" grpId="0"/>
      <p:bldP spid="8622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3" name="Picture 7"/>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1" y="1295400"/>
            <a:ext cx="8534400" cy="48689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29700" name="Rectangle 15"/>
          <p:cNvSpPr>
            <a:spLocks noChangeArrowheads="1"/>
          </p:cNvSpPr>
          <p:nvPr/>
        </p:nvSpPr>
        <p:spPr bwMode="auto">
          <a:xfrm>
            <a:off x="1219200" y="5867400"/>
            <a:ext cx="1981200" cy="646112"/>
          </a:xfrm>
          <a:prstGeom prst="rect">
            <a:avLst/>
          </a:prstGeom>
          <a:solidFill>
            <a:schemeClr val="accent3"/>
          </a:solidFill>
          <a:ln>
            <a:noFill/>
          </a:ln>
          <a:effec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11-9</a:t>
            </a:r>
            <a:endParaRPr lang="en-US" altLang="en-US" sz="1200" b="1" dirty="0">
              <a:latin typeface="Liberation Sans" panose="020B0604020202020204" pitchFamily="34" charset="0"/>
            </a:endParaRPr>
          </a:p>
          <a:p>
            <a:r>
              <a:rPr lang="en-US" altLang="en-US" sz="1200" dirty="0">
                <a:latin typeface="Liberation Sans" panose="020B0604020202020204" pitchFamily="34" charset="0"/>
              </a:rPr>
              <a:t>Scatter plot for Metro Transit Company</a:t>
            </a:r>
          </a:p>
        </p:txBody>
      </p:sp>
      <p:sp>
        <p:nvSpPr>
          <p:cNvPr id="2970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HIGH-LOW METHOD</a:t>
            </a:r>
            <a:endParaRPr lang="en-US" altLang="en-US" sz="3200" b="1" dirty="0">
              <a:solidFill>
                <a:schemeClr val="tx2">
                  <a:lumMod val="50000"/>
                </a:schemeClr>
              </a:solidFill>
              <a:latin typeface="Liberation Sans" panose="020B0604020202020204" pitchFamily="34" charset="0"/>
            </a:endParaRPr>
          </a:p>
        </p:txBody>
      </p:sp>
      <p:sp>
        <p:nvSpPr>
          <p:cNvPr id="6"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1" name="Rectangle 3"/>
          <p:cNvSpPr>
            <a:spLocks noChangeArrowheads="1"/>
          </p:cNvSpPr>
          <p:nvPr/>
        </p:nvSpPr>
        <p:spPr bwMode="auto">
          <a:xfrm>
            <a:off x="533400" y="1905000"/>
            <a:ext cx="7696200" cy="32004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marL="517525" indent="-517525">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Mixed costs consist of a:</a:t>
            </a:r>
          </a:p>
          <a:p>
            <a:pPr marL="688975" indent="-45720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Variable cost element and a fixed cost element.</a:t>
            </a:r>
          </a:p>
          <a:p>
            <a:pPr marL="688975" indent="-45720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Fixed cost element and a controllable cost element. </a:t>
            </a:r>
          </a:p>
          <a:p>
            <a:pPr marL="688975" indent="-45720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Relevant cost element and a controllable cost element.</a:t>
            </a:r>
          </a:p>
          <a:p>
            <a:pPr marL="688975" indent="-45720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Variable cost element and a relevant cost element. </a:t>
            </a:r>
          </a:p>
        </p:txBody>
      </p:sp>
      <p:sp>
        <p:nvSpPr>
          <p:cNvPr id="3072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2"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smtClean="0">
                <a:solidFill>
                  <a:srgbClr val="CC0000"/>
                </a:solidFill>
                <a:latin typeface="Liberation Sans" panose="020B0604020202020204" pitchFamily="34" charset="0"/>
              </a:rPr>
              <a:t>Question</a:t>
            </a:r>
          </a:p>
        </p:txBody>
      </p:sp>
      <p:sp>
        <p:nvSpPr>
          <p:cNvPr id="8" name="Notched Right Arrow 7"/>
          <p:cNvSpPr/>
          <p:nvPr/>
        </p:nvSpPr>
        <p:spPr bwMode="auto">
          <a:xfrm>
            <a:off x="152400" y="2551536"/>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HIGH-LOW METHOD</a:t>
            </a:r>
            <a:endParaRPr lang="en-US" altLang="en-US" sz="3200" b="1" dirty="0">
              <a:solidFill>
                <a:schemeClr val="tx2">
                  <a:lumMod val="50000"/>
                </a:schemeClr>
              </a:solidFill>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11"/>
          <p:cNvSpPr>
            <a:spLocks noChangeArrowheads="1"/>
          </p:cNvSpPr>
          <p:nvPr/>
        </p:nvSpPr>
        <p:spPr bwMode="auto">
          <a:xfrm>
            <a:off x="3048000" y="4953000"/>
            <a:ext cx="1295400" cy="228600"/>
          </a:xfrm>
          <a:prstGeom prst="rect">
            <a:avLst/>
          </a:prstGeom>
          <a:solidFill>
            <a:schemeClr val="bg1"/>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4"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pic>
        <p:nvPicPr>
          <p:cNvPr id="2" name="Picture 1"/>
          <p:cNvPicPr>
            <a:picLocks noChangeAspect="1"/>
          </p:cNvPicPr>
          <p:nvPr/>
        </p:nvPicPr>
        <p:blipFill>
          <a:blip r:embed="rId3"/>
          <a:stretch>
            <a:fillRect/>
          </a:stretch>
        </p:blipFill>
        <p:spPr>
          <a:xfrm>
            <a:off x="228601" y="760400"/>
            <a:ext cx="8686800" cy="3887800"/>
          </a:xfrm>
          <a:prstGeom prst="rect">
            <a:avLst/>
          </a:prstGeom>
        </p:spPr>
      </p:pic>
    </p:spTree>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3"/>
          <p:cNvSpPr>
            <a:spLocks noChangeArrowheads="1"/>
          </p:cNvSpPr>
          <p:nvPr/>
        </p:nvSpPr>
        <p:spPr bwMode="auto">
          <a:xfrm>
            <a:off x="609600" y="1412027"/>
            <a:ext cx="8001000" cy="836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ct val="40000"/>
              </a:spcBef>
            </a:pPr>
            <a:r>
              <a:rPr lang="en-US" altLang="en-US" sz="2100" dirty="0">
                <a:latin typeface="Liberation Sans" panose="020B0604020202020204" pitchFamily="34" charset="0"/>
              </a:rPr>
              <a:t>Byrnes Company accumulates the following data concerning a mixed cost, using units produced as the activity level.</a:t>
            </a:r>
          </a:p>
        </p:txBody>
      </p:sp>
      <p:sp>
        <p:nvSpPr>
          <p:cNvPr id="32771" name="Text Box 4"/>
          <p:cNvSpPr txBox="1">
            <a:spLocks noChangeArrowheads="1"/>
          </p:cNvSpPr>
          <p:nvPr/>
        </p:nvSpPr>
        <p:spPr bwMode="auto">
          <a:xfrm>
            <a:off x="685800" y="4939452"/>
            <a:ext cx="8153400" cy="13089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14350" indent="-514350">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buFontTx/>
              <a:buAutoNum type="alphaLcParenBoth"/>
            </a:pPr>
            <a:r>
              <a:rPr lang="en-US" altLang="en-US" sz="2100" dirty="0">
                <a:latin typeface="Liberation Sans" panose="020B0604020202020204" pitchFamily="34" charset="0"/>
              </a:rPr>
              <a:t>Compute the variable- and fixed-cost elements using the high-low method.</a:t>
            </a:r>
          </a:p>
          <a:p>
            <a:pPr>
              <a:lnSpc>
                <a:spcPct val="115000"/>
              </a:lnSpc>
              <a:spcBef>
                <a:spcPct val="40000"/>
              </a:spcBef>
              <a:buFontTx/>
              <a:buAutoNum type="alphaLcParenBoth"/>
            </a:pPr>
            <a:r>
              <a:rPr lang="en-US" altLang="en-US" sz="2100" dirty="0">
                <a:latin typeface="Liberation Sans" panose="020B0604020202020204" pitchFamily="34" charset="0"/>
              </a:rPr>
              <a:t>Estimate the total cost if the company produces </a:t>
            </a:r>
            <a:r>
              <a:rPr lang="en-US" altLang="en-US" sz="2100" dirty="0" smtClean="0">
                <a:latin typeface="Liberation Sans" panose="020B0604020202020204" pitchFamily="34" charset="0"/>
              </a:rPr>
              <a:t>8,000 </a:t>
            </a:r>
            <a:r>
              <a:rPr lang="en-US" altLang="en-US" sz="2100" dirty="0">
                <a:latin typeface="Liberation Sans" panose="020B0604020202020204" pitchFamily="34" charset="0"/>
              </a:rPr>
              <a:t>units.</a:t>
            </a:r>
          </a:p>
        </p:txBody>
      </p:sp>
      <p:pic>
        <p:nvPicPr>
          <p:cNvPr id="32772" name="Picture 2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600200" y="2501052"/>
            <a:ext cx="5943600" cy="2149475"/>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sp>
        <p:nvSpPr>
          <p:cNvPr id="18" name="Isosceles Triangle 17"/>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9" name="TextBox 18"/>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0" name="TextBox 19"/>
          <p:cNvSpPr txBox="1"/>
          <p:nvPr/>
        </p:nvSpPr>
        <p:spPr>
          <a:xfrm>
            <a:off x="2183330" y="417430"/>
            <a:ext cx="554182" cy="707886"/>
          </a:xfrm>
          <a:prstGeom prst="rect">
            <a:avLst/>
          </a:prstGeom>
          <a:noFill/>
        </p:spPr>
        <p:txBody>
          <a:bodyPr wrap="square" rtlCol="0">
            <a:spAutoFit/>
          </a:bodyPr>
          <a:lstStyle/>
          <a:p>
            <a:pPr algn="ctr"/>
            <a:r>
              <a:rPr lang="en-US" sz="4000" b="1" dirty="0" smtClean="0">
                <a:solidFill>
                  <a:srgbClr val="E20000"/>
                </a:solidFill>
                <a:latin typeface="+mn-lt"/>
              </a:rPr>
              <a:t>2</a:t>
            </a:r>
            <a:endParaRPr lang="en-US" sz="4000" b="1" i="0" dirty="0">
              <a:solidFill>
                <a:srgbClr val="E20000"/>
              </a:solidFill>
              <a:effectLst/>
              <a:latin typeface="+mn-lt"/>
            </a:endParaRPr>
          </a:p>
        </p:txBody>
      </p:sp>
      <p:sp>
        <p:nvSpPr>
          <p:cNvPr id="21" name="Rounded Rectangle 20"/>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High-Low Method</a:t>
            </a:r>
            <a:endParaRPr lang="en-US" sz="3000" b="1" dirty="0">
              <a:solidFill>
                <a:schemeClr val="accent3"/>
              </a:solidFill>
              <a:latin typeface="Liberation Sans" panose="020B0604020202020204" pitchFamily="34" charset="0"/>
            </a:endParaRPr>
          </a:p>
        </p:txBody>
      </p:sp>
      <p:cxnSp>
        <p:nvCxnSpPr>
          <p:cNvPr id="22" name="Straight Connector 21"/>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3" name="Rectangle 22"/>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3794" name="Picture 14"/>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600200" y="1584325"/>
            <a:ext cx="5943600" cy="2149475"/>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5" name="Text Box 4"/>
          <p:cNvSpPr txBox="1">
            <a:spLocks noChangeArrowheads="1"/>
          </p:cNvSpPr>
          <p:nvPr/>
        </p:nvSpPr>
        <p:spPr bwMode="auto">
          <a:xfrm>
            <a:off x="685800" y="3947058"/>
            <a:ext cx="8153400" cy="808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14350" indent="-514350">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buFontTx/>
              <a:buAutoNum type="alphaLcParenBoth"/>
            </a:pPr>
            <a:r>
              <a:rPr lang="en-US" altLang="en-US" sz="2100" dirty="0">
                <a:latin typeface="Liberation Sans" panose="020B0604020202020204" pitchFamily="34" charset="0"/>
              </a:rPr>
              <a:t>Compute the variable and fixed cost elements using the high-low method.</a:t>
            </a:r>
          </a:p>
        </p:txBody>
      </p:sp>
      <p:sp>
        <p:nvSpPr>
          <p:cNvPr id="869384" name="Rectangle 8"/>
          <p:cNvSpPr>
            <a:spLocks noChangeArrowheads="1"/>
          </p:cNvSpPr>
          <p:nvPr/>
        </p:nvSpPr>
        <p:spPr bwMode="auto">
          <a:xfrm>
            <a:off x="533400" y="4840886"/>
            <a:ext cx="8305800" cy="1465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pPr>
            <a:r>
              <a:rPr lang="en-US" altLang="en-US" sz="2100" b="1" dirty="0">
                <a:latin typeface="Liberation Sans" panose="020B0604020202020204" pitchFamily="34" charset="0"/>
              </a:rPr>
              <a:t>Variable cost</a:t>
            </a:r>
            <a:r>
              <a:rPr lang="en-US" altLang="en-US" sz="2100" dirty="0">
                <a:latin typeface="Liberation Sans" panose="020B0604020202020204" pitchFamily="34" charset="0"/>
              </a:rPr>
              <a:t>: ($14,740 - $11,100) / (9,800 - 7,000) = </a:t>
            </a:r>
            <a:r>
              <a:rPr lang="en-US" altLang="en-US" sz="2100" b="1" dirty="0">
                <a:solidFill>
                  <a:srgbClr val="CC0000"/>
                </a:solidFill>
                <a:latin typeface="Liberation Sans" panose="020B0604020202020204" pitchFamily="34" charset="0"/>
              </a:rPr>
              <a:t>$1.30 per unit</a:t>
            </a:r>
          </a:p>
          <a:p>
            <a:pPr>
              <a:lnSpc>
                <a:spcPct val="115000"/>
              </a:lnSpc>
              <a:spcBef>
                <a:spcPct val="40000"/>
              </a:spcBef>
            </a:pPr>
            <a:r>
              <a:rPr lang="en-US" altLang="en-US" sz="2100" b="1" dirty="0">
                <a:latin typeface="Liberation Sans" panose="020B0604020202020204" pitchFamily="34" charset="0"/>
              </a:rPr>
              <a:t>Fixed cost</a:t>
            </a:r>
            <a:r>
              <a:rPr lang="en-US" altLang="en-US" sz="2100" dirty="0">
                <a:latin typeface="Liberation Sans" panose="020B0604020202020204" pitchFamily="34" charset="0"/>
              </a:rPr>
              <a:t>: $14,740 - $12,740 ($1.30 x 9,800 units) = </a:t>
            </a:r>
            <a:r>
              <a:rPr lang="en-US" altLang="en-US" sz="2100" b="1" dirty="0">
                <a:solidFill>
                  <a:srgbClr val="CC0000"/>
                </a:solidFill>
                <a:latin typeface="Liberation Sans" panose="020B0604020202020204" pitchFamily="34" charset="0"/>
              </a:rPr>
              <a:t>$2,000</a:t>
            </a:r>
          </a:p>
          <a:p>
            <a:pPr algn="ctr">
              <a:lnSpc>
                <a:spcPct val="115000"/>
              </a:lnSpc>
              <a:spcBef>
                <a:spcPct val="40000"/>
              </a:spcBef>
            </a:pPr>
            <a:r>
              <a:rPr lang="en-US" altLang="en-US" sz="2100" b="1" dirty="0">
                <a:latin typeface="Liberation Sans" panose="020B0604020202020204" pitchFamily="34" charset="0"/>
              </a:rPr>
              <a:t>or</a:t>
            </a:r>
            <a:r>
              <a:rPr lang="en-US" altLang="en-US" sz="2100" dirty="0">
                <a:latin typeface="Liberation Sans" panose="020B0604020202020204" pitchFamily="34" charset="0"/>
              </a:rPr>
              <a:t> $11,100 - $9,100 ($1.30 x 7,000) = </a:t>
            </a:r>
            <a:r>
              <a:rPr lang="en-US" altLang="en-US" sz="2100" b="1" dirty="0">
                <a:solidFill>
                  <a:srgbClr val="CC0000"/>
                </a:solidFill>
                <a:latin typeface="Liberation Sans" panose="020B0604020202020204" pitchFamily="34" charset="0"/>
              </a:rPr>
              <a:t>$2,000</a:t>
            </a:r>
          </a:p>
        </p:txBody>
      </p:sp>
      <p:sp>
        <p:nvSpPr>
          <p:cNvPr id="1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sp>
        <p:nvSpPr>
          <p:cNvPr id="18" name="Isosceles Triangle 17"/>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9" name="TextBox 18"/>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0" name="TextBox 19"/>
          <p:cNvSpPr txBox="1"/>
          <p:nvPr/>
        </p:nvSpPr>
        <p:spPr>
          <a:xfrm>
            <a:off x="2183330" y="417430"/>
            <a:ext cx="554182" cy="707886"/>
          </a:xfrm>
          <a:prstGeom prst="rect">
            <a:avLst/>
          </a:prstGeom>
          <a:noFill/>
        </p:spPr>
        <p:txBody>
          <a:bodyPr wrap="square" rtlCol="0">
            <a:spAutoFit/>
          </a:bodyPr>
          <a:lstStyle/>
          <a:p>
            <a:pPr algn="ctr"/>
            <a:r>
              <a:rPr lang="en-US" sz="4000" b="1" dirty="0" smtClean="0">
                <a:solidFill>
                  <a:srgbClr val="E20000"/>
                </a:solidFill>
                <a:latin typeface="+mn-lt"/>
              </a:rPr>
              <a:t>2</a:t>
            </a:r>
            <a:endParaRPr lang="en-US" sz="4000" b="1" i="0" dirty="0">
              <a:solidFill>
                <a:srgbClr val="E20000"/>
              </a:solidFill>
              <a:effectLst/>
              <a:latin typeface="+mn-lt"/>
            </a:endParaRPr>
          </a:p>
        </p:txBody>
      </p:sp>
      <p:sp>
        <p:nvSpPr>
          <p:cNvPr id="21" name="Rounded Rectangle 20"/>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High-Low Method</a:t>
            </a:r>
            <a:endParaRPr lang="en-US" sz="3000" b="1" dirty="0">
              <a:solidFill>
                <a:schemeClr val="accent3"/>
              </a:solidFill>
              <a:latin typeface="Liberation Sans" panose="020B0604020202020204" pitchFamily="34" charset="0"/>
            </a:endParaRPr>
          </a:p>
        </p:txBody>
      </p:sp>
      <p:cxnSp>
        <p:nvCxnSpPr>
          <p:cNvPr id="22" name="Straight Connector 21"/>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3" name="Rectangle 22"/>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69384">
                                            <p:txEl>
                                              <p:pRg st="0" end="0"/>
                                            </p:txEl>
                                          </p:spTgt>
                                        </p:tgtEl>
                                        <p:attrNameLst>
                                          <p:attrName>style.visibility</p:attrName>
                                        </p:attrNameLst>
                                      </p:cBhvr>
                                      <p:to>
                                        <p:strVal val="visible"/>
                                      </p:to>
                                    </p:set>
                                    <p:animEffect transition="in" filter="wipe(left)">
                                      <p:cBhvr>
                                        <p:cTn id="7" dur="500"/>
                                        <p:tgtEl>
                                          <p:spTgt spid="86938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69384">
                                            <p:txEl>
                                              <p:pRg st="1" end="1"/>
                                            </p:txEl>
                                          </p:spTgt>
                                        </p:tgtEl>
                                        <p:attrNameLst>
                                          <p:attrName>style.visibility</p:attrName>
                                        </p:attrNameLst>
                                      </p:cBhvr>
                                      <p:to>
                                        <p:strVal val="visible"/>
                                      </p:to>
                                    </p:set>
                                    <p:animEffect transition="in" filter="wipe(left)">
                                      <p:cBhvr>
                                        <p:cTn id="12" dur="500"/>
                                        <p:tgtEl>
                                          <p:spTgt spid="86938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69384">
                                            <p:txEl>
                                              <p:pRg st="2" end="2"/>
                                            </p:txEl>
                                          </p:spTgt>
                                        </p:tgtEl>
                                        <p:attrNameLst>
                                          <p:attrName>style.visibility</p:attrName>
                                        </p:attrNameLst>
                                      </p:cBhvr>
                                      <p:to>
                                        <p:strVal val="visible"/>
                                      </p:to>
                                    </p:set>
                                    <p:animEffect transition="in" filter="wipe(left)">
                                      <p:cBhvr>
                                        <p:cTn id="17" dur="500"/>
                                        <p:tgtEl>
                                          <p:spTgt spid="86938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9384"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Text Box 3"/>
          <p:cNvSpPr txBox="1">
            <a:spLocks noChangeArrowheads="1"/>
          </p:cNvSpPr>
          <p:nvPr/>
        </p:nvSpPr>
        <p:spPr bwMode="auto">
          <a:xfrm>
            <a:off x="685800" y="3948059"/>
            <a:ext cx="8153400" cy="446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514350" indent="-514350">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buFontTx/>
              <a:buAutoNum type="alphaLcParenBoth" startAt="2"/>
            </a:pPr>
            <a:r>
              <a:rPr lang="en-US" altLang="en-US" sz="2100" dirty="0">
                <a:latin typeface="Liberation Sans" panose="020B0604020202020204" pitchFamily="34" charset="0"/>
              </a:rPr>
              <a:t>Estimate the total cost if the company produces </a:t>
            </a:r>
            <a:r>
              <a:rPr lang="en-US" altLang="en-US" sz="2100" dirty="0" smtClean="0">
                <a:latin typeface="Liberation Sans" panose="020B0604020202020204" pitchFamily="34" charset="0"/>
              </a:rPr>
              <a:t>8,000 </a:t>
            </a:r>
            <a:r>
              <a:rPr lang="en-US" altLang="en-US" sz="2100" dirty="0">
                <a:latin typeface="Liberation Sans" panose="020B0604020202020204" pitchFamily="34" charset="0"/>
              </a:rPr>
              <a:t>units.</a:t>
            </a:r>
          </a:p>
        </p:txBody>
      </p:sp>
      <p:sp>
        <p:nvSpPr>
          <p:cNvPr id="956423" name="Rectangle 7"/>
          <p:cNvSpPr>
            <a:spLocks noChangeArrowheads="1"/>
          </p:cNvSpPr>
          <p:nvPr/>
        </p:nvSpPr>
        <p:spPr bwMode="auto">
          <a:xfrm>
            <a:off x="1219200" y="4527496"/>
            <a:ext cx="7391400" cy="964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15000"/>
              </a:lnSpc>
              <a:spcBef>
                <a:spcPct val="40000"/>
              </a:spcBef>
            </a:pPr>
            <a:r>
              <a:rPr lang="en-US" altLang="en-US" sz="2100" b="1" dirty="0">
                <a:latin typeface="Liberation Sans" panose="020B0604020202020204" pitchFamily="34" charset="0"/>
              </a:rPr>
              <a:t>Total cost </a:t>
            </a:r>
            <a:r>
              <a:rPr lang="en-US" altLang="en-US" sz="2100" b="1" dirty="0" smtClean="0">
                <a:latin typeface="Liberation Sans" panose="020B0604020202020204" pitchFamily="34" charset="0"/>
              </a:rPr>
              <a:t>(8,000 </a:t>
            </a:r>
            <a:r>
              <a:rPr lang="en-US" altLang="en-US" sz="2100" b="1" dirty="0">
                <a:latin typeface="Liberation Sans" panose="020B0604020202020204" pitchFamily="34" charset="0"/>
              </a:rPr>
              <a:t>units):</a:t>
            </a:r>
            <a:r>
              <a:rPr lang="en-US" altLang="en-US" sz="2100" dirty="0">
                <a:latin typeface="Liberation Sans" panose="020B0604020202020204" pitchFamily="34" charset="0"/>
              </a:rPr>
              <a:t> </a:t>
            </a:r>
            <a:endParaRPr lang="en-US" altLang="en-US" sz="2100" dirty="0" smtClean="0">
              <a:latin typeface="Liberation Sans" panose="020B0604020202020204" pitchFamily="34" charset="0"/>
            </a:endParaRPr>
          </a:p>
          <a:p>
            <a:pPr>
              <a:lnSpc>
                <a:spcPct val="115000"/>
              </a:lnSpc>
              <a:spcBef>
                <a:spcPct val="40000"/>
              </a:spcBef>
            </a:pPr>
            <a:r>
              <a:rPr lang="en-US" altLang="en-US" sz="2100" dirty="0" smtClean="0">
                <a:latin typeface="Liberation Sans" panose="020B0604020202020204" pitchFamily="34" charset="0"/>
              </a:rPr>
              <a:t>$</a:t>
            </a:r>
            <a:r>
              <a:rPr lang="en-US" altLang="en-US" sz="2100" dirty="0">
                <a:latin typeface="Liberation Sans" panose="020B0604020202020204" pitchFamily="34" charset="0"/>
              </a:rPr>
              <a:t>2,000 + </a:t>
            </a:r>
            <a:r>
              <a:rPr lang="en-US" altLang="en-US" sz="2100" dirty="0" smtClean="0">
                <a:latin typeface="Liberation Sans" panose="020B0604020202020204" pitchFamily="34" charset="0"/>
              </a:rPr>
              <a:t>$10,400 </a:t>
            </a:r>
            <a:r>
              <a:rPr lang="en-US" altLang="en-US" sz="2100" dirty="0">
                <a:latin typeface="Liberation Sans" panose="020B0604020202020204" pitchFamily="34" charset="0"/>
              </a:rPr>
              <a:t>($1.30 x </a:t>
            </a:r>
            <a:r>
              <a:rPr lang="en-US" altLang="en-US" sz="2100" dirty="0" smtClean="0">
                <a:latin typeface="Liberation Sans" panose="020B0604020202020204" pitchFamily="34" charset="0"/>
              </a:rPr>
              <a:t>8,000</a:t>
            </a:r>
            <a:r>
              <a:rPr lang="en-US" altLang="en-US" sz="2100" dirty="0">
                <a:latin typeface="Liberation Sans" panose="020B0604020202020204" pitchFamily="34" charset="0"/>
              </a:rPr>
              <a:t>) =  </a:t>
            </a:r>
            <a:r>
              <a:rPr lang="en-US" altLang="en-US" sz="2100" b="1" dirty="0" smtClean="0">
                <a:solidFill>
                  <a:srgbClr val="CC0000"/>
                </a:solidFill>
                <a:latin typeface="Liberation Sans" panose="020B0604020202020204" pitchFamily="34" charset="0"/>
              </a:rPr>
              <a:t>$12,400</a:t>
            </a:r>
            <a:endParaRPr lang="en-US" altLang="en-US" sz="2100" b="1" dirty="0">
              <a:solidFill>
                <a:srgbClr val="CC0000"/>
              </a:solidFill>
              <a:latin typeface="Liberation Sans" panose="020B0604020202020204" pitchFamily="34" charset="0"/>
            </a:endParaRPr>
          </a:p>
        </p:txBody>
      </p:sp>
      <p:pic>
        <p:nvPicPr>
          <p:cNvPr id="34821" name="Picture 15"/>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600200" y="1584325"/>
            <a:ext cx="5943600" cy="2149475"/>
          </a:xfrm>
          <a:prstGeom prst="rect">
            <a:avLst/>
          </a:prstGeom>
          <a:noFill/>
          <a:ln w="1905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2</a:t>
            </a:r>
            <a:endParaRPr lang="en-US" altLang="en-US" sz="1600" i="1" dirty="0">
              <a:solidFill>
                <a:schemeClr val="tx1"/>
              </a:solidFill>
              <a:latin typeface="Liberation Sans" panose="020B0604020202020204" pitchFamily="34" charset="0"/>
            </a:endParaRPr>
          </a:p>
        </p:txBody>
      </p:sp>
      <p:sp>
        <p:nvSpPr>
          <p:cNvPr id="18" name="Isosceles Triangle 17"/>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9" name="TextBox 18"/>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0" name="TextBox 19"/>
          <p:cNvSpPr txBox="1"/>
          <p:nvPr/>
        </p:nvSpPr>
        <p:spPr>
          <a:xfrm>
            <a:off x="2183330" y="417430"/>
            <a:ext cx="554182" cy="707886"/>
          </a:xfrm>
          <a:prstGeom prst="rect">
            <a:avLst/>
          </a:prstGeom>
          <a:noFill/>
        </p:spPr>
        <p:txBody>
          <a:bodyPr wrap="square" rtlCol="0">
            <a:spAutoFit/>
          </a:bodyPr>
          <a:lstStyle/>
          <a:p>
            <a:pPr algn="ctr"/>
            <a:r>
              <a:rPr lang="en-US" sz="4000" b="1" dirty="0" smtClean="0">
                <a:solidFill>
                  <a:srgbClr val="E20000"/>
                </a:solidFill>
                <a:latin typeface="+mn-lt"/>
              </a:rPr>
              <a:t>2</a:t>
            </a:r>
            <a:endParaRPr lang="en-US" sz="4000" b="1" i="0" dirty="0">
              <a:solidFill>
                <a:srgbClr val="E20000"/>
              </a:solidFill>
              <a:effectLst/>
              <a:latin typeface="+mn-lt"/>
            </a:endParaRPr>
          </a:p>
        </p:txBody>
      </p:sp>
      <p:sp>
        <p:nvSpPr>
          <p:cNvPr id="21" name="Rounded Rectangle 20"/>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High-Low Method</a:t>
            </a:r>
            <a:endParaRPr lang="en-US" sz="3000" b="1" dirty="0">
              <a:solidFill>
                <a:schemeClr val="accent3"/>
              </a:solidFill>
              <a:latin typeface="Liberation Sans" panose="020B0604020202020204" pitchFamily="34" charset="0"/>
            </a:endParaRPr>
          </a:p>
        </p:txBody>
      </p:sp>
      <p:cxnSp>
        <p:nvCxnSpPr>
          <p:cNvPr id="22" name="Straight Connector 21"/>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3" name="Rectangle 22"/>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56423">
                                            <p:txEl>
                                              <p:pRg st="0" end="0"/>
                                            </p:txEl>
                                          </p:spTgt>
                                        </p:tgtEl>
                                        <p:attrNameLst>
                                          <p:attrName>style.visibility</p:attrName>
                                        </p:attrNameLst>
                                      </p:cBhvr>
                                      <p:to>
                                        <p:strVal val="visible"/>
                                      </p:to>
                                    </p:set>
                                    <p:animEffect transition="in" filter="wipe(left)">
                                      <p:cBhvr>
                                        <p:cTn id="7" dur="500"/>
                                        <p:tgtEl>
                                          <p:spTgt spid="9564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56423">
                                            <p:txEl>
                                              <p:pRg st="1" end="1"/>
                                            </p:txEl>
                                          </p:spTgt>
                                        </p:tgtEl>
                                        <p:attrNameLst>
                                          <p:attrName>style.visibility</p:attrName>
                                        </p:attrNameLst>
                                      </p:cBhvr>
                                      <p:to>
                                        <p:strVal val="visible"/>
                                      </p:to>
                                    </p:set>
                                    <p:animEffect transition="in" filter="wipe(left)">
                                      <p:cBhvr>
                                        <p:cTn id="12" dur="500"/>
                                        <p:tgtEl>
                                          <p:spTgt spid="9564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642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noChangeArrowheads="1"/>
          </p:cNvSpPr>
          <p:nvPr>
            <p:ph type="body" sz="half" idx="1"/>
          </p:nvPr>
        </p:nvSpPr>
        <p:spPr>
          <a:xfrm>
            <a:off x="533400" y="1547904"/>
            <a:ext cx="8001000" cy="4191000"/>
          </a:xfrm>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0" indent="0">
              <a:lnSpc>
                <a:spcPct val="120000"/>
              </a:lnSpc>
              <a:spcBef>
                <a:spcPct val="60000"/>
              </a:spcBef>
              <a:buClr>
                <a:srgbClr val="800000"/>
              </a:buClr>
              <a:buSzPct val="80000"/>
              <a:buFont typeface="Wingdings" pitchFamily="2" charset="2"/>
              <a:buNone/>
              <a:defRPr/>
            </a:pPr>
            <a:r>
              <a:rPr lang="en-US" sz="2400" dirty="0" smtClean="0">
                <a:solidFill>
                  <a:schemeClr val="tx2">
                    <a:lumMod val="50000"/>
                  </a:schemeClr>
                </a:solidFill>
                <a:effectLst/>
                <a:latin typeface="Liberation Sans" panose="020B0604020202020204" pitchFamily="34" charset="0"/>
              </a:rPr>
              <a:t>Cost-volume-profit (CVP) </a:t>
            </a:r>
            <a:r>
              <a:rPr lang="en-US" sz="2400" dirty="0">
                <a:solidFill>
                  <a:schemeClr val="tx2">
                    <a:lumMod val="50000"/>
                  </a:schemeClr>
                </a:solidFill>
                <a:effectLst/>
                <a:latin typeface="Liberation Sans" panose="020B0604020202020204" pitchFamily="34" charset="0"/>
              </a:rPr>
              <a:t>analysis </a:t>
            </a:r>
            <a:r>
              <a:rPr lang="en-US" sz="2300" b="0" dirty="0">
                <a:effectLst/>
                <a:latin typeface="Liberation Sans" panose="020B0604020202020204" pitchFamily="34" charset="0"/>
              </a:rPr>
              <a:t>is the study of the effects of changes </a:t>
            </a:r>
            <a:r>
              <a:rPr lang="en-US" sz="2300" b="0" dirty="0" smtClean="0">
                <a:effectLst/>
                <a:latin typeface="Liberation Sans" panose="020B0604020202020204" pitchFamily="34" charset="0"/>
              </a:rPr>
              <a:t>in </a:t>
            </a:r>
            <a:r>
              <a:rPr lang="en-US" sz="2300" b="0" dirty="0">
                <a:effectLst/>
                <a:latin typeface="Liberation Sans" panose="020B0604020202020204" pitchFamily="34" charset="0"/>
              </a:rPr>
              <a:t>costs and volume on a company’s </a:t>
            </a:r>
            <a:r>
              <a:rPr lang="en-US" sz="2300" b="0" dirty="0" smtClean="0">
                <a:effectLst/>
                <a:latin typeface="Liberation Sans" panose="020B0604020202020204" pitchFamily="34" charset="0"/>
              </a:rPr>
              <a:t>profits.</a:t>
            </a:r>
          </a:p>
          <a:p>
            <a:pPr marL="685800" lvl="1" indent="-457200">
              <a:lnSpc>
                <a:spcPct val="120000"/>
              </a:lnSpc>
              <a:spcBef>
                <a:spcPct val="60000"/>
              </a:spcBef>
              <a:buClr>
                <a:srgbClr val="CC0000"/>
              </a:buClr>
              <a:buSzPct val="80000"/>
              <a:buFont typeface="Wingdings" pitchFamily="2" charset="2"/>
              <a:buChar char="u"/>
              <a:defRPr/>
            </a:pPr>
            <a:r>
              <a:rPr lang="en-US" sz="2200" b="0" dirty="0" smtClean="0">
                <a:effectLst/>
                <a:latin typeface="Liberation Sans" panose="020B0604020202020204" pitchFamily="34" charset="0"/>
              </a:rPr>
              <a:t>Important in profit planning.</a:t>
            </a:r>
          </a:p>
          <a:p>
            <a:pPr marL="685800" lvl="1" indent="-457200">
              <a:lnSpc>
                <a:spcPct val="120000"/>
              </a:lnSpc>
              <a:spcBef>
                <a:spcPct val="60000"/>
              </a:spcBef>
              <a:buClr>
                <a:srgbClr val="CC0000"/>
              </a:buClr>
              <a:buSzPct val="80000"/>
              <a:buFont typeface="Wingdings" pitchFamily="2" charset="2"/>
              <a:buChar char="u"/>
              <a:defRPr/>
            </a:pPr>
            <a:r>
              <a:rPr lang="en-US" sz="2200" b="0" dirty="0" smtClean="0">
                <a:effectLst/>
                <a:latin typeface="Liberation Sans" panose="020B0604020202020204" pitchFamily="34" charset="0"/>
              </a:rPr>
              <a:t>Critical factor in management decisions as</a:t>
            </a:r>
          </a:p>
          <a:p>
            <a:pPr marL="1257300" lvl="2" indent="-457200">
              <a:lnSpc>
                <a:spcPct val="120000"/>
              </a:lnSpc>
              <a:spcBef>
                <a:spcPct val="60000"/>
              </a:spcBef>
              <a:buClr>
                <a:srgbClr val="CC0000"/>
              </a:buClr>
              <a:buSzPct val="80000"/>
              <a:buFont typeface="Arial" charset="0"/>
              <a:buChar char="►"/>
              <a:defRPr/>
            </a:pPr>
            <a:r>
              <a:rPr lang="en-US" sz="2100" b="0" dirty="0" smtClean="0">
                <a:effectLst/>
                <a:latin typeface="Liberation Sans" panose="020B0604020202020204" pitchFamily="34" charset="0"/>
              </a:rPr>
              <a:t>Setting selling prices,</a:t>
            </a:r>
          </a:p>
          <a:p>
            <a:pPr marL="1257300" lvl="2" indent="-457200">
              <a:lnSpc>
                <a:spcPct val="120000"/>
              </a:lnSpc>
              <a:spcBef>
                <a:spcPct val="60000"/>
              </a:spcBef>
              <a:buClr>
                <a:srgbClr val="CC0000"/>
              </a:buClr>
              <a:buSzPct val="80000"/>
              <a:buFont typeface="Arial" charset="0"/>
              <a:buChar char="►"/>
              <a:defRPr/>
            </a:pPr>
            <a:r>
              <a:rPr lang="en-US" sz="2100" b="0" dirty="0" smtClean="0">
                <a:effectLst/>
                <a:latin typeface="Liberation Sans" panose="020B0604020202020204" pitchFamily="34" charset="0"/>
              </a:rPr>
              <a:t>Determining product mix, and </a:t>
            </a:r>
          </a:p>
          <a:p>
            <a:pPr marL="1257300" lvl="2" indent="-457200">
              <a:lnSpc>
                <a:spcPct val="120000"/>
              </a:lnSpc>
              <a:spcBef>
                <a:spcPct val="60000"/>
              </a:spcBef>
              <a:buClr>
                <a:srgbClr val="CC0000"/>
              </a:buClr>
              <a:buSzPct val="80000"/>
              <a:buFont typeface="Arial" charset="0"/>
              <a:buChar char="►"/>
              <a:defRPr/>
            </a:pPr>
            <a:r>
              <a:rPr lang="en-US" sz="2100" b="0" dirty="0" smtClean="0">
                <a:effectLst/>
                <a:latin typeface="Liberation Sans" panose="020B0604020202020204" pitchFamily="34" charset="0"/>
              </a:rPr>
              <a:t>Maximizing use of production facilities.</a:t>
            </a:r>
          </a:p>
        </p:txBody>
      </p:sp>
      <p:sp>
        <p:nvSpPr>
          <p:cNvPr id="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
        <p:nvSpPr>
          <p:cNvPr id="10" name="Isosceles Triangle 9"/>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1" name="TextBox 10"/>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2" name="Rounded Rectangle 11"/>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r>
              <a:rPr lang="en-US" sz="2300" b="1" dirty="0">
                <a:solidFill>
                  <a:schemeClr val="accent3"/>
                </a:solidFill>
                <a:latin typeface="Liberation Sans" panose="020B0604020202020204" pitchFamily="34" charset="0"/>
              </a:rPr>
              <a:t>Prepare a CVP income statement to determine contribution margin. </a:t>
            </a:r>
          </a:p>
        </p:txBody>
      </p:sp>
      <p:sp>
        <p:nvSpPr>
          <p:cNvPr id="13" name="TextBox 12"/>
          <p:cNvSpPr txBox="1"/>
          <p:nvPr/>
        </p:nvSpPr>
        <p:spPr>
          <a:xfrm>
            <a:off x="2189018" y="426570"/>
            <a:ext cx="554182" cy="707886"/>
          </a:xfrm>
          <a:prstGeom prst="rect">
            <a:avLst/>
          </a:prstGeom>
          <a:noFill/>
        </p:spPr>
        <p:txBody>
          <a:bodyPr wrap="square" rtlCol="0">
            <a:spAutoFit/>
          </a:bodyPr>
          <a:lstStyle/>
          <a:p>
            <a:pPr algn="ctr"/>
            <a:r>
              <a:rPr lang="en-US" sz="4000" b="1" dirty="0" smtClean="0">
                <a:solidFill>
                  <a:srgbClr val="E20000"/>
                </a:solidFill>
                <a:latin typeface="+mn-lt"/>
              </a:rPr>
              <a:t>3</a:t>
            </a:r>
            <a:endParaRPr lang="en-US" sz="4000" b="1" i="0" dirty="0">
              <a:solidFill>
                <a:srgbClr val="E20000"/>
              </a:solidFill>
              <a:effectLst/>
              <a:latin typeface="+mn-lt"/>
            </a:endParaRPr>
          </a:p>
        </p:txBody>
      </p:sp>
      <p:cxnSp>
        <p:nvCxnSpPr>
          <p:cNvPr id="14" name="Straight Connector 13"/>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8"/>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61950" y="2133600"/>
            <a:ext cx="8372475" cy="1868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19" name="Text Box 12"/>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chemeClr val="tx2">
                    <a:lumMod val="50000"/>
                  </a:schemeClr>
                </a:solidFill>
                <a:latin typeface="Liberation Sans" panose="020B0604020202020204" pitchFamily="34" charset="0"/>
              </a:rPr>
              <a:t>BASIC COMPONENTS</a:t>
            </a:r>
            <a:endParaRPr lang="en-US" altLang="en-US" sz="2800" b="1" dirty="0">
              <a:solidFill>
                <a:schemeClr val="tx2">
                  <a:lumMod val="50000"/>
                </a:schemeClr>
              </a:solidFill>
              <a:latin typeface="Liberation Sans" panose="020B0604020202020204" pitchFamily="34" charset="0"/>
            </a:endParaRPr>
          </a:p>
        </p:txBody>
      </p:sp>
      <p:sp>
        <p:nvSpPr>
          <p:cNvPr id="3687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6871"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Cost-Volume-Profit Analysis</a:t>
            </a:r>
          </a:p>
        </p:txBody>
      </p:sp>
      <p:sp>
        <p:nvSpPr>
          <p:cNvPr id="2" name="Rectangle 1"/>
          <p:cNvSpPr/>
          <p:nvPr/>
        </p:nvSpPr>
        <p:spPr>
          <a:xfrm>
            <a:off x="316752" y="4034135"/>
            <a:ext cx="2590800" cy="461665"/>
          </a:xfrm>
          <a:prstGeom prst="rect">
            <a:avLst/>
          </a:prstGeom>
        </p:spPr>
        <p:txBody>
          <a:bodyPr wrap="square">
            <a:spAutoFit/>
          </a:bodyPr>
          <a:lstStyle/>
          <a:p>
            <a:r>
              <a:rPr lang="en-US" sz="1200" b="1" dirty="0" smtClean="0">
                <a:latin typeface="Liberation Sans" panose="020B0604020202020204" pitchFamily="34" charset="0"/>
              </a:rPr>
              <a:t>ILLUSTRATION 11-10</a:t>
            </a:r>
            <a:endParaRPr lang="en-US" sz="1200" b="1" dirty="0">
              <a:latin typeface="Liberation Sans" panose="020B0604020202020204" pitchFamily="34" charset="0"/>
            </a:endParaRPr>
          </a:p>
          <a:p>
            <a:r>
              <a:rPr lang="en-US" sz="1200" dirty="0">
                <a:latin typeface="Liberation Sans" panose="020B0604020202020204" pitchFamily="34" charset="0"/>
              </a:rPr>
              <a:t>Components of CVP analysis</a:t>
            </a: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Text Box 4"/>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defRPr/>
            </a:pPr>
            <a:r>
              <a:rPr lang="en-US" sz="2800" b="1" dirty="0" smtClean="0">
                <a:latin typeface="Liberation Sans" panose="020B0604020202020204" pitchFamily="34" charset="0"/>
              </a:rPr>
              <a:t>Assumptions</a:t>
            </a:r>
            <a:endParaRPr lang="en-US" sz="2800" b="1" dirty="0">
              <a:latin typeface="Liberation Sans" panose="020B0604020202020204" pitchFamily="34" charset="0"/>
            </a:endParaRPr>
          </a:p>
        </p:txBody>
      </p:sp>
      <p:sp>
        <p:nvSpPr>
          <p:cNvPr id="37892" name="Rectangle 7"/>
          <p:cNvSpPr>
            <a:spLocks noGrp="1" noChangeArrowheads="1"/>
          </p:cNvSpPr>
          <p:nvPr>
            <p:ph type="body" sz="half" idx="1"/>
          </p:nvPr>
        </p:nvSpPr>
        <p:spPr>
          <a:xfrm>
            <a:off x="533400" y="1905000"/>
            <a:ext cx="7924800" cy="4191000"/>
          </a:xfrm>
          <a:no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5800" lvl="1" indent="-457200">
              <a:lnSpc>
                <a:spcPct val="120000"/>
              </a:lnSpc>
              <a:spcBef>
                <a:spcPct val="60000"/>
              </a:spcBef>
              <a:buClrTx/>
              <a:buSzPct val="100000"/>
              <a:buFont typeface="+mj-lt"/>
              <a:buAutoNum type="arabicPeriod"/>
            </a:pPr>
            <a:r>
              <a:rPr lang="en-US" altLang="en-US" sz="2100" b="0" dirty="0" smtClean="0">
                <a:effectLst/>
                <a:latin typeface="Liberation Sans" panose="020B0604020202020204" pitchFamily="34" charset="0"/>
              </a:rPr>
              <a:t>Behavior of both costs and revenues is linear throughout the relevant range of the activity index.</a:t>
            </a:r>
          </a:p>
          <a:p>
            <a:pPr marL="685800" lvl="1" indent="-457200">
              <a:lnSpc>
                <a:spcPct val="120000"/>
              </a:lnSpc>
              <a:spcBef>
                <a:spcPct val="60000"/>
              </a:spcBef>
              <a:buClrTx/>
              <a:buSzPct val="100000"/>
              <a:buFont typeface="+mj-lt"/>
              <a:buAutoNum type="arabicPeriod"/>
            </a:pPr>
            <a:r>
              <a:rPr lang="en-US" altLang="en-US" sz="2100" b="0" dirty="0" smtClean="0">
                <a:effectLst/>
                <a:latin typeface="Liberation Sans" panose="020B0604020202020204" pitchFamily="34" charset="0"/>
              </a:rPr>
              <a:t>Costs can be classified accurately as either variable or fixed.</a:t>
            </a:r>
          </a:p>
          <a:p>
            <a:pPr marL="685800" lvl="1" indent="-457200">
              <a:lnSpc>
                <a:spcPct val="120000"/>
              </a:lnSpc>
              <a:spcBef>
                <a:spcPct val="60000"/>
              </a:spcBef>
              <a:buClrTx/>
              <a:buSzPct val="100000"/>
              <a:buFont typeface="+mj-lt"/>
              <a:buAutoNum type="arabicPeriod"/>
            </a:pPr>
            <a:r>
              <a:rPr lang="en-US" altLang="en-US" sz="2100" b="0" dirty="0" smtClean="0">
                <a:effectLst/>
                <a:latin typeface="Liberation Sans" panose="020B0604020202020204" pitchFamily="34" charset="0"/>
              </a:rPr>
              <a:t>Changes in activity are the only factors that affect costs. </a:t>
            </a:r>
          </a:p>
          <a:p>
            <a:pPr marL="685800" lvl="1" indent="-457200">
              <a:lnSpc>
                <a:spcPct val="120000"/>
              </a:lnSpc>
              <a:spcBef>
                <a:spcPct val="60000"/>
              </a:spcBef>
              <a:buClrTx/>
              <a:buSzPct val="100000"/>
              <a:buFont typeface="+mj-lt"/>
              <a:buAutoNum type="arabicPeriod"/>
            </a:pPr>
            <a:r>
              <a:rPr lang="en-US" altLang="en-US" sz="2100" b="0" dirty="0" smtClean="0">
                <a:effectLst/>
                <a:latin typeface="Liberation Sans" panose="020B0604020202020204" pitchFamily="34" charset="0"/>
              </a:rPr>
              <a:t>All units produced are sold.</a:t>
            </a:r>
          </a:p>
          <a:p>
            <a:pPr marL="685800" lvl="1" indent="-457200">
              <a:lnSpc>
                <a:spcPct val="120000"/>
              </a:lnSpc>
              <a:spcBef>
                <a:spcPct val="60000"/>
              </a:spcBef>
              <a:buClrTx/>
              <a:buSzPct val="100000"/>
              <a:buFont typeface="+mj-lt"/>
              <a:buAutoNum type="arabicPeriod"/>
            </a:pPr>
            <a:r>
              <a:rPr lang="en-US" altLang="en-US" sz="2100" b="0" dirty="0" smtClean="0">
                <a:effectLst/>
                <a:latin typeface="Liberation Sans" panose="020B0604020202020204" pitchFamily="34" charset="0"/>
              </a:rPr>
              <a:t>When more than one type of product is sold, the sales mix will remain constant.</a:t>
            </a:r>
          </a:p>
        </p:txBody>
      </p:sp>
      <p:sp>
        <p:nvSpPr>
          <p:cNvPr id="3789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7894"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BASIC COMPONENTS</a:t>
            </a:r>
            <a:endParaRPr lang="en-US" altLang="en-US" sz="3200" b="1" dirty="0">
              <a:solidFill>
                <a:schemeClr val="tx2">
                  <a:lumMod val="50000"/>
                </a:schemeClr>
              </a:solidFill>
              <a:latin typeface="Liberation Sans" panose="020B0604020202020204" pitchFamily="34" charset="0"/>
            </a:endParaRPr>
          </a:p>
        </p:txBody>
      </p:sp>
      <p:sp>
        <p:nvSpPr>
          <p:cNvPr id="6"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3" name="Rectangle 3"/>
          <p:cNvSpPr>
            <a:spLocks noChangeArrowheads="1"/>
          </p:cNvSpPr>
          <p:nvPr/>
        </p:nvSpPr>
        <p:spPr bwMode="auto">
          <a:xfrm>
            <a:off x="533400" y="1905000"/>
            <a:ext cx="7696200" cy="26670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marL="517525" indent="-517525">
              <a:spcBef>
                <a:spcPct val="60000"/>
              </a:spcBef>
              <a:buClr>
                <a:schemeClr val="accent2"/>
              </a:buClr>
              <a:buSzPct val="75000"/>
              <a:buFont typeface="Wingdings" pitchFamily="2" charset="2"/>
              <a:buNone/>
              <a:defRPr/>
            </a:pPr>
            <a:r>
              <a:rPr lang="en-US" sz="2200" dirty="0">
                <a:latin typeface="Liberation Sans" panose="020B0604020202020204" pitchFamily="34" charset="0"/>
              </a:rPr>
              <a:t>Which of the following is </a:t>
            </a:r>
            <a:r>
              <a:rPr lang="en-US" sz="2200" b="1" dirty="0">
                <a:latin typeface="Liberation Sans" panose="020B0604020202020204" pitchFamily="34" charset="0"/>
              </a:rPr>
              <a:t>not</a:t>
            </a:r>
            <a:r>
              <a:rPr lang="en-US" sz="2200" dirty="0">
                <a:latin typeface="Liberation Sans" panose="020B0604020202020204" pitchFamily="34" charset="0"/>
              </a:rPr>
              <a:t> involved in CVP analysis?</a:t>
            </a:r>
          </a:p>
          <a:p>
            <a:pPr marL="688975" indent="-457200">
              <a:spcBef>
                <a:spcPct val="60000"/>
              </a:spcBef>
              <a:buSzPct val="100000"/>
              <a:buFont typeface="Wingdings" pitchFamily="2" charset="2"/>
              <a:buAutoNum type="alphaLcPeriod"/>
              <a:defRPr/>
            </a:pPr>
            <a:r>
              <a:rPr lang="en-US" sz="2200" dirty="0">
                <a:latin typeface="Liberation Sans" panose="020B0604020202020204" pitchFamily="34" charset="0"/>
              </a:rPr>
              <a:t>Sales mix.</a:t>
            </a:r>
          </a:p>
          <a:p>
            <a:pPr marL="688975" indent="-457200">
              <a:spcBef>
                <a:spcPct val="60000"/>
              </a:spcBef>
              <a:buSzPct val="100000"/>
              <a:buFont typeface="Wingdings" pitchFamily="2" charset="2"/>
              <a:buAutoNum type="alphaLcPeriod"/>
              <a:defRPr/>
            </a:pPr>
            <a:r>
              <a:rPr lang="en-US" sz="2200" dirty="0">
                <a:latin typeface="Liberation Sans" panose="020B0604020202020204" pitchFamily="34" charset="0"/>
              </a:rPr>
              <a:t>Unit selling prices. </a:t>
            </a:r>
          </a:p>
          <a:p>
            <a:pPr marL="688975" indent="-457200">
              <a:spcBef>
                <a:spcPct val="60000"/>
              </a:spcBef>
              <a:buSzPct val="100000"/>
              <a:buFont typeface="Wingdings" pitchFamily="2" charset="2"/>
              <a:buAutoNum type="alphaLcPeriod"/>
              <a:defRPr/>
            </a:pPr>
            <a:r>
              <a:rPr lang="en-US" sz="2200" dirty="0">
                <a:latin typeface="Liberation Sans" panose="020B0604020202020204" pitchFamily="34" charset="0"/>
              </a:rPr>
              <a:t>Fixed costs per unit.</a:t>
            </a:r>
          </a:p>
          <a:p>
            <a:pPr marL="688975" indent="-457200">
              <a:spcBef>
                <a:spcPct val="60000"/>
              </a:spcBef>
              <a:buSzPct val="100000"/>
              <a:buFont typeface="Wingdings" pitchFamily="2" charset="2"/>
              <a:buAutoNum type="alphaLcPeriod"/>
              <a:defRPr/>
            </a:pPr>
            <a:r>
              <a:rPr lang="en-US" sz="2200" dirty="0">
                <a:latin typeface="Liberation Sans" panose="020B0604020202020204" pitchFamily="34" charset="0"/>
              </a:rPr>
              <a:t>Volume or level of activity. </a:t>
            </a:r>
          </a:p>
        </p:txBody>
      </p:sp>
      <p:sp>
        <p:nvSpPr>
          <p:cNvPr id="9"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smtClean="0">
                <a:solidFill>
                  <a:srgbClr val="CC0000"/>
                </a:solidFill>
                <a:latin typeface="Liberation Sans" panose="020B0604020202020204" pitchFamily="34" charset="0"/>
              </a:rPr>
              <a:t>Question</a:t>
            </a:r>
          </a:p>
        </p:txBody>
      </p:sp>
      <p:sp>
        <p:nvSpPr>
          <p:cNvPr id="3891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Notched Right Arrow 7"/>
          <p:cNvSpPr/>
          <p:nvPr/>
        </p:nvSpPr>
        <p:spPr bwMode="auto">
          <a:xfrm>
            <a:off x="152400" y="3505200"/>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11"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BASIC COMPONENTS</a:t>
            </a:r>
            <a:endParaRPr lang="en-US" altLang="en-US" sz="3200" b="1" dirty="0">
              <a:solidFill>
                <a:schemeClr val="tx2">
                  <a:lumMod val="50000"/>
                </a:schemeClr>
              </a:solidFill>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sz="half" idx="1"/>
          </p:nvPr>
        </p:nvSpPr>
        <p:spPr>
          <a:xfrm>
            <a:off x="533400" y="1905000"/>
            <a:ext cx="7696200" cy="4191000"/>
          </a:xfrm>
          <a:no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5800" lvl="1" indent="-457200">
              <a:lnSpc>
                <a:spcPct val="120000"/>
              </a:lnSpc>
              <a:spcBef>
                <a:spcPct val="500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A statement for </a:t>
            </a:r>
            <a:r>
              <a:rPr lang="en-US" altLang="en-US" sz="2200" dirty="0" smtClean="0">
                <a:solidFill>
                  <a:schemeClr val="tx1"/>
                </a:solidFill>
                <a:effectLst/>
                <a:latin typeface="Liberation Sans" panose="020B0604020202020204" pitchFamily="34" charset="0"/>
              </a:rPr>
              <a:t>internal use</a:t>
            </a:r>
            <a:r>
              <a:rPr lang="en-US" altLang="en-US" sz="2200" b="0" dirty="0" smtClean="0">
                <a:solidFill>
                  <a:schemeClr val="tx1"/>
                </a:solidFill>
                <a:effectLst/>
                <a:latin typeface="Liberation Sans" panose="020B0604020202020204" pitchFamily="34" charset="0"/>
              </a:rPr>
              <a:t>.</a:t>
            </a:r>
          </a:p>
          <a:p>
            <a:pPr marL="685800" lvl="1" indent="-457200">
              <a:lnSpc>
                <a:spcPct val="120000"/>
              </a:lnSpc>
              <a:spcBef>
                <a:spcPct val="500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Classifies costs and expenses as fixed or variable.  </a:t>
            </a:r>
          </a:p>
          <a:p>
            <a:pPr marL="685800" lvl="1" indent="-457200">
              <a:lnSpc>
                <a:spcPct val="120000"/>
              </a:lnSpc>
              <a:spcBef>
                <a:spcPct val="500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Reports </a:t>
            </a:r>
            <a:r>
              <a:rPr lang="en-US" altLang="en-US" sz="2200" dirty="0" smtClean="0">
                <a:solidFill>
                  <a:schemeClr val="tx1"/>
                </a:solidFill>
                <a:effectLst/>
                <a:latin typeface="Liberation Sans" panose="020B0604020202020204" pitchFamily="34" charset="0"/>
              </a:rPr>
              <a:t>contribution margin</a:t>
            </a:r>
            <a:r>
              <a:rPr lang="en-US" altLang="en-US" sz="2200" b="0" dirty="0" smtClean="0">
                <a:solidFill>
                  <a:schemeClr val="tx1"/>
                </a:solidFill>
                <a:effectLst/>
                <a:latin typeface="Liberation Sans" panose="020B0604020202020204" pitchFamily="34" charset="0"/>
              </a:rPr>
              <a:t> in the body of the statement.</a:t>
            </a:r>
          </a:p>
          <a:p>
            <a:pPr marL="1257300" lvl="2" indent="-457200">
              <a:lnSpc>
                <a:spcPct val="120000"/>
              </a:lnSpc>
              <a:spcBef>
                <a:spcPct val="50000"/>
              </a:spcBef>
              <a:buClr>
                <a:srgbClr val="CC0000"/>
              </a:buClr>
              <a:buSzPct val="80000"/>
              <a:buFont typeface="Arial" charset="0"/>
              <a:buChar char="►"/>
            </a:pPr>
            <a:r>
              <a:rPr lang="en-US" altLang="en-US" sz="2100" dirty="0" smtClean="0">
                <a:solidFill>
                  <a:schemeClr val="tx1"/>
                </a:solidFill>
                <a:effectLst/>
                <a:latin typeface="Liberation Sans" panose="020B0604020202020204" pitchFamily="34" charset="0"/>
              </a:rPr>
              <a:t>Contribution margin</a:t>
            </a:r>
            <a:r>
              <a:rPr lang="en-US" altLang="en-US" sz="2100" b="0" dirty="0" smtClean="0">
                <a:solidFill>
                  <a:schemeClr val="tx1"/>
                </a:solidFill>
                <a:effectLst/>
                <a:latin typeface="Liberation Sans" panose="020B0604020202020204" pitchFamily="34" charset="0"/>
              </a:rPr>
              <a:t> – amount of revenue remaining after deducting variable costs. </a:t>
            </a:r>
          </a:p>
          <a:p>
            <a:pPr marL="685800" lvl="1" indent="-457200">
              <a:lnSpc>
                <a:spcPct val="120000"/>
              </a:lnSpc>
              <a:spcBef>
                <a:spcPct val="500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Reports the </a:t>
            </a:r>
            <a:r>
              <a:rPr lang="en-US" altLang="en-US" sz="2200" dirty="0" smtClean="0">
                <a:solidFill>
                  <a:schemeClr val="tx1"/>
                </a:solidFill>
                <a:effectLst/>
                <a:latin typeface="Liberation Sans" panose="020B0604020202020204" pitchFamily="34" charset="0"/>
              </a:rPr>
              <a:t>same net income</a:t>
            </a:r>
            <a:r>
              <a:rPr lang="en-US" altLang="en-US" sz="2200" b="0" dirty="0" smtClean="0">
                <a:solidFill>
                  <a:schemeClr val="tx1"/>
                </a:solidFill>
                <a:effectLst/>
                <a:latin typeface="Liberation Sans" panose="020B0604020202020204" pitchFamily="34" charset="0"/>
              </a:rPr>
              <a:t> as a traditional income statement.</a:t>
            </a:r>
          </a:p>
        </p:txBody>
      </p:sp>
      <p:sp>
        <p:nvSpPr>
          <p:cNvPr id="41988" name="Text Box 10"/>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defRPr/>
            </a:pPr>
            <a:r>
              <a:rPr lang="en-US" sz="2800" b="1" dirty="0" smtClean="0">
                <a:solidFill>
                  <a:schemeClr val="tx2">
                    <a:lumMod val="50000"/>
                  </a:schemeClr>
                </a:solidFill>
                <a:latin typeface="Liberation Sans" panose="020B0604020202020204" pitchFamily="34" charset="0"/>
              </a:rPr>
              <a:t>CVP INCOME STATEMENT</a:t>
            </a:r>
          </a:p>
        </p:txBody>
      </p:sp>
      <p:sp>
        <p:nvSpPr>
          <p:cNvPr id="3994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9942"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Cost-Volume-Profit Analysis</a:t>
            </a:r>
          </a:p>
        </p:txBody>
      </p:sp>
      <p:sp>
        <p:nvSpPr>
          <p:cNvPr id="6"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body" sz="half" idx="1"/>
          </p:nvPr>
        </p:nvSpPr>
        <p:spPr>
          <a:xfrm>
            <a:off x="533400" y="1295400"/>
            <a:ext cx="7772400" cy="130420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marL="0" indent="0">
              <a:lnSpc>
                <a:spcPct val="125000"/>
              </a:lnSpc>
              <a:spcBef>
                <a:spcPct val="40000"/>
              </a:spcBef>
              <a:buClrTx/>
              <a:buSzTx/>
              <a:buFontTx/>
              <a:buNone/>
              <a:tabLst>
                <a:tab pos="2057400" algn="l"/>
              </a:tabLst>
            </a:pPr>
            <a:r>
              <a:rPr lang="en-US" altLang="en-US" sz="2100" dirty="0" smtClean="0">
                <a:solidFill>
                  <a:schemeClr val="tx1"/>
                </a:solidFill>
                <a:effectLst/>
                <a:latin typeface="Liberation Sans" panose="020B0604020202020204" pitchFamily="34" charset="0"/>
              </a:rPr>
              <a:t>Illustration:</a:t>
            </a:r>
            <a:r>
              <a:rPr lang="en-US" altLang="en-US" sz="2100" b="0" dirty="0" smtClean="0">
                <a:solidFill>
                  <a:schemeClr val="tx1"/>
                </a:solidFill>
                <a:effectLst/>
                <a:latin typeface="Liberation Sans" panose="020B0604020202020204" pitchFamily="34" charset="0"/>
              </a:rPr>
              <a:t> Vargo Video Company produces a high-definition digital camcorder.  Relevant data for the camcorders sold by this company in June 2017 are as follows.</a:t>
            </a:r>
          </a:p>
        </p:txBody>
      </p:sp>
      <p:sp>
        <p:nvSpPr>
          <p:cNvPr id="4096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4096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CVP INCOME STATEMENT</a:t>
            </a:r>
            <a:endParaRPr lang="en-US" altLang="en-US" sz="3200" b="1" dirty="0">
              <a:solidFill>
                <a:schemeClr val="tx2">
                  <a:lumMod val="50000"/>
                </a:schemeClr>
              </a:solidFill>
              <a:latin typeface="Liberation Sans" panose="020B0604020202020204" pitchFamily="34" charset="0"/>
            </a:endParaRPr>
          </a:p>
        </p:txBody>
      </p:sp>
      <p:sp>
        <p:nvSpPr>
          <p:cNvPr id="2" name="Rectangle 1"/>
          <p:cNvSpPr/>
          <p:nvPr/>
        </p:nvSpPr>
        <p:spPr>
          <a:xfrm>
            <a:off x="228600" y="4382869"/>
            <a:ext cx="4572000" cy="461665"/>
          </a:xfrm>
          <a:prstGeom prst="rect">
            <a:avLst/>
          </a:prstGeom>
        </p:spPr>
        <p:txBody>
          <a:bodyPr>
            <a:spAutoFit/>
          </a:bodyPr>
          <a:lstStyle/>
          <a:p>
            <a:r>
              <a:rPr lang="en-US" sz="1200" b="1" dirty="0" smtClean="0">
                <a:latin typeface="Liberation Sans" panose="020B0604020202020204" pitchFamily="34" charset="0"/>
              </a:rPr>
              <a:t>ILLUSTRATION 11-11</a:t>
            </a:r>
            <a:endParaRPr lang="en-US" sz="1200" b="1" dirty="0">
              <a:latin typeface="Liberation Sans" panose="020B0604020202020204" pitchFamily="34" charset="0"/>
            </a:endParaRPr>
          </a:p>
          <a:p>
            <a:r>
              <a:rPr lang="en-US" sz="1200" dirty="0">
                <a:latin typeface="Liberation Sans" panose="020B0604020202020204" pitchFamily="34" charset="0"/>
              </a:rPr>
              <a:t>Assumed selling and cost </a:t>
            </a:r>
            <a:r>
              <a:rPr lang="en-US" sz="1200" dirty="0" smtClean="0">
                <a:latin typeface="Liberation Sans" panose="020B0604020202020204" pitchFamily="34" charset="0"/>
              </a:rPr>
              <a:t>data for </a:t>
            </a:r>
            <a:r>
              <a:rPr lang="en-US" sz="1200" dirty="0">
                <a:latin typeface="Liberation Sans" panose="020B0604020202020204" pitchFamily="34" charset="0"/>
              </a:rPr>
              <a:t>Vargo Video</a:t>
            </a: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pic>
        <p:nvPicPr>
          <p:cNvPr id="3" name="Picture 2"/>
          <p:cNvPicPr>
            <a:picLocks noChangeAspect="1"/>
          </p:cNvPicPr>
          <p:nvPr/>
        </p:nvPicPr>
        <p:blipFill>
          <a:blip r:embed="rId3"/>
          <a:stretch>
            <a:fillRect/>
          </a:stretch>
        </p:blipFill>
        <p:spPr>
          <a:xfrm>
            <a:off x="304800" y="2819400"/>
            <a:ext cx="8534400" cy="1493938"/>
          </a:xfrm>
          <a:prstGeom prst="rect">
            <a:avLst/>
          </a:prstGeom>
          <a:noFill/>
          <a:ln w="19050" cap="sq" algn="ctr">
            <a:solidFill>
              <a:schemeClr val="tx1"/>
            </a:solidFill>
            <a:miter lim="800000"/>
            <a:headEnd type="none" w="sm" len="sm"/>
            <a:tailEnd type="none" w="sm" len="sm"/>
          </a:ln>
          <a:effectLst/>
        </p:spPr>
      </p:pic>
    </p:spTree>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295400" y="2362200"/>
            <a:ext cx="6484245" cy="3652253"/>
          </a:xfrm>
          <a:prstGeom prst="rect">
            <a:avLst/>
          </a:prstGeom>
          <a:noFill/>
          <a:ln w="19050" cap="sq">
            <a:solidFill>
              <a:schemeClr val="tx1"/>
            </a:solidFill>
            <a:miter lim="800000"/>
            <a:headEnd type="none" w="sm" len="sm"/>
            <a:tailEnd type="none" w="sm" len="sm"/>
          </a:ln>
          <a:effectLst/>
        </p:spPr>
      </p:pic>
      <p:sp>
        <p:nvSpPr>
          <p:cNvPr id="41989" name="Rectangle 14"/>
          <p:cNvSpPr>
            <a:spLocks noChangeArrowheads="1"/>
          </p:cNvSpPr>
          <p:nvPr/>
        </p:nvSpPr>
        <p:spPr bwMode="auto">
          <a:xfrm>
            <a:off x="533400" y="1295400"/>
            <a:ext cx="7772400" cy="864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spAutoFit/>
          </a:bodyPr>
          <a:lstStyle/>
          <a:p>
            <a:pPr>
              <a:lnSpc>
                <a:spcPct val="125000"/>
              </a:lnSpc>
              <a:spcBef>
                <a:spcPct val="40000"/>
              </a:spcBef>
              <a:tabLst>
                <a:tab pos="2057400" algn="l"/>
              </a:tabLst>
            </a:pPr>
            <a:r>
              <a:rPr lang="en-US" altLang="en-US" sz="2100" b="1" dirty="0">
                <a:latin typeface="Liberation Sans" panose="020B0604020202020204" pitchFamily="34" charset="0"/>
              </a:rPr>
              <a:t>Illustration: </a:t>
            </a:r>
            <a:r>
              <a:rPr lang="en-US" altLang="en-US" sz="2100" dirty="0" smtClean="0">
                <a:latin typeface="Liberation Sans" panose="020B0604020202020204" pitchFamily="34" charset="0"/>
              </a:rPr>
              <a:t>The </a:t>
            </a:r>
            <a:r>
              <a:rPr lang="en-US" altLang="en-US" sz="2100" dirty="0">
                <a:latin typeface="Liberation Sans" panose="020B0604020202020204" pitchFamily="34" charset="0"/>
              </a:rPr>
              <a:t>CVP income statement for Vargo Video therefore would be reported as follows.</a:t>
            </a:r>
          </a:p>
        </p:txBody>
      </p:sp>
      <p:sp>
        <p:nvSpPr>
          <p:cNvPr id="4199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CVP INCOME STATEMENT</a:t>
            </a:r>
            <a:endParaRPr lang="en-US" altLang="en-US" sz="3200" b="1" dirty="0">
              <a:solidFill>
                <a:schemeClr val="tx2">
                  <a:lumMod val="50000"/>
                </a:schemeClr>
              </a:solidFill>
              <a:latin typeface="Liberation Sans" panose="020B0604020202020204" pitchFamily="34" charset="0"/>
            </a:endParaRPr>
          </a:p>
        </p:txBody>
      </p:sp>
      <p:sp>
        <p:nvSpPr>
          <p:cNvPr id="11" name="Rectangle 10"/>
          <p:cNvSpPr/>
          <p:nvPr/>
        </p:nvSpPr>
        <p:spPr>
          <a:xfrm>
            <a:off x="1219200" y="6067631"/>
            <a:ext cx="4572000" cy="461665"/>
          </a:xfrm>
          <a:prstGeom prst="rect">
            <a:avLst/>
          </a:prstGeom>
        </p:spPr>
        <p:txBody>
          <a:bodyPr>
            <a:spAutoFit/>
          </a:bodyPr>
          <a:lstStyle/>
          <a:p>
            <a:r>
              <a:rPr lang="en-US" sz="1200" b="1" dirty="0" smtClean="0">
                <a:latin typeface="Liberation Sans" panose="020B0604020202020204" pitchFamily="34" charset="0"/>
              </a:rPr>
              <a:t>ILLUSTRATION 11-12 </a:t>
            </a:r>
          </a:p>
          <a:p>
            <a:r>
              <a:rPr lang="en-US" sz="1200" dirty="0" smtClean="0">
                <a:latin typeface="Liberation Sans" panose="020B0604020202020204" pitchFamily="34" charset="0"/>
              </a:rPr>
              <a:t>CVP </a:t>
            </a:r>
            <a:r>
              <a:rPr lang="en-US" sz="1200" dirty="0">
                <a:latin typeface="Liberation Sans" panose="020B0604020202020204" pitchFamily="34" charset="0"/>
              </a:rPr>
              <a:t>income statement, with net </a:t>
            </a:r>
            <a:r>
              <a:rPr lang="en-US" sz="1200" dirty="0" smtClean="0">
                <a:latin typeface="Liberation Sans" panose="020B0604020202020204" pitchFamily="34" charset="0"/>
              </a:rPr>
              <a:t>income</a:t>
            </a:r>
            <a:endParaRPr lang="en-US" sz="1200"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8"/>
          <p:cNvSpPr>
            <a:spLocks noChangeArrowheads="1"/>
          </p:cNvSpPr>
          <p:nvPr/>
        </p:nvSpPr>
        <p:spPr bwMode="auto">
          <a:xfrm>
            <a:off x="533400" y="1905000"/>
            <a:ext cx="7620000" cy="2057400"/>
          </a:xfrm>
          <a:prstGeom prst="rect">
            <a:avLst/>
          </a:prstGeom>
          <a:solidFill>
            <a:schemeClr val="bg1"/>
          </a:solidFill>
          <a:ln w="12700">
            <a:solidFill>
              <a:schemeClr val="bg1"/>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50000"/>
              </a:spcBef>
              <a:buClr>
                <a:srgbClr val="CC0000"/>
              </a:buClr>
              <a:buSzPct val="80000"/>
              <a:buFont typeface="Wingdings" pitchFamily="2" charset="2"/>
              <a:buChar char="u"/>
            </a:pPr>
            <a:r>
              <a:rPr lang="en-US" altLang="en-US" sz="2100" dirty="0">
                <a:latin typeface="Liberation Sans" panose="020B0604020202020204" pitchFamily="34" charset="0"/>
              </a:rPr>
              <a:t>Contribution margin is available to</a:t>
            </a:r>
            <a:r>
              <a:rPr lang="en-US" altLang="en-US" sz="2100" b="1" dirty="0">
                <a:latin typeface="Liberation Sans" panose="020B0604020202020204" pitchFamily="34" charset="0"/>
              </a:rPr>
              <a:t> cover fixed costs </a:t>
            </a:r>
            <a:r>
              <a:rPr lang="en-US" altLang="en-US" sz="2100" dirty="0">
                <a:latin typeface="Liberation Sans" panose="020B0604020202020204" pitchFamily="34" charset="0"/>
              </a:rPr>
              <a:t>and to</a:t>
            </a:r>
            <a:r>
              <a:rPr lang="en-US" altLang="en-US" sz="2100" b="1" dirty="0">
                <a:latin typeface="Liberation Sans" panose="020B0604020202020204" pitchFamily="34" charset="0"/>
              </a:rPr>
              <a:t> contribute to income</a:t>
            </a:r>
            <a:r>
              <a:rPr lang="en-US" altLang="en-US" sz="2100" dirty="0">
                <a:latin typeface="Liberation Sans" panose="020B0604020202020204" pitchFamily="34" charset="0"/>
              </a:rPr>
              <a:t>.</a:t>
            </a:r>
          </a:p>
          <a:p>
            <a:pPr lvl="1">
              <a:lnSpc>
                <a:spcPct val="120000"/>
              </a:lnSpc>
              <a:spcBef>
                <a:spcPct val="50000"/>
              </a:spcBef>
              <a:buClr>
                <a:srgbClr val="CC0000"/>
              </a:buClr>
              <a:buSzPct val="80000"/>
              <a:buFont typeface="Wingdings" pitchFamily="2" charset="2"/>
              <a:buChar char="u"/>
            </a:pPr>
            <a:r>
              <a:rPr lang="en-US" altLang="en-US" sz="2100" dirty="0">
                <a:latin typeface="Liberation Sans" panose="020B0604020202020204" pitchFamily="34" charset="0"/>
              </a:rPr>
              <a:t>Formula for </a:t>
            </a:r>
            <a:r>
              <a:rPr lang="en-US" altLang="en-US" sz="2100" b="1" dirty="0">
                <a:solidFill>
                  <a:schemeClr val="tx2">
                    <a:lumMod val="50000"/>
                  </a:schemeClr>
                </a:solidFill>
                <a:latin typeface="Liberation Sans" panose="020B0604020202020204" pitchFamily="34" charset="0"/>
              </a:rPr>
              <a:t>contribution margin per unit </a:t>
            </a:r>
            <a:r>
              <a:rPr lang="en-US" altLang="en-US" sz="2100" dirty="0">
                <a:latin typeface="Liberation Sans" panose="020B0604020202020204" pitchFamily="34" charset="0"/>
              </a:rPr>
              <a:t>and the computation for Vargo Video are:</a:t>
            </a:r>
          </a:p>
        </p:txBody>
      </p:sp>
      <p:sp>
        <p:nvSpPr>
          <p:cNvPr id="43013" name="Text Box 14"/>
          <p:cNvSpPr txBox="1">
            <a:spLocks noChangeArrowheads="1"/>
          </p:cNvSpPr>
          <p:nvPr/>
        </p:nvSpPr>
        <p:spPr bwMode="auto">
          <a:xfrm>
            <a:off x="533400" y="1295400"/>
            <a:ext cx="7010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rgbClr val="CC0000"/>
                </a:solidFill>
                <a:latin typeface="Liberation Sans" panose="020B0604020202020204" pitchFamily="34" charset="0"/>
              </a:rPr>
              <a:t>Unit Contribution Margin</a:t>
            </a:r>
          </a:p>
        </p:txBody>
      </p:sp>
      <p:sp>
        <p:nvSpPr>
          <p:cNvPr id="4301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CVP INCOME STATEMENT</a:t>
            </a:r>
            <a:endParaRPr lang="en-US" altLang="en-US" sz="3200" b="1" dirty="0">
              <a:solidFill>
                <a:schemeClr val="tx2">
                  <a:lumMod val="50000"/>
                </a:schemeClr>
              </a:solidFill>
              <a:latin typeface="Liberation Sans" panose="020B0604020202020204" pitchFamily="34" charset="0"/>
            </a:endParaRPr>
          </a:p>
        </p:txBody>
      </p:sp>
      <p:sp>
        <p:nvSpPr>
          <p:cNvPr id="2" name="Rectangle 1"/>
          <p:cNvSpPr/>
          <p:nvPr/>
        </p:nvSpPr>
        <p:spPr>
          <a:xfrm>
            <a:off x="228600" y="5405735"/>
            <a:ext cx="4572000" cy="461665"/>
          </a:xfrm>
          <a:prstGeom prst="rect">
            <a:avLst/>
          </a:prstGeom>
        </p:spPr>
        <p:txBody>
          <a:bodyPr>
            <a:spAutoFit/>
          </a:bodyPr>
          <a:lstStyle/>
          <a:p>
            <a:r>
              <a:rPr lang="en-US" sz="1200" b="1" dirty="0" smtClean="0">
                <a:latin typeface="Liberation Sans" panose="020B0604020202020204" pitchFamily="34" charset="0"/>
              </a:rPr>
              <a:t>ILLUSTRATION 11-13</a:t>
            </a:r>
            <a:endParaRPr lang="en-US" sz="1200" b="1" dirty="0">
              <a:latin typeface="Liberation Sans" panose="020B0604020202020204" pitchFamily="34" charset="0"/>
            </a:endParaRPr>
          </a:p>
          <a:p>
            <a:r>
              <a:rPr lang="en-US" sz="1200" dirty="0">
                <a:latin typeface="Liberation Sans" panose="020B0604020202020204" pitchFamily="34" charset="0"/>
              </a:rPr>
              <a:t>Formula for unit </a:t>
            </a:r>
            <a:r>
              <a:rPr lang="en-US" sz="1200" dirty="0" smtClean="0">
                <a:latin typeface="Liberation Sans" panose="020B0604020202020204" pitchFamily="34" charset="0"/>
              </a:rPr>
              <a:t>contribution margin</a:t>
            </a:r>
            <a:endParaRPr lang="en-US" sz="1200" dirty="0">
              <a:latin typeface="Liberation Sans" panose="020B0604020202020204" pitchFamily="34" charset="0"/>
            </a:endParaRPr>
          </a:p>
        </p:txBody>
      </p:sp>
      <p:pic>
        <p:nvPicPr>
          <p:cNvPr id="43017"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0" y="3962400"/>
            <a:ext cx="8534400" cy="1411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6"/>
          <p:cNvSpPr>
            <a:spLocks noChangeArrowheads="1"/>
          </p:cNvSpPr>
          <p:nvPr/>
        </p:nvSpPr>
        <p:spPr bwMode="auto">
          <a:xfrm>
            <a:off x="533400" y="1905000"/>
            <a:ext cx="579120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pPr>
            <a:r>
              <a:rPr lang="en-US" altLang="en-US" sz="2100" dirty="0">
                <a:latin typeface="Liberation Sans" panose="020B0604020202020204" pitchFamily="34" charset="0"/>
              </a:rPr>
              <a:t>Vargo’s CVP income statement assuming a zero net income.</a:t>
            </a:r>
          </a:p>
        </p:txBody>
      </p:sp>
      <p:sp>
        <p:nvSpPr>
          <p:cNvPr id="4403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CVP INCOME STATEMENT</a:t>
            </a:r>
            <a:endParaRPr lang="en-US" altLang="en-US" sz="3200" b="1" dirty="0">
              <a:solidFill>
                <a:schemeClr val="tx2">
                  <a:lumMod val="50000"/>
                </a:schemeClr>
              </a:solidFill>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
        <p:nvSpPr>
          <p:cNvPr id="9" name="Text Box 14"/>
          <p:cNvSpPr txBox="1">
            <a:spLocks noChangeArrowheads="1"/>
          </p:cNvSpPr>
          <p:nvPr/>
        </p:nvSpPr>
        <p:spPr bwMode="auto">
          <a:xfrm>
            <a:off x="533400" y="1295400"/>
            <a:ext cx="7010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rgbClr val="CC0000"/>
                </a:solidFill>
                <a:latin typeface="Liberation Sans" panose="020B0604020202020204" pitchFamily="34" charset="0"/>
              </a:rPr>
              <a:t>Unit Contribution Margin</a:t>
            </a:r>
          </a:p>
        </p:txBody>
      </p:sp>
      <p:pic>
        <p:nvPicPr>
          <p:cNvPr id="2" name="Picture 1"/>
          <p:cNvPicPr>
            <a:picLocks noChangeAspect="1"/>
          </p:cNvPicPr>
          <p:nvPr/>
        </p:nvPicPr>
        <p:blipFill>
          <a:blip r:embed="rId3"/>
          <a:stretch>
            <a:fillRect/>
          </a:stretch>
        </p:blipFill>
        <p:spPr>
          <a:xfrm>
            <a:off x="762000" y="2895600"/>
            <a:ext cx="7543799" cy="3469463"/>
          </a:xfrm>
          <a:prstGeom prst="rect">
            <a:avLst/>
          </a:prstGeom>
          <a:noFill/>
          <a:ln w="19050" cap="sq" algn="ctr">
            <a:solidFill>
              <a:schemeClr val="tx1"/>
            </a:solidFill>
            <a:miter lim="800000"/>
            <a:headEnd type="none" w="sm" len="sm"/>
            <a:tailEnd type="none" w="sm" len="sm"/>
          </a:ln>
          <a:effectLst/>
        </p:spPr>
      </p:pic>
      <p:sp>
        <p:nvSpPr>
          <p:cNvPr id="13" name="Rectangle 12"/>
          <p:cNvSpPr/>
          <p:nvPr/>
        </p:nvSpPr>
        <p:spPr>
          <a:xfrm>
            <a:off x="6629400" y="2181958"/>
            <a:ext cx="1905000" cy="646331"/>
          </a:xfrm>
          <a:prstGeom prst="rect">
            <a:avLst/>
          </a:prstGeom>
        </p:spPr>
        <p:txBody>
          <a:bodyPr wrap="square">
            <a:spAutoFit/>
          </a:bodyPr>
          <a:lstStyle/>
          <a:p>
            <a:r>
              <a:rPr lang="en-US" altLang="en-US" sz="1200" b="1" dirty="0" smtClean="0">
                <a:latin typeface="Liberation Sans" panose="020B0604020202020204" pitchFamily="34" charset="0"/>
              </a:rPr>
              <a:t>ILLUSTRATION 11-14 </a:t>
            </a:r>
            <a:endParaRPr lang="en-US" altLang="en-US" sz="1200" b="1" dirty="0">
              <a:latin typeface="Liberation Sans" panose="020B0604020202020204" pitchFamily="34" charset="0"/>
            </a:endParaRPr>
          </a:p>
          <a:p>
            <a:r>
              <a:rPr lang="en-US" altLang="en-US" sz="1200" dirty="0">
                <a:latin typeface="Liberation Sans" panose="020B0604020202020204" pitchFamily="34" charset="0"/>
              </a:rPr>
              <a:t>CVP income statement, with zero net income</a:t>
            </a:r>
          </a:p>
        </p:txBody>
      </p:sp>
    </p:spTree>
  </p:cSld>
  <p:clrMapOvr>
    <a:masterClrMapping/>
  </p:clrMapOvr>
  <p:transition>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10"/>
          <p:cNvSpPr>
            <a:spLocks noChangeArrowheads="1"/>
          </p:cNvSpPr>
          <p:nvPr/>
        </p:nvSpPr>
        <p:spPr bwMode="auto">
          <a:xfrm>
            <a:off x="533400" y="1905000"/>
            <a:ext cx="571500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pPr>
            <a:r>
              <a:rPr lang="en-US" altLang="en-US" sz="2100" dirty="0">
                <a:latin typeface="Liberation Sans" panose="020B0604020202020204" pitchFamily="34" charset="0"/>
              </a:rPr>
              <a:t>Assume that Vargo sold one more camcorder, for a total of 1,001 camcorders sold.</a:t>
            </a:r>
          </a:p>
        </p:txBody>
      </p:sp>
      <p:sp>
        <p:nvSpPr>
          <p:cNvPr id="4506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CVP INCOME STATEMENT</a:t>
            </a:r>
            <a:endParaRPr lang="en-US" altLang="en-US" sz="3200" b="1" dirty="0">
              <a:solidFill>
                <a:schemeClr val="tx2">
                  <a:lumMod val="50000"/>
                </a:schemeClr>
              </a:solidFill>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
        <p:nvSpPr>
          <p:cNvPr id="9" name="Text Box 14"/>
          <p:cNvSpPr txBox="1">
            <a:spLocks noChangeArrowheads="1"/>
          </p:cNvSpPr>
          <p:nvPr/>
        </p:nvSpPr>
        <p:spPr bwMode="auto">
          <a:xfrm>
            <a:off x="533400" y="1295400"/>
            <a:ext cx="7010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rgbClr val="CC0000"/>
                </a:solidFill>
                <a:latin typeface="Liberation Sans" panose="020B0604020202020204" pitchFamily="34" charset="0"/>
              </a:rPr>
              <a:t>Unit Contribution Margin</a:t>
            </a:r>
          </a:p>
        </p:txBody>
      </p:sp>
      <p:pic>
        <p:nvPicPr>
          <p:cNvPr id="2" name="Picture 1"/>
          <p:cNvPicPr>
            <a:picLocks noChangeAspect="1"/>
          </p:cNvPicPr>
          <p:nvPr/>
        </p:nvPicPr>
        <p:blipFill>
          <a:blip r:embed="rId3"/>
          <a:stretch>
            <a:fillRect/>
          </a:stretch>
        </p:blipFill>
        <p:spPr>
          <a:xfrm>
            <a:off x="753116" y="2895600"/>
            <a:ext cx="7565566" cy="3472065"/>
          </a:xfrm>
          <a:prstGeom prst="rect">
            <a:avLst/>
          </a:prstGeom>
          <a:noFill/>
          <a:ln w="19050" cap="sq" algn="ctr">
            <a:solidFill>
              <a:schemeClr val="tx1"/>
            </a:solidFill>
            <a:miter lim="800000"/>
            <a:headEnd type="none" w="sm" len="sm"/>
            <a:tailEnd type="none" w="sm" len="sm"/>
          </a:ln>
          <a:effectLst/>
        </p:spPr>
      </p:pic>
      <p:sp>
        <p:nvSpPr>
          <p:cNvPr id="3" name="Rectangle 2"/>
          <p:cNvSpPr/>
          <p:nvPr/>
        </p:nvSpPr>
        <p:spPr>
          <a:xfrm>
            <a:off x="6624918" y="2179920"/>
            <a:ext cx="2138082" cy="646331"/>
          </a:xfrm>
          <a:prstGeom prst="rect">
            <a:avLst/>
          </a:prstGeom>
        </p:spPr>
        <p:txBody>
          <a:bodyPr wrap="square">
            <a:spAutoFit/>
          </a:bodyPr>
          <a:lstStyle/>
          <a:p>
            <a:r>
              <a:rPr lang="en-US" sz="1200" b="1" dirty="0" smtClean="0">
                <a:latin typeface="Liberation Sans" panose="020B0604020202020204" pitchFamily="34" charset="0"/>
              </a:rPr>
              <a:t>ILLUSTRATION 11-15 </a:t>
            </a:r>
          </a:p>
          <a:p>
            <a:r>
              <a:rPr lang="en-US" sz="1200" dirty="0" smtClean="0">
                <a:latin typeface="Liberation Sans" panose="020B0604020202020204" pitchFamily="34" charset="0"/>
              </a:rPr>
              <a:t>CVP </a:t>
            </a:r>
            <a:r>
              <a:rPr lang="en-US" sz="1200" dirty="0">
                <a:latin typeface="Liberation Sans" panose="020B0604020202020204" pitchFamily="34" charset="0"/>
              </a:rPr>
              <a:t>income statement, with net income and per unit data</a:t>
            </a:r>
          </a:p>
        </p:txBody>
      </p:sp>
    </p:spTree>
  </p:cSld>
  <p:clrMapOvr>
    <a:masterClrMapping/>
  </p:clrMapOvr>
  <p:transition>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6"/>
          <p:cNvSpPr>
            <a:spLocks noChangeArrowheads="1"/>
          </p:cNvSpPr>
          <p:nvPr/>
        </p:nvSpPr>
        <p:spPr bwMode="auto">
          <a:xfrm>
            <a:off x="533400" y="1905000"/>
            <a:ext cx="7620000" cy="2133600"/>
          </a:xfrm>
          <a:prstGeom prst="rect">
            <a:avLst/>
          </a:prstGeom>
          <a:solidFill>
            <a:schemeClr val="bg1"/>
          </a:solidFill>
          <a:ln w="12700" algn="ctr">
            <a:solidFill>
              <a:schemeClr val="bg1"/>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ts val="1200"/>
              </a:spcBef>
              <a:buClr>
                <a:srgbClr val="CC0000"/>
              </a:buClr>
              <a:buSzPct val="80000"/>
              <a:buFont typeface="Wingdings" pitchFamily="2" charset="2"/>
              <a:buChar char="u"/>
            </a:pPr>
            <a:r>
              <a:rPr lang="en-US" altLang="en-US" sz="2200" dirty="0">
                <a:latin typeface="Liberation Sans" panose="020B0604020202020204" pitchFamily="34" charset="0"/>
              </a:rPr>
              <a:t>Shows the percentage of each sales dollar available to apply toward fixed costs and profits.</a:t>
            </a:r>
          </a:p>
          <a:p>
            <a:pPr lvl="1">
              <a:lnSpc>
                <a:spcPct val="120000"/>
              </a:lnSpc>
              <a:spcBef>
                <a:spcPts val="1200"/>
              </a:spcBef>
              <a:buClr>
                <a:srgbClr val="CC0000"/>
              </a:buClr>
              <a:buSzPct val="80000"/>
              <a:buFont typeface="Wingdings" pitchFamily="2" charset="2"/>
              <a:buChar char="u"/>
            </a:pPr>
            <a:r>
              <a:rPr lang="en-US" altLang="en-US" sz="2200" dirty="0">
                <a:latin typeface="Liberation Sans" panose="020B0604020202020204" pitchFamily="34" charset="0"/>
              </a:rPr>
              <a:t>Formula for </a:t>
            </a:r>
            <a:r>
              <a:rPr lang="en-US" altLang="en-US" sz="2200" b="1" dirty="0">
                <a:solidFill>
                  <a:schemeClr val="tx2">
                    <a:lumMod val="50000"/>
                  </a:schemeClr>
                </a:solidFill>
                <a:latin typeface="Liberation Sans" panose="020B0604020202020204" pitchFamily="34" charset="0"/>
              </a:rPr>
              <a:t>contribution margin ratio</a:t>
            </a:r>
            <a:r>
              <a:rPr lang="en-US" altLang="en-US" sz="2200" dirty="0">
                <a:solidFill>
                  <a:schemeClr val="tx2">
                    <a:lumMod val="50000"/>
                  </a:schemeClr>
                </a:solidFill>
                <a:latin typeface="Liberation Sans" panose="020B0604020202020204" pitchFamily="34" charset="0"/>
              </a:rPr>
              <a:t> </a:t>
            </a:r>
            <a:r>
              <a:rPr lang="en-US" altLang="en-US" sz="2200" dirty="0">
                <a:latin typeface="Liberation Sans" panose="020B0604020202020204" pitchFamily="34" charset="0"/>
              </a:rPr>
              <a:t>and the computation for Vargo Video are:</a:t>
            </a:r>
          </a:p>
        </p:txBody>
      </p:sp>
      <p:sp>
        <p:nvSpPr>
          <p:cNvPr id="46084" name="Rectangle 8"/>
          <p:cNvSpPr>
            <a:spLocks noChangeArrowheads="1"/>
          </p:cNvSpPr>
          <p:nvPr/>
        </p:nvSpPr>
        <p:spPr bwMode="auto">
          <a:xfrm>
            <a:off x="228600" y="5177135"/>
            <a:ext cx="33528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1200" b="1" dirty="0" smtClean="0">
                <a:latin typeface="Liberation Sans" panose="020B0604020202020204" pitchFamily="34" charset="0"/>
              </a:rPr>
              <a:t>ILLUSTRATION 11-17</a:t>
            </a:r>
            <a:endParaRPr lang="en-US" sz="1200" b="1" dirty="0">
              <a:latin typeface="Liberation Sans" panose="020B0604020202020204" pitchFamily="34" charset="0"/>
            </a:endParaRPr>
          </a:p>
          <a:p>
            <a:r>
              <a:rPr lang="en-US" sz="1200" dirty="0">
                <a:latin typeface="Liberation Sans" panose="020B0604020202020204" pitchFamily="34" charset="0"/>
              </a:rPr>
              <a:t>Formula for </a:t>
            </a:r>
            <a:r>
              <a:rPr lang="en-US" sz="1200" dirty="0" smtClean="0">
                <a:latin typeface="Liberation Sans" panose="020B0604020202020204" pitchFamily="34" charset="0"/>
              </a:rPr>
              <a:t>contribution margin </a:t>
            </a:r>
            <a:r>
              <a:rPr lang="en-US" sz="1200" dirty="0">
                <a:latin typeface="Liberation Sans" panose="020B0604020202020204" pitchFamily="34" charset="0"/>
              </a:rPr>
              <a:t>ratio</a:t>
            </a:r>
            <a:endParaRPr lang="en-US" altLang="en-US" sz="1200" b="1" dirty="0">
              <a:latin typeface="Liberation Sans" panose="020B0604020202020204" pitchFamily="34" charset="0"/>
            </a:endParaRPr>
          </a:p>
        </p:txBody>
      </p:sp>
      <p:sp>
        <p:nvSpPr>
          <p:cNvPr id="46085" name="Text Box 15"/>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smtClean="0">
                <a:solidFill>
                  <a:srgbClr val="CC0000"/>
                </a:solidFill>
              </a:rPr>
              <a:t>Contribution Margin Ratio</a:t>
            </a:r>
            <a:endParaRPr lang="en-US" altLang="en-US" dirty="0">
              <a:solidFill>
                <a:srgbClr val="CC0000"/>
              </a:solidFill>
            </a:endParaRPr>
          </a:p>
        </p:txBody>
      </p:sp>
      <p:sp>
        <p:nvSpPr>
          <p:cNvPr id="4608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CVP INCOME STATEMENT</a:t>
            </a:r>
            <a:endParaRPr lang="en-US" altLang="en-US" sz="3200" b="1" dirty="0">
              <a:solidFill>
                <a:schemeClr val="tx2">
                  <a:lumMod val="50000"/>
                </a:schemeClr>
              </a:solidFill>
              <a:latin typeface="Liberation Sans" panose="020B0604020202020204" pitchFamily="34" charset="0"/>
            </a:endParaRPr>
          </a:p>
        </p:txBody>
      </p:sp>
      <p:pic>
        <p:nvPicPr>
          <p:cNvPr id="46089"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04801" y="3974751"/>
            <a:ext cx="8534400" cy="1202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cmpd="sng">
                <a:solidFill>
                  <a:schemeClr val="tx1"/>
                </a:solidFill>
                <a:prstDash val="solid"/>
                <a:miter lim="800000"/>
                <a:headEnd type="none" w="sm" len="sm"/>
                <a:tailEnd type="none" w="sm" len="sm"/>
              </a14:hiddenLine>
            </a:ext>
          </a:extLst>
        </p:spPr>
      </p:pic>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13"/>
          <p:cNvSpPr>
            <a:spLocks noChangeArrowheads="1"/>
          </p:cNvSpPr>
          <p:nvPr/>
        </p:nvSpPr>
        <p:spPr bwMode="auto">
          <a:xfrm>
            <a:off x="228600" y="5481935"/>
            <a:ext cx="51054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11-16</a:t>
            </a:r>
            <a:endParaRPr lang="en-US" altLang="en-US" sz="1200" b="1" dirty="0">
              <a:latin typeface="Liberation Sans" panose="020B0604020202020204" pitchFamily="34" charset="0"/>
            </a:endParaRPr>
          </a:p>
          <a:p>
            <a:r>
              <a:rPr lang="en-US" sz="1200" dirty="0">
                <a:latin typeface="Liberation Sans" panose="020B0604020202020204" pitchFamily="34" charset="0"/>
              </a:rPr>
              <a:t>CVP income statement, </a:t>
            </a:r>
            <a:r>
              <a:rPr lang="en-US" sz="1200" dirty="0" smtClean="0">
                <a:latin typeface="Liberation Sans" panose="020B0604020202020204" pitchFamily="34" charset="0"/>
              </a:rPr>
              <a:t>with net </a:t>
            </a:r>
            <a:r>
              <a:rPr lang="en-US" sz="1200" dirty="0">
                <a:latin typeface="Liberation Sans" panose="020B0604020202020204" pitchFamily="34" charset="0"/>
              </a:rPr>
              <a:t>income and percent </a:t>
            </a:r>
            <a:r>
              <a:rPr lang="en-US" sz="1200" dirty="0" smtClean="0">
                <a:latin typeface="Liberation Sans" panose="020B0604020202020204" pitchFamily="34" charset="0"/>
              </a:rPr>
              <a:t>of sales </a:t>
            </a:r>
            <a:r>
              <a:rPr lang="en-US" sz="1200" dirty="0">
                <a:latin typeface="Liberation Sans" panose="020B0604020202020204" pitchFamily="34" charset="0"/>
              </a:rPr>
              <a:t>data</a:t>
            </a:r>
            <a:endParaRPr lang="en-US" altLang="en-US" sz="1200" dirty="0">
              <a:latin typeface="Liberation Sans" panose="020B0604020202020204" pitchFamily="34" charset="0"/>
            </a:endParaRPr>
          </a:p>
        </p:txBody>
      </p:sp>
      <p:sp>
        <p:nvSpPr>
          <p:cNvPr id="4711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CVP INCOME STATEMENT</a:t>
            </a:r>
            <a:endParaRPr lang="en-US" altLang="en-US" sz="3200" b="1" dirty="0">
              <a:solidFill>
                <a:schemeClr val="tx2">
                  <a:lumMod val="50000"/>
                </a:schemeClr>
              </a:solidFill>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
        <p:nvSpPr>
          <p:cNvPr id="10" name="Text Box 15"/>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smtClean="0">
                <a:solidFill>
                  <a:srgbClr val="CC0000"/>
                </a:solidFill>
              </a:rPr>
              <a:t>Contribution Margin Ratio</a:t>
            </a:r>
            <a:endParaRPr lang="en-US" altLang="en-US" dirty="0">
              <a:solidFill>
                <a:srgbClr val="CC0000"/>
              </a:solidFill>
            </a:endParaRPr>
          </a:p>
        </p:txBody>
      </p:sp>
      <p:pic>
        <p:nvPicPr>
          <p:cNvPr id="2" name="Picture 1"/>
          <p:cNvPicPr>
            <a:picLocks noChangeAspect="1"/>
          </p:cNvPicPr>
          <p:nvPr/>
        </p:nvPicPr>
        <p:blipFill>
          <a:blip r:embed="rId3"/>
          <a:stretch>
            <a:fillRect/>
          </a:stretch>
        </p:blipFill>
        <p:spPr>
          <a:xfrm>
            <a:off x="304800" y="2013466"/>
            <a:ext cx="8534399" cy="3405931"/>
          </a:xfrm>
          <a:prstGeom prst="rect">
            <a:avLst/>
          </a:prstGeom>
          <a:noFill/>
          <a:ln w="19050" cap="sq" algn="ctr">
            <a:solidFill>
              <a:schemeClr val="tx1"/>
            </a:solidFill>
            <a:miter lim="800000"/>
            <a:headEnd type="none" w="sm" len="sm"/>
            <a:tailEnd type="none" w="sm" len="sm"/>
          </a:ln>
          <a:effectLst/>
        </p:spPr>
      </p:pic>
    </p:spTree>
  </p:cSld>
  <p:clrMapOvr>
    <a:masterClrMapping/>
  </p:clrMapOvr>
  <p:transition>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ChangeArrowheads="1"/>
          </p:cNvSpPr>
          <p:nvPr/>
        </p:nvSpPr>
        <p:spPr bwMode="auto">
          <a:xfrm>
            <a:off x="533400" y="1905000"/>
            <a:ext cx="8153400" cy="8679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pPr>
            <a:r>
              <a:rPr lang="en-US" altLang="en-US" sz="2100" dirty="0">
                <a:latin typeface="Liberation Sans" panose="020B0604020202020204" pitchFamily="34" charset="0"/>
              </a:rPr>
              <a:t>Assume Vargo Video’s current sales are $500,000 and it wants to know the effect of a $100,000 (200-unit) increase in sales.</a:t>
            </a:r>
          </a:p>
        </p:txBody>
      </p:sp>
      <p:sp>
        <p:nvSpPr>
          <p:cNvPr id="48133" name="Rectangle 5"/>
          <p:cNvSpPr>
            <a:spLocks noChangeArrowheads="1"/>
          </p:cNvSpPr>
          <p:nvPr/>
        </p:nvSpPr>
        <p:spPr bwMode="auto">
          <a:xfrm>
            <a:off x="183857" y="5755344"/>
            <a:ext cx="2787943"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11-18 </a:t>
            </a:r>
          </a:p>
          <a:p>
            <a:r>
              <a:rPr lang="en-US" altLang="en-US" sz="1200" dirty="0" smtClean="0">
                <a:latin typeface="Liberation Sans" panose="020B0604020202020204" pitchFamily="34" charset="0"/>
              </a:rPr>
              <a:t>Comparative </a:t>
            </a:r>
            <a:r>
              <a:rPr lang="en-US" altLang="en-US" sz="1200" dirty="0">
                <a:latin typeface="Liberation Sans" panose="020B0604020202020204" pitchFamily="34" charset="0"/>
              </a:rPr>
              <a:t>CVP income statements </a:t>
            </a:r>
          </a:p>
        </p:txBody>
      </p:sp>
      <p:sp>
        <p:nvSpPr>
          <p:cNvPr id="48135"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CVP INCOME STATEMENT</a:t>
            </a:r>
            <a:endParaRPr lang="en-US" altLang="en-US" sz="3200" b="1" dirty="0">
              <a:solidFill>
                <a:schemeClr val="tx2">
                  <a:lumMod val="50000"/>
                </a:schemeClr>
              </a:solidFill>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
        <p:nvSpPr>
          <p:cNvPr id="11" name="Text Box 15"/>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smtClean="0">
                <a:solidFill>
                  <a:srgbClr val="CC0000"/>
                </a:solidFill>
              </a:rPr>
              <a:t>Contribution Margin Ratio</a:t>
            </a:r>
            <a:endParaRPr lang="en-US" altLang="en-US" dirty="0">
              <a:solidFill>
                <a:srgbClr val="CC0000"/>
              </a:solidFill>
            </a:endParaRPr>
          </a:p>
        </p:txBody>
      </p:sp>
      <p:pic>
        <p:nvPicPr>
          <p:cNvPr id="2" name="Picture 1"/>
          <p:cNvPicPr>
            <a:picLocks noChangeAspect="1"/>
          </p:cNvPicPr>
          <p:nvPr/>
        </p:nvPicPr>
        <p:blipFill>
          <a:blip r:embed="rId3"/>
          <a:stretch>
            <a:fillRect/>
          </a:stretch>
        </p:blipFill>
        <p:spPr>
          <a:xfrm>
            <a:off x="177747" y="2945357"/>
            <a:ext cx="8788505" cy="2769643"/>
          </a:xfrm>
          <a:prstGeom prst="rect">
            <a:avLst/>
          </a:prstGeom>
        </p:spPr>
      </p:pic>
    </p:spTree>
  </p:cSld>
  <p:clrMapOvr>
    <a:masterClrMapping/>
  </p:clrMapOvr>
  <p:transition>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3" name="Rectangle 3"/>
          <p:cNvSpPr>
            <a:spLocks noChangeArrowheads="1"/>
          </p:cNvSpPr>
          <p:nvPr/>
        </p:nvSpPr>
        <p:spPr bwMode="auto">
          <a:xfrm>
            <a:off x="533400" y="1905000"/>
            <a:ext cx="7696200" cy="29718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marL="517525" indent="-517525">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Contribution margin:</a:t>
            </a:r>
          </a:p>
          <a:p>
            <a:pPr marL="682625" indent="-450850">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a.	Is revenue remaining after deducting variable costs.</a:t>
            </a:r>
          </a:p>
          <a:p>
            <a:pPr marL="682625" indent="-450850">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b. 	May be expressed as contribution margin per unit. </a:t>
            </a:r>
          </a:p>
          <a:p>
            <a:pPr marL="682625" indent="-450850">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c. 	Is selling price less cost of goods sold.</a:t>
            </a:r>
          </a:p>
          <a:p>
            <a:pPr marL="682625" indent="-450850">
              <a:lnSpc>
                <a:spcPct val="120000"/>
              </a:lnSpc>
              <a:spcBef>
                <a:spcPct val="50000"/>
              </a:spcBef>
              <a:buClr>
                <a:schemeClr val="accent2"/>
              </a:buClr>
              <a:buSzPct val="75000"/>
              <a:buFont typeface="Wingdings" pitchFamily="2" charset="2"/>
              <a:buNone/>
              <a:defRPr/>
            </a:pPr>
            <a:r>
              <a:rPr lang="en-US" sz="2300" dirty="0">
                <a:latin typeface="Liberation Sans" panose="020B0604020202020204" pitchFamily="34" charset="0"/>
              </a:rPr>
              <a:t>d. 	Both (a) and (b) above. </a:t>
            </a:r>
          </a:p>
        </p:txBody>
      </p:sp>
      <p:sp>
        <p:nvSpPr>
          <p:cNvPr id="9"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smtClean="0">
                <a:solidFill>
                  <a:srgbClr val="CC0000"/>
                </a:solidFill>
                <a:latin typeface="Liberation Sans" panose="020B0604020202020204" pitchFamily="34" charset="0"/>
              </a:rPr>
              <a:t>Question</a:t>
            </a:r>
          </a:p>
        </p:txBody>
      </p:sp>
      <p:sp>
        <p:nvSpPr>
          <p:cNvPr id="4915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1" name="Notched Right Arrow 10"/>
          <p:cNvSpPr/>
          <p:nvPr/>
        </p:nvSpPr>
        <p:spPr bwMode="auto">
          <a:xfrm>
            <a:off x="152400" y="4343400"/>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12"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CVP INCOME STATEMENT</a:t>
            </a:r>
            <a:endParaRPr lang="en-US" altLang="en-US" sz="3200" b="1" dirty="0">
              <a:solidFill>
                <a:schemeClr val="tx2">
                  <a:lumMod val="50000"/>
                </a:schemeClr>
              </a:solidFill>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3"/>
          <p:cNvSpPr>
            <a:spLocks noChangeArrowheads="1"/>
          </p:cNvSpPr>
          <p:nvPr/>
        </p:nvSpPr>
        <p:spPr bwMode="auto">
          <a:xfrm>
            <a:off x="609600" y="1456759"/>
            <a:ext cx="8001000" cy="40960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ts val="600"/>
              </a:spcBef>
            </a:pPr>
            <a:r>
              <a:rPr lang="en-US" sz="2200" dirty="0" smtClean="0">
                <a:latin typeface="Liberation Sans" panose="020B0604020202020204" pitchFamily="34" charset="0"/>
              </a:rPr>
              <a:t>Ampco </a:t>
            </a:r>
            <a:r>
              <a:rPr lang="en-US" sz="2200" dirty="0">
                <a:latin typeface="Liberation Sans" panose="020B0604020202020204" pitchFamily="34" charset="0"/>
              </a:rPr>
              <a:t>Industries produces and sells a cell phone-operated thermostat. </a:t>
            </a:r>
            <a:r>
              <a:rPr lang="en-US" sz="2200" dirty="0" smtClean="0">
                <a:latin typeface="Liberation Sans" panose="020B0604020202020204" pitchFamily="34" charset="0"/>
              </a:rPr>
              <a:t>Information regarding </a:t>
            </a:r>
            <a:r>
              <a:rPr lang="en-US" sz="2200" dirty="0">
                <a:latin typeface="Liberation Sans" panose="020B0604020202020204" pitchFamily="34" charset="0"/>
              </a:rPr>
              <a:t>the costs and sales of thermostats during September 2017 are provided below.</a:t>
            </a:r>
          </a:p>
          <a:p>
            <a:pPr>
              <a:lnSpc>
                <a:spcPct val="120000"/>
              </a:lnSpc>
              <a:spcBef>
                <a:spcPts val="1200"/>
              </a:spcBef>
              <a:tabLst>
                <a:tab pos="736600" algn="l"/>
                <a:tab pos="4681538" algn="l"/>
              </a:tabLst>
            </a:pPr>
            <a:r>
              <a:rPr lang="en-US" sz="2200" dirty="0" smtClean="0">
                <a:latin typeface="Liberation Sans" panose="020B0604020202020204" pitchFamily="34" charset="0"/>
              </a:rPr>
              <a:t>	Unit </a:t>
            </a:r>
            <a:r>
              <a:rPr lang="en-US" sz="2200" dirty="0">
                <a:latin typeface="Liberation Sans" panose="020B0604020202020204" pitchFamily="34" charset="0"/>
              </a:rPr>
              <a:t>selling price of thermostat </a:t>
            </a:r>
            <a:r>
              <a:rPr lang="en-US" sz="2200" dirty="0" smtClean="0">
                <a:latin typeface="Liberation Sans" panose="020B0604020202020204" pitchFamily="34" charset="0"/>
              </a:rPr>
              <a:t>	$</a:t>
            </a:r>
            <a:r>
              <a:rPr lang="en-US" sz="2200" dirty="0">
                <a:latin typeface="Liberation Sans" panose="020B0604020202020204" pitchFamily="34" charset="0"/>
              </a:rPr>
              <a:t>85</a:t>
            </a:r>
          </a:p>
          <a:p>
            <a:pPr>
              <a:lnSpc>
                <a:spcPct val="120000"/>
              </a:lnSpc>
              <a:spcBef>
                <a:spcPts val="200"/>
              </a:spcBef>
              <a:tabLst>
                <a:tab pos="736600" algn="l"/>
                <a:tab pos="4681538" algn="l"/>
              </a:tabLst>
            </a:pPr>
            <a:r>
              <a:rPr lang="en-US" sz="2200" dirty="0" smtClean="0">
                <a:latin typeface="Liberation Sans" panose="020B0604020202020204" pitchFamily="34" charset="0"/>
              </a:rPr>
              <a:t>	Unit </a:t>
            </a:r>
            <a:r>
              <a:rPr lang="en-US" sz="2200" dirty="0">
                <a:latin typeface="Liberation Sans" panose="020B0604020202020204" pitchFamily="34" charset="0"/>
              </a:rPr>
              <a:t>variable costs </a:t>
            </a:r>
            <a:r>
              <a:rPr lang="en-US" sz="2200" dirty="0" smtClean="0">
                <a:latin typeface="Liberation Sans" panose="020B0604020202020204" pitchFamily="34" charset="0"/>
              </a:rPr>
              <a:t>	$</a:t>
            </a:r>
            <a:r>
              <a:rPr lang="en-US" sz="2200" dirty="0">
                <a:latin typeface="Liberation Sans" panose="020B0604020202020204" pitchFamily="34" charset="0"/>
              </a:rPr>
              <a:t>32</a:t>
            </a:r>
          </a:p>
          <a:p>
            <a:pPr>
              <a:lnSpc>
                <a:spcPct val="120000"/>
              </a:lnSpc>
              <a:spcBef>
                <a:spcPts val="200"/>
              </a:spcBef>
              <a:tabLst>
                <a:tab pos="736600" algn="l"/>
                <a:tab pos="4681538" algn="l"/>
              </a:tabLst>
            </a:pPr>
            <a:r>
              <a:rPr lang="en-US" sz="2200" dirty="0" smtClean="0">
                <a:latin typeface="Liberation Sans" panose="020B0604020202020204" pitchFamily="34" charset="0"/>
              </a:rPr>
              <a:t>	Total </a:t>
            </a:r>
            <a:r>
              <a:rPr lang="en-US" sz="2200" dirty="0">
                <a:latin typeface="Liberation Sans" panose="020B0604020202020204" pitchFamily="34" charset="0"/>
              </a:rPr>
              <a:t>monthly </a:t>
            </a:r>
            <a:r>
              <a:rPr lang="en-US" sz="2200" dirty="0" smtClean="0">
                <a:latin typeface="Liberation Sans" panose="020B0604020202020204" pitchFamily="34" charset="0"/>
              </a:rPr>
              <a:t>fixed </a:t>
            </a:r>
            <a:r>
              <a:rPr lang="en-US" sz="2200" dirty="0">
                <a:latin typeface="Liberation Sans" panose="020B0604020202020204" pitchFamily="34" charset="0"/>
              </a:rPr>
              <a:t>costs </a:t>
            </a:r>
            <a:r>
              <a:rPr lang="en-US" sz="2200" dirty="0" smtClean="0">
                <a:latin typeface="Liberation Sans" panose="020B0604020202020204" pitchFamily="34" charset="0"/>
              </a:rPr>
              <a:t>	$</a:t>
            </a:r>
            <a:r>
              <a:rPr lang="en-US" sz="2200" dirty="0">
                <a:latin typeface="Liberation Sans" panose="020B0604020202020204" pitchFamily="34" charset="0"/>
              </a:rPr>
              <a:t>190,000</a:t>
            </a:r>
          </a:p>
          <a:p>
            <a:pPr>
              <a:lnSpc>
                <a:spcPct val="120000"/>
              </a:lnSpc>
              <a:spcBef>
                <a:spcPts val="200"/>
              </a:spcBef>
              <a:tabLst>
                <a:tab pos="736600" algn="l"/>
                <a:tab pos="4681538" algn="l"/>
              </a:tabLst>
            </a:pPr>
            <a:r>
              <a:rPr lang="en-US" sz="2200" dirty="0" smtClean="0">
                <a:latin typeface="Liberation Sans" panose="020B0604020202020204" pitchFamily="34" charset="0"/>
              </a:rPr>
              <a:t>	Units </a:t>
            </a:r>
            <a:r>
              <a:rPr lang="en-US" sz="2200" dirty="0">
                <a:latin typeface="Liberation Sans" panose="020B0604020202020204" pitchFamily="34" charset="0"/>
              </a:rPr>
              <a:t>sold </a:t>
            </a:r>
            <a:r>
              <a:rPr lang="en-US" sz="2200" dirty="0" smtClean="0">
                <a:latin typeface="Liberation Sans" panose="020B0604020202020204" pitchFamily="34" charset="0"/>
              </a:rPr>
              <a:t>	4,000</a:t>
            </a:r>
            <a:endParaRPr lang="en-US" sz="2200" dirty="0">
              <a:latin typeface="Liberation Sans" panose="020B0604020202020204" pitchFamily="34" charset="0"/>
            </a:endParaRPr>
          </a:p>
          <a:p>
            <a:pPr>
              <a:lnSpc>
                <a:spcPct val="120000"/>
              </a:lnSpc>
              <a:spcBef>
                <a:spcPts val="1200"/>
              </a:spcBef>
            </a:pPr>
            <a:r>
              <a:rPr lang="en-US" sz="2200" dirty="0">
                <a:latin typeface="Liberation Sans" panose="020B0604020202020204" pitchFamily="34" charset="0"/>
              </a:rPr>
              <a:t>Prepare a CVP income statement for Ampco Industries for the month of September. </a:t>
            </a:r>
            <a:r>
              <a:rPr lang="en-US" sz="2200" dirty="0" smtClean="0">
                <a:latin typeface="Liberation Sans" panose="020B0604020202020204" pitchFamily="34" charset="0"/>
              </a:rPr>
              <a:t>Provide per </a:t>
            </a:r>
            <a:r>
              <a:rPr lang="en-US" sz="2200" dirty="0">
                <a:latin typeface="Liberation Sans" panose="020B0604020202020204" pitchFamily="34" charset="0"/>
              </a:rPr>
              <a:t>unit values and total values.</a:t>
            </a:r>
            <a:endParaRPr lang="en-US" altLang="en-US" sz="2200" dirty="0">
              <a:latin typeface="Liberation Sans" panose="020B0604020202020204" pitchFamily="34" charset="0"/>
            </a:endParaRPr>
          </a:p>
        </p:txBody>
      </p:sp>
      <p:sp>
        <p:nvSpPr>
          <p:cNvPr id="1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
        <p:nvSpPr>
          <p:cNvPr id="18" name="Isosceles Triangle 17"/>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9" name="TextBox 18"/>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0" name="TextBox 19"/>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3</a:t>
            </a:r>
            <a:endParaRPr lang="en-US" sz="4000" b="1" i="0" dirty="0">
              <a:solidFill>
                <a:srgbClr val="E20000"/>
              </a:solidFill>
              <a:effectLst/>
              <a:latin typeface="+mn-lt"/>
            </a:endParaRPr>
          </a:p>
        </p:txBody>
      </p:sp>
      <p:sp>
        <p:nvSpPr>
          <p:cNvPr id="21" name="Rounded Rectangle 20"/>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CVP Income Statement</a:t>
            </a:r>
            <a:endParaRPr lang="en-US" sz="3000" b="1" dirty="0">
              <a:solidFill>
                <a:schemeClr val="accent3"/>
              </a:solidFill>
              <a:latin typeface="Liberation Sans" panose="020B0604020202020204" pitchFamily="34" charset="0"/>
            </a:endParaRPr>
          </a:p>
        </p:txBody>
      </p:sp>
      <p:cxnSp>
        <p:nvCxnSpPr>
          <p:cNvPr id="22" name="Straight Connector 21"/>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3" name="Rectangle 22"/>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322971350"/>
      </p:ext>
    </p:extLst>
  </p:cSld>
  <p:clrMapOvr>
    <a:masterClrMapping/>
  </p:clrMapOvr>
  <p:transition>
    <p:wipe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93913" y="2590316"/>
            <a:ext cx="8621487" cy="3429484"/>
          </a:xfrm>
          <a:prstGeom prst="rect">
            <a:avLst/>
          </a:prstGeom>
        </p:spPr>
      </p:pic>
      <p:sp>
        <p:nvSpPr>
          <p:cNvPr id="32770" name="Rectangle 3"/>
          <p:cNvSpPr>
            <a:spLocks noChangeArrowheads="1"/>
          </p:cNvSpPr>
          <p:nvPr/>
        </p:nvSpPr>
        <p:spPr bwMode="auto">
          <a:xfrm>
            <a:off x="609600" y="1456759"/>
            <a:ext cx="8001000" cy="8674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ts val="1200"/>
              </a:spcBef>
            </a:pPr>
            <a:r>
              <a:rPr lang="en-US" sz="2200" dirty="0" smtClean="0">
                <a:latin typeface="Liberation Sans" panose="020B0604020202020204" pitchFamily="34" charset="0"/>
              </a:rPr>
              <a:t>Prepare </a:t>
            </a:r>
            <a:r>
              <a:rPr lang="en-US" sz="2200" dirty="0">
                <a:latin typeface="Liberation Sans" panose="020B0604020202020204" pitchFamily="34" charset="0"/>
              </a:rPr>
              <a:t>a CVP income statement for Ampco Industries for the month of September. </a:t>
            </a:r>
            <a:r>
              <a:rPr lang="en-US" sz="2200" dirty="0" smtClean="0">
                <a:latin typeface="Liberation Sans" panose="020B0604020202020204" pitchFamily="34" charset="0"/>
              </a:rPr>
              <a:t>Provide per </a:t>
            </a:r>
            <a:r>
              <a:rPr lang="en-US" sz="2200" dirty="0">
                <a:latin typeface="Liberation Sans" panose="020B0604020202020204" pitchFamily="34" charset="0"/>
              </a:rPr>
              <a:t>unit values and total values.</a:t>
            </a:r>
            <a:endParaRPr lang="en-US" altLang="en-US" sz="2200" dirty="0">
              <a:latin typeface="Liberation Sans" panose="020B0604020202020204" pitchFamily="34" charset="0"/>
            </a:endParaRPr>
          </a:p>
        </p:txBody>
      </p:sp>
      <p:sp>
        <p:nvSpPr>
          <p:cNvPr id="21"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3</a:t>
            </a:r>
            <a:endParaRPr lang="en-US" altLang="en-US" sz="1600" i="1" dirty="0">
              <a:solidFill>
                <a:schemeClr val="tx1"/>
              </a:solidFill>
              <a:latin typeface="Liberation Sans" panose="020B0604020202020204" pitchFamily="34" charset="0"/>
            </a:endParaRPr>
          </a:p>
        </p:txBody>
      </p:sp>
      <p:sp>
        <p:nvSpPr>
          <p:cNvPr id="22" name="Isosceles Triangle 21"/>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23" name="TextBox 22"/>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4" name="TextBox 23"/>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3</a:t>
            </a:r>
            <a:endParaRPr lang="en-US" sz="4000" b="1" i="0" dirty="0">
              <a:solidFill>
                <a:srgbClr val="E20000"/>
              </a:solidFill>
              <a:effectLst/>
              <a:latin typeface="+mn-lt"/>
            </a:endParaRPr>
          </a:p>
        </p:txBody>
      </p:sp>
      <p:sp>
        <p:nvSpPr>
          <p:cNvPr id="25" name="Rounded Rectangle 24"/>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CVP Income Statement</a:t>
            </a:r>
            <a:endParaRPr lang="en-US" sz="3000" b="1" dirty="0">
              <a:solidFill>
                <a:schemeClr val="accent3"/>
              </a:solidFill>
              <a:latin typeface="Liberation Sans" panose="020B0604020202020204" pitchFamily="34" charset="0"/>
            </a:endParaRPr>
          </a:p>
        </p:txBody>
      </p:sp>
      <p:cxnSp>
        <p:nvCxnSpPr>
          <p:cNvPr id="26" name="Straight Connector 25"/>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7" name="Rectangle 26"/>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pic>
        <p:nvPicPr>
          <p:cNvPr id="4" name="Picture 3"/>
          <p:cNvPicPr preferRelativeResize="0">
            <a:picLocks/>
          </p:cNvPicPr>
          <p:nvPr/>
        </p:nvPicPr>
        <p:blipFill>
          <a:blip r:embed="rId4"/>
          <a:stretch>
            <a:fillRect/>
          </a:stretch>
        </p:blipFill>
        <p:spPr>
          <a:xfrm>
            <a:off x="4355027" y="4373280"/>
            <a:ext cx="3493573" cy="252971"/>
          </a:xfrm>
          <a:prstGeom prst="rect">
            <a:avLst/>
          </a:prstGeom>
        </p:spPr>
      </p:pic>
      <p:pic>
        <p:nvPicPr>
          <p:cNvPr id="28" name="Picture 27"/>
          <p:cNvPicPr preferRelativeResize="0">
            <a:picLocks/>
          </p:cNvPicPr>
          <p:nvPr/>
        </p:nvPicPr>
        <p:blipFill>
          <a:blip r:embed="rId4"/>
          <a:stretch>
            <a:fillRect/>
          </a:stretch>
        </p:blipFill>
        <p:spPr>
          <a:xfrm>
            <a:off x="4419600" y="4629805"/>
            <a:ext cx="3493573" cy="252971"/>
          </a:xfrm>
          <a:prstGeom prst="rect">
            <a:avLst/>
          </a:prstGeom>
        </p:spPr>
      </p:pic>
      <p:pic>
        <p:nvPicPr>
          <p:cNvPr id="29" name="Picture 28"/>
          <p:cNvPicPr preferRelativeResize="0">
            <a:picLocks/>
          </p:cNvPicPr>
          <p:nvPr/>
        </p:nvPicPr>
        <p:blipFill>
          <a:blip r:embed="rId4"/>
          <a:stretch>
            <a:fillRect/>
          </a:stretch>
        </p:blipFill>
        <p:spPr>
          <a:xfrm>
            <a:off x="4419600" y="4928629"/>
            <a:ext cx="3493573" cy="252971"/>
          </a:xfrm>
          <a:prstGeom prst="rect">
            <a:avLst/>
          </a:prstGeom>
        </p:spPr>
      </p:pic>
      <p:pic>
        <p:nvPicPr>
          <p:cNvPr id="30" name="Picture 29"/>
          <p:cNvPicPr preferRelativeResize="0">
            <a:picLocks/>
          </p:cNvPicPr>
          <p:nvPr/>
        </p:nvPicPr>
        <p:blipFill>
          <a:blip r:embed="rId4"/>
          <a:stretch>
            <a:fillRect/>
          </a:stretch>
        </p:blipFill>
        <p:spPr>
          <a:xfrm>
            <a:off x="4419600" y="5180903"/>
            <a:ext cx="3493573" cy="278268"/>
          </a:xfrm>
          <a:prstGeom prst="rect">
            <a:avLst/>
          </a:prstGeom>
        </p:spPr>
      </p:pic>
      <p:pic>
        <p:nvPicPr>
          <p:cNvPr id="31" name="Picture 30"/>
          <p:cNvPicPr preferRelativeResize="0">
            <a:picLocks/>
          </p:cNvPicPr>
          <p:nvPr/>
        </p:nvPicPr>
        <p:blipFill>
          <a:blip r:embed="rId4"/>
          <a:stretch>
            <a:fillRect/>
          </a:stretch>
        </p:blipFill>
        <p:spPr>
          <a:xfrm>
            <a:off x="4419600" y="5499018"/>
            <a:ext cx="3493573" cy="278268"/>
          </a:xfrm>
          <a:prstGeom prst="rect">
            <a:avLst/>
          </a:prstGeom>
        </p:spPr>
      </p:pic>
    </p:spTree>
    <p:extLst>
      <p:ext uri="{BB962C8B-B14F-4D97-AF65-F5344CB8AC3E}">
        <p14:creationId xmlns:p14="http://schemas.microsoft.com/office/powerpoint/2010/main" val="70332942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8"/>
                                        </p:tgtEl>
                                      </p:cBhvr>
                                    </p:animEffect>
                                    <p:set>
                                      <p:cBhvr>
                                        <p:cTn id="12" dur="1" fill="hold">
                                          <p:stCondLst>
                                            <p:cond delay="499"/>
                                          </p:stCondLst>
                                        </p:cTn>
                                        <p:tgtEl>
                                          <p:spTgt spid="2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9"/>
                                        </p:tgtEl>
                                      </p:cBhvr>
                                    </p:animEffect>
                                    <p:set>
                                      <p:cBhvr>
                                        <p:cTn id="17" dur="1" fill="hold">
                                          <p:stCondLst>
                                            <p:cond delay="499"/>
                                          </p:stCondLst>
                                        </p:cTn>
                                        <p:tgtEl>
                                          <p:spTgt spid="2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30"/>
                                        </p:tgtEl>
                                      </p:cBhvr>
                                    </p:animEffect>
                                    <p:set>
                                      <p:cBhvr>
                                        <p:cTn id="22" dur="1" fill="hold">
                                          <p:stCondLst>
                                            <p:cond delay="499"/>
                                          </p:stCondLst>
                                        </p:cTn>
                                        <p:tgtEl>
                                          <p:spTgt spid="3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31"/>
                                        </p:tgtEl>
                                      </p:cBhvr>
                                    </p:animEffect>
                                    <p:set>
                                      <p:cBhvr>
                                        <p:cTn id="27" dur="1" fill="hold">
                                          <p:stCondLst>
                                            <p:cond delay="499"/>
                                          </p:stCondLst>
                                        </p:cTn>
                                        <p:tgtEl>
                                          <p:spTgt spid="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noChangeArrowheads="1"/>
          </p:cNvSpPr>
          <p:nvPr>
            <p:ph type="body" sz="half" idx="1"/>
          </p:nvPr>
        </p:nvSpPr>
        <p:spPr>
          <a:xfrm>
            <a:off x="828675" y="2157504"/>
            <a:ext cx="7620000" cy="4191000"/>
          </a:xfrm>
          <a:noFill/>
          <a:ln w="12700" cap="flat">
            <a:solidFill>
              <a:schemeClr val="bg1"/>
            </a:solidFill>
            <a:miter lim="800000"/>
            <a:headEnd/>
            <a:tailEnd/>
          </a:ln>
        </p:spPr>
        <p:txBody>
          <a:bodyPr lIns="90488" tIns="44450" rIns="90488" bIns="44450"/>
          <a:lstStyle/>
          <a:p>
            <a:pPr marL="457200" indent="-457200">
              <a:lnSpc>
                <a:spcPct val="120000"/>
              </a:lnSpc>
              <a:spcBef>
                <a:spcPts val="1200"/>
              </a:spcBef>
              <a:buClr>
                <a:srgbClr val="CC0000"/>
              </a:buClr>
              <a:buSzPct val="80000"/>
              <a:buFont typeface="Wingdings" pitchFamily="2" charset="2"/>
              <a:buChar char="u"/>
              <a:tabLst>
                <a:tab pos="228600" algn="l"/>
              </a:tabLst>
            </a:pPr>
            <a:r>
              <a:rPr lang="en-US" altLang="en-US" sz="2200" b="0" dirty="0" smtClean="0">
                <a:solidFill>
                  <a:schemeClr val="tx1"/>
                </a:solidFill>
                <a:effectLst/>
                <a:latin typeface="Liberation Sans" panose="020B0604020202020204" pitchFamily="34" charset="0"/>
              </a:rPr>
              <a:t>Process of finding the </a:t>
            </a:r>
            <a:r>
              <a:rPr lang="en-US" altLang="en-US" sz="2200" dirty="0" smtClean="0">
                <a:solidFill>
                  <a:schemeClr val="tx1"/>
                </a:solidFill>
                <a:effectLst/>
                <a:latin typeface="Liberation Sans" panose="020B0604020202020204" pitchFamily="34" charset="0"/>
              </a:rPr>
              <a:t>break-even point </a:t>
            </a:r>
            <a:r>
              <a:rPr lang="en-US" altLang="en-US" sz="2200" b="0" dirty="0" smtClean="0">
                <a:solidFill>
                  <a:schemeClr val="tx1"/>
                </a:solidFill>
                <a:effectLst/>
                <a:latin typeface="Liberation Sans" panose="020B0604020202020204" pitchFamily="34" charset="0"/>
              </a:rPr>
              <a:t>level of activity at </a:t>
            </a:r>
            <a:r>
              <a:rPr lang="en-US" altLang="en-US" sz="2200" dirty="0" smtClean="0">
                <a:solidFill>
                  <a:schemeClr val="tx1"/>
                </a:solidFill>
                <a:effectLst/>
                <a:latin typeface="Liberation Sans" panose="020B0604020202020204" pitchFamily="34" charset="0"/>
              </a:rPr>
              <a:t>which</a:t>
            </a:r>
            <a:r>
              <a:rPr lang="en-US" altLang="en-US" sz="2200" b="0" dirty="0" smtClean="0">
                <a:solidFill>
                  <a:schemeClr val="tx1"/>
                </a:solidFill>
                <a:effectLst/>
                <a:latin typeface="Liberation Sans" panose="020B0604020202020204" pitchFamily="34" charset="0"/>
              </a:rPr>
              <a:t> </a:t>
            </a:r>
            <a:r>
              <a:rPr lang="en-US" altLang="en-US" sz="2200" dirty="0" smtClean="0">
                <a:solidFill>
                  <a:schemeClr val="tx1"/>
                </a:solidFill>
                <a:effectLst/>
                <a:latin typeface="Liberation Sans" panose="020B0604020202020204" pitchFamily="34" charset="0"/>
              </a:rPr>
              <a:t>total revenues equal total costs </a:t>
            </a:r>
            <a:r>
              <a:rPr lang="en-US" altLang="en-US" sz="2200" b="0" dirty="0" smtClean="0">
                <a:solidFill>
                  <a:schemeClr val="tx1"/>
                </a:solidFill>
                <a:effectLst/>
                <a:latin typeface="Liberation Sans" panose="020B0604020202020204" pitchFamily="34" charset="0"/>
              </a:rPr>
              <a:t>(both fixed and variable).</a:t>
            </a:r>
          </a:p>
          <a:p>
            <a:pPr marL="457200" indent="-457200">
              <a:lnSpc>
                <a:spcPct val="120000"/>
              </a:lnSpc>
              <a:spcBef>
                <a:spcPts val="1200"/>
              </a:spcBef>
              <a:buClr>
                <a:srgbClr val="CC0000"/>
              </a:buClr>
              <a:buSzPct val="80000"/>
              <a:buFont typeface="Wingdings" pitchFamily="2" charset="2"/>
              <a:buChar char="u"/>
              <a:tabLst>
                <a:tab pos="228600" algn="l"/>
              </a:tabLst>
            </a:pPr>
            <a:r>
              <a:rPr lang="en-US" altLang="en-US" sz="2200" b="0" dirty="0" smtClean="0">
                <a:solidFill>
                  <a:schemeClr val="tx1"/>
                </a:solidFill>
                <a:effectLst/>
                <a:latin typeface="Liberation Sans" panose="020B0604020202020204" pitchFamily="34" charset="0"/>
              </a:rPr>
              <a:t>Can be computed or derived</a:t>
            </a:r>
          </a:p>
          <a:p>
            <a:pPr marL="1089025" lvl="1" indent="-457200">
              <a:lnSpc>
                <a:spcPct val="120000"/>
              </a:lnSpc>
              <a:spcBef>
                <a:spcPts val="1200"/>
              </a:spcBef>
              <a:buClr>
                <a:srgbClr val="CC0000"/>
              </a:buClr>
              <a:buSzPct val="80000"/>
              <a:buFont typeface="Arial" charset="0"/>
              <a:buChar char="►"/>
              <a:tabLst>
                <a:tab pos="228600" algn="l"/>
              </a:tabLst>
            </a:pPr>
            <a:r>
              <a:rPr lang="en-US" altLang="en-US" sz="2100" b="0" dirty="0" smtClean="0">
                <a:solidFill>
                  <a:schemeClr val="tx1"/>
                </a:solidFill>
                <a:effectLst/>
                <a:latin typeface="Liberation Sans" panose="020B0604020202020204" pitchFamily="34" charset="0"/>
              </a:rPr>
              <a:t>from a </a:t>
            </a:r>
            <a:r>
              <a:rPr lang="en-US" altLang="en-US" sz="2100" dirty="0" smtClean="0">
                <a:solidFill>
                  <a:schemeClr val="tx1"/>
                </a:solidFill>
                <a:effectLst/>
                <a:latin typeface="Liberation Sans" panose="020B0604020202020204" pitchFamily="34" charset="0"/>
              </a:rPr>
              <a:t>mathematical equation</a:t>
            </a:r>
            <a:r>
              <a:rPr lang="en-US" altLang="en-US" sz="2100" b="0" dirty="0" smtClean="0">
                <a:solidFill>
                  <a:schemeClr val="tx1"/>
                </a:solidFill>
                <a:effectLst/>
                <a:latin typeface="Liberation Sans" panose="020B0604020202020204" pitchFamily="34" charset="0"/>
              </a:rPr>
              <a:t>,</a:t>
            </a:r>
          </a:p>
          <a:p>
            <a:pPr marL="1089025" lvl="1" indent="-457200">
              <a:lnSpc>
                <a:spcPct val="120000"/>
              </a:lnSpc>
              <a:spcBef>
                <a:spcPts val="1200"/>
              </a:spcBef>
              <a:buClr>
                <a:srgbClr val="CC0000"/>
              </a:buClr>
              <a:buSzPct val="80000"/>
              <a:buFont typeface="Arial" charset="0"/>
              <a:buChar char="►"/>
              <a:tabLst>
                <a:tab pos="228600" algn="l"/>
              </a:tabLst>
            </a:pPr>
            <a:r>
              <a:rPr lang="en-US" altLang="en-US" sz="2100" b="0" dirty="0" smtClean="0">
                <a:solidFill>
                  <a:schemeClr val="tx1"/>
                </a:solidFill>
                <a:effectLst/>
                <a:latin typeface="Liberation Sans" panose="020B0604020202020204" pitchFamily="34" charset="0"/>
              </a:rPr>
              <a:t>by using </a:t>
            </a:r>
            <a:r>
              <a:rPr lang="en-US" altLang="en-US" sz="2100" dirty="0" smtClean="0">
                <a:solidFill>
                  <a:schemeClr val="tx1"/>
                </a:solidFill>
                <a:effectLst/>
                <a:latin typeface="Liberation Sans" panose="020B0604020202020204" pitchFamily="34" charset="0"/>
              </a:rPr>
              <a:t>contribution margin</a:t>
            </a:r>
            <a:r>
              <a:rPr lang="en-US" altLang="en-US" sz="2100" b="0" dirty="0" smtClean="0">
                <a:solidFill>
                  <a:schemeClr val="tx1"/>
                </a:solidFill>
                <a:effectLst/>
                <a:latin typeface="Liberation Sans" panose="020B0604020202020204" pitchFamily="34" charset="0"/>
              </a:rPr>
              <a:t>, or</a:t>
            </a:r>
          </a:p>
          <a:p>
            <a:pPr marL="1089025" lvl="1" indent="-457200">
              <a:lnSpc>
                <a:spcPct val="120000"/>
              </a:lnSpc>
              <a:spcBef>
                <a:spcPts val="1200"/>
              </a:spcBef>
              <a:buClr>
                <a:srgbClr val="CC0000"/>
              </a:buClr>
              <a:buSzPct val="80000"/>
              <a:buFont typeface="Arial" charset="0"/>
              <a:buChar char="►"/>
              <a:tabLst>
                <a:tab pos="228600" algn="l"/>
              </a:tabLst>
            </a:pPr>
            <a:r>
              <a:rPr lang="en-US" altLang="en-US" sz="2100" b="0" dirty="0" smtClean="0">
                <a:solidFill>
                  <a:schemeClr val="tx1"/>
                </a:solidFill>
                <a:effectLst/>
                <a:latin typeface="Liberation Sans" panose="020B0604020202020204" pitchFamily="34" charset="0"/>
              </a:rPr>
              <a:t>from a </a:t>
            </a:r>
            <a:r>
              <a:rPr lang="en-US" altLang="en-US" sz="2100" dirty="0" smtClean="0">
                <a:solidFill>
                  <a:schemeClr val="tx1"/>
                </a:solidFill>
                <a:effectLst/>
                <a:latin typeface="Liberation Sans" panose="020B0604020202020204" pitchFamily="34" charset="0"/>
              </a:rPr>
              <a:t>cost-volume profit</a:t>
            </a:r>
            <a:r>
              <a:rPr lang="en-US" altLang="en-US" sz="2100" b="0" dirty="0" smtClean="0">
                <a:solidFill>
                  <a:schemeClr val="tx1"/>
                </a:solidFill>
                <a:effectLst/>
                <a:latin typeface="Liberation Sans" panose="020B0604020202020204" pitchFamily="34" charset="0"/>
              </a:rPr>
              <a:t> </a:t>
            </a:r>
            <a:r>
              <a:rPr lang="en-US" altLang="en-US" sz="2100" dirty="0" smtClean="0">
                <a:solidFill>
                  <a:schemeClr val="tx1"/>
                </a:solidFill>
                <a:effectLst/>
                <a:latin typeface="Liberation Sans" panose="020B0604020202020204" pitchFamily="34" charset="0"/>
              </a:rPr>
              <a:t>(CVP) graph</a:t>
            </a:r>
            <a:r>
              <a:rPr lang="en-US" altLang="en-US" sz="2100" b="0" dirty="0" smtClean="0">
                <a:solidFill>
                  <a:schemeClr val="tx1"/>
                </a:solidFill>
                <a:effectLst/>
                <a:latin typeface="Liberation Sans" panose="020B0604020202020204" pitchFamily="34" charset="0"/>
              </a:rPr>
              <a:t>.</a:t>
            </a:r>
            <a:r>
              <a:rPr lang="en-US" altLang="en-US" sz="2100" dirty="0" smtClean="0">
                <a:solidFill>
                  <a:schemeClr val="tx1"/>
                </a:solidFill>
                <a:effectLst/>
                <a:latin typeface="Liberation Sans" panose="020B0604020202020204" pitchFamily="34" charset="0"/>
              </a:rPr>
              <a:t> </a:t>
            </a:r>
          </a:p>
          <a:p>
            <a:pPr marL="457200" indent="-457200">
              <a:lnSpc>
                <a:spcPct val="120000"/>
              </a:lnSpc>
              <a:spcBef>
                <a:spcPts val="1200"/>
              </a:spcBef>
              <a:buClr>
                <a:srgbClr val="CC0000"/>
              </a:buClr>
              <a:buSzPct val="80000"/>
              <a:buFont typeface="Wingdings" pitchFamily="2" charset="2"/>
              <a:buChar char="u"/>
              <a:tabLst>
                <a:tab pos="228600" algn="l"/>
              </a:tabLst>
            </a:pPr>
            <a:r>
              <a:rPr lang="en-US" altLang="en-US" sz="2200" b="0" dirty="0" smtClean="0">
                <a:solidFill>
                  <a:schemeClr val="tx1"/>
                </a:solidFill>
                <a:effectLst/>
                <a:latin typeface="Liberation Sans" panose="020B0604020202020204" pitchFamily="34" charset="0"/>
              </a:rPr>
              <a:t>Expressed either in </a:t>
            </a:r>
            <a:r>
              <a:rPr lang="en-US" altLang="en-US" sz="2200" dirty="0" smtClean="0">
                <a:solidFill>
                  <a:schemeClr val="tx1"/>
                </a:solidFill>
                <a:effectLst/>
                <a:latin typeface="Liberation Sans" panose="020B0604020202020204" pitchFamily="34" charset="0"/>
              </a:rPr>
              <a:t>sales units</a:t>
            </a:r>
            <a:r>
              <a:rPr lang="en-US" altLang="en-US" sz="2200" b="0" dirty="0" smtClean="0">
                <a:solidFill>
                  <a:schemeClr val="tx1"/>
                </a:solidFill>
                <a:effectLst/>
                <a:latin typeface="Liberation Sans" panose="020B0604020202020204" pitchFamily="34" charset="0"/>
              </a:rPr>
              <a:t> or in </a:t>
            </a:r>
            <a:r>
              <a:rPr lang="en-US" altLang="en-US" sz="2200" dirty="0" smtClean="0">
                <a:solidFill>
                  <a:schemeClr val="tx1"/>
                </a:solidFill>
                <a:effectLst/>
                <a:latin typeface="Liberation Sans" panose="020B0604020202020204" pitchFamily="34" charset="0"/>
              </a:rPr>
              <a:t>sales dollars</a:t>
            </a:r>
            <a:r>
              <a:rPr lang="en-US" altLang="en-US" sz="2200" b="0" dirty="0" smtClean="0">
                <a:solidFill>
                  <a:schemeClr val="tx1"/>
                </a:solidFill>
                <a:effectLst/>
                <a:latin typeface="Liberation Sans" panose="020B0604020202020204" pitchFamily="34" charset="0"/>
              </a:rPr>
              <a:t>.</a:t>
            </a:r>
          </a:p>
        </p:txBody>
      </p:sp>
      <p:sp>
        <p:nvSpPr>
          <p:cNvPr id="52230" name="Text Box 13"/>
          <p:cNvSpPr txBox="1">
            <a:spLocks noChangeArrowheads="1"/>
          </p:cNvSpPr>
          <p:nvPr/>
        </p:nvSpPr>
        <p:spPr bwMode="auto">
          <a:xfrm>
            <a:off x="533400" y="1547904"/>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28600" algn="l"/>
              </a:tabLst>
              <a:defRPr sz="2400">
                <a:solidFill>
                  <a:schemeClr val="tx1"/>
                </a:solidFill>
                <a:latin typeface="Times New Roman" pitchFamily="18" charset="0"/>
              </a:defRPr>
            </a:lvl1pPr>
            <a:lvl2pPr marL="742950" indent="-285750">
              <a:tabLst>
                <a:tab pos="228600" algn="l"/>
              </a:tabLst>
              <a:defRPr sz="2400">
                <a:solidFill>
                  <a:schemeClr val="tx1"/>
                </a:solidFill>
                <a:latin typeface="Times New Roman" pitchFamily="18" charset="0"/>
              </a:defRPr>
            </a:lvl2pPr>
            <a:lvl3pPr marL="1143000" indent="-228600">
              <a:tabLst>
                <a:tab pos="228600" algn="l"/>
              </a:tabLst>
              <a:defRPr sz="2400">
                <a:solidFill>
                  <a:schemeClr val="tx1"/>
                </a:solidFill>
                <a:latin typeface="Times New Roman" pitchFamily="18" charset="0"/>
              </a:defRPr>
            </a:lvl3pPr>
            <a:lvl4pPr marL="1600200" indent="-228600">
              <a:tabLst>
                <a:tab pos="228600" algn="l"/>
              </a:tabLst>
              <a:defRPr sz="2400">
                <a:solidFill>
                  <a:schemeClr val="tx1"/>
                </a:solidFill>
                <a:latin typeface="Times New Roman" pitchFamily="18" charset="0"/>
              </a:defRPr>
            </a:lvl4pPr>
            <a:lvl5pPr marL="2057400" indent="-228600">
              <a:tabLst>
                <a:tab pos="2286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286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286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286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28600" algn="l"/>
              </a:tabLst>
              <a:defRPr sz="2400">
                <a:solidFill>
                  <a:schemeClr val="tx1"/>
                </a:solidFill>
                <a:latin typeface="Times New Roman" pitchFamily="18" charset="0"/>
              </a:defRPr>
            </a:lvl9pPr>
          </a:lstStyle>
          <a:p>
            <a:pPr>
              <a:spcBef>
                <a:spcPct val="50000"/>
              </a:spcBef>
              <a:defRPr/>
            </a:pPr>
            <a:r>
              <a:rPr lang="en-US" sz="2800" b="1" dirty="0" smtClean="0">
                <a:latin typeface="Liberation Sans" panose="020B0604020202020204" pitchFamily="34" charset="0"/>
              </a:rPr>
              <a:t>Break-Even Analysis</a:t>
            </a:r>
          </a:p>
        </p:txBody>
      </p:sp>
      <p:sp>
        <p:nvSpPr>
          <p:cNvPr id="1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4</a:t>
            </a:r>
            <a:endParaRPr lang="en-US" altLang="en-US" sz="1600" i="1" dirty="0">
              <a:solidFill>
                <a:schemeClr val="tx1"/>
              </a:solidFill>
              <a:latin typeface="Liberation Sans" panose="020B0604020202020204" pitchFamily="34" charset="0"/>
            </a:endParaRPr>
          </a:p>
        </p:txBody>
      </p:sp>
      <p:sp>
        <p:nvSpPr>
          <p:cNvPr id="11" name="Isosceles Triangle 10"/>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2" name="TextBox 11"/>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3" name="Rounded Rectangle 12"/>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r>
              <a:rPr lang="en-US" sz="2300" b="1" dirty="0">
                <a:solidFill>
                  <a:schemeClr val="accent3"/>
                </a:solidFill>
                <a:latin typeface="Liberation Sans" panose="020B0604020202020204" pitchFamily="34" charset="0"/>
              </a:rPr>
              <a:t>Compute the break-even point using three approaches. </a:t>
            </a:r>
          </a:p>
        </p:txBody>
      </p:sp>
      <p:sp>
        <p:nvSpPr>
          <p:cNvPr id="14" name="TextBox 13"/>
          <p:cNvSpPr txBox="1"/>
          <p:nvPr/>
        </p:nvSpPr>
        <p:spPr>
          <a:xfrm>
            <a:off x="2209800" y="426570"/>
            <a:ext cx="554182" cy="707886"/>
          </a:xfrm>
          <a:prstGeom prst="rect">
            <a:avLst/>
          </a:prstGeom>
          <a:noFill/>
        </p:spPr>
        <p:txBody>
          <a:bodyPr wrap="square" rtlCol="0">
            <a:spAutoFit/>
          </a:bodyPr>
          <a:lstStyle/>
          <a:p>
            <a:pPr algn="ctr"/>
            <a:r>
              <a:rPr lang="en-US" sz="4000" b="1" dirty="0">
                <a:solidFill>
                  <a:srgbClr val="E20000"/>
                </a:solidFill>
                <a:latin typeface="+mn-lt"/>
              </a:rPr>
              <a:t>4</a:t>
            </a:r>
            <a:endParaRPr lang="en-US" sz="4000" b="1" i="0" dirty="0">
              <a:solidFill>
                <a:srgbClr val="E20000"/>
              </a:solidFill>
              <a:effectLst/>
              <a:latin typeface="+mn-lt"/>
            </a:endParaRPr>
          </a:p>
        </p:txBody>
      </p:sp>
      <p:cxnSp>
        <p:nvCxnSpPr>
          <p:cNvPr id="15" name="Straight Connector 1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8"/>
          <p:cNvSpPr>
            <a:spLocks noChangeArrowheads="1"/>
          </p:cNvSpPr>
          <p:nvPr/>
        </p:nvSpPr>
        <p:spPr bwMode="auto">
          <a:xfrm>
            <a:off x="381000" y="5971401"/>
            <a:ext cx="1721946"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smtClean="0">
                <a:latin typeface="Liberation Sans" panose="020B0604020202020204" pitchFamily="34" charset="0"/>
              </a:rPr>
              <a:t>ILLUSTRATION 11-20</a:t>
            </a:r>
            <a:endParaRPr lang="en-US" altLang="en-US" sz="1200" b="1" dirty="0">
              <a:latin typeface="Liberation Sans" panose="020B0604020202020204" pitchFamily="34" charset="0"/>
            </a:endParaRPr>
          </a:p>
        </p:txBody>
      </p:sp>
      <p:sp>
        <p:nvSpPr>
          <p:cNvPr id="51204" name="Rectangle 9"/>
          <p:cNvSpPr>
            <a:spLocks noChangeArrowheads="1"/>
          </p:cNvSpPr>
          <p:nvPr/>
        </p:nvSpPr>
        <p:spPr bwMode="auto">
          <a:xfrm>
            <a:off x="304800" y="2667000"/>
            <a:ext cx="1752600" cy="1371600"/>
          </a:xfrm>
          <a:prstGeom prst="rect">
            <a:avLst/>
          </a:prstGeom>
          <a:noFill/>
          <a:ln w="12700" algn="ctr">
            <a:solidFill>
              <a:schemeClr val="bg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rgbClr val="FF0000"/>
              </a:buClr>
              <a:buSzPct val="75000"/>
              <a:buFont typeface="Wingdings" pitchFamily="2" charset="2"/>
              <a:buNone/>
            </a:pPr>
            <a:r>
              <a:rPr lang="en-US" altLang="en-US" sz="2100" dirty="0">
                <a:solidFill>
                  <a:schemeClr val="bg2"/>
                </a:solidFill>
                <a:latin typeface="Liberation Sans" panose="020B0604020202020204" pitchFamily="34" charset="0"/>
              </a:rPr>
              <a:t>Computation of break-even point in units.</a:t>
            </a:r>
          </a:p>
        </p:txBody>
      </p:sp>
      <p:sp>
        <p:nvSpPr>
          <p:cNvPr id="51206" name="Rectangle 17"/>
          <p:cNvSpPr>
            <a:spLocks noChangeArrowheads="1"/>
          </p:cNvSpPr>
          <p:nvPr/>
        </p:nvSpPr>
        <p:spPr bwMode="auto">
          <a:xfrm>
            <a:off x="533400" y="1219200"/>
            <a:ext cx="8077200" cy="907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pPr>
            <a:r>
              <a:rPr lang="en-US" altLang="en-US" sz="2300" dirty="0">
                <a:solidFill>
                  <a:schemeClr val="bg2"/>
                </a:solidFill>
                <a:latin typeface="Liberation Sans" panose="020B0604020202020204" pitchFamily="34" charset="0"/>
              </a:rPr>
              <a:t>Break-even occurs where total sales equal variable costs plus fixed costs; i.e., net income is zero</a:t>
            </a:r>
          </a:p>
        </p:txBody>
      </p:sp>
      <p:sp>
        <p:nvSpPr>
          <p:cNvPr id="5120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1208"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MATHEMATICAL EQUATION</a:t>
            </a:r>
            <a:endParaRPr lang="en-US" altLang="en-US" sz="3200" b="1" dirty="0">
              <a:solidFill>
                <a:schemeClr val="tx2">
                  <a:lumMod val="50000"/>
                </a:schemeClr>
              </a:solidFill>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4</a:t>
            </a:r>
            <a:endParaRPr lang="en-US" altLang="en-US" sz="1600" i="1" dirty="0">
              <a:solidFill>
                <a:schemeClr val="tx1"/>
              </a:solidFill>
              <a:latin typeface="Liberation Sans" panose="020B0604020202020204" pitchFamily="34" charset="0"/>
            </a:endParaRPr>
          </a:p>
        </p:txBody>
      </p:sp>
      <p:pic>
        <p:nvPicPr>
          <p:cNvPr id="2" name="Picture 1"/>
          <p:cNvPicPr>
            <a:picLocks noChangeAspect="1"/>
          </p:cNvPicPr>
          <p:nvPr/>
        </p:nvPicPr>
        <p:blipFill>
          <a:blip r:embed="rId3"/>
          <a:stretch>
            <a:fillRect/>
          </a:stretch>
        </p:blipFill>
        <p:spPr>
          <a:xfrm>
            <a:off x="2225970" y="2352675"/>
            <a:ext cx="6079830" cy="4153009"/>
          </a:xfrm>
          <a:prstGeom prst="rect">
            <a:avLst/>
          </a:prstGeom>
          <a:noFill/>
          <a:ln w="12700" cap="sq">
            <a:solidFill>
              <a:schemeClr val="tx1"/>
            </a:solidFill>
            <a:miter lim="800000"/>
            <a:headEnd type="none" w="sm" len="sm"/>
            <a:tailEnd type="none" w="sm" len="sm"/>
          </a:ln>
          <a:effectLst/>
        </p:spPr>
      </p:pic>
    </p:spTree>
  </p:cSld>
  <p:clrMapOvr>
    <a:masterClrMapping/>
  </p:clrMapOvr>
  <p:transition>
    <p:wipe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type="body" sz="half" idx="1"/>
          </p:nvPr>
        </p:nvSpPr>
        <p:spPr>
          <a:xfrm>
            <a:off x="533400" y="1295400"/>
            <a:ext cx="8001000" cy="3124200"/>
          </a:xfrm>
          <a:solidFill>
            <a:schemeClr val="bg1"/>
          </a:solidFill>
          <a:ln w="12700" cap="flat" algn="ctr">
            <a:solidFill>
              <a:schemeClr val="bg1"/>
            </a:solidFill>
            <a:miter lim="800000"/>
            <a:headEnd/>
            <a:tailEnd/>
          </a:ln>
        </p:spPr>
        <p:txBody>
          <a:bodyPr lIns="90488" tIns="44450" rIns="90488" bIns="44450"/>
          <a:lstStyle/>
          <a:p>
            <a:pPr marL="685800" lvl="1" indent="-457200">
              <a:lnSpc>
                <a:spcPct val="120000"/>
              </a:lnSpc>
              <a:spcBef>
                <a:spcPct val="500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At the break-even point, contribution margin must equal total fixed costs </a:t>
            </a:r>
          </a:p>
          <a:p>
            <a:pPr marL="0" indent="0">
              <a:lnSpc>
                <a:spcPct val="120000"/>
              </a:lnSpc>
              <a:spcBef>
                <a:spcPct val="50000"/>
              </a:spcBef>
              <a:buClr>
                <a:srgbClr val="CC0000"/>
              </a:buClr>
              <a:buSzPct val="80000"/>
              <a:buFont typeface="Wingdings" pitchFamily="2" charset="2"/>
              <a:buNone/>
            </a:pPr>
            <a:r>
              <a:rPr lang="en-US" altLang="en-US" sz="2200" b="0" dirty="0" smtClean="0">
                <a:solidFill>
                  <a:schemeClr val="tx1"/>
                </a:solidFill>
                <a:effectLst/>
                <a:latin typeface="Liberation Sans" panose="020B0604020202020204" pitchFamily="34" charset="0"/>
              </a:rPr>
              <a:t>		(CM = </a:t>
            </a:r>
            <a:r>
              <a:rPr lang="en-US" altLang="en-US" sz="2200" b="0" dirty="0" smtClean="0">
                <a:solidFill>
                  <a:schemeClr val="tx1"/>
                </a:solidFill>
                <a:effectLst/>
                <a:latin typeface="Liberation Sans" panose="020B0604020202020204" pitchFamily="34" charset="0"/>
              </a:rPr>
              <a:t>total revenue – </a:t>
            </a:r>
            <a:r>
              <a:rPr lang="en-US" altLang="en-US" sz="2200" b="0" dirty="0" smtClean="0">
                <a:solidFill>
                  <a:schemeClr val="tx1"/>
                </a:solidFill>
                <a:effectLst/>
                <a:latin typeface="Liberation Sans" panose="020B0604020202020204" pitchFamily="34" charset="0"/>
              </a:rPr>
              <a:t>variable costs) </a:t>
            </a:r>
          </a:p>
          <a:p>
            <a:pPr marL="685800" lvl="1" indent="-457200">
              <a:lnSpc>
                <a:spcPct val="120000"/>
              </a:lnSpc>
              <a:spcBef>
                <a:spcPct val="500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Break-even point can be computed using either contribution margin per unit or contribution margin ratio.</a:t>
            </a:r>
          </a:p>
        </p:txBody>
      </p:sp>
      <p:sp>
        <p:nvSpPr>
          <p:cNvPr id="5222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223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CONTRIBUTION MARGIN TECHNIQUE</a:t>
            </a:r>
            <a:endParaRPr lang="en-US" altLang="en-US" sz="3200" b="1" dirty="0">
              <a:solidFill>
                <a:schemeClr val="tx2">
                  <a:lumMod val="50000"/>
                </a:schemeClr>
              </a:solidFill>
              <a:latin typeface="Liberation Sans" panose="020B0604020202020204" pitchFamily="34" charset="0"/>
            </a:endParaRPr>
          </a:p>
        </p:txBody>
      </p:sp>
      <p:sp>
        <p:nvSpPr>
          <p:cNvPr id="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4</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468903" y="3440124"/>
            <a:ext cx="8206193" cy="1284276"/>
          </a:xfrm>
          <a:prstGeom prst="rect">
            <a:avLst/>
          </a:prstGeom>
          <a:noFill/>
          <a:ln w="12700" cap="sq">
            <a:solidFill>
              <a:schemeClr val="tx1"/>
            </a:solidFill>
            <a:miter lim="800000"/>
            <a:headEnd type="none" w="sm" len="sm"/>
            <a:tailEnd type="none" w="sm" len="sm"/>
          </a:ln>
          <a:effectLst/>
        </p:spPr>
      </p:pic>
      <p:sp>
        <p:nvSpPr>
          <p:cNvPr id="53250" name="Rectangle 2"/>
          <p:cNvSpPr>
            <a:spLocks noGrp="1" noChangeArrowheads="1"/>
          </p:cNvSpPr>
          <p:nvPr>
            <p:ph type="body" sz="half" idx="1"/>
          </p:nvPr>
        </p:nvSpPr>
        <p:spPr>
          <a:xfrm>
            <a:off x="539376" y="1905000"/>
            <a:ext cx="7696200" cy="1371600"/>
          </a:xfrm>
          <a:solidFill>
            <a:schemeClr val="bg1"/>
          </a:solidFill>
          <a:ln w="12700" cap="flat" algn="ctr">
            <a:solidFill>
              <a:schemeClr val="bg1"/>
            </a:solidFill>
            <a:miter lim="800000"/>
            <a:headEnd/>
            <a:tailEnd/>
          </a:ln>
        </p:spPr>
        <p:txBody>
          <a:bodyPr lIns="90488" tIns="44450" rIns="90488" bIns="44450"/>
          <a:lstStyle/>
          <a:p>
            <a:pPr marL="685800" lvl="1" indent="-457200">
              <a:lnSpc>
                <a:spcPct val="120000"/>
              </a:lnSpc>
              <a:spcBef>
                <a:spcPct val="500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When the break-even-point in </a:t>
            </a:r>
            <a:r>
              <a:rPr lang="en-US" altLang="en-US" sz="2200" dirty="0" smtClean="0">
                <a:solidFill>
                  <a:schemeClr val="tx1"/>
                </a:solidFill>
                <a:effectLst/>
                <a:latin typeface="Liberation Sans" panose="020B0604020202020204" pitchFamily="34" charset="0"/>
              </a:rPr>
              <a:t>units</a:t>
            </a:r>
            <a:r>
              <a:rPr lang="en-US" altLang="en-US" sz="2200" b="0" dirty="0" smtClean="0">
                <a:solidFill>
                  <a:schemeClr val="tx1"/>
                </a:solidFill>
                <a:effectLst/>
                <a:latin typeface="Liberation Sans" panose="020B0604020202020204" pitchFamily="34" charset="0"/>
              </a:rPr>
              <a:t> is desired, contribution margin per unit is used in the following formula which shows the computation for Vargo Video: </a:t>
            </a:r>
          </a:p>
        </p:txBody>
      </p:sp>
      <p:sp>
        <p:nvSpPr>
          <p:cNvPr id="53252" name="Rectangle 8"/>
          <p:cNvSpPr>
            <a:spLocks noChangeArrowheads="1"/>
          </p:cNvSpPr>
          <p:nvPr/>
        </p:nvSpPr>
        <p:spPr bwMode="auto">
          <a:xfrm>
            <a:off x="398928" y="4783899"/>
            <a:ext cx="5392272"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11-21</a:t>
            </a:r>
          </a:p>
          <a:p>
            <a:r>
              <a:rPr lang="en-US" sz="1200" dirty="0">
                <a:latin typeface="Liberation Sans" panose="020B0604020202020204" pitchFamily="34" charset="0"/>
              </a:rPr>
              <a:t>Formula for break-even </a:t>
            </a:r>
            <a:r>
              <a:rPr lang="en-US" sz="1200" dirty="0" smtClean="0">
                <a:latin typeface="Liberation Sans" panose="020B0604020202020204" pitchFamily="34" charset="0"/>
              </a:rPr>
              <a:t>point in </a:t>
            </a:r>
            <a:r>
              <a:rPr lang="en-US" sz="1200" dirty="0">
                <a:latin typeface="Liberation Sans" panose="020B0604020202020204" pitchFamily="34" charset="0"/>
              </a:rPr>
              <a:t>units using unit </a:t>
            </a:r>
            <a:r>
              <a:rPr lang="en-US" sz="1200" dirty="0" smtClean="0">
                <a:latin typeface="Liberation Sans" panose="020B0604020202020204" pitchFamily="34" charset="0"/>
              </a:rPr>
              <a:t>contribution margin</a:t>
            </a:r>
            <a:endParaRPr lang="en-US" altLang="en-US" sz="1200" b="1" dirty="0">
              <a:latin typeface="Liberation Sans" panose="020B0604020202020204" pitchFamily="34" charset="0"/>
            </a:endParaRPr>
          </a:p>
        </p:txBody>
      </p:sp>
      <p:sp>
        <p:nvSpPr>
          <p:cNvPr id="53253" name="Text Box 12"/>
          <p:cNvSpPr txBox="1">
            <a:spLocks noChangeArrowheads="1"/>
          </p:cNvSpPr>
          <p:nvPr/>
        </p:nvSpPr>
        <p:spPr bwMode="auto">
          <a:xfrm>
            <a:off x="539376"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rgbClr val="CC0000"/>
                </a:solidFill>
                <a:latin typeface="Liberation Sans" panose="020B0604020202020204" pitchFamily="34" charset="0"/>
              </a:rPr>
              <a:t>Contribution Margin In Units</a:t>
            </a:r>
            <a:endParaRPr lang="en-US" altLang="en-US" sz="2800" b="1" dirty="0">
              <a:solidFill>
                <a:srgbClr val="CC0000"/>
              </a:solidFill>
              <a:latin typeface="Liberation Sans" panose="020B0604020202020204" pitchFamily="34" charset="0"/>
            </a:endParaRPr>
          </a:p>
        </p:txBody>
      </p:sp>
      <p:sp>
        <p:nvSpPr>
          <p:cNvPr id="5325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4</a:t>
            </a:r>
            <a:endParaRPr lang="en-US" altLang="en-US" sz="1600" i="1" dirty="0">
              <a:solidFill>
                <a:schemeClr val="tx1"/>
              </a:solidFill>
              <a:latin typeface="Liberation Sans" panose="020B0604020202020204" pitchFamily="34" charset="0"/>
            </a:endParaRPr>
          </a:p>
        </p:txBody>
      </p:sp>
      <p:sp>
        <p:nvSpPr>
          <p:cNvPr id="9"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CONTRIBUTION MARGIN TECHNIQUE</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body" sz="half" idx="1"/>
          </p:nvPr>
        </p:nvSpPr>
        <p:spPr>
          <a:xfrm>
            <a:off x="539750" y="1905000"/>
            <a:ext cx="7696200" cy="1371600"/>
          </a:xfrm>
          <a:solidFill>
            <a:schemeClr val="bg1"/>
          </a:solidFill>
          <a:ln w="12700" cap="flat" algn="ctr">
            <a:solidFill>
              <a:schemeClr val="bg1"/>
            </a:solidFill>
            <a:miter lim="800000"/>
            <a:headEnd/>
            <a:tailEnd/>
          </a:ln>
        </p:spPr>
        <p:txBody>
          <a:bodyPr lIns="90488" tIns="44450" rIns="90488" bIns="44450"/>
          <a:lstStyle/>
          <a:p>
            <a:pPr marL="685800" lvl="1" indent="-457200">
              <a:lnSpc>
                <a:spcPct val="120000"/>
              </a:lnSpc>
              <a:spcBef>
                <a:spcPct val="500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When the break-even-point </a:t>
            </a:r>
            <a:r>
              <a:rPr lang="en-US" altLang="en-US" sz="2200" dirty="0" smtClean="0">
                <a:solidFill>
                  <a:schemeClr val="tx1"/>
                </a:solidFill>
                <a:effectLst/>
                <a:latin typeface="Liberation Sans" panose="020B0604020202020204" pitchFamily="34" charset="0"/>
              </a:rPr>
              <a:t>in dollars</a:t>
            </a:r>
            <a:r>
              <a:rPr lang="en-US" altLang="en-US" sz="2200" b="0" dirty="0" smtClean="0">
                <a:solidFill>
                  <a:schemeClr val="tx1"/>
                </a:solidFill>
                <a:effectLst/>
                <a:latin typeface="Liberation Sans" panose="020B0604020202020204" pitchFamily="34" charset="0"/>
              </a:rPr>
              <a:t> is desired, contribution margin ratio is used in the following formula which shows the computation for Vargo Video:</a:t>
            </a:r>
          </a:p>
        </p:txBody>
      </p:sp>
      <p:sp>
        <p:nvSpPr>
          <p:cNvPr id="54277" name="Text Box 8"/>
          <p:cNvSpPr txBox="1">
            <a:spLocks noChangeArrowheads="1"/>
          </p:cNvSpPr>
          <p:nvPr/>
        </p:nvSpPr>
        <p:spPr bwMode="auto">
          <a:xfrm>
            <a:off x="53975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solidFill>
                  <a:srgbClr val="CC00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smtClean="0"/>
              <a:t>Contribution Margin Ratio</a:t>
            </a:r>
            <a:endParaRPr lang="en-US" altLang="en-US" dirty="0"/>
          </a:p>
        </p:txBody>
      </p:sp>
      <p:sp>
        <p:nvSpPr>
          <p:cNvPr id="5427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8"/>
          <p:cNvSpPr>
            <a:spLocks noChangeArrowheads="1"/>
          </p:cNvSpPr>
          <p:nvPr/>
        </p:nvSpPr>
        <p:spPr bwMode="auto">
          <a:xfrm>
            <a:off x="398928" y="4837683"/>
            <a:ext cx="5087472"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11-22</a:t>
            </a:r>
          </a:p>
          <a:p>
            <a:r>
              <a:rPr lang="en-US" sz="1200" dirty="0">
                <a:latin typeface="Liberation Sans" panose="020B0604020202020204" pitchFamily="34" charset="0"/>
              </a:rPr>
              <a:t>Formula for break-even </a:t>
            </a:r>
            <a:r>
              <a:rPr lang="en-US" sz="1200" dirty="0" smtClean="0">
                <a:latin typeface="Liberation Sans" panose="020B0604020202020204" pitchFamily="34" charset="0"/>
              </a:rPr>
              <a:t>point in dollars </a:t>
            </a:r>
            <a:r>
              <a:rPr lang="en-US" sz="1200" dirty="0">
                <a:latin typeface="Liberation Sans" panose="020B0604020202020204" pitchFamily="34" charset="0"/>
              </a:rPr>
              <a:t>using </a:t>
            </a:r>
            <a:r>
              <a:rPr lang="en-US" sz="1200" dirty="0" smtClean="0">
                <a:latin typeface="Liberation Sans" panose="020B0604020202020204" pitchFamily="34" charset="0"/>
              </a:rPr>
              <a:t>contribution margin ratio</a:t>
            </a:r>
            <a:endParaRPr lang="en-US" altLang="en-US" sz="1200" b="1"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4</a:t>
            </a:r>
            <a:endParaRPr lang="en-US" altLang="en-US" sz="1600" i="1" dirty="0">
              <a:solidFill>
                <a:schemeClr val="tx1"/>
              </a:solidFill>
              <a:latin typeface="Liberation Sans" panose="020B0604020202020204" pitchFamily="34" charset="0"/>
            </a:endParaRPr>
          </a:p>
        </p:txBody>
      </p:sp>
      <p:sp>
        <p:nvSpPr>
          <p:cNvPr id="10" name="Rectangle 7"/>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CONTRIBUTION MARGIN TECHNIQUE</a:t>
            </a:r>
            <a:endParaRPr lang="en-US" altLang="en-US" sz="3200" b="1" dirty="0">
              <a:solidFill>
                <a:schemeClr val="tx2">
                  <a:lumMod val="50000"/>
                </a:schemeClr>
              </a:solidFill>
              <a:latin typeface="Liberation Sans" panose="020B0604020202020204" pitchFamily="34" charset="0"/>
            </a:endParaRPr>
          </a:p>
        </p:txBody>
      </p:sp>
      <p:pic>
        <p:nvPicPr>
          <p:cNvPr id="2" name="Picture 1"/>
          <p:cNvPicPr>
            <a:picLocks noChangeAspect="1"/>
          </p:cNvPicPr>
          <p:nvPr/>
        </p:nvPicPr>
        <p:blipFill>
          <a:blip r:embed="rId3"/>
          <a:stretch>
            <a:fillRect/>
          </a:stretch>
        </p:blipFill>
        <p:spPr>
          <a:xfrm>
            <a:off x="468903" y="3440952"/>
            <a:ext cx="8206193" cy="1341805"/>
          </a:xfrm>
          <a:prstGeom prst="rect">
            <a:avLst/>
          </a:prstGeom>
          <a:noFill/>
          <a:ln w="12700" cap="sq">
            <a:solidFill>
              <a:schemeClr val="tx1"/>
            </a:solidFill>
            <a:miter lim="800000"/>
            <a:headEnd type="none" w="sm" len="sm"/>
            <a:tailEnd type="none" w="sm" len="sm"/>
          </a:ln>
          <a:effectLst/>
        </p:spPr>
      </p:pic>
    </p:spTree>
  </p:cSld>
  <p:clrMapOvr>
    <a:masterClrMapping/>
  </p:clrMapOvr>
  <p:transition>
    <p:wipe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bwMode="auto">
          <a:xfrm>
            <a:off x="8534400" y="3733800"/>
            <a:ext cx="304800" cy="1371600"/>
          </a:xfrm>
          <a:prstGeom prst="rect">
            <a:avLst/>
          </a:prstGeom>
          <a:solidFill>
            <a:schemeClr val="accent3"/>
          </a:solidFill>
          <a:ln w="12700" cap="sq" cmpd="sng" algn="ctr">
            <a:noFill/>
            <a:prstDash val="solid"/>
            <a:round/>
            <a:headEnd type="none" w="sm" len="sm"/>
            <a:tailEnd type="none" w="sm" len="sm"/>
          </a:ln>
          <a:effectLst/>
          <a:ex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4"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4</a:t>
            </a:r>
            <a:endParaRPr lang="en-US" altLang="en-US" sz="1600" i="1" dirty="0">
              <a:solidFill>
                <a:schemeClr val="tx1"/>
              </a:solidFill>
              <a:latin typeface="Liberation Sans" panose="020B0604020202020204" pitchFamily="34" charset="0"/>
            </a:endParaRPr>
          </a:p>
        </p:txBody>
      </p:sp>
      <p:pic>
        <p:nvPicPr>
          <p:cNvPr id="3" name="Picture 2"/>
          <p:cNvPicPr>
            <a:picLocks noChangeAspect="1"/>
          </p:cNvPicPr>
          <p:nvPr/>
        </p:nvPicPr>
        <p:blipFill>
          <a:blip r:embed="rId3"/>
          <a:stretch>
            <a:fillRect/>
          </a:stretch>
        </p:blipFill>
        <p:spPr>
          <a:xfrm>
            <a:off x="304801" y="914400"/>
            <a:ext cx="8610600" cy="3438751"/>
          </a:xfrm>
          <a:prstGeom prst="rect">
            <a:avLst/>
          </a:prstGeom>
        </p:spPr>
      </p:pic>
    </p:spTree>
  </p:cSld>
  <p:clrMapOvr>
    <a:masterClrMapping/>
  </p:clrMapOvr>
  <p:transition>
    <p:wipe dir="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0"/>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200400" y="1320800"/>
            <a:ext cx="5724525" cy="512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1" name="Rectangle 2"/>
          <p:cNvSpPr>
            <a:spLocks noGrp="1" noChangeArrowheads="1"/>
          </p:cNvSpPr>
          <p:nvPr>
            <p:ph type="body" sz="half" idx="1"/>
          </p:nvPr>
        </p:nvSpPr>
        <p:spPr>
          <a:xfrm>
            <a:off x="457200" y="1295400"/>
            <a:ext cx="2514600" cy="2743200"/>
          </a:xfrm>
          <a:solidFill>
            <a:schemeClr val="bg1"/>
          </a:solidFill>
          <a:ln w="12700" cap="flat" algn="ctr">
            <a:solidFill>
              <a:schemeClr val="bg1"/>
            </a:solidFill>
            <a:miter lim="800000"/>
            <a:headEnd/>
            <a:tailEnd/>
          </a:ln>
        </p:spPr>
        <p:txBody>
          <a:bodyPr lIns="90488" tIns="44450" rIns="90488" bIns="44450"/>
          <a:lstStyle/>
          <a:p>
            <a:pPr marL="0" indent="0">
              <a:lnSpc>
                <a:spcPct val="130000"/>
              </a:lnSpc>
              <a:spcBef>
                <a:spcPct val="55000"/>
              </a:spcBef>
              <a:buClr>
                <a:srgbClr val="FF0000"/>
              </a:buClr>
              <a:buFont typeface="Wingdings" pitchFamily="2" charset="2"/>
              <a:buNone/>
              <a:tabLst>
                <a:tab pos="1371600" algn="l"/>
              </a:tabLst>
              <a:defRPr/>
            </a:pPr>
            <a:r>
              <a:rPr lang="en-US" altLang="en-US" sz="2200" b="0" dirty="0" smtClean="0">
                <a:solidFill>
                  <a:schemeClr val="tx1"/>
                </a:solidFill>
                <a:effectLst/>
                <a:latin typeface="Liberation Sans" panose="020B0604020202020204" pitchFamily="34" charset="0"/>
              </a:rPr>
              <a:t>Because this graph also shows costs, volume, and profits, it is referred to as a </a:t>
            </a:r>
            <a:r>
              <a:rPr lang="en-US" altLang="en-US" sz="2200" dirty="0" smtClean="0">
                <a:solidFill>
                  <a:schemeClr val="tx2">
                    <a:lumMod val="50000"/>
                  </a:schemeClr>
                </a:solidFill>
                <a:effectLst/>
                <a:latin typeface="Liberation Sans" panose="020B0604020202020204" pitchFamily="34" charset="0"/>
              </a:rPr>
              <a:t>cost-volume-profit (CVP) graph</a:t>
            </a:r>
            <a:r>
              <a:rPr lang="en-US" altLang="en-US" sz="2200" b="0" dirty="0" smtClean="0">
                <a:solidFill>
                  <a:schemeClr val="tx1"/>
                </a:solidFill>
                <a:effectLst/>
                <a:latin typeface="Liberation Sans" panose="020B0604020202020204" pitchFamily="34" charset="0"/>
              </a:rPr>
              <a:t>.</a:t>
            </a:r>
          </a:p>
        </p:txBody>
      </p:sp>
      <p:sp>
        <p:nvSpPr>
          <p:cNvPr id="56326" name="Rectangle 7"/>
          <p:cNvSpPr>
            <a:spLocks noChangeArrowheads="1"/>
          </p:cNvSpPr>
          <p:nvPr/>
        </p:nvSpPr>
        <p:spPr bwMode="auto">
          <a:xfrm>
            <a:off x="1676400" y="5745163"/>
            <a:ext cx="1721946"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11-23</a:t>
            </a:r>
          </a:p>
          <a:p>
            <a:r>
              <a:rPr lang="en-US" altLang="en-US" sz="1200" dirty="0" smtClean="0">
                <a:latin typeface="Liberation Sans" panose="020B0604020202020204" pitchFamily="34" charset="0"/>
              </a:rPr>
              <a:t>CVP graph</a:t>
            </a:r>
            <a:endParaRPr lang="en-US" altLang="en-US" sz="1200" dirty="0">
              <a:latin typeface="Liberation Sans" panose="020B0604020202020204" pitchFamily="34" charset="0"/>
            </a:endParaRPr>
          </a:p>
        </p:txBody>
      </p:sp>
      <p:sp>
        <p:nvSpPr>
          <p:cNvPr id="5632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6328"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GRAPHIC PRESENTATION</a:t>
            </a:r>
            <a:endParaRPr lang="en-US" altLang="en-US" sz="3200" b="1" dirty="0">
              <a:solidFill>
                <a:schemeClr val="tx2">
                  <a:lumMod val="50000"/>
                </a:schemeClr>
              </a:solidFill>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4</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5" name="Rectangle 3"/>
          <p:cNvSpPr>
            <a:spLocks noChangeArrowheads="1"/>
          </p:cNvSpPr>
          <p:nvPr/>
        </p:nvSpPr>
        <p:spPr bwMode="auto">
          <a:xfrm>
            <a:off x="533400" y="1905000"/>
            <a:ext cx="7696200" cy="42672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a:lnSpc>
                <a:spcPct val="120000"/>
              </a:lnSpc>
              <a:spcBef>
                <a:spcPct val="50000"/>
              </a:spcBef>
              <a:buClr>
                <a:schemeClr val="accent2"/>
              </a:buClr>
              <a:buSzPct val="75000"/>
              <a:defRPr/>
            </a:pPr>
            <a:r>
              <a:rPr lang="en-US" sz="2300" dirty="0">
                <a:latin typeface="Liberation Sans" panose="020B0604020202020204" pitchFamily="34" charset="0"/>
              </a:rPr>
              <a:t>Gossen Company is planning to sell 200,000 pliers for $4 per unit.  The contribution margin ratio is 25%.  If Gossen will break even at this level of sales, what are the fixed costs?</a:t>
            </a:r>
          </a:p>
          <a:p>
            <a:pPr marL="804863" indent="-46355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$100,000.</a:t>
            </a:r>
          </a:p>
          <a:p>
            <a:pPr marL="804863" indent="-46355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$160,000. </a:t>
            </a:r>
          </a:p>
          <a:p>
            <a:pPr marL="804863" indent="-46355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$200,000.</a:t>
            </a:r>
          </a:p>
          <a:p>
            <a:pPr marL="804863" indent="-463550">
              <a:lnSpc>
                <a:spcPct val="120000"/>
              </a:lnSpc>
              <a:spcBef>
                <a:spcPct val="50000"/>
              </a:spcBef>
              <a:buSzPct val="100000"/>
              <a:buFont typeface="Wingdings" pitchFamily="2" charset="2"/>
              <a:buAutoNum type="alphaLcPeriod"/>
              <a:defRPr/>
            </a:pPr>
            <a:r>
              <a:rPr lang="en-US" sz="2300" dirty="0">
                <a:latin typeface="Liberation Sans" panose="020B0604020202020204" pitchFamily="34" charset="0"/>
              </a:rPr>
              <a:t>$300,000. </a:t>
            </a:r>
          </a:p>
        </p:txBody>
      </p:sp>
      <p:sp>
        <p:nvSpPr>
          <p:cNvPr id="9"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smtClean="0">
                <a:solidFill>
                  <a:srgbClr val="CC0000"/>
                </a:solidFill>
                <a:latin typeface="Liberation Sans" panose="020B0604020202020204" pitchFamily="34" charset="0"/>
              </a:rPr>
              <a:t>Question</a:t>
            </a:r>
          </a:p>
        </p:txBody>
      </p:sp>
      <p:sp>
        <p:nvSpPr>
          <p:cNvPr id="5735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7351"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Break-Even Analysis</a:t>
            </a:r>
          </a:p>
        </p:txBody>
      </p:sp>
      <p:sp>
        <p:nvSpPr>
          <p:cNvPr id="8" name="Notched Right Arrow 7"/>
          <p:cNvSpPr/>
          <p:nvPr/>
        </p:nvSpPr>
        <p:spPr bwMode="auto">
          <a:xfrm>
            <a:off x="228600" y="4999320"/>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4</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9" name="Text Box 21"/>
          <p:cNvSpPr txBox="1">
            <a:spLocks noChangeArrowheads="1"/>
          </p:cNvSpPr>
          <p:nvPr/>
        </p:nvSpPr>
        <p:spPr bwMode="auto">
          <a:xfrm>
            <a:off x="2743200" y="5592763"/>
            <a:ext cx="18288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solidFill>
                  <a:srgbClr val="CC0000"/>
                </a:solidFill>
                <a:latin typeface="Liberation Sans" panose="020B0604020202020204" pitchFamily="34" charset="0"/>
              </a:rPr>
              <a:t>1,125 units</a:t>
            </a:r>
          </a:p>
        </p:txBody>
      </p:sp>
      <p:sp>
        <p:nvSpPr>
          <p:cNvPr id="901156" name="Text Box 36"/>
          <p:cNvSpPr txBox="1">
            <a:spLocks noChangeArrowheads="1"/>
          </p:cNvSpPr>
          <p:nvPr/>
        </p:nvSpPr>
        <p:spPr bwMode="auto">
          <a:xfrm>
            <a:off x="2743200" y="5573713"/>
            <a:ext cx="1676400" cy="4460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58370" name="Rectangle 3"/>
          <p:cNvSpPr>
            <a:spLocks noChangeArrowheads="1"/>
          </p:cNvSpPr>
          <p:nvPr/>
        </p:nvSpPr>
        <p:spPr bwMode="auto">
          <a:xfrm>
            <a:off x="609600" y="1412875"/>
            <a:ext cx="8001000" cy="1717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ct val="40000"/>
              </a:spcBef>
            </a:pPr>
            <a:r>
              <a:rPr lang="en-US" altLang="en-US" sz="2200" dirty="0">
                <a:latin typeface="Liberation Sans" panose="020B0604020202020204" pitchFamily="34" charset="0"/>
              </a:rPr>
              <a:t>Lombardi Company has a unit selling price of $400, variable costs per unit of $240, and fixed costs of $180,000. Compute the </a:t>
            </a:r>
            <a:r>
              <a:rPr lang="en-US" altLang="en-US" sz="2200" b="1" dirty="0">
                <a:latin typeface="Liberation Sans" panose="020B0604020202020204" pitchFamily="34" charset="0"/>
              </a:rPr>
              <a:t>break-even point</a:t>
            </a:r>
            <a:r>
              <a:rPr lang="en-US" altLang="en-US" sz="2200" dirty="0">
                <a:latin typeface="Liberation Sans" panose="020B0604020202020204" pitchFamily="34" charset="0"/>
              </a:rPr>
              <a:t> in units using </a:t>
            </a:r>
            <a:r>
              <a:rPr lang="en-US" altLang="en-US" sz="2200" b="1" dirty="0">
                <a:solidFill>
                  <a:srgbClr val="CC0000"/>
                </a:solidFill>
                <a:latin typeface="Liberation Sans" panose="020B0604020202020204" pitchFamily="34" charset="0"/>
              </a:rPr>
              <a:t>(a) a mathematical equation</a:t>
            </a:r>
            <a:r>
              <a:rPr lang="en-US" altLang="en-US" sz="2200" dirty="0">
                <a:solidFill>
                  <a:srgbClr val="CC0000"/>
                </a:solidFill>
                <a:latin typeface="Liberation Sans" panose="020B0604020202020204" pitchFamily="34" charset="0"/>
              </a:rPr>
              <a:t> </a:t>
            </a:r>
            <a:r>
              <a:rPr lang="en-US" altLang="en-US" sz="2200" dirty="0">
                <a:latin typeface="Liberation Sans" panose="020B0604020202020204" pitchFamily="34" charset="0"/>
              </a:rPr>
              <a:t>and (b) contribution margin per unit. </a:t>
            </a:r>
          </a:p>
        </p:txBody>
      </p:sp>
      <p:sp>
        <p:nvSpPr>
          <p:cNvPr id="58372" name="Text Box 13"/>
          <p:cNvSpPr txBox="1">
            <a:spLocks noChangeArrowheads="1"/>
          </p:cNvSpPr>
          <p:nvPr/>
        </p:nvSpPr>
        <p:spPr bwMode="auto">
          <a:xfrm>
            <a:off x="914400" y="4495800"/>
            <a:ext cx="11430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$400Q</a:t>
            </a:r>
          </a:p>
        </p:txBody>
      </p:sp>
      <p:sp>
        <p:nvSpPr>
          <p:cNvPr id="58373" name="Text Box 14"/>
          <p:cNvSpPr txBox="1">
            <a:spLocks noChangeArrowheads="1"/>
          </p:cNvSpPr>
          <p:nvPr/>
        </p:nvSpPr>
        <p:spPr bwMode="auto">
          <a:xfrm>
            <a:off x="2971800" y="4495800"/>
            <a:ext cx="11430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$240Q</a:t>
            </a:r>
          </a:p>
        </p:txBody>
      </p:sp>
      <p:sp>
        <p:nvSpPr>
          <p:cNvPr id="58374" name="Text Box 16"/>
          <p:cNvSpPr txBox="1">
            <a:spLocks noChangeArrowheads="1"/>
          </p:cNvSpPr>
          <p:nvPr/>
        </p:nvSpPr>
        <p:spPr bwMode="auto">
          <a:xfrm>
            <a:off x="5029200" y="4495800"/>
            <a:ext cx="15240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$180,000</a:t>
            </a:r>
          </a:p>
        </p:txBody>
      </p:sp>
      <p:sp>
        <p:nvSpPr>
          <p:cNvPr id="58375" name="Text Box 17"/>
          <p:cNvSpPr txBox="1">
            <a:spLocks noChangeArrowheads="1"/>
          </p:cNvSpPr>
          <p:nvPr/>
        </p:nvSpPr>
        <p:spPr bwMode="auto">
          <a:xfrm>
            <a:off x="7162800" y="4495800"/>
            <a:ext cx="12954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0</a:t>
            </a:r>
          </a:p>
        </p:txBody>
      </p:sp>
      <p:sp>
        <p:nvSpPr>
          <p:cNvPr id="58376" name="Text Box 18"/>
          <p:cNvSpPr txBox="1">
            <a:spLocks noChangeArrowheads="1"/>
          </p:cNvSpPr>
          <p:nvPr/>
        </p:nvSpPr>
        <p:spPr bwMode="auto">
          <a:xfrm>
            <a:off x="914400" y="5059363"/>
            <a:ext cx="11430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$160Q</a:t>
            </a:r>
          </a:p>
        </p:txBody>
      </p:sp>
      <p:sp>
        <p:nvSpPr>
          <p:cNvPr id="58377" name="Text Box 19"/>
          <p:cNvSpPr txBox="1">
            <a:spLocks noChangeArrowheads="1"/>
          </p:cNvSpPr>
          <p:nvPr/>
        </p:nvSpPr>
        <p:spPr bwMode="auto">
          <a:xfrm>
            <a:off x="2819400" y="5059363"/>
            <a:ext cx="15240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$180,000</a:t>
            </a:r>
          </a:p>
        </p:txBody>
      </p:sp>
      <p:sp>
        <p:nvSpPr>
          <p:cNvPr id="58378" name="Text Box 20"/>
          <p:cNvSpPr txBox="1">
            <a:spLocks noChangeArrowheads="1"/>
          </p:cNvSpPr>
          <p:nvPr/>
        </p:nvSpPr>
        <p:spPr bwMode="auto">
          <a:xfrm>
            <a:off x="914400" y="5592763"/>
            <a:ext cx="11430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Q</a:t>
            </a:r>
          </a:p>
        </p:txBody>
      </p:sp>
      <p:sp>
        <p:nvSpPr>
          <p:cNvPr id="58380" name="Text Box 22"/>
          <p:cNvSpPr txBox="1">
            <a:spLocks noChangeArrowheads="1"/>
          </p:cNvSpPr>
          <p:nvPr/>
        </p:nvSpPr>
        <p:spPr bwMode="auto">
          <a:xfrm>
            <a:off x="2209800" y="4495800"/>
            <a:ext cx="457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81" name="Text Box 23"/>
          <p:cNvSpPr txBox="1">
            <a:spLocks noChangeArrowheads="1"/>
          </p:cNvSpPr>
          <p:nvPr/>
        </p:nvSpPr>
        <p:spPr bwMode="auto">
          <a:xfrm>
            <a:off x="2209800" y="50593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82" name="Text Box 24"/>
          <p:cNvSpPr txBox="1">
            <a:spLocks noChangeArrowheads="1"/>
          </p:cNvSpPr>
          <p:nvPr/>
        </p:nvSpPr>
        <p:spPr bwMode="auto">
          <a:xfrm>
            <a:off x="2209800" y="55927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83" name="Text Box 25"/>
          <p:cNvSpPr txBox="1">
            <a:spLocks noChangeArrowheads="1"/>
          </p:cNvSpPr>
          <p:nvPr/>
        </p:nvSpPr>
        <p:spPr bwMode="auto">
          <a:xfrm>
            <a:off x="4419600" y="4495800"/>
            <a:ext cx="457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84" name="Text Box 26"/>
          <p:cNvSpPr txBox="1">
            <a:spLocks noChangeArrowheads="1"/>
          </p:cNvSpPr>
          <p:nvPr/>
        </p:nvSpPr>
        <p:spPr bwMode="auto">
          <a:xfrm>
            <a:off x="6629400" y="4495800"/>
            <a:ext cx="457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85" name="Rectangle 27"/>
          <p:cNvSpPr>
            <a:spLocks noChangeArrowheads="1"/>
          </p:cNvSpPr>
          <p:nvPr/>
        </p:nvSpPr>
        <p:spPr bwMode="auto">
          <a:xfrm>
            <a:off x="7170189" y="3124200"/>
            <a:ext cx="1721946"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smtClean="0">
                <a:latin typeface="Liberation Sans" panose="020B0604020202020204" pitchFamily="34" charset="0"/>
              </a:rPr>
              <a:t>ILLUSTRATION 11-19</a:t>
            </a:r>
            <a:endParaRPr lang="en-US" altLang="en-US" sz="1200" b="1" dirty="0">
              <a:latin typeface="Liberation Sans" panose="020B0604020202020204" pitchFamily="34" charset="0"/>
            </a:endParaRPr>
          </a:p>
        </p:txBody>
      </p:sp>
      <p:sp>
        <p:nvSpPr>
          <p:cNvPr id="901149" name="Text Box 29"/>
          <p:cNvSpPr txBox="1">
            <a:spLocks noChangeArrowheads="1"/>
          </p:cNvSpPr>
          <p:nvPr/>
        </p:nvSpPr>
        <p:spPr bwMode="auto">
          <a:xfrm>
            <a:off x="914400" y="4495800"/>
            <a:ext cx="1143000" cy="4460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0" name="Text Box 30"/>
          <p:cNvSpPr txBox="1">
            <a:spLocks noChangeArrowheads="1"/>
          </p:cNvSpPr>
          <p:nvPr/>
        </p:nvSpPr>
        <p:spPr bwMode="auto">
          <a:xfrm>
            <a:off x="2743200" y="4506913"/>
            <a:ext cx="1676400" cy="4460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1" name="Text Box 31"/>
          <p:cNvSpPr txBox="1">
            <a:spLocks noChangeArrowheads="1"/>
          </p:cNvSpPr>
          <p:nvPr/>
        </p:nvSpPr>
        <p:spPr bwMode="auto">
          <a:xfrm>
            <a:off x="4876800" y="4495800"/>
            <a:ext cx="1676400" cy="4460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2" name="Text Box 32"/>
          <p:cNvSpPr txBox="1">
            <a:spLocks noChangeArrowheads="1"/>
          </p:cNvSpPr>
          <p:nvPr/>
        </p:nvSpPr>
        <p:spPr bwMode="auto">
          <a:xfrm>
            <a:off x="7086600" y="4495800"/>
            <a:ext cx="1676400" cy="446088"/>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3" name="Text Box 33"/>
          <p:cNvSpPr txBox="1">
            <a:spLocks noChangeArrowheads="1"/>
          </p:cNvSpPr>
          <p:nvPr/>
        </p:nvSpPr>
        <p:spPr bwMode="auto">
          <a:xfrm>
            <a:off x="914400" y="5040313"/>
            <a:ext cx="1143000" cy="4460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4" name="Text Box 34"/>
          <p:cNvSpPr txBox="1">
            <a:spLocks noChangeArrowheads="1"/>
          </p:cNvSpPr>
          <p:nvPr/>
        </p:nvSpPr>
        <p:spPr bwMode="auto">
          <a:xfrm>
            <a:off x="2743200" y="5040313"/>
            <a:ext cx="1676400" cy="4460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901155" name="Text Box 35"/>
          <p:cNvSpPr txBox="1">
            <a:spLocks noChangeArrowheads="1"/>
          </p:cNvSpPr>
          <p:nvPr/>
        </p:nvSpPr>
        <p:spPr bwMode="auto">
          <a:xfrm>
            <a:off x="914400" y="5573713"/>
            <a:ext cx="1143000" cy="4460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58394" name="Text Box 43"/>
          <p:cNvSpPr txBox="1">
            <a:spLocks noChangeArrowheads="1"/>
          </p:cNvSpPr>
          <p:nvPr/>
        </p:nvSpPr>
        <p:spPr bwMode="auto">
          <a:xfrm>
            <a:off x="990600" y="3581400"/>
            <a:ext cx="990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Sales</a:t>
            </a:r>
          </a:p>
        </p:txBody>
      </p:sp>
      <p:sp>
        <p:nvSpPr>
          <p:cNvPr id="58395" name="Text Box 44"/>
          <p:cNvSpPr txBox="1">
            <a:spLocks noChangeArrowheads="1"/>
          </p:cNvSpPr>
          <p:nvPr/>
        </p:nvSpPr>
        <p:spPr bwMode="auto">
          <a:xfrm>
            <a:off x="2743200" y="3429000"/>
            <a:ext cx="1676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Variable Costs</a:t>
            </a:r>
          </a:p>
        </p:txBody>
      </p:sp>
      <p:sp>
        <p:nvSpPr>
          <p:cNvPr id="58396" name="Text Box 45"/>
          <p:cNvSpPr txBox="1">
            <a:spLocks noChangeArrowheads="1"/>
          </p:cNvSpPr>
          <p:nvPr/>
        </p:nvSpPr>
        <p:spPr bwMode="auto">
          <a:xfrm>
            <a:off x="4876800" y="3429000"/>
            <a:ext cx="1676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Fixed Costs</a:t>
            </a:r>
          </a:p>
        </p:txBody>
      </p:sp>
      <p:sp>
        <p:nvSpPr>
          <p:cNvPr id="58397" name="Text Box 46"/>
          <p:cNvSpPr txBox="1">
            <a:spLocks noChangeArrowheads="1"/>
          </p:cNvSpPr>
          <p:nvPr/>
        </p:nvSpPr>
        <p:spPr bwMode="auto">
          <a:xfrm>
            <a:off x="7086600" y="3429000"/>
            <a:ext cx="1676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Net Income</a:t>
            </a:r>
          </a:p>
        </p:txBody>
      </p:sp>
      <p:sp>
        <p:nvSpPr>
          <p:cNvPr id="58398" name="Text Box 48"/>
          <p:cNvSpPr txBox="1">
            <a:spLocks noChangeArrowheads="1"/>
          </p:cNvSpPr>
          <p:nvPr/>
        </p:nvSpPr>
        <p:spPr bwMode="auto">
          <a:xfrm>
            <a:off x="2209800" y="36115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399" name="Text Box 49"/>
          <p:cNvSpPr txBox="1">
            <a:spLocks noChangeArrowheads="1"/>
          </p:cNvSpPr>
          <p:nvPr/>
        </p:nvSpPr>
        <p:spPr bwMode="auto">
          <a:xfrm>
            <a:off x="4419600" y="36115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8400" name="Text Box 50"/>
          <p:cNvSpPr txBox="1">
            <a:spLocks noChangeArrowheads="1"/>
          </p:cNvSpPr>
          <p:nvPr/>
        </p:nvSpPr>
        <p:spPr bwMode="auto">
          <a:xfrm>
            <a:off x="6629400" y="36115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cxnSp>
        <p:nvCxnSpPr>
          <p:cNvPr id="58401" name="AutoShape 51"/>
          <p:cNvCxnSpPr>
            <a:cxnSpLocks noChangeShapeType="1"/>
            <a:stCxn id="58394" idx="1"/>
            <a:endCxn id="901149" idx="1"/>
          </p:cNvCxnSpPr>
          <p:nvPr/>
        </p:nvCxnSpPr>
        <p:spPr bwMode="auto">
          <a:xfrm rot="10800000" flipV="1">
            <a:off x="904875" y="3810000"/>
            <a:ext cx="85725" cy="909638"/>
          </a:xfrm>
          <a:prstGeom prst="bentConnector3">
            <a:avLst>
              <a:gd name="adj1" fmla="val 635185"/>
            </a:avLst>
          </a:prstGeom>
          <a:noFill/>
          <a:ln w="28575" cap="sq">
            <a:solidFill>
              <a:srgbClr val="CC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4</a:t>
            </a:r>
            <a:endParaRPr lang="en-US" altLang="en-US" sz="1600" i="1" dirty="0">
              <a:solidFill>
                <a:schemeClr val="tx1"/>
              </a:solidFill>
              <a:latin typeface="Liberation Sans" panose="020B0604020202020204" pitchFamily="34" charset="0"/>
            </a:endParaRPr>
          </a:p>
        </p:txBody>
      </p:sp>
      <p:sp>
        <p:nvSpPr>
          <p:cNvPr id="46" name="Isosceles Triangle 45"/>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47" name="TextBox 46"/>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48" name="TextBox 47"/>
          <p:cNvSpPr txBox="1"/>
          <p:nvPr/>
        </p:nvSpPr>
        <p:spPr>
          <a:xfrm>
            <a:off x="2183330" y="417430"/>
            <a:ext cx="554182" cy="707886"/>
          </a:xfrm>
          <a:prstGeom prst="rect">
            <a:avLst/>
          </a:prstGeom>
          <a:noFill/>
        </p:spPr>
        <p:txBody>
          <a:bodyPr wrap="square" rtlCol="0">
            <a:spAutoFit/>
          </a:bodyPr>
          <a:lstStyle/>
          <a:p>
            <a:pPr algn="ctr"/>
            <a:r>
              <a:rPr lang="en-US" sz="4000" b="1" dirty="0" smtClean="0">
                <a:solidFill>
                  <a:srgbClr val="E20000"/>
                </a:solidFill>
                <a:latin typeface="+mn-lt"/>
              </a:rPr>
              <a:t>4</a:t>
            </a:r>
            <a:endParaRPr lang="en-US" sz="4000" b="1" i="0" dirty="0">
              <a:solidFill>
                <a:srgbClr val="E20000"/>
              </a:solidFill>
              <a:effectLst/>
              <a:latin typeface="+mn-lt"/>
            </a:endParaRPr>
          </a:p>
        </p:txBody>
      </p:sp>
      <p:sp>
        <p:nvSpPr>
          <p:cNvPr id="49" name="Rounded Rectangle 48"/>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Break-Even Analysis</a:t>
            </a:r>
            <a:endParaRPr lang="en-US" sz="3000" b="1" dirty="0">
              <a:solidFill>
                <a:schemeClr val="accent3"/>
              </a:solidFill>
              <a:latin typeface="Liberation Sans" panose="020B0604020202020204" pitchFamily="34" charset="0"/>
            </a:endParaRPr>
          </a:p>
        </p:txBody>
      </p:sp>
      <p:cxnSp>
        <p:nvCxnSpPr>
          <p:cNvPr id="50" name="Straight Connector 49"/>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51" name="Rectangle 50"/>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901149"/>
                                        </p:tgtEl>
                                      </p:cBhvr>
                                    </p:animEffect>
                                    <p:set>
                                      <p:cBhvr>
                                        <p:cTn id="7" dur="1" fill="hold">
                                          <p:stCondLst>
                                            <p:cond delay="499"/>
                                          </p:stCondLst>
                                        </p:cTn>
                                        <p:tgtEl>
                                          <p:spTgt spid="901149"/>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901150"/>
                                        </p:tgtEl>
                                      </p:cBhvr>
                                    </p:animEffect>
                                    <p:set>
                                      <p:cBhvr>
                                        <p:cTn id="12" dur="1" fill="hold">
                                          <p:stCondLst>
                                            <p:cond delay="499"/>
                                          </p:stCondLst>
                                        </p:cTn>
                                        <p:tgtEl>
                                          <p:spTgt spid="901150"/>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901151"/>
                                        </p:tgtEl>
                                      </p:cBhvr>
                                    </p:animEffect>
                                    <p:set>
                                      <p:cBhvr>
                                        <p:cTn id="17" dur="1" fill="hold">
                                          <p:stCondLst>
                                            <p:cond delay="499"/>
                                          </p:stCondLst>
                                        </p:cTn>
                                        <p:tgtEl>
                                          <p:spTgt spid="901151"/>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901152"/>
                                        </p:tgtEl>
                                      </p:cBhvr>
                                    </p:animEffect>
                                    <p:set>
                                      <p:cBhvr>
                                        <p:cTn id="22" dur="1" fill="hold">
                                          <p:stCondLst>
                                            <p:cond delay="499"/>
                                          </p:stCondLst>
                                        </p:cTn>
                                        <p:tgtEl>
                                          <p:spTgt spid="901152"/>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901153"/>
                                        </p:tgtEl>
                                      </p:cBhvr>
                                    </p:animEffect>
                                    <p:set>
                                      <p:cBhvr>
                                        <p:cTn id="27" dur="1" fill="hold">
                                          <p:stCondLst>
                                            <p:cond delay="499"/>
                                          </p:stCondLst>
                                        </p:cTn>
                                        <p:tgtEl>
                                          <p:spTgt spid="901153"/>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901154"/>
                                        </p:tgtEl>
                                      </p:cBhvr>
                                    </p:animEffect>
                                    <p:set>
                                      <p:cBhvr>
                                        <p:cTn id="32" dur="1" fill="hold">
                                          <p:stCondLst>
                                            <p:cond delay="499"/>
                                          </p:stCondLst>
                                        </p:cTn>
                                        <p:tgtEl>
                                          <p:spTgt spid="901154"/>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8" fill="hold" grpId="0" nodeType="clickEffect">
                                  <p:stCondLst>
                                    <p:cond delay="0"/>
                                  </p:stCondLst>
                                  <p:childTnLst>
                                    <p:animEffect transition="out" filter="wipe(left)">
                                      <p:cBhvr>
                                        <p:cTn id="36" dur="500"/>
                                        <p:tgtEl>
                                          <p:spTgt spid="901155"/>
                                        </p:tgtEl>
                                      </p:cBhvr>
                                    </p:animEffect>
                                    <p:set>
                                      <p:cBhvr>
                                        <p:cTn id="37" dur="1" fill="hold">
                                          <p:stCondLst>
                                            <p:cond delay="499"/>
                                          </p:stCondLst>
                                        </p:cTn>
                                        <p:tgtEl>
                                          <p:spTgt spid="901155"/>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xit" presetSubtype="8" fill="hold" grpId="0" nodeType="clickEffect">
                                  <p:stCondLst>
                                    <p:cond delay="0"/>
                                  </p:stCondLst>
                                  <p:childTnLst>
                                    <p:animEffect transition="out" filter="wipe(left)">
                                      <p:cBhvr>
                                        <p:cTn id="41" dur="500"/>
                                        <p:tgtEl>
                                          <p:spTgt spid="901156"/>
                                        </p:tgtEl>
                                      </p:cBhvr>
                                    </p:animEffect>
                                    <p:set>
                                      <p:cBhvr>
                                        <p:cTn id="42" dur="1" fill="hold">
                                          <p:stCondLst>
                                            <p:cond delay="499"/>
                                          </p:stCondLst>
                                        </p:cTn>
                                        <p:tgtEl>
                                          <p:spTgt spid="9011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6" grpId="0" animBg="1"/>
      <p:bldP spid="901149" grpId="0" animBg="1"/>
      <p:bldP spid="901150" grpId="0" animBg="1"/>
      <p:bldP spid="901151" grpId="0" animBg="1"/>
      <p:bldP spid="901152" grpId="0" animBg="1"/>
      <p:bldP spid="901153" grpId="0" animBg="1"/>
      <p:bldP spid="901154" grpId="0" animBg="1"/>
      <p:bldP spid="901155" grpId="0" animBg="1"/>
    </p:bld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7" name="Text Box 10"/>
          <p:cNvSpPr txBox="1">
            <a:spLocks noChangeArrowheads="1"/>
          </p:cNvSpPr>
          <p:nvPr/>
        </p:nvSpPr>
        <p:spPr bwMode="auto">
          <a:xfrm>
            <a:off x="6324600" y="4724400"/>
            <a:ext cx="22098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solidFill>
                  <a:srgbClr val="CC0000"/>
                </a:solidFill>
                <a:latin typeface="Liberation Sans" panose="020B0604020202020204" pitchFamily="34" charset="0"/>
              </a:rPr>
              <a:t>1,125 units</a:t>
            </a:r>
          </a:p>
        </p:txBody>
      </p:sp>
      <p:sp>
        <p:nvSpPr>
          <p:cNvPr id="28" name="Text Box 30"/>
          <p:cNvSpPr txBox="1">
            <a:spLocks noChangeArrowheads="1"/>
          </p:cNvSpPr>
          <p:nvPr/>
        </p:nvSpPr>
        <p:spPr bwMode="auto">
          <a:xfrm>
            <a:off x="6553200" y="4754880"/>
            <a:ext cx="1676400" cy="4460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59395" name="Text Box 7"/>
          <p:cNvSpPr txBox="1">
            <a:spLocks noChangeArrowheads="1"/>
          </p:cNvSpPr>
          <p:nvPr/>
        </p:nvSpPr>
        <p:spPr bwMode="auto">
          <a:xfrm>
            <a:off x="838200" y="4754563"/>
            <a:ext cx="1600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$180,000</a:t>
            </a:r>
          </a:p>
        </p:txBody>
      </p:sp>
      <p:sp>
        <p:nvSpPr>
          <p:cNvPr id="59396" name="Text Box 8"/>
          <p:cNvSpPr txBox="1">
            <a:spLocks noChangeArrowheads="1"/>
          </p:cNvSpPr>
          <p:nvPr/>
        </p:nvSpPr>
        <p:spPr bwMode="auto">
          <a:xfrm>
            <a:off x="3657600" y="4754563"/>
            <a:ext cx="11430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$160</a:t>
            </a:r>
          </a:p>
        </p:txBody>
      </p:sp>
      <p:sp>
        <p:nvSpPr>
          <p:cNvPr id="59398" name="Text Box 19"/>
          <p:cNvSpPr txBox="1">
            <a:spLocks noChangeArrowheads="1"/>
          </p:cNvSpPr>
          <p:nvPr/>
        </p:nvSpPr>
        <p:spPr bwMode="auto">
          <a:xfrm>
            <a:off x="5715000" y="47545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dirty="0">
                <a:latin typeface="Liberation Sans" panose="020B0604020202020204" pitchFamily="34" charset="0"/>
              </a:rPr>
              <a:t>=</a:t>
            </a:r>
          </a:p>
        </p:txBody>
      </p:sp>
      <p:sp>
        <p:nvSpPr>
          <p:cNvPr id="59399" name="Rectangle 20"/>
          <p:cNvSpPr>
            <a:spLocks noChangeArrowheads="1"/>
          </p:cNvSpPr>
          <p:nvPr/>
        </p:nvSpPr>
        <p:spPr bwMode="auto">
          <a:xfrm>
            <a:off x="7170189" y="3230563"/>
            <a:ext cx="1721946"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smtClean="0">
                <a:latin typeface="Liberation Sans" panose="020B0604020202020204" pitchFamily="34" charset="0"/>
              </a:rPr>
              <a:t>ILLUSTRATION 11-21</a:t>
            </a:r>
            <a:endParaRPr lang="en-US" altLang="en-US" sz="1200" b="1" dirty="0">
              <a:latin typeface="Liberation Sans" panose="020B0604020202020204" pitchFamily="34" charset="0"/>
            </a:endParaRPr>
          </a:p>
        </p:txBody>
      </p:sp>
      <p:sp>
        <p:nvSpPr>
          <p:cNvPr id="59400" name="Rectangle 36"/>
          <p:cNvSpPr>
            <a:spLocks noChangeArrowheads="1"/>
          </p:cNvSpPr>
          <p:nvPr/>
        </p:nvSpPr>
        <p:spPr bwMode="auto">
          <a:xfrm>
            <a:off x="609600" y="1412875"/>
            <a:ext cx="8001000" cy="1717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ct val="40000"/>
              </a:spcBef>
            </a:pPr>
            <a:r>
              <a:rPr lang="en-US" altLang="en-US" sz="2200" dirty="0">
                <a:latin typeface="Liberation Sans" panose="020B0604020202020204" pitchFamily="34" charset="0"/>
              </a:rPr>
              <a:t>Lombardi Company has a unit selling price of $400, variable costs per unit of $240, and fixed costs of $180,000. Compute the </a:t>
            </a:r>
            <a:r>
              <a:rPr lang="en-US" altLang="en-US" sz="2200" b="1" dirty="0">
                <a:latin typeface="Liberation Sans" panose="020B0604020202020204" pitchFamily="34" charset="0"/>
              </a:rPr>
              <a:t>break-even point</a:t>
            </a:r>
            <a:r>
              <a:rPr lang="en-US" altLang="en-US" sz="2200" dirty="0">
                <a:latin typeface="Liberation Sans" panose="020B0604020202020204" pitchFamily="34" charset="0"/>
              </a:rPr>
              <a:t> in units using (a) a mathematical equation and </a:t>
            </a:r>
            <a:r>
              <a:rPr lang="en-US" altLang="en-US" sz="2200" b="1" dirty="0">
                <a:solidFill>
                  <a:srgbClr val="CC0000"/>
                </a:solidFill>
                <a:latin typeface="Liberation Sans" panose="020B0604020202020204" pitchFamily="34" charset="0"/>
              </a:rPr>
              <a:t>(b) contribution margin per unit</a:t>
            </a:r>
            <a:r>
              <a:rPr lang="en-US" altLang="en-US" sz="2200" dirty="0">
                <a:latin typeface="Liberation Sans" panose="020B0604020202020204" pitchFamily="34" charset="0"/>
              </a:rPr>
              <a:t>. </a:t>
            </a:r>
          </a:p>
        </p:txBody>
      </p:sp>
      <p:sp>
        <p:nvSpPr>
          <p:cNvPr id="59401" name="Text Box 38"/>
          <p:cNvSpPr txBox="1">
            <a:spLocks noChangeArrowheads="1"/>
          </p:cNvSpPr>
          <p:nvPr/>
        </p:nvSpPr>
        <p:spPr bwMode="auto">
          <a:xfrm>
            <a:off x="1143000" y="3581400"/>
            <a:ext cx="1143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Fixed Costs</a:t>
            </a:r>
          </a:p>
        </p:txBody>
      </p:sp>
      <p:sp>
        <p:nvSpPr>
          <p:cNvPr id="59402" name="Text Box 39"/>
          <p:cNvSpPr txBox="1">
            <a:spLocks noChangeArrowheads="1"/>
          </p:cNvSpPr>
          <p:nvPr/>
        </p:nvSpPr>
        <p:spPr bwMode="auto">
          <a:xfrm>
            <a:off x="3048000" y="3597275"/>
            <a:ext cx="2514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Contribution Margin per Unit</a:t>
            </a:r>
          </a:p>
        </p:txBody>
      </p:sp>
      <p:sp>
        <p:nvSpPr>
          <p:cNvPr id="59403" name="Text Box 40"/>
          <p:cNvSpPr txBox="1">
            <a:spLocks noChangeArrowheads="1"/>
          </p:cNvSpPr>
          <p:nvPr/>
        </p:nvSpPr>
        <p:spPr bwMode="auto">
          <a:xfrm>
            <a:off x="6248400" y="3597275"/>
            <a:ext cx="2286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b="1" dirty="0">
                <a:latin typeface="Liberation Sans" panose="020B0604020202020204" pitchFamily="34" charset="0"/>
              </a:rPr>
              <a:t>Break-Even Point in Units</a:t>
            </a:r>
          </a:p>
        </p:txBody>
      </p:sp>
      <p:sp>
        <p:nvSpPr>
          <p:cNvPr id="59404" name="Text Box 41"/>
          <p:cNvSpPr txBox="1">
            <a:spLocks noChangeArrowheads="1"/>
          </p:cNvSpPr>
          <p:nvPr/>
        </p:nvSpPr>
        <p:spPr bwMode="auto">
          <a:xfrm>
            <a:off x="2514600" y="3810000"/>
            <a:ext cx="457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cs typeface="Arial" charset="0"/>
              </a:rPr>
              <a:t>÷</a:t>
            </a:r>
          </a:p>
        </p:txBody>
      </p:sp>
      <p:sp>
        <p:nvSpPr>
          <p:cNvPr id="59405" name="Text Box 42"/>
          <p:cNvSpPr txBox="1">
            <a:spLocks noChangeArrowheads="1"/>
          </p:cNvSpPr>
          <p:nvPr/>
        </p:nvSpPr>
        <p:spPr bwMode="auto">
          <a:xfrm>
            <a:off x="5715000" y="3810000"/>
            <a:ext cx="457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rPr>
              <a:t>=</a:t>
            </a:r>
          </a:p>
        </p:txBody>
      </p:sp>
      <p:sp>
        <p:nvSpPr>
          <p:cNvPr id="59406" name="Text Box 43"/>
          <p:cNvSpPr txBox="1">
            <a:spLocks noChangeArrowheads="1"/>
          </p:cNvSpPr>
          <p:nvPr/>
        </p:nvSpPr>
        <p:spPr bwMode="auto">
          <a:xfrm>
            <a:off x="2819400" y="4754563"/>
            <a:ext cx="45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2200" b="1" dirty="0">
                <a:latin typeface="Liberation Sans" panose="020B0604020202020204" pitchFamily="34" charset="0"/>
                <a:cs typeface="Arial" charset="0"/>
              </a:rPr>
              <a:t>÷</a:t>
            </a:r>
          </a:p>
        </p:txBody>
      </p:sp>
      <p:sp>
        <p:nvSpPr>
          <p:cNvPr id="26" name="Text Box 30"/>
          <p:cNvSpPr txBox="1">
            <a:spLocks noChangeArrowheads="1"/>
          </p:cNvSpPr>
          <p:nvPr/>
        </p:nvSpPr>
        <p:spPr bwMode="auto">
          <a:xfrm>
            <a:off x="838200" y="4754880"/>
            <a:ext cx="1676400" cy="446087"/>
          </a:xfrm>
          <a:prstGeom prst="rect">
            <a:avLst/>
          </a:prstGeom>
          <a:solidFill>
            <a:schemeClr val="accent3"/>
          </a:solidFill>
          <a:ln w="19050" cap="sq">
            <a:noFill/>
            <a:miter lim="800000"/>
            <a:headEnd type="none" w="sm" len="sm"/>
            <a:tailEnd type="none" w="sm" len="sm"/>
          </a:ln>
          <a:effec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27" name="Text Box 30"/>
          <p:cNvSpPr txBox="1">
            <a:spLocks noChangeArrowheads="1"/>
          </p:cNvSpPr>
          <p:nvPr/>
        </p:nvSpPr>
        <p:spPr bwMode="auto">
          <a:xfrm>
            <a:off x="3505200" y="4754880"/>
            <a:ext cx="1676400" cy="446087"/>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endParaRPr lang="en-US" altLang="en-US" sz="2200" dirty="0">
              <a:latin typeface="Liberation Sans" panose="020B0604020202020204" pitchFamily="34" charset="0"/>
            </a:endParaRPr>
          </a:p>
        </p:txBody>
      </p:sp>
      <p:sp>
        <p:nvSpPr>
          <p:cNvPr id="29"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4</a:t>
            </a:r>
            <a:endParaRPr lang="en-US" altLang="en-US" sz="1600" i="1" dirty="0">
              <a:solidFill>
                <a:schemeClr val="tx1"/>
              </a:solidFill>
              <a:latin typeface="Liberation Sans" panose="020B0604020202020204" pitchFamily="34" charset="0"/>
            </a:endParaRPr>
          </a:p>
        </p:txBody>
      </p:sp>
      <p:sp>
        <p:nvSpPr>
          <p:cNvPr id="30" name="Isosceles Triangle 29"/>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31" name="TextBox 30"/>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32" name="TextBox 31"/>
          <p:cNvSpPr txBox="1"/>
          <p:nvPr/>
        </p:nvSpPr>
        <p:spPr>
          <a:xfrm>
            <a:off x="2183330" y="417430"/>
            <a:ext cx="554182" cy="707886"/>
          </a:xfrm>
          <a:prstGeom prst="rect">
            <a:avLst/>
          </a:prstGeom>
          <a:noFill/>
        </p:spPr>
        <p:txBody>
          <a:bodyPr wrap="square" rtlCol="0">
            <a:spAutoFit/>
          </a:bodyPr>
          <a:lstStyle/>
          <a:p>
            <a:pPr algn="ctr"/>
            <a:r>
              <a:rPr lang="en-US" sz="4000" b="1" dirty="0" smtClean="0">
                <a:solidFill>
                  <a:srgbClr val="E20000"/>
                </a:solidFill>
                <a:latin typeface="+mn-lt"/>
              </a:rPr>
              <a:t>4</a:t>
            </a:r>
            <a:endParaRPr lang="en-US" sz="4000" b="1" i="0" dirty="0">
              <a:solidFill>
                <a:srgbClr val="E20000"/>
              </a:solidFill>
              <a:effectLst/>
              <a:latin typeface="+mn-lt"/>
            </a:endParaRPr>
          </a:p>
        </p:txBody>
      </p:sp>
      <p:sp>
        <p:nvSpPr>
          <p:cNvPr id="33" name="Rounded Rectangle 32"/>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smtClean="0">
                <a:solidFill>
                  <a:schemeClr val="accent3"/>
                </a:solidFill>
                <a:latin typeface="Liberation Sans" panose="020B0604020202020204" pitchFamily="34" charset="0"/>
              </a:rPr>
              <a:t>Break-Even Analysis</a:t>
            </a:r>
            <a:endParaRPr lang="en-US" sz="3000" b="1" dirty="0">
              <a:solidFill>
                <a:schemeClr val="accent3"/>
              </a:solidFill>
              <a:latin typeface="Liberation Sans" panose="020B0604020202020204" pitchFamily="34" charset="0"/>
            </a:endParaRPr>
          </a:p>
        </p:txBody>
      </p:sp>
      <p:cxnSp>
        <p:nvCxnSpPr>
          <p:cNvPr id="34" name="Straight Connector 33"/>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5" name="Rectangle 34"/>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6"/>
                                        </p:tgtEl>
                                      </p:cBhvr>
                                    </p:animEffect>
                                    <p:set>
                                      <p:cBhvr>
                                        <p:cTn id="7" dur="1" fill="hold">
                                          <p:stCondLst>
                                            <p:cond delay="499"/>
                                          </p:stCondLst>
                                        </p:cTn>
                                        <p:tgtEl>
                                          <p:spTgt spid="2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8"/>
                                        </p:tgtEl>
                                      </p:cBhvr>
                                    </p:animEffect>
                                    <p:set>
                                      <p:cBhvr>
                                        <p:cTn id="17"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6" grpId="0" animBg="1"/>
      <p:bldP spid="2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noChangeArrowheads="1"/>
          </p:cNvSpPr>
          <p:nvPr>
            <p:ph type="body" sz="half" idx="1"/>
          </p:nvPr>
        </p:nvSpPr>
        <p:spPr>
          <a:xfrm>
            <a:off x="533400" y="2133600"/>
            <a:ext cx="7696200" cy="4114800"/>
          </a:xfrm>
          <a:noFill/>
          <a:ln w="12700" cap="flat">
            <a:solidFill>
              <a:schemeClr val="bg1"/>
            </a:solidFill>
            <a:miter lim="800000"/>
            <a:headEnd/>
            <a:tailEnd/>
          </a:ln>
        </p:spPr>
        <p:txBody>
          <a:bodyPr lIns="90488" tIns="44450" rIns="90488" bIns="44450"/>
          <a:lstStyle/>
          <a:p>
            <a:pPr marL="685800" lvl="1" indent="-457200">
              <a:lnSpc>
                <a:spcPct val="120000"/>
              </a:lnSpc>
              <a:spcBef>
                <a:spcPts val="12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Level of sales necessary to achieve a specified income.</a:t>
            </a:r>
          </a:p>
          <a:p>
            <a:pPr marL="685800" lvl="1" indent="-457200">
              <a:lnSpc>
                <a:spcPct val="120000"/>
              </a:lnSpc>
              <a:spcBef>
                <a:spcPts val="12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Can be determined from each of the approaches used to determine break-even sales/units:</a:t>
            </a:r>
          </a:p>
          <a:p>
            <a:pPr marL="1257300" lvl="2" indent="-457200">
              <a:lnSpc>
                <a:spcPct val="120000"/>
              </a:lnSpc>
              <a:spcBef>
                <a:spcPts val="1200"/>
              </a:spcBef>
              <a:buClr>
                <a:srgbClr val="CC0000"/>
              </a:buClr>
              <a:buSzPct val="80000"/>
              <a:buFont typeface="Arial" charset="0"/>
              <a:buChar char="►"/>
            </a:pPr>
            <a:r>
              <a:rPr lang="en-US" altLang="en-US" sz="2100" b="0" dirty="0" smtClean="0">
                <a:solidFill>
                  <a:schemeClr val="tx1"/>
                </a:solidFill>
                <a:effectLst/>
                <a:latin typeface="Liberation Sans" panose="020B0604020202020204" pitchFamily="34" charset="0"/>
              </a:rPr>
              <a:t>from a </a:t>
            </a:r>
            <a:r>
              <a:rPr lang="en-US" altLang="en-US" sz="2100" dirty="0" smtClean="0">
                <a:solidFill>
                  <a:schemeClr val="tx1"/>
                </a:solidFill>
                <a:effectLst/>
                <a:latin typeface="Liberation Sans" panose="020B0604020202020204" pitchFamily="34" charset="0"/>
              </a:rPr>
              <a:t>mathematical equation</a:t>
            </a:r>
            <a:r>
              <a:rPr lang="en-US" altLang="en-US" sz="2100" b="0" dirty="0" smtClean="0">
                <a:solidFill>
                  <a:schemeClr val="tx1"/>
                </a:solidFill>
                <a:effectLst/>
                <a:latin typeface="Liberation Sans" panose="020B0604020202020204" pitchFamily="34" charset="0"/>
              </a:rPr>
              <a:t>,</a:t>
            </a:r>
          </a:p>
          <a:p>
            <a:pPr marL="1257300" lvl="2" indent="-457200">
              <a:lnSpc>
                <a:spcPct val="120000"/>
              </a:lnSpc>
              <a:spcBef>
                <a:spcPts val="1200"/>
              </a:spcBef>
              <a:buClr>
                <a:srgbClr val="CC0000"/>
              </a:buClr>
              <a:buSzPct val="80000"/>
              <a:buFont typeface="Arial" charset="0"/>
              <a:buChar char="►"/>
            </a:pPr>
            <a:r>
              <a:rPr lang="en-US" altLang="en-US" sz="2100" b="0" dirty="0" smtClean="0">
                <a:solidFill>
                  <a:schemeClr val="tx1"/>
                </a:solidFill>
                <a:effectLst/>
                <a:latin typeface="Liberation Sans" panose="020B0604020202020204" pitchFamily="34" charset="0"/>
              </a:rPr>
              <a:t>by using </a:t>
            </a:r>
            <a:r>
              <a:rPr lang="en-US" altLang="en-US" sz="2100" dirty="0" smtClean="0">
                <a:solidFill>
                  <a:schemeClr val="tx1"/>
                </a:solidFill>
                <a:effectLst/>
                <a:latin typeface="Liberation Sans" panose="020B0604020202020204" pitchFamily="34" charset="0"/>
              </a:rPr>
              <a:t>contribution margin technique</a:t>
            </a:r>
            <a:r>
              <a:rPr lang="en-US" altLang="en-US" sz="2100" b="0" dirty="0" smtClean="0">
                <a:solidFill>
                  <a:schemeClr val="tx1"/>
                </a:solidFill>
                <a:effectLst/>
                <a:latin typeface="Liberation Sans" panose="020B0604020202020204" pitchFamily="34" charset="0"/>
              </a:rPr>
              <a:t>, or</a:t>
            </a:r>
          </a:p>
          <a:p>
            <a:pPr marL="1257300" lvl="2" indent="-457200">
              <a:lnSpc>
                <a:spcPct val="120000"/>
              </a:lnSpc>
              <a:spcBef>
                <a:spcPts val="1200"/>
              </a:spcBef>
              <a:buClr>
                <a:srgbClr val="CC0000"/>
              </a:buClr>
              <a:buSzPct val="80000"/>
              <a:buFont typeface="Arial" charset="0"/>
              <a:buChar char="►"/>
            </a:pPr>
            <a:r>
              <a:rPr lang="en-US" altLang="en-US" sz="2100" b="0" dirty="0" smtClean="0">
                <a:solidFill>
                  <a:schemeClr val="tx1"/>
                </a:solidFill>
                <a:effectLst/>
                <a:latin typeface="Liberation Sans" panose="020B0604020202020204" pitchFamily="34" charset="0"/>
              </a:rPr>
              <a:t>from a cost-volume profit </a:t>
            </a:r>
            <a:r>
              <a:rPr lang="en-US" altLang="en-US" sz="2100" dirty="0" smtClean="0">
                <a:solidFill>
                  <a:schemeClr val="tx1"/>
                </a:solidFill>
                <a:effectLst/>
                <a:latin typeface="Liberation Sans" panose="020B0604020202020204" pitchFamily="34" charset="0"/>
              </a:rPr>
              <a:t>(CVP) graph</a:t>
            </a:r>
            <a:r>
              <a:rPr lang="en-US" altLang="en-US" sz="2100" b="0" dirty="0" smtClean="0">
                <a:solidFill>
                  <a:schemeClr val="tx1"/>
                </a:solidFill>
                <a:effectLst/>
                <a:latin typeface="Liberation Sans" panose="020B0604020202020204" pitchFamily="34" charset="0"/>
              </a:rPr>
              <a:t>.</a:t>
            </a:r>
            <a:r>
              <a:rPr lang="en-US" altLang="en-US" sz="2100" dirty="0" smtClean="0">
                <a:solidFill>
                  <a:schemeClr val="tx1"/>
                </a:solidFill>
                <a:effectLst/>
                <a:latin typeface="Liberation Sans" panose="020B0604020202020204" pitchFamily="34" charset="0"/>
              </a:rPr>
              <a:t> </a:t>
            </a:r>
          </a:p>
          <a:p>
            <a:pPr marL="685800" lvl="1" indent="-457200">
              <a:lnSpc>
                <a:spcPct val="120000"/>
              </a:lnSpc>
              <a:spcBef>
                <a:spcPts val="1200"/>
              </a:spcBef>
              <a:buClr>
                <a:srgbClr val="CC0000"/>
              </a:buClr>
              <a:buSzPct val="80000"/>
              <a:buFont typeface="Wingdings" pitchFamily="2" charset="2"/>
              <a:buChar char="u"/>
            </a:pPr>
            <a:r>
              <a:rPr lang="en-US" altLang="en-US" sz="2200" b="0" dirty="0" smtClean="0">
                <a:solidFill>
                  <a:schemeClr val="tx1"/>
                </a:solidFill>
                <a:effectLst/>
                <a:latin typeface="Liberation Sans" panose="020B0604020202020204" pitchFamily="34" charset="0"/>
              </a:rPr>
              <a:t>Expressed either in </a:t>
            </a:r>
            <a:r>
              <a:rPr lang="en-US" altLang="en-US" sz="2200" dirty="0" smtClean="0">
                <a:solidFill>
                  <a:schemeClr val="tx1"/>
                </a:solidFill>
                <a:effectLst/>
                <a:latin typeface="Liberation Sans" panose="020B0604020202020204" pitchFamily="34" charset="0"/>
              </a:rPr>
              <a:t>sales units</a:t>
            </a:r>
            <a:r>
              <a:rPr lang="en-US" altLang="en-US" sz="2200" b="0" dirty="0" smtClean="0">
                <a:solidFill>
                  <a:schemeClr val="tx1"/>
                </a:solidFill>
                <a:effectLst/>
                <a:latin typeface="Liberation Sans" panose="020B0604020202020204" pitchFamily="34" charset="0"/>
              </a:rPr>
              <a:t> or in </a:t>
            </a:r>
            <a:r>
              <a:rPr lang="en-US" altLang="en-US" sz="2200" dirty="0" smtClean="0">
                <a:solidFill>
                  <a:schemeClr val="tx1"/>
                </a:solidFill>
                <a:effectLst/>
                <a:latin typeface="Liberation Sans" panose="020B0604020202020204" pitchFamily="34" charset="0"/>
              </a:rPr>
              <a:t>sales dollars</a:t>
            </a:r>
            <a:r>
              <a:rPr lang="en-US" altLang="en-US" sz="2200" b="0" dirty="0" smtClean="0">
                <a:solidFill>
                  <a:schemeClr val="tx1"/>
                </a:solidFill>
                <a:effectLst/>
                <a:latin typeface="Liberation Sans" panose="020B0604020202020204" pitchFamily="34" charset="0"/>
              </a:rPr>
              <a:t>.</a:t>
            </a:r>
          </a:p>
        </p:txBody>
      </p:sp>
      <p:sp>
        <p:nvSpPr>
          <p:cNvPr id="62468" name="Text Box 7"/>
          <p:cNvSpPr txBox="1">
            <a:spLocks noChangeArrowheads="1"/>
          </p:cNvSpPr>
          <p:nvPr/>
        </p:nvSpPr>
        <p:spPr bwMode="auto">
          <a:xfrm>
            <a:off x="533400" y="1524000"/>
            <a:ext cx="4267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latin typeface="Arial"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defRPr/>
            </a:pPr>
            <a:r>
              <a:rPr lang="en-US" dirty="0" smtClean="0">
                <a:solidFill>
                  <a:schemeClr val="tx2">
                    <a:lumMod val="75000"/>
                  </a:schemeClr>
                </a:solidFill>
                <a:latin typeface="Liberation Sans" panose="020B0604020202020204" pitchFamily="34" charset="0"/>
              </a:rPr>
              <a:t>TARGET NET INCOME </a:t>
            </a:r>
          </a:p>
        </p:txBody>
      </p:sp>
      <p:sp>
        <p:nvSpPr>
          <p:cNvPr id="10"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11" name="Isosceles Triangle 10"/>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2" name="TextBox 11"/>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3" name="Rounded Rectangle 12"/>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r>
              <a:rPr lang="en-US" sz="2300" b="1" dirty="0">
                <a:solidFill>
                  <a:schemeClr val="accent3"/>
                </a:solidFill>
                <a:latin typeface="Liberation Sans" panose="020B0604020202020204" pitchFamily="34" charset="0"/>
              </a:rPr>
              <a:t>Determine the sales required to earn target net income and determine margin of safety. </a:t>
            </a:r>
          </a:p>
        </p:txBody>
      </p:sp>
      <p:sp>
        <p:nvSpPr>
          <p:cNvPr id="14" name="TextBox 13"/>
          <p:cNvSpPr txBox="1"/>
          <p:nvPr/>
        </p:nvSpPr>
        <p:spPr>
          <a:xfrm>
            <a:off x="2209800" y="426570"/>
            <a:ext cx="554182" cy="707886"/>
          </a:xfrm>
          <a:prstGeom prst="rect">
            <a:avLst/>
          </a:prstGeom>
          <a:noFill/>
        </p:spPr>
        <p:txBody>
          <a:bodyPr wrap="square" rtlCol="0">
            <a:spAutoFit/>
          </a:bodyPr>
          <a:lstStyle/>
          <a:p>
            <a:pPr algn="ctr"/>
            <a:r>
              <a:rPr lang="en-US" sz="4000" b="1" dirty="0" smtClean="0">
                <a:solidFill>
                  <a:srgbClr val="E20000"/>
                </a:solidFill>
                <a:latin typeface="+mn-lt"/>
              </a:rPr>
              <a:t>5</a:t>
            </a:r>
            <a:endParaRPr lang="en-US" sz="4000" b="1" i="0" dirty="0">
              <a:solidFill>
                <a:srgbClr val="E20000"/>
              </a:solidFill>
              <a:effectLst/>
              <a:latin typeface="+mn-lt"/>
            </a:endParaRPr>
          </a:p>
        </p:txBody>
      </p:sp>
      <p:cxnSp>
        <p:nvCxnSpPr>
          <p:cNvPr id="15" name="Straight Connector 1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6"/>
          <p:cNvSpPr>
            <a:spLocks noChangeArrowheads="1"/>
          </p:cNvSpPr>
          <p:nvPr/>
        </p:nvSpPr>
        <p:spPr bwMode="auto">
          <a:xfrm>
            <a:off x="533400" y="1295400"/>
            <a:ext cx="64008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rgbClr val="CC0000"/>
                </a:solidFill>
                <a:latin typeface="Liberation Sans" panose="020B0604020202020204" pitchFamily="34" charset="0"/>
              </a:rPr>
              <a:t>Mathematical Equation</a:t>
            </a:r>
            <a:endParaRPr lang="en-US" altLang="en-US" sz="2800" b="1" dirty="0">
              <a:solidFill>
                <a:srgbClr val="CC0000"/>
              </a:solidFill>
              <a:latin typeface="Liberation Sans" panose="020B0604020202020204" pitchFamily="34" charset="0"/>
            </a:endParaRPr>
          </a:p>
        </p:txBody>
      </p:sp>
      <p:sp>
        <p:nvSpPr>
          <p:cNvPr id="61444" name="Rectangle 16"/>
          <p:cNvSpPr>
            <a:spLocks noChangeArrowheads="1"/>
          </p:cNvSpPr>
          <p:nvPr/>
        </p:nvSpPr>
        <p:spPr bwMode="auto">
          <a:xfrm>
            <a:off x="533400" y="1905000"/>
            <a:ext cx="7696200" cy="533400"/>
          </a:xfrm>
          <a:prstGeom prst="rect">
            <a:avLst/>
          </a:prstGeom>
          <a:noFill/>
          <a:ln w="12700" algn="ctr">
            <a:solidFill>
              <a:schemeClr val="bg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buClr>
                <a:srgbClr val="FF0000"/>
              </a:buClr>
              <a:buSzPct val="75000"/>
              <a:buFont typeface="Wingdings" pitchFamily="2" charset="2"/>
              <a:buNone/>
            </a:pPr>
            <a:r>
              <a:rPr lang="en-US" altLang="en-US" sz="2300" dirty="0">
                <a:solidFill>
                  <a:schemeClr val="bg2"/>
                </a:solidFill>
                <a:latin typeface="Liberation Sans" panose="020B0604020202020204" pitchFamily="34" charset="0"/>
              </a:rPr>
              <a:t>Formula for required sales to meet target net income.</a:t>
            </a:r>
          </a:p>
        </p:txBody>
      </p:sp>
      <p:sp>
        <p:nvSpPr>
          <p:cNvPr id="6144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1447"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TARGET NET INCOME</a:t>
            </a:r>
            <a:endParaRPr lang="en-US" altLang="en-US" sz="3200" b="1" dirty="0">
              <a:solidFill>
                <a:schemeClr val="tx2">
                  <a:lumMod val="50000"/>
                </a:schemeClr>
              </a:solidFill>
              <a:latin typeface="Liberation Sans" panose="020B0604020202020204" pitchFamily="34" charset="0"/>
            </a:endParaRPr>
          </a:p>
        </p:txBody>
      </p:sp>
      <p:pic>
        <p:nvPicPr>
          <p:cNvPr id="61448" name="Picture 1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457200" y="2725737"/>
            <a:ext cx="8077200" cy="855663"/>
          </a:xfrm>
          <a:prstGeom prst="rect">
            <a:avLst/>
          </a:prstGeom>
          <a:noFill/>
          <a:ln w="1905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2" name="Rectangle 1"/>
          <p:cNvSpPr/>
          <p:nvPr/>
        </p:nvSpPr>
        <p:spPr>
          <a:xfrm>
            <a:off x="381000" y="3635207"/>
            <a:ext cx="3760966"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200" b="1" dirty="0" smtClean="0">
                <a:latin typeface="Liberation Sans" panose="020B0604020202020204" pitchFamily="34" charset="0"/>
              </a:rPr>
              <a:t>ILLUSTRATION 11-24 </a:t>
            </a:r>
          </a:p>
          <a:p>
            <a:r>
              <a:rPr lang="en-US" sz="1200" dirty="0" smtClean="0">
                <a:latin typeface="Liberation Sans" panose="020B0604020202020204" pitchFamily="34" charset="0"/>
              </a:rPr>
              <a:t>Formula </a:t>
            </a:r>
            <a:r>
              <a:rPr lang="en-US" sz="1200" dirty="0">
                <a:latin typeface="Liberation Sans" panose="020B0604020202020204" pitchFamily="34" charset="0"/>
              </a:rPr>
              <a:t>for required sales to meet target net income</a:t>
            </a:r>
          </a:p>
        </p:txBody>
      </p:sp>
    </p:spTree>
  </p:cSld>
  <p:clrMapOvr>
    <a:masterClrMapping/>
  </p:clrMapOvr>
  <p:transition>
    <p:wipe dir="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body" sz="half" idx="1"/>
          </p:nvPr>
        </p:nvSpPr>
        <p:spPr>
          <a:xfrm>
            <a:off x="533400" y="1905000"/>
            <a:ext cx="7696200" cy="914400"/>
          </a:xfrm>
          <a:noFill/>
          <a:ln w="12700" cap="flat" algn="ctr">
            <a:solidFill>
              <a:schemeClr val="bg1"/>
            </a:solidFill>
            <a:miter lim="800000"/>
            <a:headEnd/>
            <a:tailEnd/>
          </a:ln>
        </p:spPr>
        <p:txBody>
          <a:bodyPr lIns="90488" tIns="44450" rIns="90488" bIns="44450"/>
          <a:lstStyle/>
          <a:p>
            <a:pPr marL="0" indent="0">
              <a:lnSpc>
                <a:spcPct val="120000"/>
              </a:lnSpc>
              <a:spcBef>
                <a:spcPct val="40000"/>
              </a:spcBef>
              <a:buClr>
                <a:srgbClr val="FF0000"/>
              </a:buClr>
              <a:buFont typeface="Wingdings" pitchFamily="2" charset="2"/>
              <a:buNone/>
            </a:pPr>
            <a:r>
              <a:rPr lang="en-US" altLang="en-US" sz="2100" b="0" dirty="0" smtClean="0">
                <a:effectLst/>
                <a:latin typeface="Liberation Sans" panose="020B0604020202020204" pitchFamily="34" charset="0"/>
              </a:rPr>
              <a:t>Using the formula for the break-even point, simply include the desired net income as a factor. </a:t>
            </a:r>
          </a:p>
        </p:txBody>
      </p:sp>
      <p:sp>
        <p:nvSpPr>
          <p:cNvPr id="62467" name="Rectangle 4"/>
          <p:cNvSpPr>
            <a:spLocks noChangeArrowheads="1"/>
          </p:cNvSpPr>
          <p:nvPr/>
        </p:nvSpPr>
        <p:spPr bwMode="auto">
          <a:xfrm>
            <a:off x="6032421" y="2414496"/>
            <a:ext cx="2273379"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11-25 </a:t>
            </a:r>
          </a:p>
          <a:p>
            <a:r>
              <a:rPr lang="en-US" altLang="en-US" sz="1200" dirty="0" smtClean="0">
                <a:latin typeface="Liberation Sans" panose="020B0604020202020204" pitchFamily="34" charset="0"/>
              </a:rPr>
              <a:t>Computation </a:t>
            </a:r>
            <a:r>
              <a:rPr lang="en-US" altLang="en-US" sz="1200" dirty="0">
                <a:latin typeface="Liberation Sans" panose="020B0604020202020204" pitchFamily="34" charset="0"/>
              </a:rPr>
              <a:t>of required sales </a:t>
            </a:r>
          </a:p>
        </p:txBody>
      </p:sp>
      <p:sp>
        <p:nvSpPr>
          <p:cNvPr id="6247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pic>
        <p:nvPicPr>
          <p:cNvPr id="62472" name="Picture 9"/>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1066800" y="2971800"/>
            <a:ext cx="6934200" cy="3598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9" name="Rectangle 6"/>
          <p:cNvSpPr>
            <a:spLocks noChangeArrowheads="1"/>
          </p:cNvSpPr>
          <p:nvPr/>
        </p:nvSpPr>
        <p:spPr bwMode="auto">
          <a:xfrm>
            <a:off x="533400" y="1295400"/>
            <a:ext cx="6400800"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rgbClr val="CC0000"/>
                </a:solidFill>
                <a:latin typeface="Liberation Sans" panose="020B0604020202020204" pitchFamily="34" charset="0"/>
              </a:rPr>
              <a:t>Mathematical Equation</a:t>
            </a:r>
            <a:endParaRPr lang="en-US" altLang="en-US" sz="2800" b="1" dirty="0">
              <a:solidFill>
                <a:srgbClr val="CC0000"/>
              </a:solidFill>
              <a:latin typeface="Liberation Sans" panose="020B0604020202020204" pitchFamily="34" charset="0"/>
            </a:endParaRPr>
          </a:p>
        </p:txBody>
      </p:sp>
      <p:sp>
        <p:nvSpPr>
          <p:cNvPr id="10"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TARGET NET INCOME</a:t>
            </a:r>
            <a:endParaRPr lang="en-US" altLang="en-US" sz="3200" b="1" dirty="0">
              <a:solidFill>
                <a:schemeClr val="tx2">
                  <a:lumMod val="50000"/>
                </a:schemeClr>
              </a:solidFill>
              <a:latin typeface="Liberation Sans" panose="020B0604020202020204" pitchFamily="34" charset="0"/>
            </a:endParaRPr>
          </a:p>
        </p:txBody>
      </p:sp>
      <p:pic>
        <p:nvPicPr>
          <p:cNvPr id="2" name="Picture 1"/>
          <p:cNvPicPr>
            <a:picLocks noChangeAspect="1"/>
          </p:cNvPicPr>
          <p:nvPr/>
        </p:nvPicPr>
        <p:blipFill>
          <a:blip r:embed="rId5"/>
          <a:stretch>
            <a:fillRect/>
          </a:stretch>
        </p:blipFill>
        <p:spPr>
          <a:xfrm>
            <a:off x="923840" y="2895772"/>
            <a:ext cx="7296318" cy="3733628"/>
          </a:xfrm>
          <a:prstGeom prst="rect">
            <a:avLst/>
          </a:prstGeom>
          <a:noFill/>
          <a:ln>
            <a:noFill/>
          </a:ln>
          <a:effectLst/>
        </p:spPr>
      </p:pic>
    </p:spTree>
  </p:cSld>
  <p:clrMapOvr>
    <a:masterClrMapping/>
  </p:clrMapOvr>
  <p:transition>
    <p:wipe dir="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39275" y="2667000"/>
            <a:ext cx="8665451" cy="1055067"/>
          </a:xfrm>
          <a:prstGeom prst="rect">
            <a:avLst/>
          </a:prstGeom>
        </p:spPr>
      </p:pic>
      <p:sp>
        <p:nvSpPr>
          <p:cNvPr id="63492" name="Rectangle 15"/>
          <p:cNvSpPr>
            <a:spLocks noChangeArrowheads="1"/>
          </p:cNvSpPr>
          <p:nvPr/>
        </p:nvSpPr>
        <p:spPr bwMode="auto">
          <a:xfrm>
            <a:off x="533400" y="1905000"/>
            <a:ext cx="7696200" cy="685800"/>
          </a:xfrm>
          <a:prstGeom prst="rect">
            <a:avLst/>
          </a:prstGeom>
          <a:noFill/>
          <a:ln w="12700" algn="ctr">
            <a:solidFill>
              <a:schemeClr val="bg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buClr>
                <a:srgbClr val="FF0000"/>
              </a:buClr>
              <a:buSzPct val="75000"/>
              <a:buFont typeface="Wingdings" pitchFamily="2" charset="2"/>
              <a:buNone/>
            </a:pPr>
            <a:r>
              <a:rPr lang="en-US" altLang="en-US" sz="2300" dirty="0">
                <a:solidFill>
                  <a:schemeClr val="bg2"/>
                </a:solidFill>
                <a:latin typeface="Liberation Sans" panose="020B0604020202020204" pitchFamily="34" charset="0"/>
              </a:rPr>
              <a:t>To determine the required </a:t>
            </a:r>
            <a:r>
              <a:rPr lang="en-US" altLang="en-US" sz="2300" b="1" dirty="0">
                <a:solidFill>
                  <a:srgbClr val="CC0000"/>
                </a:solidFill>
                <a:latin typeface="Liberation Sans" panose="020B0604020202020204" pitchFamily="34" charset="0"/>
              </a:rPr>
              <a:t>sales in units</a:t>
            </a:r>
            <a:r>
              <a:rPr lang="en-US" altLang="en-US" sz="2300" dirty="0">
                <a:solidFill>
                  <a:srgbClr val="CC0000"/>
                </a:solidFill>
                <a:latin typeface="Liberation Sans" panose="020B0604020202020204" pitchFamily="34" charset="0"/>
              </a:rPr>
              <a:t> </a:t>
            </a:r>
            <a:r>
              <a:rPr lang="en-US" altLang="en-US" sz="2300" dirty="0">
                <a:solidFill>
                  <a:schemeClr val="bg2"/>
                </a:solidFill>
                <a:latin typeface="Liberation Sans" panose="020B0604020202020204" pitchFamily="34" charset="0"/>
              </a:rPr>
              <a:t>for Vargo Video:</a:t>
            </a:r>
          </a:p>
        </p:txBody>
      </p:sp>
      <p:sp>
        <p:nvSpPr>
          <p:cNvPr id="63493" name="Text Box 16"/>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rgbClr val="CC0000"/>
                </a:solidFill>
                <a:latin typeface="Liberation Sans" panose="020B0604020202020204" pitchFamily="34" charset="0"/>
              </a:rPr>
              <a:t>Contribution Margin Technique</a:t>
            </a:r>
            <a:endParaRPr lang="en-US" altLang="en-US" sz="2800" b="1" dirty="0">
              <a:solidFill>
                <a:srgbClr val="CC0000"/>
              </a:solidFill>
              <a:latin typeface="Liberation Sans" panose="020B0604020202020204" pitchFamily="34" charset="0"/>
            </a:endParaRPr>
          </a:p>
        </p:txBody>
      </p:sp>
      <p:sp>
        <p:nvSpPr>
          <p:cNvPr id="6349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228600" y="3752955"/>
            <a:ext cx="5486400" cy="461665"/>
          </a:xfrm>
          <a:prstGeom prst="rect">
            <a:avLst/>
          </a:prstGeom>
        </p:spPr>
        <p:txBody>
          <a:bodyPr wrap="square">
            <a:spAutoFit/>
          </a:bodyPr>
          <a:lstStyle/>
          <a:p>
            <a:r>
              <a:rPr lang="en-US" sz="1200" b="1" dirty="0" smtClean="0">
                <a:latin typeface="Liberation Sans" panose="020B0604020202020204" pitchFamily="34" charset="0"/>
              </a:rPr>
              <a:t>ILLUSTRATION 11-26</a:t>
            </a:r>
            <a:endParaRPr lang="en-US" sz="1200" b="1" dirty="0">
              <a:latin typeface="Liberation Sans" panose="020B0604020202020204" pitchFamily="34" charset="0"/>
            </a:endParaRPr>
          </a:p>
          <a:p>
            <a:r>
              <a:rPr lang="en-US" sz="1200" dirty="0">
                <a:latin typeface="Liberation Sans" panose="020B0604020202020204" pitchFamily="34" charset="0"/>
              </a:rPr>
              <a:t>Formula for required sales </a:t>
            </a:r>
            <a:r>
              <a:rPr lang="en-US" sz="1200" dirty="0" smtClean="0">
                <a:latin typeface="Liberation Sans" panose="020B0604020202020204" pitchFamily="34" charset="0"/>
              </a:rPr>
              <a:t>in units </a:t>
            </a:r>
            <a:r>
              <a:rPr lang="en-US" sz="1200" dirty="0">
                <a:latin typeface="Liberation Sans" panose="020B0604020202020204" pitchFamily="34" charset="0"/>
              </a:rPr>
              <a:t>using unit </a:t>
            </a:r>
            <a:r>
              <a:rPr lang="en-US" sz="1200" dirty="0" smtClean="0">
                <a:latin typeface="Liberation Sans" panose="020B0604020202020204" pitchFamily="34" charset="0"/>
              </a:rPr>
              <a:t>contribution margin</a:t>
            </a:r>
            <a:endParaRPr lang="en-US" sz="1200"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9"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TARGET NET INCOME</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7"/>
          <p:cNvSpPr>
            <a:spLocks noChangeArrowheads="1"/>
          </p:cNvSpPr>
          <p:nvPr/>
        </p:nvSpPr>
        <p:spPr bwMode="auto">
          <a:xfrm>
            <a:off x="533400" y="1905000"/>
            <a:ext cx="8153400" cy="685800"/>
          </a:xfrm>
          <a:prstGeom prst="rect">
            <a:avLst/>
          </a:prstGeom>
          <a:noFill/>
          <a:ln w="12700" algn="ctr">
            <a:solidFill>
              <a:schemeClr val="bg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nSpc>
                <a:spcPct val="120000"/>
              </a:lnSpc>
              <a:spcBef>
                <a:spcPct val="40000"/>
              </a:spcBef>
              <a:buClr>
                <a:srgbClr val="FF0000"/>
              </a:buClr>
              <a:buSzPct val="75000"/>
              <a:buFont typeface="Wingdings" pitchFamily="2" charset="2"/>
              <a:buNone/>
            </a:pPr>
            <a:r>
              <a:rPr lang="en-US" altLang="en-US" sz="2300" dirty="0">
                <a:solidFill>
                  <a:schemeClr val="bg2"/>
                </a:solidFill>
                <a:latin typeface="Liberation Sans" panose="020B0604020202020204" pitchFamily="34" charset="0"/>
              </a:rPr>
              <a:t>To determine the required </a:t>
            </a:r>
            <a:r>
              <a:rPr lang="en-US" altLang="en-US" sz="2300" b="1" dirty="0">
                <a:solidFill>
                  <a:srgbClr val="CC0000"/>
                </a:solidFill>
                <a:latin typeface="Liberation Sans" panose="020B0604020202020204" pitchFamily="34" charset="0"/>
              </a:rPr>
              <a:t>sales in dollars </a:t>
            </a:r>
            <a:r>
              <a:rPr lang="en-US" altLang="en-US" sz="2300" dirty="0">
                <a:solidFill>
                  <a:schemeClr val="bg2"/>
                </a:solidFill>
                <a:latin typeface="Liberation Sans" panose="020B0604020202020204" pitchFamily="34" charset="0"/>
              </a:rPr>
              <a:t>for Vargo Video:</a:t>
            </a:r>
          </a:p>
        </p:txBody>
      </p:sp>
      <p:sp>
        <p:nvSpPr>
          <p:cNvPr id="6451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228600" y="3757704"/>
            <a:ext cx="5410200" cy="461665"/>
          </a:xfrm>
          <a:prstGeom prst="rect">
            <a:avLst/>
          </a:prstGeom>
        </p:spPr>
        <p:txBody>
          <a:bodyPr wrap="square">
            <a:spAutoFit/>
          </a:bodyPr>
          <a:lstStyle/>
          <a:p>
            <a:r>
              <a:rPr lang="en-US" sz="1200" b="1" dirty="0" smtClean="0">
                <a:latin typeface="Liberation Sans" panose="020B0604020202020204" pitchFamily="34" charset="0"/>
              </a:rPr>
              <a:t>ILLUSTRATION 11-27</a:t>
            </a:r>
            <a:endParaRPr lang="en-US" sz="1200" b="1" dirty="0">
              <a:latin typeface="Liberation Sans" panose="020B0604020202020204" pitchFamily="34" charset="0"/>
            </a:endParaRPr>
          </a:p>
          <a:p>
            <a:r>
              <a:rPr lang="en-US" sz="1200" dirty="0">
                <a:latin typeface="Liberation Sans" panose="020B0604020202020204" pitchFamily="34" charset="0"/>
              </a:rPr>
              <a:t>Formula for required </a:t>
            </a:r>
            <a:r>
              <a:rPr lang="en-US" sz="1200" dirty="0" smtClean="0">
                <a:latin typeface="Liberation Sans" panose="020B0604020202020204" pitchFamily="34" charset="0"/>
              </a:rPr>
              <a:t>sales in </a:t>
            </a:r>
            <a:r>
              <a:rPr lang="en-US" sz="1200" dirty="0">
                <a:latin typeface="Liberation Sans" panose="020B0604020202020204" pitchFamily="34" charset="0"/>
              </a:rPr>
              <a:t>dollars using </a:t>
            </a:r>
            <a:r>
              <a:rPr lang="en-US" sz="1200" dirty="0" smtClean="0">
                <a:latin typeface="Liberation Sans" panose="020B0604020202020204" pitchFamily="34" charset="0"/>
              </a:rPr>
              <a:t>contribution margin </a:t>
            </a:r>
            <a:r>
              <a:rPr lang="en-US" sz="1200" dirty="0">
                <a:latin typeface="Liberation Sans" panose="020B0604020202020204" pitchFamily="34" charset="0"/>
              </a:rPr>
              <a:t>ratio</a:t>
            </a: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10"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TARGET NET INCOME</a:t>
            </a:r>
            <a:endParaRPr lang="en-US" altLang="en-US" sz="3200" b="1" dirty="0">
              <a:solidFill>
                <a:schemeClr val="tx2">
                  <a:lumMod val="50000"/>
                </a:schemeClr>
              </a:solidFill>
              <a:latin typeface="Liberation Sans" panose="020B0604020202020204" pitchFamily="34" charset="0"/>
            </a:endParaRPr>
          </a:p>
        </p:txBody>
      </p:sp>
      <p:sp>
        <p:nvSpPr>
          <p:cNvPr id="11" name="Text Box 16"/>
          <p:cNvSpPr txBox="1">
            <a:spLocks noChangeArrowheads="1"/>
          </p:cNvSpPr>
          <p:nvPr/>
        </p:nvSpPr>
        <p:spPr bwMode="auto">
          <a:xfrm>
            <a:off x="533400" y="1295400"/>
            <a:ext cx="7010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rgbClr val="CC0000"/>
                </a:solidFill>
                <a:latin typeface="Liberation Sans" panose="020B0604020202020204" pitchFamily="34" charset="0"/>
              </a:rPr>
              <a:t>Contribution Margin Technique</a:t>
            </a:r>
            <a:endParaRPr lang="en-US" altLang="en-US" sz="2800" b="1" dirty="0">
              <a:solidFill>
                <a:srgbClr val="CC0000"/>
              </a:solidFill>
              <a:latin typeface="Liberation Sans" panose="020B0604020202020204" pitchFamily="34" charset="0"/>
            </a:endParaRPr>
          </a:p>
        </p:txBody>
      </p:sp>
      <p:pic>
        <p:nvPicPr>
          <p:cNvPr id="3" name="Picture 2"/>
          <p:cNvPicPr>
            <a:picLocks noChangeAspect="1"/>
          </p:cNvPicPr>
          <p:nvPr/>
        </p:nvPicPr>
        <p:blipFill>
          <a:blip r:embed="rId3"/>
          <a:stretch>
            <a:fillRect/>
          </a:stretch>
        </p:blipFill>
        <p:spPr>
          <a:xfrm>
            <a:off x="239275" y="2667000"/>
            <a:ext cx="8665451" cy="1060658"/>
          </a:xfrm>
          <a:prstGeom prst="rect">
            <a:avLst/>
          </a:prstGeom>
        </p:spPr>
      </p:pic>
    </p:spTree>
  </p:cSld>
  <p:clrMapOvr>
    <a:masterClrMapping/>
  </p:clrMapOvr>
  <p:transition>
    <p:wipe dir="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Text Box 8"/>
          <p:cNvSpPr txBox="1">
            <a:spLocks noChangeArrowheads="1"/>
          </p:cNvSpPr>
          <p:nvPr/>
        </p:nvSpPr>
        <p:spPr bwMode="auto">
          <a:xfrm>
            <a:off x="533400" y="2133600"/>
            <a:ext cx="2819400" cy="3725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10000"/>
              </a:lnSpc>
              <a:spcBef>
                <a:spcPct val="50000"/>
              </a:spcBef>
            </a:pPr>
            <a:r>
              <a:rPr lang="en-US" altLang="en-US" sz="1800" dirty="0">
                <a:latin typeface="Liberation Sans" panose="020B0604020202020204" pitchFamily="34" charset="0"/>
              </a:rPr>
              <a:t>Suppose Vargo Video sells 1,400 camcorders. </a:t>
            </a:r>
            <a:r>
              <a:rPr lang="en-US" altLang="en-US" sz="1800" dirty="0" smtClean="0">
                <a:latin typeface="Liberation Sans" panose="020B0604020202020204" pitchFamily="34" charset="0"/>
              </a:rPr>
              <a:t>ILLUSTRATION 11-23 </a:t>
            </a:r>
            <a:r>
              <a:rPr lang="en-US" altLang="en-US" sz="1800" dirty="0">
                <a:latin typeface="Liberation Sans" panose="020B0604020202020204" pitchFamily="34" charset="0"/>
              </a:rPr>
              <a:t>shows that a vertical line drawn at 1,400 units intersects the sales line at $700,000 and the total cost line at $620,000. The difference between the two amounts represents the net income (profit) of $80,000.</a:t>
            </a:r>
            <a:endParaRPr lang="en-US" altLang="en-US" sz="1800" b="1" dirty="0">
              <a:latin typeface="Liberation Sans" panose="020B0604020202020204" pitchFamily="34" charset="0"/>
            </a:endParaRPr>
          </a:p>
        </p:txBody>
      </p:sp>
      <p:sp>
        <p:nvSpPr>
          <p:cNvPr id="6554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pic>
        <p:nvPicPr>
          <p:cNvPr id="65542" name="Picture 10"/>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35000"/>
                    </a14:imgEffect>
                  </a14:imgLayer>
                </a14:imgProps>
              </a:ext>
              <a:ext uri="{28A0092B-C50C-407E-A947-70E740481C1C}">
                <a14:useLocalDpi xmlns:a14="http://schemas.microsoft.com/office/drawing/2010/main" val="0"/>
              </a:ext>
            </a:extLst>
          </a:blip>
          <a:srcRect/>
          <a:stretch>
            <a:fillRect/>
          </a:stretch>
        </p:blipFill>
        <p:spPr bwMode="auto">
          <a:xfrm>
            <a:off x="3505200" y="1320800"/>
            <a:ext cx="5419725" cy="485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3" name="Rectangle 7"/>
          <p:cNvSpPr>
            <a:spLocks noChangeArrowheads="1"/>
          </p:cNvSpPr>
          <p:nvPr/>
        </p:nvSpPr>
        <p:spPr bwMode="auto">
          <a:xfrm>
            <a:off x="2356889" y="5954713"/>
            <a:ext cx="1721946"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11-23</a:t>
            </a:r>
            <a:endParaRPr lang="en-US" altLang="en-US" sz="1200" b="1" dirty="0">
              <a:latin typeface="Liberation Sans" panose="020B0604020202020204" pitchFamily="34" charset="0"/>
            </a:endParaRPr>
          </a:p>
        </p:txBody>
      </p:sp>
      <p:sp>
        <p:nvSpPr>
          <p:cNvPr id="65544" name="Text Box 8"/>
          <p:cNvSpPr txBox="1">
            <a:spLocks noChangeArrowheads="1"/>
          </p:cNvSpPr>
          <p:nvPr/>
        </p:nvSpPr>
        <p:spPr bwMode="auto">
          <a:xfrm>
            <a:off x="533400" y="1179513"/>
            <a:ext cx="2971800" cy="954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smtClean="0">
                <a:solidFill>
                  <a:srgbClr val="CC0000"/>
                </a:solidFill>
                <a:latin typeface="Liberation Sans" panose="020B0604020202020204" pitchFamily="34" charset="0"/>
              </a:rPr>
              <a:t>Graphic Presentation</a:t>
            </a:r>
            <a:endParaRPr lang="en-US" altLang="en-US" sz="2800" b="1" dirty="0">
              <a:solidFill>
                <a:srgbClr val="CC0000"/>
              </a:solidFill>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9"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TARGET NET INCOME</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6" name="Rectangle 9"/>
          <p:cNvSpPr>
            <a:spLocks noGrp="1" noChangeArrowheads="1"/>
          </p:cNvSpPr>
          <p:nvPr>
            <p:ph type="body" idx="1"/>
          </p:nvPr>
        </p:nvSpPr>
        <p:spPr>
          <a:xfrm>
            <a:off x="533400" y="1905000"/>
            <a:ext cx="8077200" cy="3962400"/>
          </a:xfrm>
          <a:solidFill>
            <a:schemeClr val="bg1"/>
          </a:solid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1440"/>
          <a:lstStyle/>
          <a:p>
            <a:pPr marL="0" indent="0">
              <a:lnSpc>
                <a:spcPct val="120000"/>
              </a:lnSpc>
              <a:buFont typeface="Wingdings" pitchFamily="2" charset="2"/>
              <a:buNone/>
            </a:pPr>
            <a:r>
              <a:rPr lang="en-US" altLang="en-US" sz="2200" b="0" dirty="0" smtClean="0">
                <a:effectLst/>
                <a:latin typeface="Liberation Sans" panose="020B0604020202020204" pitchFamily="34" charset="0"/>
              </a:rPr>
              <a:t>The mathematical equation for computing required sales to obtain target net income is:</a:t>
            </a:r>
          </a:p>
          <a:p>
            <a:pPr marL="0" indent="0">
              <a:lnSpc>
                <a:spcPct val="120000"/>
              </a:lnSpc>
              <a:buFont typeface="Wingdings" pitchFamily="2" charset="2"/>
              <a:buNone/>
            </a:pPr>
            <a:r>
              <a:rPr lang="en-US" altLang="en-US" sz="2200" b="0" dirty="0" smtClean="0">
                <a:effectLst/>
                <a:latin typeface="Liberation Sans" panose="020B0604020202020204" pitchFamily="34" charset="0"/>
              </a:rPr>
              <a:t>Required sales =</a:t>
            </a:r>
          </a:p>
          <a:p>
            <a:pPr marL="804863" indent="-463550">
              <a:spcBef>
                <a:spcPct val="50000"/>
              </a:spcBef>
              <a:buClrTx/>
              <a:buSzPct val="100000"/>
              <a:buFont typeface="Comic Sans MS" pitchFamily="66" charset="0"/>
              <a:buAutoNum type="alphaLcPeriod"/>
            </a:pPr>
            <a:r>
              <a:rPr lang="en-US" altLang="en-US" sz="2200" b="0" dirty="0" smtClean="0">
                <a:effectLst/>
                <a:latin typeface="Liberation Sans" panose="020B0604020202020204" pitchFamily="34" charset="0"/>
              </a:rPr>
              <a:t>Variable costs + Target net income.</a:t>
            </a:r>
          </a:p>
          <a:p>
            <a:pPr marL="804863" indent="-463550">
              <a:spcBef>
                <a:spcPct val="50000"/>
              </a:spcBef>
              <a:buClrTx/>
              <a:buSzPct val="100000"/>
              <a:buFont typeface="Comic Sans MS" pitchFamily="66" charset="0"/>
              <a:buAutoNum type="alphaLcPeriod"/>
            </a:pPr>
            <a:r>
              <a:rPr lang="en-US" altLang="en-US" sz="2200" b="0" dirty="0" smtClean="0">
                <a:effectLst/>
                <a:latin typeface="Liberation Sans" panose="020B0604020202020204" pitchFamily="34" charset="0"/>
              </a:rPr>
              <a:t>Variable costs + Fixed costs + Target net income.</a:t>
            </a:r>
          </a:p>
          <a:p>
            <a:pPr marL="804863" indent="-463550">
              <a:spcBef>
                <a:spcPct val="50000"/>
              </a:spcBef>
              <a:buClrTx/>
              <a:buSzPct val="100000"/>
              <a:buFont typeface="Comic Sans MS" pitchFamily="66" charset="0"/>
              <a:buAutoNum type="alphaLcPeriod"/>
            </a:pPr>
            <a:r>
              <a:rPr lang="en-US" altLang="en-US" sz="2200" b="0" dirty="0" smtClean="0">
                <a:effectLst/>
                <a:latin typeface="Liberation Sans" panose="020B0604020202020204" pitchFamily="34" charset="0"/>
              </a:rPr>
              <a:t>Fixed costs + Target net income.</a:t>
            </a:r>
          </a:p>
          <a:p>
            <a:pPr marL="804863" indent="-463550">
              <a:spcBef>
                <a:spcPct val="50000"/>
              </a:spcBef>
              <a:buClrTx/>
              <a:buSzPct val="100000"/>
              <a:buFont typeface="Comic Sans MS" pitchFamily="66" charset="0"/>
              <a:buAutoNum type="alphaLcPeriod"/>
            </a:pPr>
            <a:r>
              <a:rPr lang="en-US" altLang="en-US" sz="2200" b="0" dirty="0" smtClean="0">
                <a:effectLst/>
                <a:latin typeface="Liberation Sans" panose="020B0604020202020204" pitchFamily="34" charset="0"/>
              </a:rPr>
              <a:t>No correct answer is given. </a:t>
            </a:r>
          </a:p>
          <a:p>
            <a:pPr marL="0" indent="0">
              <a:lnSpc>
                <a:spcPct val="120000"/>
              </a:lnSpc>
              <a:buFont typeface="Wingdings" pitchFamily="2" charset="2"/>
              <a:buNone/>
            </a:pPr>
            <a:endParaRPr lang="en-US" altLang="en-US" sz="2200" b="0" dirty="0" smtClean="0">
              <a:effectLst/>
              <a:latin typeface="Liberation Sans" panose="020B0604020202020204" pitchFamily="34" charset="0"/>
            </a:endParaRPr>
          </a:p>
        </p:txBody>
      </p:sp>
      <p:sp>
        <p:nvSpPr>
          <p:cNvPr id="9"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smtClean="0">
                <a:solidFill>
                  <a:srgbClr val="CC0000"/>
                </a:solidFill>
                <a:latin typeface="Liberation Sans" panose="020B0604020202020204" pitchFamily="34" charset="0"/>
              </a:rPr>
              <a:t>Question</a:t>
            </a:r>
          </a:p>
        </p:txBody>
      </p:sp>
      <p:sp>
        <p:nvSpPr>
          <p:cNvPr id="6656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Notched Right Arrow 7"/>
          <p:cNvSpPr/>
          <p:nvPr/>
        </p:nvSpPr>
        <p:spPr bwMode="auto">
          <a:xfrm>
            <a:off x="228600" y="3821952"/>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10"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TARGET NET INCOME</a:t>
            </a:r>
            <a:endParaRPr lang="en-US" altLang="en-US" sz="3200" b="1" dirty="0">
              <a:solidFill>
                <a:schemeClr val="tx2">
                  <a:lumMod val="50000"/>
                </a:schemeClr>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2"/>
          <p:cNvSpPr>
            <a:spLocks noGrp="1" noChangeArrowheads="1"/>
          </p:cNvSpPr>
          <p:nvPr>
            <p:ph type="body" sz="half" idx="1"/>
          </p:nvPr>
        </p:nvSpPr>
        <p:spPr>
          <a:xfrm>
            <a:off x="533400" y="1295400"/>
            <a:ext cx="7696200" cy="2819400"/>
          </a:xfrm>
          <a:noFill/>
          <a:ln w="12700" cap="flat" algn="ctr">
            <a:solidFill>
              <a:schemeClr val="bg1"/>
            </a:solidFill>
            <a:miter lim="800000"/>
            <a:headEnd/>
            <a:tailEnd/>
          </a:ln>
        </p:spPr>
        <p:txBody>
          <a:bodyPr lIns="90488" tIns="44450" rIns="90488" bIns="44450"/>
          <a:lstStyle/>
          <a:p>
            <a:pPr marL="685800" lvl="1" indent="-457200">
              <a:lnSpc>
                <a:spcPct val="120000"/>
              </a:lnSpc>
              <a:spcBef>
                <a:spcPct val="40000"/>
              </a:spcBef>
              <a:buClr>
                <a:srgbClr val="CC0000"/>
              </a:buClr>
              <a:buSzPct val="80000"/>
              <a:buFont typeface="Wingdings" pitchFamily="2" charset="2"/>
              <a:buChar char="u"/>
            </a:pPr>
            <a:r>
              <a:rPr lang="en-US" altLang="en-US" sz="2100" b="0" dirty="0" smtClean="0">
                <a:solidFill>
                  <a:schemeClr val="tx1"/>
                </a:solidFill>
                <a:effectLst/>
                <a:latin typeface="Liberation Sans" panose="020B0604020202020204" pitchFamily="34" charset="0"/>
              </a:rPr>
              <a:t>Difference between </a:t>
            </a:r>
            <a:r>
              <a:rPr lang="en-US" altLang="en-US" sz="2100" dirty="0" smtClean="0">
                <a:solidFill>
                  <a:schemeClr val="tx1"/>
                </a:solidFill>
                <a:effectLst/>
                <a:latin typeface="Liberation Sans" panose="020B0604020202020204" pitchFamily="34" charset="0"/>
              </a:rPr>
              <a:t>actual or expected sales</a:t>
            </a:r>
            <a:r>
              <a:rPr lang="en-US" altLang="en-US" sz="2100" b="0" dirty="0" smtClean="0">
                <a:solidFill>
                  <a:schemeClr val="tx1"/>
                </a:solidFill>
                <a:effectLst/>
                <a:latin typeface="Liberation Sans" panose="020B0604020202020204" pitchFamily="34" charset="0"/>
              </a:rPr>
              <a:t> and sales at the </a:t>
            </a:r>
            <a:r>
              <a:rPr lang="en-US" altLang="en-US" sz="2100" dirty="0" smtClean="0">
                <a:solidFill>
                  <a:schemeClr val="tx1"/>
                </a:solidFill>
                <a:effectLst/>
                <a:latin typeface="Liberation Sans" panose="020B0604020202020204" pitchFamily="34" charset="0"/>
              </a:rPr>
              <a:t>break-even point</a:t>
            </a:r>
            <a:r>
              <a:rPr lang="en-US" altLang="en-US" sz="2100" b="0" dirty="0" smtClean="0">
                <a:solidFill>
                  <a:schemeClr val="tx1"/>
                </a:solidFill>
                <a:effectLst/>
                <a:latin typeface="Liberation Sans" panose="020B0604020202020204" pitchFamily="34" charset="0"/>
              </a:rPr>
              <a:t>.</a:t>
            </a:r>
          </a:p>
          <a:p>
            <a:pPr marL="685800" lvl="1" indent="-457200">
              <a:lnSpc>
                <a:spcPct val="120000"/>
              </a:lnSpc>
              <a:spcBef>
                <a:spcPct val="40000"/>
              </a:spcBef>
              <a:buClr>
                <a:srgbClr val="CC0000"/>
              </a:buClr>
              <a:buSzPct val="80000"/>
              <a:buFont typeface="Wingdings" pitchFamily="2" charset="2"/>
              <a:buChar char="u"/>
            </a:pPr>
            <a:r>
              <a:rPr lang="en-US" altLang="en-US" sz="2100" b="0" dirty="0" smtClean="0">
                <a:solidFill>
                  <a:schemeClr val="tx1"/>
                </a:solidFill>
                <a:effectLst/>
                <a:latin typeface="Liberation Sans" panose="020B0604020202020204" pitchFamily="34" charset="0"/>
              </a:rPr>
              <a:t>Measures the “cushion” that a particular level of sales provides.</a:t>
            </a:r>
          </a:p>
          <a:p>
            <a:pPr marL="685800" lvl="1" indent="-457200">
              <a:lnSpc>
                <a:spcPct val="120000"/>
              </a:lnSpc>
              <a:spcBef>
                <a:spcPct val="40000"/>
              </a:spcBef>
              <a:buClr>
                <a:srgbClr val="CC0000"/>
              </a:buClr>
              <a:buSzPct val="80000"/>
              <a:buFont typeface="Wingdings" pitchFamily="2" charset="2"/>
              <a:buChar char="u"/>
            </a:pPr>
            <a:r>
              <a:rPr lang="en-US" altLang="en-US" sz="2100" b="0" dirty="0" smtClean="0">
                <a:solidFill>
                  <a:schemeClr val="tx1"/>
                </a:solidFill>
                <a:effectLst/>
                <a:latin typeface="Liberation Sans" panose="020B0604020202020204" pitchFamily="34" charset="0"/>
              </a:rPr>
              <a:t>May be expressed </a:t>
            </a:r>
            <a:r>
              <a:rPr lang="en-US" altLang="en-US" sz="2100" dirty="0" smtClean="0">
                <a:solidFill>
                  <a:schemeClr val="tx1"/>
                </a:solidFill>
                <a:effectLst/>
                <a:latin typeface="Liberation Sans" panose="020B0604020202020204" pitchFamily="34" charset="0"/>
              </a:rPr>
              <a:t>in dollars or as a ratio.</a:t>
            </a:r>
          </a:p>
          <a:p>
            <a:pPr marL="685800" lvl="1" indent="-457200">
              <a:lnSpc>
                <a:spcPct val="120000"/>
              </a:lnSpc>
              <a:spcBef>
                <a:spcPct val="40000"/>
              </a:spcBef>
              <a:buClr>
                <a:srgbClr val="CC0000"/>
              </a:buClr>
              <a:buSzPct val="80000"/>
              <a:buFont typeface="Wingdings" pitchFamily="2" charset="2"/>
              <a:buChar char="u"/>
            </a:pPr>
            <a:r>
              <a:rPr lang="en-US" altLang="en-US" sz="2100" b="0" dirty="0" smtClean="0">
                <a:solidFill>
                  <a:schemeClr val="tx1"/>
                </a:solidFill>
                <a:effectLst/>
                <a:latin typeface="Liberation Sans" panose="020B0604020202020204" pitchFamily="34" charset="0"/>
              </a:rPr>
              <a:t>Assuming actual/expected sales are $750,000:</a:t>
            </a:r>
          </a:p>
        </p:txBody>
      </p:sp>
      <p:sp>
        <p:nvSpPr>
          <p:cNvPr id="6759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7592"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MARGIN OF SAFETY</a:t>
            </a:r>
            <a:endParaRPr lang="en-US" altLang="en-US" sz="3200" b="1" dirty="0">
              <a:solidFill>
                <a:schemeClr val="tx2">
                  <a:lumMod val="50000"/>
                </a:schemeClr>
              </a:solidFill>
              <a:latin typeface="Liberation Sans" panose="020B0604020202020204" pitchFamily="34" charset="0"/>
            </a:endParaRPr>
          </a:p>
        </p:txBody>
      </p:sp>
      <p:sp>
        <p:nvSpPr>
          <p:cNvPr id="2" name="Rectangle 1"/>
          <p:cNvSpPr/>
          <p:nvPr/>
        </p:nvSpPr>
        <p:spPr>
          <a:xfrm>
            <a:off x="381000" y="5618645"/>
            <a:ext cx="4572000" cy="461665"/>
          </a:xfrm>
          <a:prstGeom prst="rect">
            <a:avLst/>
          </a:prstGeom>
        </p:spPr>
        <p:txBody>
          <a:bodyPr>
            <a:spAutoFit/>
          </a:bodyPr>
          <a:lstStyle/>
          <a:p>
            <a:r>
              <a:rPr lang="en-US" sz="1200" b="1" dirty="0" smtClean="0">
                <a:latin typeface="Liberation Sans" panose="020B0604020202020204" pitchFamily="34" charset="0"/>
              </a:rPr>
              <a:t>ILLUSTRATION 11-28</a:t>
            </a:r>
            <a:endParaRPr lang="en-US" sz="1200" b="1" dirty="0">
              <a:latin typeface="Liberation Sans" panose="020B0604020202020204" pitchFamily="34" charset="0"/>
            </a:endParaRPr>
          </a:p>
          <a:p>
            <a:r>
              <a:rPr lang="en-US" sz="1200" dirty="0">
                <a:latin typeface="Liberation Sans" panose="020B0604020202020204" pitchFamily="34" charset="0"/>
              </a:rPr>
              <a:t>Formula for margin of </a:t>
            </a:r>
            <a:r>
              <a:rPr lang="en-US" sz="1200" dirty="0" smtClean="0">
                <a:latin typeface="Liberation Sans" panose="020B0604020202020204" pitchFamily="34" charset="0"/>
              </a:rPr>
              <a:t>safety in </a:t>
            </a:r>
            <a:r>
              <a:rPr lang="en-US" sz="1200" dirty="0">
                <a:latin typeface="Liberation Sans" panose="020B0604020202020204" pitchFamily="34" charset="0"/>
              </a:rPr>
              <a:t>dollars</a:t>
            </a: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pic>
        <p:nvPicPr>
          <p:cNvPr id="3" name="Picture 2"/>
          <p:cNvPicPr>
            <a:picLocks noChangeAspect="1"/>
          </p:cNvPicPr>
          <p:nvPr/>
        </p:nvPicPr>
        <p:blipFill>
          <a:blip r:embed="rId3"/>
          <a:stretch>
            <a:fillRect/>
          </a:stretch>
        </p:blipFill>
        <p:spPr>
          <a:xfrm>
            <a:off x="448928" y="4285128"/>
            <a:ext cx="8246144" cy="1300877"/>
          </a:xfrm>
          <a:prstGeom prst="rect">
            <a:avLst/>
          </a:prstGeom>
        </p:spPr>
      </p:pic>
    </p:spTree>
  </p:cSld>
  <p:clrMapOvr>
    <a:masterClrMapping/>
  </p:clrMapOvr>
  <p:transition>
    <p:wipe dir="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body" sz="half" idx="1"/>
          </p:nvPr>
        </p:nvSpPr>
        <p:spPr>
          <a:xfrm>
            <a:off x="533400" y="1295400"/>
            <a:ext cx="7696200" cy="1447800"/>
          </a:xfrm>
          <a:noFill/>
          <a:ln w="12700" cap="flat" algn="ctr">
            <a:solidFill>
              <a:schemeClr val="bg1"/>
            </a:solidFill>
            <a:miter lim="800000"/>
            <a:headEnd/>
            <a:tailEnd/>
          </a:ln>
        </p:spPr>
        <p:txBody>
          <a:bodyPr lIns="90488" tIns="44450" rIns="90488" bIns="44450"/>
          <a:lstStyle/>
          <a:p>
            <a:pPr marL="685800" lvl="1" indent="-457200">
              <a:lnSpc>
                <a:spcPct val="120000"/>
              </a:lnSpc>
              <a:spcBef>
                <a:spcPct val="40000"/>
              </a:spcBef>
              <a:buClr>
                <a:srgbClr val="CC0000"/>
              </a:buClr>
              <a:buSzPct val="80000"/>
              <a:buFont typeface="Wingdings" pitchFamily="2" charset="2"/>
              <a:buChar char="u"/>
            </a:pPr>
            <a:r>
              <a:rPr lang="en-US" altLang="en-US" sz="2100" b="0" dirty="0" smtClean="0">
                <a:solidFill>
                  <a:schemeClr val="tx1"/>
                </a:solidFill>
                <a:effectLst/>
                <a:latin typeface="Liberation Sans" panose="020B0604020202020204" pitchFamily="34" charset="0"/>
              </a:rPr>
              <a:t>Computed by dividing the margin of safety in dollars by the actual (or expected) sales.</a:t>
            </a:r>
          </a:p>
          <a:p>
            <a:pPr marL="685800" lvl="1" indent="-457200">
              <a:lnSpc>
                <a:spcPct val="120000"/>
              </a:lnSpc>
              <a:spcBef>
                <a:spcPct val="40000"/>
              </a:spcBef>
              <a:buClr>
                <a:srgbClr val="CC0000"/>
              </a:buClr>
              <a:buSzPct val="80000"/>
              <a:buFont typeface="Wingdings" pitchFamily="2" charset="2"/>
              <a:buChar char="u"/>
            </a:pPr>
            <a:r>
              <a:rPr lang="en-US" altLang="en-US" sz="2100" b="0" dirty="0" smtClean="0">
                <a:solidFill>
                  <a:schemeClr val="tx1"/>
                </a:solidFill>
                <a:effectLst/>
                <a:latin typeface="Liberation Sans" panose="020B0604020202020204" pitchFamily="34" charset="0"/>
              </a:rPr>
              <a:t>Assuming actual/expected sales are $750,000:</a:t>
            </a:r>
          </a:p>
        </p:txBody>
      </p:sp>
      <p:sp>
        <p:nvSpPr>
          <p:cNvPr id="68611" name="Rectangle 4"/>
          <p:cNvSpPr>
            <a:spLocks noChangeArrowheads="1"/>
          </p:cNvSpPr>
          <p:nvPr/>
        </p:nvSpPr>
        <p:spPr bwMode="auto">
          <a:xfrm>
            <a:off x="7258548" y="2313517"/>
            <a:ext cx="1809252"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smtClean="0">
                <a:latin typeface="Liberation Sans" panose="020B0604020202020204" pitchFamily="34" charset="0"/>
              </a:rPr>
              <a:t>ILLUSTRATION 11-29 </a:t>
            </a:r>
          </a:p>
          <a:p>
            <a:r>
              <a:rPr lang="en-US" altLang="en-US" sz="1200" dirty="0" smtClean="0">
                <a:latin typeface="Liberation Sans" panose="020B0604020202020204" pitchFamily="34" charset="0"/>
              </a:rPr>
              <a:t>Formula </a:t>
            </a:r>
            <a:r>
              <a:rPr lang="en-US" altLang="en-US" sz="1200" dirty="0">
                <a:latin typeface="Liberation Sans" panose="020B0604020202020204" pitchFamily="34" charset="0"/>
              </a:rPr>
              <a:t>for margin of safety </a:t>
            </a:r>
            <a:r>
              <a:rPr lang="en-US" altLang="en-US" sz="1200" dirty="0" smtClean="0">
                <a:latin typeface="Liberation Sans" panose="020B0604020202020204" pitchFamily="34" charset="0"/>
              </a:rPr>
              <a:t>ratio</a:t>
            </a:r>
            <a:endParaRPr lang="en-US" altLang="en-US" sz="1200" dirty="0">
              <a:latin typeface="Liberation Sans" panose="020B0604020202020204" pitchFamily="34" charset="0"/>
            </a:endParaRPr>
          </a:p>
        </p:txBody>
      </p:sp>
      <p:sp>
        <p:nvSpPr>
          <p:cNvPr id="68613" name="Rectangle 9"/>
          <p:cNvSpPr>
            <a:spLocks noChangeArrowheads="1"/>
          </p:cNvSpPr>
          <p:nvPr/>
        </p:nvSpPr>
        <p:spPr bwMode="auto">
          <a:xfrm>
            <a:off x="533400" y="4572000"/>
            <a:ext cx="7696200" cy="914400"/>
          </a:xfrm>
          <a:prstGeom prst="rect">
            <a:avLst/>
          </a:prstGeom>
          <a:noFill/>
          <a:ln w="12700" algn="ctr">
            <a:solidFill>
              <a:schemeClr val="bg1"/>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20000"/>
              </a:lnSpc>
              <a:spcBef>
                <a:spcPct val="40000"/>
              </a:spcBef>
              <a:buClr>
                <a:srgbClr val="CC0000"/>
              </a:buClr>
              <a:buSzPct val="80000"/>
              <a:buFont typeface="Wingdings" pitchFamily="2" charset="2"/>
              <a:buChar char="u"/>
            </a:pPr>
            <a:r>
              <a:rPr lang="en-US" altLang="en-US" sz="2100" dirty="0">
                <a:latin typeface="Liberation Sans" panose="020B0604020202020204" pitchFamily="34" charset="0"/>
              </a:rPr>
              <a:t>The higher the dollars or percentage, the greater the margin of safety.</a:t>
            </a:r>
          </a:p>
        </p:txBody>
      </p:sp>
      <p:sp>
        <p:nvSpPr>
          <p:cNvPr id="6861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0"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latin typeface="Liberation Sans" panose="020B0604020202020204" pitchFamily="34" charset="0"/>
              </a:rPr>
              <a:t>Margin of Safety Ratio</a:t>
            </a:r>
            <a:endParaRPr lang="en-US" altLang="en-US" sz="3200" b="1"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63" y="2971800"/>
            <a:ext cx="8828087" cy="1323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wipe dir="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0658" name="Rectangle 2"/>
          <p:cNvSpPr>
            <a:spLocks noGrp="1" noChangeArrowheads="1"/>
          </p:cNvSpPr>
          <p:nvPr>
            <p:ph type="body" idx="1"/>
          </p:nvPr>
        </p:nvSpPr>
        <p:spPr>
          <a:xfrm>
            <a:off x="533400" y="1905000"/>
            <a:ext cx="8077200" cy="3733800"/>
          </a:xfrm>
          <a:solidFill>
            <a:schemeClr val="bg1"/>
          </a:solidFill>
        </p:spPr>
        <p:txBody>
          <a:bodyPr lIns="91440"/>
          <a:lstStyle/>
          <a:p>
            <a:pPr marL="0" indent="0">
              <a:lnSpc>
                <a:spcPct val="120000"/>
              </a:lnSpc>
              <a:buFont typeface="Wingdings" pitchFamily="2" charset="2"/>
              <a:buNone/>
            </a:pPr>
            <a:r>
              <a:rPr lang="en-US" altLang="en-US" sz="2200" b="0" dirty="0" smtClean="0">
                <a:effectLst/>
                <a:latin typeface="Liberation Sans" panose="020B0604020202020204" pitchFamily="34" charset="0"/>
              </a:rPr>
              <a:t>Marshall Company had actual sales of $600,000 when break-even sales were $420,000.  What is the margin of safety ratio?</a:t>
            </a:r>
          </a:p>
          <a:p>
            <a:pPr marL="804863" indent="-463550">
              <a:spcBef>
                <a:spcPct val="50000"/>
              </a:spcBef>
              <a:buClrTx/>
              <a:buSzPct val="100000"/>
              <a:buFont typeface="Comic Sans MS" pitchFamily="66" charset="0"/>
              <a:buAutoNum type="alphaLcPeriod"/>
            </a:pPr>
            <a:r>
              <a:rPr lang="en-US" altLang="en-US" sz="2200" b="0" dirty="0" smtClean="0">
                <a:effectLst/>
                <a:latin typeface="Liberation Sans" panose="020B0604020202020204" pitchFamily="34" charset="0"/>
              </a:rPr>
              <a:t>25%.</a:t>
            </a:r>
          </a:p>
          <a:p>
            <a:pPr marL="804863" indent="-463550">
              <a:spcBef>
                <a:spcPct val="50000"/>
              </a:spcBef>
              <a:buClrTx/>
              <a:buSzPct val="100000"/>
              <a:buFont typeface="Comic Sans MS" pitchFamily="66" charset="0"/>
              <a:buAutoNum type="alphaLcPeriod"/>
            </a:pPr>
            <a:r>
              <a:rPr lang="en-US" altLang="en-US" sz="2200" b="0" dirty="0" smtClean="0">
                <a:effectLst/>
                <a:latin typeface="Liberation Sans" panose="020B0604020202020204" pitchFamily="34" charset="0"/>
              </a:rPr>
              <a:t>30%. </a:t>
            </a:r>
          </a:p>
          <a:p>
            <a:pPr marL="804863" indent="-463550">
              <a:spcBef>
                <a:spcPct val="50000"/>
              </a:spcBef>
              <a:buClrTx/>
              <a:buSzPct val="100000"/>
              <a:buFont typeface="Comic Sans MS" pitchFamily="66" charset="0"/>
              <a:buAutoNum type="alphaLcPeriod"/>
            </a:pPr>
            <a:r>
              <a:rPr lang="en-US" altLang="en-US" sz="2200" b="0" dirty="0" smtClean="0">
                <a:effectLst/>
                <a:latin typeface="Liberation Sans" panose="020B0604020202020204" pitchFamily="34" charset="0"/>
              </a:rPr>
              <a:t>33 1/3%.</a:t>
            </a:r>
          </a:p>
          <a:p>
            <a:pPr marL="804863" indent="-463550">
              <a:spcBef>
                <a:spcPct val="50000"/>
              </a:spcBef>
              <a:buClrTx/>
              <a:buSzPct val="100000"/>
              <a:buFont typeface="Comic Sans MS" pitchFamily="66" charset="0"/>
              <a:buAutoNum type="alphaLcPeriod"/>
            </a:pPr>
            <a:r>
              <a:rPr lang="en-US" altLang="en-US" sz="2200" b="0" dirty="0" smtClean="0">
                <a:effectLst/>
                <a:latin typeface="Liberation Sans" panose="020B0604020202020204" pitchFamily="34" charset="0"/>
              </a:rPr>
              <a:t>45%. </a:t>
            </a:r>
          </a:p>
          <a:p>
            <a:pPr marL="0" indent="0">
              <a:lnSpc>
                <a:spcPct val="120000"/>
              </a:lnSpc>
              <a:buFont typeface="Wingdings" pitchFamily="2" charset="2"/>
              <a:buNone/>
            </a:pPr>
            <a:endParaRPr lang="en-US" altLang="en-US" sz="2200" b="0" dirty="0" smtClean="0">
              <a:effectLst/>
              <a:latin typeface="Liberation Sans" panose="020B0604020202020204" pitchFamily="34" charset="0"/>
            </a:endParaRPr>
          </a:p>
        </p:txBody>
      </p:sp>
      <p:sp>
        <p:nvSpPr>
          <p:cNvPr id="9" name="Text Box 7"/>
          <p:cNvSpPr txBox="1">
            <a:spLocks noChangeArrowheads="1"/>
          </p:cNvSpPr>
          <p:nvPr/>
        </p:nvSpPr>
        <p:spPr bwMode="auto">
          <a:xfrm>
            <a:off x="533400" y="1295400"/>
            <a:ext cx="41148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chemeClr val="tx2">
                    <a:lumMod val="50000"/>
                  </a:schemeClr>
                </a:solidFill>
                <a:latin typeface="Arial" charset="0"/>
              </a:defRPr>
            </a:lvl1pPr>
          </a:lstStyle>
          <a:p>
            <a:pPr>
              <a:defRPr/>
            </a:pPr>
            <a:r>
              <a:rPr lang="en-US" sz="3000" dirty="0" smtClean="0">
                <a:solidFill>
                  <a:srgbClr val="CC0000"/>
                </a:solidFill>
                <a:latin typeface="Liberation Sans" panose="020B0604020202020204" pitchFamily="34" charset="0"/>
              </a:rPr>
              <a:t>Question</a:t>
            </a:r>
          </a:p>
        </p:txBody>
      </p:sp>
      <p:sp>
        <p:nvSpPr>
          <p:cNvPr id="6963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Notched Right Arrow 7"/>
          <p:cNvSpPr/>
          <p:nvPr/>
        </p:nvSpPr>
        <p:spPr bwMode="auto">
          <a:xfrm>
            <a:off x="228600" y="3352800"/>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11"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smtClean="0">
                <a:solidFill>
                  <a:schemeClr val="tx2">
                    <a:lumMod val="50000"/>
                  </a:schemeClr>
                </a:solidFill>
                <a:latin typeface="Liberation Sans" panose="020B0604020202020204" pitchFamily="34" charset="0"/>
              </a:rPr>
              <a:t>MARGIN OF SAFETY</a:t>
            </a:r>
            <a:endParaRPr lang="en-US" altLang="en-US" sz="3200" b="1" dirty="0">
              <a:solidFill>
                <a:schemeClr val="tx2">
                  <a:lumMod val="50000"/>
                </a:schemeClr>
              </a:solidFill>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pic>
        <p:nvPicPr>
          <p:cNvPr id="2" name="Picture 1"/>
          <p:cNvPicPr>
            <a:picLocks noChangeAspect="1"/>
          </p:cNvPicPr>
          <p:nvPr/>
        </p:nvPicPr>
        <p:blipFill>
          <a:blip r:embed="rId3"/>
          <a:stretch>
            <a:fillRect/>
          </a:stretch>
        </p:blipFill>
        <p:spPr>
          <a:xfrm>
            <a:off x="304800" y="914400"/>
            <a:ext cx="8610600" cy="3390031"/>
          </a:xfrm>
          <a:prstGeom prst="rect">
            <a:avLst/>
          </a:prstGeom>
        </p:spPr>
      </p:pic>
    </p:spTree>
  </p:cSld>
  <p:clrMapOvr>
    <a:masterClrMapping/>
  </p:clrMapOvr>
  <p:transition>
    <p:wipe dir="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3"/>
          <p:cNvSpPr>
            <a:spLocks noChangeArrowheads="1"/>
          </p:cNvSpPr>
          <p:nvPr/>
        </p:nvSpPr>
        <p:spPr bwMode="auto">
          <a:xfrm>
            <a:off x="685800" y="1568336"/>
            <a:ext cx="8001000" cy="4744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smtClean="0">
                <a:latin typeface="Liberation Sans" panose="020B0604020202020204" pitchFamily="34" charset="0"/>
              </a:rPr>
              <a:t>Zootsuit </a:t>
            </a:r>
            <a:r>
              <a:rPr lang="en-US" sz="2200" dirty="0">
                <a:latin typeface="Liberation Sans" panose="020B0604020202020204" pitchFamily="34" charset="0"/>
              </a:rPr>
              <a:t>Inc. makes travel bags that sell for $56 each. For the coming year, </a:t>
            </a:r>
            <a:r>
              <a:rPr lang="en-US" sz="2200" dirty="0" smtClean="0">
                <a:latin typeface="Liberation Sans" panose="020B0604020202020204" pitchFamily="34" charset="0"/>
              </a:rPr>
              <a:t>management expects fixed </a:t>
            </a:r>
            <a:r>
              <a:rPr lang="en-US" sz="2200" dirty="0">
                <a:latin typeface="Liberation Sans" panose="020B0604020202020204" pitchFamily="34" charset="0"/>
              </a:rPr>
              <a:t>costs to total $320,000 and variable costs to be $42 per unit. Compute </a:t>
            </a:r>
            <a:r>
              <a:rPr lang="en-US" sz="2200" dirty="0" smtClean="0">
                <a:latin typeface="Liberation Sans" panose="020B0604020202020204" pitchFamily="34" charset="0"/>
              </a:rPr>
              <a:t>the following</a:t>
            </a:r>
            <a:r>
              <a:rPr lang="en-US" sz="2200" dirty="0">
                <a:latin typeface="Liberation Sans" panose="020B0604020202020204" pitchFamily="34" charset="0"/>
              </a:rPr>
              <a:t>: </a:t>
            </a:r>
            <a:endParaRPr lang="en-US" sz="2200" dirty="0" smtClean="0">
              <a:latin typeface="Liberation Sans" panose="020B0604020202020204" pitchFamily="34" charset="0"/>
            </a:endParaRPr>
          </a:p>
          <a:p>
            <a:pPr lvl="1">
              <a:lnSpc>
                <a:spcPct val="125000"/>
              </a:lnSpc>
              <a:spcBef>
                <a:spcPts val="1200"/>
              </a:spcBef>
              <a:spcAft>
                <a:spcPts val="0"/>
              </a:spcAft>
              <a:buFontTx/>
              <a:buAutoNum type="alphaLcParenR"/>
            </a:pPr>
            <a:r>
              <a:rPr lang="en-US" sz="2200" dirty="0" smtClean="0">
                <a:latin typeface="Liberation Sans" panose="020B0604020202020204" pitchFamily="34" charset="0"/>
              </a:rPr>
              <a:t>break-even </a:t>
            </a:r>
            <a:r>
              <a:rPr lang="en-US" sz="2200" dirty="0">
                <a:latin typeface="Liberation Sans" panose="020B0604020202020204" pitchFamily="34" charset="0"/>
              </a:rPr>
              <a:t>point in dollars using the contribution margin (CM) ratio; </a:t>
            </a:r>
            <a:endParaRPr lang="en-US" sz="2200" dirty="0" smtClean="0">
              <a:latin typeface="Liberation Sans" panose="020B0604020202020204" pitchFamily="34" charset="0"/>
            </a:endParaRPr>
          </a:p>
          <a:p>
            <a:pPr lvl="1">
              <a:lnSpc>
                <a:spcPct val="125000"/>
              </a:lnSpc>
              <a:spcBef>
                <a:spcPts val="1200"/>
              </a:spcBef>
              <a:spcAft>
                <a:spcPts val="0"/>
              </a:spcAft>
              <a:buFontTx/>
              <a:buAutoNum type="alphaLcParenR"/>
            </a:pPr>
            <a:r>
              <a:rPr lang="en-US" sz="2200" dirty="0" smtClean="0">
                <a:latin typeface="Liberation Sans" panose="020B0604020202020204" pitchFamily="34" charset="0"/>
              </a:rPr>
              <a:t>the margin of safety and margin of safety ratio assuming actual sales are $1,382,400; and</a:t>
            </a:r>
          </a:p>
          <a:p>
            <a:pPr lvl="1">
              <a:lnSpc>
                <a:spcPct val="125000"/>
              </a:lnSpc>
              <a:spcBef>
                <a:spcPts val="1200"/>
              </a:spcBef>
              <a:spcAft>
                <a:spcPts val="0"/>
              </a:spcAft>
              <a:buFontTx/>
              <a:buAutoNum type="alphaLcParenR"/>
            </a:pPr>
            <a:r>
              <a:rPr lang="en-US" sz="2200" dirty="0" smtClean="0">
                <a:latin typeface="Liberation Sans" panose="020B0604020202020204" pitchFamily="34" charset="0"/>
              </a:rPr>
              <a:t>the </a:t>
            </a:r>
            <a:r>
              <a:rPr lang="en-US" sz="2200" dirty="0">
                <a:latin typeface="Liberation Sans" panose="020B0604020202020204" pitchFamily="34" charset="0"/>
              </a:rPr>
              <a:t>sales dollars required to earn net income of $410,000.</a:t>
            </a:r>
            <a:endParaRPr lang="en-US" altLang="en-US" sz="2200" dirty="0">
              <a:latin typeface="Liberation Sans" panose="020B0604020202020204" pitchFamily="34" charset="0"/>
            </a:endParaRPr>
          </a:p>
        </p:txBody>
      </p:sp>
      <p:sp>
        <p:nvSpPr>
          <p:cNvPr id="71683" name="Text Box 8"/>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1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16" name="Isosceles Triangle 15"/>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17" name="TextBox 16"/>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18" name="TextBox 17"/>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5</a:t>
            </a:r>
            <a:endParaRPr lang="en-US" sz="4000" b="1" i="0" dirty="0">
              <a:solidFill>
                <a:srgbClr val="E20000"/>
              </a:solidFill>
              <a:effectLst/>
              <a:latin typeface="+mn-lt"/>
            </a:endParaRPr>
          </a:p>
        </p:txBody>
      </p:sp>
      <p:sp>
        <p:nvSpPr>
          <p:cNvPr id="19" name="Rounded Rectangle 18"/>
          <p:cNvSpPr/>
          <p:nvPr/>
        </p:nvSpPr>
        <p:spPr bwMode="auto">
          <a:xfrm>
            <a:off x="2813712" y="261651"/>
            <a:ext cx="6139789" cy="1036140"/>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700" b="1" dirty="0" smtClean="0">
                <a:solidFill>
                  <a:schemeClr val="accent3"/>
                </a:solidFill>
                <a:latin typeface="Liberation Sans" panose="020B0604020202020204" pitchFamily="34" charset="0"/>
              </a:rPr>
              <a:t>Break-Even, Margin of Safety, and Target Net Income</a:t>
            </a:r>
            <a:endParaRPr lang="en-US" sz="2700" b="1" dirty="0">
              <a:solidFill>
                <a:schemeClr val="accent3"/>
              </a:solidFill>
              <a:latin typeface="Liberation Sans" panose="020B0604020202020204" pitchFamily="34" charset="0"/>
            </a:endParaRPr>
          </a:p>
        </p:txBody>
      </p:sp>
      <p:cxnSp>
        <p:nvCxnSpPr>
          <p:cNvPr id="20" name="Straight Connector 19"/>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1" name="Rectangle 20"/>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 name="Text Box 8"/>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25" name="Rectangle 3"/>
          <p:cNvSpPr>
            <a:spLocks noChangeArrowheads="1"/>
          </p:cNvSpPr>
          <p:nvPr/>
        </p:nvSpPr>
        <p:spPr bwMode="auto">
          <a:xfrm>
            <a:off x="685800" y="1570320"/>
            <a:ext cx="8001000" cy="2166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smtClean="0">
                <a:latin typeface="Liberation Sans" panose="020B0604020202020204" pitchFamily="34" charset="0"/>
              </a:rPr>
              <a:t>Zootsuit </a:t>
            </a:r>
            <a:r>
              <a:rPr lang="en-US" sz="2200" dirty="0">
                <a:latin typeface="Liberation Sans" panose="020B0604020202020204" pitchFamily="34" charset="0"/>
              </a:rPr>
              <a:t>Inc. makes travel bags that sell for $56 each. For the coming year, </a:t>
            </a:r>
            <a:r>
              <a:rPr lang="en-US" sz="2200" dirty="0" smtClean="0">
                <a:latin typeface="Liberation Sans" panose="020B0604020202020204" pitchFamily="34" charset="0"/>
              </a:rPr>
              <a:t>management expects fixed </a:t>
            </a:r>
            <a:r>
              <a:rPr lang="en-US" sz="2200" dirty="0">
                <a:latin typeface="Liberation Sans" panose="020B0604020202020204" pitchFamily="34" charset="0"/>
              </a:rPr>
              <a:t>costs to total $320,000 and variable costs to be $42 per unit. </a:t>
            </a:r>
            <a:r>
              <a:rPr lang="en-US" sz="2200" b="1" dirty="0">
                <a:latin typeface="Liberation Sans" panose="020B0604020202020204" pitchFamily="34" charset="0"/>
              </a:rPr>
              <a:t>Compute </a:t>
            </a:r>
            <a:r>
              <a:rPr lang="en-US" sz="2200" b="1" dirty="0" smtClean="0">
                <a:latin typeface="Liberation Sans" panose="020B0604020202020204" pitchFamily="34" charset="0"/>
              </a:rPr>
              <a:t>break-even </a:t>
            </a:r>
            <a:r>
              <a:rPr lang="en-US" sz="2200" b="1" dirty="0">
                <a:latin typeface="Liberation Sans" panose="020B0604020202020204" pitchFamily="34" charset="0"/>
              </a:rPr>
              <a:t>point in dollars using the contribution margin (CM) </a:t>
            </a:r>
            <a:r>
              <a:rPr lang="en-US" sz="2200" b="1" dirty="0" smtClean="0">
                <a:latin typeface="Liberation Sans" panose="020B0604020202020204" pitchFamily="34" charset="0"/>
              </a:rPr>
              <a:t>ratio. </a:t>
            </a:r>
          </a:p>
        </p:txBody>
      </p:sp>
      <p:sp>
        <p:nvSpPr>
          <p:cNvPr id="2" name="Rectangle 1"/>
          <p:cNvSpPr/>
          <p:nvPr/>
        </p:nvSpPr>
        <p:spPr>
          <a:xfrm>
            <a:off x="685800" y="4021385"/>
            <a:ext cx="7848600" cy="1054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ts val="1200"/>
              </a:spcBef>
              <a:tabLst>
                <a:tab pos="2057400" algn="l"/>
              </a:tabLst>
            </a:pPr>
            <a:r>
              <a:rPr lang="en-US" sz="2200" dirty="0">
                <a:latin typeface="Liberation Sans" panose="020B0604020202020204" pitchFamily="34" charset="0"/>
              </a:rPr>
              <a:t>Contribution margin ratio </a:t>
            </a:r>
            <a:r>
              <a:rPr lang="en-US" sz="2200" dirty="0" smtClean="0">
                <a:latin typeface="Liberation Sans" panose="020B0604020202020204" pitchFamily="34" charset="0"/>
              </a:rPr>
              <a:t>= </a:t>
            </a:r>
            <a:r>
              <a:rPr lang="en-US" sz="2200" dirty="0">
                <a:latin typeface="Liberation Sans" panose="020B0604020202020204" pitchFamily="34" charset="0"/>
              </a:rPr>
              <a:t>[($56 </a:t>
            </a:r>
            <a:r>
              <a:rPr lang="en-US" sz="2200" dirty="0" smtClean="0">
                <a:latin typeface="Liberation Sans" panose="020B0604020202020204" pitchFamily="34" charset="0"/>
              </a:rPr>
              <a:t>- </a:t>
            </a:r>
            <a:r>
              <a:rPr lang="en-US" sz="2200" dirty="0">
                <a:latin typeface="Liberation Sans" panose="020B0604020202020204" pitchFamily="34" charset="0"/>
              </a:rPr>
              <a:t>$</a:t>
            </a:r>
            <a:r>
              <a:rPr lang="en-US" sz="2200" dirty="0" smtClean="0">
                <a:latin typeface="Liberation Sans" panose="020B0604020202020204" pitchFamily="34" charset="0"/>
              </a:rPr>
              <a:t>42</a:t>
            </a:r>
            <a:r>
              <a:rPr lang="en-US" sz="2200" dirty="0">
                <a:latin typeface="Liberation Sans" panose="020B0604020202020204" pitchFamily="34" charset="0"/>
              </a:rPr>
              <a:t>) </a:t>
            </a:r>
            <a:r>
              <a:rPr lang="en-US" sz="2200" dirty="0" smtClean="0">
                <a:latin typeface="Liberation Sans" panose="020B0604020202020204" pitchFamily="34" charset="0"/>
              </a:rPr>
              <a:t>÷ </a:t>
            </a:r>
            <a:r>
              <a:rPr lang="en-US" sz="2200" dirty="0">
                <a:latin typeface="Liberation Sans" panose="020B0604020202020204" pitchFamily="34" charset="0"/>
              </a:rPr>
              <a:t>$56] </a:t>
            </a:r>
            <a:r>
              <a:rPr lang="en-US" sz="2200" dirty="0" smtClean="0">
                <a:latin typeface="Liberation Sans" panose="020B0604020202020204" pitchFamily="34" charset="0"/>
              </a:rPr>
              <a:t>= </a:t>
            </a:r>
            <a:r>
              <a:rPr lang="en-US" sz="2200" b="1" dirty="0">
                <a:latin typeface="Liberation Sans" panose="020B0604020202020204" pitchFamily="34" charset="0"/>
              </a:rPr>
              <a:t>25%</a:t>
            </a:r>
          </a:p>
          <a:p>
            <a:pPr>
              <a:lnSpc>
                <a:spcPct val="125000"/>
              </a:lnSpc>
              <a:spcBef>
                <a:spcPts val="1200"/>
              </a:spcBef>
              <a:tabLst>
                <a:tab pos="2057400" algn="l"/>
              </a:tabLst>
            </a:pPr>
            <a:r>
              <a:rPr lang="en-US" sz="2200" dirty="0">
                <a:latin typeface="Liberation Sans" panose="020B0604020202020204" pitchFamily="34" charset="0"/>
              </a:rPr>
              <a:t>Break-even sales in dollars </a:t>
            </a:r>
            <a:r>
              <a:rPr lang="en-US" sz="2200" dirty="0" smtClean="0">
                <a:latin typeface="Liberation Sans" panose="020B0604020202020204" pitchFamily="34" charset="0"/>
              </a:rPr>
              <a:t>= </a:t>
            </a:r>
            <a:r>
              <a:rPr lang="en-US" sz="2200" dirty="0">
                <a:latin typeface="Liberation Sans" panose="020B0604020202020204" pitchFamily="34" charset="0"/>
              </a:rPr>
              <a:t>$320,000 </a:t>
            </a:r>
            <a:r>
              <a:rPr lang="en-US" sz="2200" dirty="0" smtClean="0">
                <a:latin typeface="Liberation Sans" panose="020B0604020202020204" pitchFamily="34" charset="0"/>
              </a:rPr>
              <a:t>÷ </a:t>
            </a:r>
            <a:r>
              <a:rPr lang="en-US" sz="2200" dirty="0">
                <a:latin typeface="Liberation Sans" panose="020B0604020202020204" pitchFamily="34" charset="0"/>
              </a:rPr>
              <a:t>25% </a:t>
            </a:r>
            <a:r>
              <a:rPr lang="en-US" sz="2200" dirty="0" smtClean="0">
                <a:latin typeface="Liberation Sans" panose="020B0604020202020204" pitchFamily="34" charset="0"/>
              </a:rPr>
              <a:t>= </a:t>
            </a:r>
            <a:r>
              <a:rPr lang="en-US" sz="2200" b="1" dirty="0">
                <a:latin typeface="Liberation Sans" panose="020B0604020202020204" pitchFamily="34" charset="0"/>
              </a:rPr>
              <a:t>$1,280,000</a:t>
            </a:r>
          </a:p>
        </p:txBody>
      </p:sp>
      <p:sp>
        <p:nvSpPr>
          <p:cNvPr id="26" name="Rectangle 15"/>
          <p:cNvSpPr>
            <a:spLocks noChangeArrowheads="1"/>
          </p:cNvSpPr>
          <p:nvPr/>
        </p:nvSpPr>
        <p:spPr bwMode="auto">
          <a:xfrm>
            <a:off x="4114800" y="4084920"/>
            <a:ext cx="4572000" cy="3810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27" name="Rectangle 15"/>
          <p:cNvSpPr>
            <a:spLocks noChangeArrowheads="1"/>
          </p:cNvSpPr>
          <p:nvPr/>
        </p:nvSpPr>
        <p:spPr bwMode="auto">
          <a:xfrm>
            <a:off x="4419600" y="4694520"/>
            <a:ext cx="4267200" cy="3810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28"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16" name="Isosceles Triangle 15"/>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29" name="TextBox 28"/>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30" name="TextBox 29"/>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5</a:t>
            </a:r>
            <a:endParaRPr lang="en-US" sz="4000" b="1" i="0" dirty="0">
              <a:solidFill>
                <a:srgbClr val="E20000"/>
              </a:solidFill>
              <a:effectLst/>
              <a:latin typeface="+mn-lt"/>
            </a:endParaRPr>
          </a:p>
        </p:txBody>
      </p:sp>
      <p:sp>
        <p:nvSpPr>
          <p:cNvPr id="31" name="Rounded Rectangle 30"/>
          <p:cNvSpPr/>
          <p:nvPr/>
        </p:nvSpPr>
        <p:spPr bwMode="auto">
          <a:xfrm>
            <a:off x="2813712" y="261651"/>
            <a:ext cx="6139789" cy="1036140"/>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700" b="1" dirty="0" smtClean="0">
                <a:solidFill>
                  <a:schemeClr val="accent3"/>
                </a:solidFill>
                <a:latin typeface="Liberation Sans" panose="020B0604020202020204" pitchFamily="34" charset="0"/>
              </a:rPr>
              <a:t>Break-Even, Margin of Safety, and Target Net Income</a:t>
            </a:r>
            <a:endParaRPr lang="en-US" sz="2700" b="1" dirty="0">
              <a:solidFill>
                <a:schemeClr val="accent3"/>
              </a:solidFill>
              <a:latin typeface="Liberation Sans" panose="020B0604020202020204" pitchFamily="34" charset="0"/>
            </a:endParaRPr>
          </a:p>
        </p:txBody>
      </p:sp>
      <p:cxnSp>
        <p:nvCxnSpPr>
          <p:cNvPr id="32" name="Straight Connector 31"/>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6"/>
                                        </p:tgtEl>
                                      </p:cBhvr>
                                    </p:animEffect>
                                    <p:set>
                                      <p:cBhvr>
                                        <p:cTn id="7" dur="1" fill="hold">
                                          <p:stCondLst>
                                            <p:cond delay="499"/>
                                          </p:stCondLst>
                                        </p:cTn>
                                        <p:tgtEl>
                                          <p:spTgt spid="2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1"/>
          <p:cNvSpPr/>
          <p:nvPr/>
        </p:nvSpPr>
        <p:spPr>
          <a:xfrm>
            <a:off x="685800" y="4018769"/>
            <a:ext cx="7848600"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ts val="1200"/>
              </a:spcBef>
              <a:tabLst>
                <a:tab pos="2057400" algn="l"/>
              </a:tabLst>
            </a:pPr>
            <a:r>
              <a:rPr lang="en-US" sz="2200" dirty="0" smtClean="0">
                <a:latin typeface="Liberation Sans" panose="020B0604020202020204" pitchFamily="34" charset="0"/>
              </a:rPr>
              <a:t>Margin </a:t>
            </a:r>
            <a:r>
              <a:rPr lang="en-US" sz="2200" dirty="0">
                <a:latin typeface="Liberation Sans" panose="020B0604020202020204" pitchFamily="34" charset="0"/>
              </a:rPr>
              <a:t>of safety </a:t>
            </a:r>
            <a:r>
              <a:rPr lang="en-US" sz="2200" dirty="0" smtClean="0">
                <a:latin typeface="Liberation Sans" panose="020B0604020202020204" pitchFamily="34" charset="0"/>
              </a:rPr>
              <a:t>= </a:t>
            </a:r>
            <a:r>
              <a:rPr lang="en-US" sz="2200" dirty="0">
                <a:latin typeface="Liberation Sans" panose="020B0604020202020204" pitchFamily="34" charset="0"/>
              </a:rPr>
              <a:t>$1,382,400 </a:t>
            </a:r>
            <a:r>
              <a:rPr lang="en-US" sz="2200" dirty="0" smtClean="0">
                <a:latin typeface="Liberation Sans" panose="020B0604020202020204" pitchFamily="34" charset="0"/>
              </a:rPr>
              <a:t>- </a:t>
            </a:r>
            <a:r>
              <a:rPr lang="en-US" sz="2200" dirty="0">
                <a:latin typeface="Liberation Sans" panose="020B0604020202020204" pitchFamily="34" charset="0"/>
              </a:rPr>
              <a:t>$1,280,000 =</a:t>
            </a:r>
            <a:r>
              <a:rPr lang="en-US" sz="2200" dirty="0" smtClean="0">
                <a:latin typeface="Liberation Sans" panose="020B0604020202020204" pitchFamily="34" charset="0"/>
              </a:rPr>
              <a:t> </a:t>
            </a:r>
            <a:r>
              <a:rPr lang="en-US" sz="2200" b="1" dirty="0">
                <a:latin typeface="Liberation Sans" panose="020B0604020202020204" pitchFamily="34" charset="0"/>
              </a:rPr>
              <a:t>$</a:t>
            </a:r>
            <a:r>
              <a:rPr lang="en-US" sz="2200" b="1" dirty="0" smtClean="0">
                <a:latin typeface="Liberation Sans" panose="020B0604020202020204" pitchFamily="34" charset="0"/>
              </a:rPr>
              <a:t>102,400</a:t>
            </a:r>
          </a:p>
          <a:p>
            <a:pPr>
              <a:lnSpc>
                <a:spcPct val="125000"/>
              </a:lnSpc>
              <a:spcBef>
                <a:spcPts val="1200"/>
              </a:spcBef>
              <a:tabLst>
                <a:tab pos="2057400" algn="l"/>
              </a:tabLst>
            </a:pPr>
            <a:r>
              <a:rPr lang="en-US" sz="2200" dirty="0" smtClean="0">
                <a:latin typeface="Liberation Sans" panose="020B0604020202020204" pitchFamily="34" charset="0"/>
              </a:rPr>
              <a:t>Margin </a:t>
            </a:r>
            <a:r>
              <a:rPr lang="en-US" sz="2200" dirty="0">
                <a:latin typeface="Liberation Sans" panose="020B0604020202020204" pitchFamily="34" charset="0"/>
              </a:rPr>
              <a:t>of safety ratio </a:t>
            </a:r>
            <a:r>
              <a:rPr lang="en-US" sz="2200" dirty="0" smtClean="0">
                <a:latin typeface="Liberation Sans" panose="020B0604020202020204" pitchFamily="34" charset="0"/>
              </a:rPr>
              <a:t>= </a:t>
            </a:r>
            <a:r>
              <a:rPr lang="en-US" sz="2200" dirty="0">
                <a:latin typeface="Liberation Sans" panose="020B0604020202020204" pitchFamily="34" charset="0"/>
              </a:rPr>
              <a:t>$102,400 </a:t>
            </a:r>
            <a:r>
              <a:rPr lang="en-US" sz="2200" dirty="0" smtClean="0">
                <a:latin typeface="Liberation Sans" panose="020B0604020202020204" pitchFamily="34" charset="0"/>
              </a:rPr>
              <a:t>÷ </a:t>
            </a:r>
            <a:r>
              <a:rPr lang="en-US" sz="2200" dirty="0">
                <a:latin typeface="Liberation Sans" panose="020B0604020202020204" pitchFamily="34" charset="0"/>
              </a:rPr>
              <a:t>$1,382,400 </a:t>
            </a:r>
            <a:r>
              <a:rPr lang="en-US" sz="2200" dirty="0" smtClean="0">
                <a:latin typeface="Liberation Sans" panose="020B0604020202020204" pitchFamily="34" charset="0"/>
              </a:rPr>
              <a:t>= </a:t>
            </a:r>
            <a:r>
              <a:rPr lang="en-US" sz="2200" b="1" dirty="0">
                <a:latin typeface="Liberation Sans" panose="020B0604020202020204" pitchFamily="34" charset="0"/>
              </a:rPr>
              <a:t>7.4%</a:t>
            </a:r>
          </a:p>
        </p:txBody>
      </p:sp>
      <p:sp>
        <p:nvSpPr>
          <p:cNvPr id="72716" name="Text Box 23"/>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17" name="Text Box 8"/>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25" name="Rectangle 3"/>
          <p:cNvSpPr>
            <a:spLocks noChangeArrowheads="1"/>
          </p:cNvSpPr>
          <p:nvPr/>
        </p:nvSpPr>
        <p:spPr bwMode="auto">
          <a:xfrm>
            <a:off x="685800" y="1567704"/>
            <a:ext cx="8001000" cy="21666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smtClean="0">
                <a:latin typeface="Liberation Sans" panose="020B0604020202020204" pitchFamily="34" charset="0"/>
              </a:rPr>
              <a:t>Zootsuit </a:t>
            </a:r>
            <a:r>
              <a:rPr lang="en-US" sz="2200" dirty="0">
                <a:latin typeface="Liberation Sans" panose="020B0604020202020204" pitchFamily="34" charset="0"/>
              </a:rPr>
              <a:t>Inc. makes travel bags that sell for $56 each. For the coming year, </a:t>
            </a:r>
            <a:r>
              <a:rPr lang="en-US" sz="2200" dirty="0" smtClean="0">
                <a:latin typeface="Liberation Sans" panose="020B0604020202020204" pitchFamily="34" charset="0"/>
              </a:rPr>
              <a:t>management expects fixed </a:t>
            </a:r>
            <a:r>
              <a:rPr lang="en-US" sz="2200" dirty="0">
                <a:latin typeface="Liberation Sans" panose="020B0604020202020204" pitchFamily="34" charset="0"/>
              </a:rPr>
              <a:t>costs to total $320,000 and variable costs to be $42 per unit. </a:t>
            </a:r>
            <a:r>
              <a:rPr lang="en-US" sz="2200" b="1" dirty="0" smtClean="0">
                <a:latin typeface="Liberation Sans" panose="020B0604020202020204" pitchFamily="34" charset="0"/>
              </a:rPr>
              <a:t>Compute the </a:t>
            </a:r>
            <a:r>
              <a:rPr lang="en-US" sz="2200" b="1" dirty="0">
                <a:latin typeface="Liberation Sans" panose="020B0604020202020204" pitchFamily="34" charset="0"/>
              </a:rPr>
              <a:t>margin of safety and margin of safety ratio assuming actual sales are $</a:t>
            </a:r>
            <a:r>
              <a:rPr lang="en-US" sz="2200" b="1" dirty="0" smtClean="0">
                <a:latin typeface="Liberation Sans" panose="020B0604020202020204" pitchFamily="34" charset="0"/>
              </a:rPr>
              <a:t>1,382,400.</a:t>
            </a:r>
            <a:endParaRPr lang="en-US" sz="2200" b="1" dirty="0">
              <a:latin typeface="Liberation Sans" panose="020B0604020202020204" pitchFamily="34" charset="0"/>
            </a:endParaRPr>
          </a:p>
        </p:txBody>
      </p:sp>
      <p:sp>
        <p:nvSpPr>
          <p:cNvPr id="26" name="Rectangle 15"/>
          <p:cNvSpPr>
            <a:spLocks noChangeArrowheads="1"/>
          </p:cNvSpPr>
          <p:nvPr/>
        </p:nvSpPr>
        <p:spPr bwMode="auto">
          <a:xfrm>
            <a:off x="3048000" y="4082304"/>
            <a:ext cx="5638800" cy="3810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27" name="Rectangle 15"/>
          <p:cNvSpPr>
            <a:spLocks noChangeArrowheads="1"/>
          </p:cNvSpPr>
          <p:nvPr/>
        </p:nvSpPr>
        <p:spPr bwMode="auto">
          <a:xfrm>
            <a:off x="3657600" y="4691904"/>
            <a:ext cx="5029200" cy="3810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1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16" name="Isosceles Triangle 15"/>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28" name="TextBox 27"/>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9" name="TextBox 28"/>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5</a:t>
            </a:r>
            <a:endParaRPr lang="en-US" sz="4000" b="1" i="0" dirty="0">
              <a:solidFill>
                <a:srgbClr val="E20000"/>
              </a:solidFill>
              <a:effectLst/>
              <a:latin typeface="+mn-lt"/>
            </a:endParaRPr>
          </a:p>
        </p:txBody>
      </p:sp>
      <p:sp>
        <p:nvSpPr>
          <p:cNvPr id="30" name="Rounded Rectangle 29"/>
          <p:cNvSpPr/>
          <p:nvPr/>
        </p:nvSpPr>
        <p:spPr bwMode="auto">
          <a:xfrm>
            <a:off x="2813712" y="261651"/>
            <a:ext cx="6139789" cy="1036140"/>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700" b="1" dirty="0" smtClean="0">
                <a:solidFill>
                  <a:schemeClr val="accent3"/>
                </a:solidFill>
                <a:latin typeface="Liberation Sans" panose="020B0604020202020204" pitchFamily="34" charset="0"/>
              </a:rPr>
              <a:t>Break-Even, Margin of Safety, and Target Net Income</a:t>
            </a:r>
            <a:endParaRPr lang="en-US" sz="2700" b="1" dirty="0">
              <a:solidFill>
                <a:schemeClr val="accent3"/>
              </a:solidFill>
              <a:latin typeface="Liberation Sans" panose="020B0604020202020204" pitchFamily="34" charset="0"/>
            </a:endParaRPr>
          </a:p>
        </p:txBody>
      </p:sp>
      <p:cxnSp>
        <p:nvCxnSpPr>
          <p:cNvPr id="31" name="Straight Connector 30"/>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extLst>
      <p:ext uri="{BB962C8B-B14F-4D97-AF65-F5344CB8AC3E}">
        <p14:creationId xmlns:p14="http://schemas.microsoft.com/office/powerpoint/2010/main" val="1042612183"/>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6"/>
                                        </p:tgtEl>
                                      </p:cBhvr>
                                    </p:animEffect>
                                    <p:set>
                                      <p:cBhvr>
                                        <p:cTn id="7" dur="1" fill="hold">
                                          <p:stCondLst>
                                            <p:cond delay="499"/>
                                          </p:stCondLst>
                                        </p:cTn>
                                        <p:tgtEl>
                                          <p:spTgt spid="2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7"/>
                                        </p:tgtEl>
                                      </p:cBhvr>
                                    </p:animEffect>
                                    <p:set>
                                      <p:cBhvr>
                                        <p:cTn id="12"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Lst>
  </p:timing>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1"/>
          <p:cNvSpPr/>
          <p:nvPr/>
        </p:nvSpPr>
        <p:spPr>
          <a:xfrm>
            <a:off x="685800" y="3625817"/>
            <a:ext cx="7848600" cy="109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ts val="1200"/>
              </a:spcBef>
              <a:tabLst>
                <a:tab pos="2057400" algn="l"/>
              </a:tabLst>
            </a:pPr>
            <a:r>
              <a:rPr lang="en-US" sz="2200" dirty="0" smtClean="0">
                <a:latin typeface="Liberation Sans" panose="020B0604020202020204" pitchFamily="34" charset="0"/>
              </a:rPr>
              <a:t>Required </a:t>
            </a:r>
            <a:r>
              <a:rPr lang="en-US" sz="2200" dirty="0">
                <a:latin typeface="Liberation Sans" panose="020B0604020202020204" pitchFamily="34" charset="0"/>
              </a:rPr>
              <a:t>sales in dollars </a:t>
            </a:r>
            <a:r>
              <a:rPr lang="en-US" sz="2200" dirty="0" smtClean="0">
                <a:latin typeface="Liberation Sans" panose="020B0604020202020204" pitchFamily="34" charset="0"/>
              </a:rPr>
              <a:t>= </a:t>
            </a:r>
          </a:p>
          <a:p>
            <a:pPr algn="ctr">
              <a:lnSpc>
                <a:spcPct val="125000"/>
              </a:lnSpc>
              <a:spcBef>
                <a:spcPts val="1200"/>
              </a:spcBef>
              <a:tabLst>
                <a:tab pos="2057400" algn="l"/>
              </a:tabLst>
            </a:pPr>
            <a:r>
              <a:rPr lang="en-US" sz="2200" dirty="0" smtClean="0">
                <a:latin typeface="Liberation Sans" panose="020B0604020202020204" pitchFamily="34" charset="0"/>
              </a:rPr>
              <a:t>($</a:t>
            </a:r>
            <a:r>
              <a:rPr lang="en-US" sz="2200" dirty="0">
                <a:latin typeface="Liberation Sans" panose="020B0604020202020204" pitchFamily="34" charset="0"/>
              </a:rPr>
              <a:t>320,000 </a:t>
            </a:r>
            <a:r>
              <a:rPr lang="en-US" sz="2200" dirty="0" smtClean="0">
                <a:latin typeface="Liberation Sans" panose="020B0604020202020204" pitchFamily="34" charset="0"/>
              </a:rPr>
              <a:t>+ </a:t>
            </a:r>
            <a:r>
              <a:rPr lang="en-US" sz="2200" dirty="0">
                <a:latin typeface="Liberation Sans" panose="020B0604020202020204" pitchFamily="34" charset="0"/>
              </a:rPr>
              <a:t>$410,000) </a:t>
            </a:r>
            <a:r>
              <a:rPr lang="en-US" sz="2200" dirty="0" smtClean="0">
                <a:latin typeface="Liberation Sans" panose="020B0604020202020204" pitchFamily="34" charset="0"/>
              </a:rPr>
              <a:t>÷ </a:t>
            </a:r>
            <a:r>
              <a:rPr lang="en-US" sz="2200" dirty="0">
                <a:latin typeface="Liberation Sans" panose="020B0604020202020204" pitchFamily="34" charset="0"/>
              </a:rPr>
              <a:t>25% </a:t>
            </a:r>
            <a:r>
              <a:rPr lang="en-US" sz="2200" dirty="0" smtClean="0">
                <a:latin typeface="Liberation Sans" panose="020B0604020202020204" pitchFamily="34" charset="0"/>
              </a:rPr>
              <a:t>= </a:t>
            </a:r>
            <a:r>
              <a:rPr lang="en-US" sz="2200" b="1" dirty="0">
                <a:latin typeface="Liberation Sans" panose="020B0604020202020204" pitchFamily="34" charset="0"/>
              </a:rPr>
              <a:t>$2,920,000</a:t>
            </a:r>
          </a:p>
        </p:txBody>
      </p:sp>
      <p:sp>
        <p:nvSpPr>
          <p:cNvPr id="72716" name="Text Box 23"/>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17" name="Text Box 8"/>
          <p:cNvSpPr txBox="1">
            <a:spLocks noChangeArrowheads="1"/>
          </p:cNvSpPr>
          <p:nvPr/>
        </p:nvSpPr>
        <p:spPr bwMode="auto">
          <a:xfrm>
            <a:off x="2590800" y="609600"/>
            <a:ext cx="3124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bg1"/>
                </a:solidFill>
                <a:latin typeface="Liberation Sans" panose="020B0604020202020204" pitchFamily="34" charset="0"/>
              </a:rPr>
              <a:t>Comprehensive</a:t>
            </a:r>
          </a:p>
        </p:txBody>
      </p:sp>
      <p:sp>
        <p:nvSpPr>
          <p:cNvPr id="25" name="Rectangle 3"/>
          <p:cNvSpPr>
            <a:spLocks noChangeArrowheads="1"/>
          </p:cNvSpPr>
          <p:nvPr/>
        </p:nvSpPr>
        <p:spPr bwMode="auto">
          <a:xfrm>
            <a:off x="685800" y="1568417"/>
            <a:ext cx="8001000" cy="1743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6858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marL="0" lvl="1" indent="0">
              <a:lnSpc>
                <a:spcPct val="125000"/>
              </a:lnSpc>
              <a:spcBef>
                <a:spcPts val="1200"/>
              </a:spcBef>
              <a:spcAft>
                <a:spcPts val="0"/>
              </a:spcAft>
            </a:pPr>
            <a:r>
              <a:rPr lang="en-US" sz="2200" dirty="0" smtClean="0">
                <a:latin typeface="Liberation Sans" panose="020B0604020202020204" pitchFamily="34" charset="0"/>
              </a:rPr>
              <a:t>Zootsuit </a:t>
            </a:r>
            <a:r>
              <a:rPr lang="en-US" sz="2200" dirty="0">
                <a:latin typeface="Liberation Sans" panose="020B0604020202020204" pitchFamily="34" charset="0"/>
              </a:rPr>
              <a:t>Inc. makes travel bags that sell for $56 each. For the coming year, </a:t>
            </a:r>
            <a:r>
              <a:rPr lang="en-US" sz="2200" dirty="0" smtClean="0">
                <a:latin typeface="Liberation Sans" panose="020B0604020202020204" pitchFamily="34" charset="0"/>
              </a:rPr>
              <a:t>management expects fixed </a:t>
            </a:r>
            <a:r>
              <a:rPr lang="en-US" sz="2200" dirty="0">
                <a:latin typeface="Liberation Sans" panose="020B0604020202020204" pitchFamily="34" charset="0"/>
              </a:rPr>
              <a:t>costs to total $320,000 and variable costs to be $42 per unit. </a:t>
            </a:r>
            <a:r>
              <a:rPr lang="en-US" sz="2200" b="1" dirty="0" smtClean="0">
                <a:latin typeface="Liberation Sans" panose="020B0604020202020204" pitchFamily="34" charset="0"/>
              </a:rPr>
              <a:t>Compute the </a:t>
            </a:r>
            <a:r>
              <a:rPr lang="en-US" sz="2200" b="1" dirty="0">
                <a:latin typeface="Liberation Sans" panose="020B0604020202020204" pitchFamily="34" charset="0"/>
              </a:rPr>
              <a:t>sales dollars required to earn net income of $410,000</a:t>
            </a:r>
            <a:r>
              <a:rPr lang="en-US" sz="2200" b="1" dirty="0" smtClean="0">
                <a:latin typeface="Liberation Sans" panose="020B0604020202020204" pitchFamily="34" charset="0"/>
              </a:rPr>
              <a:t>.</a:t>
            </a:r>
            <a:endParaRPr lang="en-US" altLang="en-US" sz="2200" b="1" dirty="0">
              <a:latin typeface="Liberation Sans" panose="020B0604020202020204" pitchFamily="34" charset="0"/>
            </a:endParaRPr>
          </a:p>
        </p:txBody>
      </p:sp>
      <p:sp>
        <p:nvSpPr>
          <p:cNvPr id="27" name="Rectangle 15"/>
          <p:cNvSpPr>
            <a:spLocks noChangeArrowheads="1"/>
          </p:cNvSpPr>
          <p:nvPr/>
        </p:nvSpPr>
        <p:spPr bwMode="auto">
          <a:xfrm>
            <a:off x="1752600" y="4298952"/>
            <a:ext cx="5943600" cy="381000"/>
          </a:xfrm>
          <a:prstGeom prst="rect">
            <a:avLst/>
          </a:prstGeom>
          <a:solidFill>
            <a:schemeClr val="bg1"/>
          </a:solidFill>
          <a:ln w="19050" cap="sq">
            <a:no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15" name="Text Box 5"/>
          <p:cNvSpPr txBox="1">
            <a:spLocks noChangeArrowheads="1"/>
          </p:cNvSpPr>
          <p:nvPr/>
        </p:nvSpPr>
        <p:spPr bwMode="auto">
          <a:xfrm>
            <a:off x="8077200" y="6369050"/>
            <a:ext cx="914400" cy="336550"/>
          </a:xfrm>
          <a:prstGeom prst="rect">
            <a:avLst/>
          </a:prstGeom>
          <a:noFill/>
          <a:ln>
            <a:noFill/>
          </a:ln>
          <a:effectLst/>
          <a:extLst/>
        </p:spPr>
        <p:txBody>
          <a:bodyPr wrap="square">
            <a:spAutoFit/>
          </a:bodyPr>
          <a:lstStyle>
            <a:lvl1pPr marL="457200" indent="-457200">
              <a:defRPr b="1">
                <a:solidFill>
                  <a:schemeClr val="folHlink"/>
                </a:solidFill>
                <a:latin typeface="Comic Sans MS" pitchFamily="66"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pPr algn="r">
              <a:spcBef>
                <a:spcPct val="50000"/>
              </a:spcBef>
            </a:pPr>
            <a:r>
              <a:rPr lang="en-US" altLang="en-US" sz="1600" i="1" dirty="0">
                <a:solidFill>
                  <a:schemeClr val="tx1"/>
                </a:solidFill>
                <a:latin typeface="Liberation Sans" panose="020B0604020202020204" pitchFamily="34" charset="0"/>
              </a:rPr>
              <a:t>LO </a:t>
            </a:r>
            <a:r>
              <a:rPr lang="en-US" altLang="en-US" sz="1600" i="1" dirty="0" smtClean="0">
                <a:solidFill>
                  <a:schemeClr val="tx1"/>
                </a:solidFill>
                <a:latin typeface="Liberation Sans" panose="020B0604020202020204" pitchFamily="34" charset="0"/>
              </a:rPr>
              <a:t>5</a:t>
            </a:r>
            <a:endParaRPr lang="en-US" altLang="en-US" sz="1600" i="1" dirty="0">
              <a:solidFill>
                <a:schemeClr val="tx1"/>
              </a:solidFill>
              <a:latin typeface="Liberation Sans" panose="020B0604020202020204" pitchFamily="34" charset="0"/>
            </a:endParaRPr>
          </a:p>
        </p:txBody>
      </p:sp>
      <p:sp>
        <p:nvSpPr>
          <p:cNvPr id="16" name="Isosceles Triangle 15"/>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Liberation Sans" panose="020B0604020202020204" pitchFamily="34" charset="0"/>
            </a:endParaRPr>
          </a:p>
        </p:txBody>
      </p:sp>
      <p:sp>
        <p:nvSpPr>
          <p:cNvPr id="26" name="TextBox 25"/>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smtClean="0">
                <a:latin typeface="Liberation Sans" panose="020B0604020202020204" pitchFamily="34" charset="0"/>
              </a:rPr>
              <a:t>DO IT!</a:t>
            </a:r>
            <a:endParaRPr lang="en-US" sz="3200" b="1" dirty="0">
              <a:latin typeface="Liberation Sans" panose="020B0604020202020204" pitchFamily="34" charset="0"/>
            </a:endParaRPr>
          </a:p>
        </p:txBody>
      </p:sp>
      <p:sp>
        <p:nvSpPr>
          <p:cNvPr id="28" name="TextBox 27"/>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5</a:t>
            </a:r>
            <a:endParaRPr lang="en-US" sz="4000" b="1" i="0" dirty="0">
              <a:solidFill>
                <a:srgbClr val="E20000"/>
              </a:solidFill>
              <a:effectLst/>
              <a:latin typeface="+mn-lt"/>
            </a:endParaRPr>
          </a:p>
        </p:txBody>
      </p:sp>
      <p:sp>
        <p:nvSpPr>
          <p:cNvPr id="29" name="Rounded Rectangle 28"/>
          <p:cNvSpPr/>
          <p:nvPr/>
        </p:nvSpPr>
        <p:spPr bwMode="auto">
          <a:xfrm>
            <a:off x="2813712" y="261651"/>
            <a:ext cx="6139789" cy="1036140"/>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700" b="1" dirty="0" smtClean="0">
                <a:solidFill>
                  <a:schemeClr val="accent3"/>
                </a:solidFill>
                <a:latin typeface="Liberation Sans" panose="020B0604020202020204" pitchFamily="34" charset="0"/>
              </a:rPr>
              <a:t>Break-Even, Margin of Safety, and Target Net Income</a:t>
            </a:r>
            <a:endParaRPr lang="en-US" sz="2700" b="1" dirty="0">
              <a:solidFill>
                <a:schemeClr val="accent3"/>
              </a:solidFill>
              <a:latin typeface="Liberation Sans" panose="020B0604020202020204" pitchFamily="34" charset="0"/>
            </a:endParaRPr>
          </a:p>
        </p:txBody>
      </p:sp>
      <p:cxnSp>
        <p:nvCxnSpPr>
          <p:cNvPr id="30" name="Straight Connector 29"/>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extLst>
      <p:ext uri="{BB962C8B-B14F-4D97-AF65-F5344CB8AC3E}">
        <p14:creationId xmlns:p14="http://schemas.microsoft.com/office/powerpoint/2010/main" val="126234139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27"/>
                                        </p:tgtEl>
                                      </p:cBhvr>
                                    </p:animEffect>
                                    <p:set>
                                      <p:cBhvr>
                                        <p:cTn id="7"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826" name="Rectangle 2"/>
          <p:cNvSpPr>
            <a:spLocks noChangeArrowheads="1"/>
          </p:cNvSpPr>
          <p:nvPr/>
        </p:nvSpPr>
        <p:spPr bwMode="auto">
          <a:xfrm>
            <a:off x="580572" y="1295400"/>
            <a:ext cx="7953827" cy="40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66" tIns="46034" rIns="92066" bIns="46034">
            <a:spAutoFit/>
          </a:bodyPr>
          <a:lstStyle>
            <a:lvl1pPr defTabSz="966788" eaLnBrk="0" hangingPunct="0">
              <a:defRPr sz="2400">
                <a:solidFill>
                  <a:schemeClr val="tx1"/>
                </a:solidFill>
                <a:latin typeface="Times New Roman" pitchFamily="18" charset="0"/>
              </a:defRPr>
            </a:lvl1pPr>
            <a:lvl2pPr marL="482600" defTabSz="966788" eaLnBrk="0" hangingPunct="0">
              <a:defRPr sz="2400">
                <a:solidFill>
                  <a:schemeClr val="tx1"/>
                </a:solidFill>
                <a:latin typeface="Times New Roman" pitchFamily="18" charset="0"/>
              </a:defRPr>
            </a:lvl2pPr>
            <a:lvl3pPr marL="966788" defTabSz="966788" eaLnBrk="0" hangingPunct="0">
              <a:defRPr sz="2400">
                <a:solidFill>
                  <a:schemeClr val="tx1"/>
                </a:solidFill>
                <a:latin typeface="Times New Roman" pitchFamily="18" charset="0"/>
              </a:defRPr>
            </a:lvl3pPr>
            <a:lvl4pPr marL="1449388" defTabSz="966788" eaLnBrk="0" hangingPunct="0">
              <a:defRPr sz="2400">
                <a:solidFill>
                  <a:schemeClr val="tx1"/>
                </a:solidFill>
                <a:latin typeface="Times New Roman" pitchFamily="18" charset="0"/>
              </a:defRPr>
            </a:lvl4pPr>
            <a:lvl5pPr marL="1933575" defTabSz="966788" eaLnBrk="0" hangingPunct="0">
              <a:defRPr sz="2400">
                <a:solidFill>
                  <a:schemeClr val="tx1"/>
                </a:solidFill>
                <a:latin typeface="Times New Roman" pitchFamily="18" charset="0"/>
              </a:defRPr>
            </a:lvl5pPr>
            <a:lvl6pPr marL="2390775" defTabSz="966788" eaLnBrk="0" fontAlgn="base" hangingPunct="0">
              <a:spcBef>
                <a:spcPct val="0"/>
              </a:spcBef>
              <a:spcAft>
                <a:spcPct val="0"/>
              </a:spcAft>
              <a:defRPr sz="2400">
                <a:solidFill>
                  <a:schemeClr val="tx1"/>
                </a:solidFill>
                <a:latin typeface="Times New Roman" pitchFamily="18" charset="0"/>
              </a:defRPr>
            </a:lvl6pPr>
            <a:lvl7pPr marL="2847975" defTabSz="966788" eaLnBrk="0" fontAlgn="base" hangingPunct="0">
              <a:spcBef>
                <a:spcPct val="0"/>
              </a:spcBef>
              <a:spcAft>
                <a:spcPct val="0"/>
              </a:spcAft>
              <a:defRPr sz="2400">
                <a:solidFill>
                  <a:schemeClr val="tx1"/>
                </a:solidFill>
                <a:latin typeface="Times New Roman" pitchFamily="18" charset="0"/>
              </a:defRPr>
            </a:lvl7pPr>
            <a:lvl8pPr marL="3305175" defTabSz="966788" eaLnBrk="0" fontAlgn="base" hangingPunct="0">
              <a:spcBef>
                <a:spcPct val="0"/>
              </a:spcBef>
              <a:spcAft>
                <a:spcPct val="0"/>
              </a:spcAft>
              <a:defRPr sz="2400">
                <a:solidFill>
                  <a:schemeClr val="tx1"/>
                </a:solidFill>
                <a:latin typeface="Times New Roman" pitchFamily="18" charset="0"/>
              </a:defRPr>
            </a:lvl8pPr>
            <a:lvl9pPr marL="3762375" defTabSz="966788" eaLnBrk="0" fontAlgn="base" hangingPunct="0">
              <a:spcBef>
                <a:spcPct val="0"/>
              </a:spcBef>
              <a:spcAft>
                <a:spcPct val="0"/>
              </a:spcAft>
              <a:defRPr sz="2400">
                <a:solidFill>
                  <a:schemeClr val="tx1"/>
                </a:solidFill>
                <a:latin typeface="Times New Roman" pitchFamily="18" charset="0"/>
              </a:defRPr>
            </a:lvl9pPr>
          </a:lstStyle>
          <a:p>
            <a:pPr algn="just">
              <a:lnSpc>
                <a:spcPct val="130000"/>
              </a:lnSpc>
            </a:pPr>
            <a:r>
              <a:rPr lang="en-US" altLang="en-US" sz="2000" dirty="0">
                <a:latin typeface="Liberation Sans" panose="020B0604020202020204" pitchFamily="34" charset="0"/>
              </a:rPr>
              <a:t>Copyright © </a:t>
            </a:r>
            <a:r>
              <a:rPr lang="en-US" altLang="en-US" sz="2000" dirty="0" smtClean="0">
                <a:latin typeface="Liberation Sans" panose="020B0604020202020204" pitchFamily="34" charset="0"/>
              </a:rPr>
              <a:t>2017 </a:t>
            </a:r>
            <a:r>
              <a:rPr lang="en-US" altLang="en-US" sz="2000" dirty="0">
                <a:latin typeface="Liberation Sans" panose="020B0604020202020204" pitchFamily="34" charset="0"/>
              </a:rPr>
              <a:t>John Wiley &amp; Sons, Inc. All rights reserved. Reproduction or translation of this work beyond that permitted in Section 117 of the 1976 United States Copyright Act without the express written permission of the copyright owner is unlawful. Request for further information should be addressed to the Permissions Department, John Wiley &amp; Sons, Inc. The purchaser may make back-up copies for his/her own use only and not for distribution or resale. The Publisher assumes no responsibility for errors, omissions, or damages, caused by the use of these programs or from the use of the information contained herein.</a:t>
            </a:r>
          </a:p>
        </p:txBody>
      </p:sp>
      <p:sp>
        <p:nvSpPr>
          <p:cNvPr id="5" name="Rectangle 1031"/>
          <p:cNvSpPr txBox="1">
            <a:spLocks noChangeArrowheads="1"/>
          </p:cNvSpPr>
          <p:nvPr/>
        </p:nvSpPr>
        <p:spPr>
          <a:xfrm>
            <a:off x="580573" y="357187"/>
            <a:ext cx="7877628" cy="525364"/>
          </a:xfrm>
          <a:prstGeom prst="rect">
            <a:avLst/>
          </a:prstGeom>
          <a:noFill/>
          <a:ln w="63500">
            <a:noFill/>
            <a:miter lim="800000"/>
            <a:headEnd/>
            <a:tailEnd/>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vert="horz" wrap="square" lIns="85593" tIns="42045" rIns="85593" bIns="42045" numCol="1" anchor="t" anchorCtr="0" compatLnSpc="1">
            <a:prstTxWarp prst="textNoShape">
              <a:avLst/>
            </a:prstTxWarp>
          </a:bodyPr>
          <a:lstStyle>
            <a:defPPr>
              <a:defRPr lang="en-US"/>
            </a:defPPr>
            <a:lvl1pPr defTabSz="966788" eaLnBrk="0" hangingPunct="0">
              <a:defRPr sz="3200">
                <a:solidFill>
                  <a:srgbClr val="000099"/>
                </a:solidFill>
                <a:latin typeface="Liberation Sans" panose="020B0604020202020204" pitchFamily="34" charset="0"/>
              </a:defRPr>
            </a:lvl1pPr>
            <a:lvl2pPr algn="ctr" defTabSz="966788">
              <a:defRPr sz="3400">
                <a:solidFill>
                  <a:srgbClr val="000099"/>
                </a:solidFill>
                <a:latin typeface="Comic Sans MS" pitchFamily="66" charset="0"/>
              </a:defRPr>
            </a:lvl2pPr>
            <a:lvl3pPr algn="ctr" defTabSz="966788">
              <a:defRPr sz="3400">
                <a:solidFill>
                  <a:srgbClr val="000099"/>
                </a:solidFill>
                <a:latin typeface="Comic Sans MS" pitchFamily="66" charset="0"/>
              </a:defRPr>
            </a:lvl3pPr>
            <a:lvl4pPr algn="ctr" defTabSz="966788">
              <a:defRPr sz="3400">
                <a:solidFill>
                  <a:srgbClr val="000099"/>
                </a:solidFill>
                <a:latin typeface="Comic Sans MS" pitchFamily="66" charset="0"/>
              </a:defRPr>
            </a:lvl4pPr>
            <a:lvl5pPr algn="ctr" defTabSz="966788">
              <a:defRPr sz="3400">
                <a:solidFill>
                  <a:srgbClr val="000099"/>
                </a:solidFill>
                <a:latin typeface="Comic Sans MS" pitchFamily="66" charset="0"/>
              </a:defRPr>
            </a:lvl5pPr>
            <a:lvl6pPr marL="457200" algn="ctr" defTabSz="966788" fontAlgn="base">
              <a:spcBef>
                <a:spcPct val="0"/>
              </a:spcBef>
              <a:spcAft>
                <a:spcPct val="0"/>
              </a:spcAft>
              <a:defRPr sz="3400">
                <a:solidFill>
                  <a:srgbClr val="000099"/>
                </a:solidFill>
                <a:latin typeface="Comic Sans MS" pitchFamily="66" charset="0"/>
              </a:defRPr>
            </a:lvl6pPr>
            <a:lvl7pPr marL="914400" algn="ctr" defTabSz="966788" fontAlgn="base">
              <a:spcBef>
                <a:spcPct val="0"/>
              </a:spcBef>
              <a:spcAft>
                <a:spcPct val="0"/>
              </a:spcAft>
              <a:defRPr sz="3400">
                <a:solidFill>
                  <a:srgbClr val="000099"/>
                </a:solidFill>
                <a:latin typeface="Comic Sans MS" pitchFamily="66" charset="0"/>
              </a:defRPr>
            </a:lvl7pPr>
            <a:lvl8pPr marL="1371600" algn="ctr" defTabSz="966788" fontAlgn="base">
              <a:spcBef>
                <a:spcPct val="0"/>
              </a:spcBef>
              <a:spcAft>
                <a:spcPct val="0"/>
              </a:spcAft>
              <a:defRPr sz="3400">
                <a:solidFill>
                  <a:srgbClr val="000099"/>
                </a:solidFill>
                <a:latin typeface="Comic Sans MS" pitchFamily="66" charset="0"/>
              </a:defRPr>
            </a:lvl8pPr>
            <a:lvl9pPr marL="1828800" algn="ctr" defTabSz="966788" fontAlgn="base">
              <a:spcBef>
                <a:spcPct val="0"/>
              </a:spcBef>
              <a:spcAft>
                <a:spcPct val="0"/>
              </a:spcAft>
              <a:defRPr sz="3400">
                <a:solidFill>
                  <a:srgbClr val="000099"/>
                </a:solidFill>
                <a:latin typeface="Comic Sans MS" pitchFamily="66" charset="0"/>
              </a:defRPr>
            </a:lvl9pPr>
          </a:lstStyle>
          <a:p>
            <a:pPr algn="l"/>
            <a:r>
              <a:rPr lang="en-US" altLang="en-US" b="1" dirty="0" smtClean="0"/>
              <a:t>Copyright</a:t>
            </a:r>
            <a:endParaRPr lang="en-US" altLang="en-US" b="1" dirty="0"/>
          </a:p>
        </p:txBody>
      </p:sp>
      <p:sp>
        <p:nvSpPr>
          <p:cNvPr id="6" name="Line 16"/>
          <p:cNvSpPr>
            <a:spLocks noChangeShapeType="1"/>
          </p:cNvSpPr>
          <p:nvPr/>
        </p:nvSpPr>
        <p:spPr bwMode="auto">
          <a:xfrm>
            <a:off x="508000" y="1000125"/>
            <a:ext cx="8055429"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86493" tIns="43247" rIns="86493" bIns="43247"/>
          <a:lstStyle/>
          <a:p>
            <a:pPr>
              <a:defRPr/>
            </a:pPr>
            <a:endParaRPr lang="en-US" dirty="0">
              <a:effectLst>
                <a:outerShdw blurRad="38100" dist="38100" dir="2700000" algn="tl">
                  <a:srgbClr val="000000">
                    <a:alpha val="43137"/>
                  </a:srgbClr>
                </a:outerShdw>
              </a:effectLst>
              <a:latin typeface="Liberation Sans" panose="020B0604020202020204" pitchFamily="34" charset="0"/>
            </a:endParaRPr>
          </a:p>
        </p:txBody>
      </p:sp>
    </p:spTree>
    <p:extLst>
      <p:ext uri="{BB962C8B-B14F-4D97-AF65-F5344CB8AC3E}">
        <p14:creationId xmlns:p14="http://schemas.microsoft.com/office/powerpoint/2010/main" val="755704788"/>
      </p:ext>
    </p:extLst>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movnglnc">
  <a:themeElements>
    <a:clrScheme name="">
      <a:dk1>
        <a:srgbClr val="000000"/>
      </a:dk1>
      <a:lt1>
        <a:srgbClr val="FFFFFF"/>
      </a:lt1>
      <a:dk2>
        <a:srgbClr val="0000FF"/>
      </a:dk2>
      <a:lt2>
        <a:srgbClr val="000000"/>
      </a:lt2>
      <a:accent1>
        <a:srgbClr val="00FFFF"/>
      </a:accent1>
      <a:accent2>
        <a:srgbClr val="FF0000"/>
      </a:accent2>
      <a:accent3>
        <a:srgbClr val="FFFFFF"/>
      </a:accent3>
      <a:accent4>
        <a:srgbClr val="000000"/>
      </a:accent4>
      <a:accent5>
        <a:srgbClr val="AAFFFF"/>
      </a:accent5>
      <a:accent6>
        <a:srgbClr val="E70000"/>
      </a:accent6>
      <a:hlink>
        <a:srgbClr val="000099"/>
      </a:hlink>
      <a:folHlink>
        <a:srgbClr val="000000"/>
      </a:folHlink>
    </a:clrScheme>
    <a:fontScheme name="movnglnc">
      <a:majorFont>
        <a:latin typeface="Comic Sans MS"/>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ovngln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vngln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vngln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vngln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vngln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vngln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vngln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6DF764A6F52B49968E4AB0C4C5012D" ma:contentTypeVersion="4" ma:contentTypeDescription="Create a new document." ma:contentTypeScope="" ma:versionID="22cb981c9d44129059961b4d133faea1">
  <xsd:schema xmlns:xsd="http://www.w3.org/2001/XMLSchema" xmlns:xs="http://www.w3.org/2001/XMLSchema" xmlns:p="http://schemas.microsoft.com/office/2006/metadata/properties" xmlns:ns2="0b03a2af-f498-433c-8776-97d3c032a002" targetNamespace="http://schemas.microsoft.com/office/2006/metadata/properties" ma:root="true" ma:fieldsID="d4d589f5c29b6c89fd8900c759efc40b" ns2:_="">
    <xsd:import namespace="0b03a2af-f498-433c-8776-97d3c032a00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03a2af-f498-433c-8776-97d3c032a0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AE7255E-E043-467B-A1E0-B50335759254}"/>
</file>

<file path=customXml/itemProps2.xml><?xml version="1.0" encoding="utf-8"?>
<ds:datastoreItem xmlns:ds="http://schemas.openxmlformats.org/officeDocument/2006/customXml" ds:itemID="{719188EB-2FFB-433D-97AD-A7BE6C0C88FA}"/>
</file>

<file path=customXml/itemProps3.xml><?xml version="1.0" encoding="utf-8"?>
<ds:datastoreItem xmlns:ds="http://schemas.openxmlformats.org/officeDocument/2006/customXml" ds:itemID="{1FDE58D3-E112-4859-B62B-A788934EACCE}"/>
</file>

<file path=docProps/app.xml><?xml version="1.0" encoding="utf-8"?>
<Properties xmlns="http://schemas.openxmlformats.org/officeDocument/2006/extended-properties" xmlns:vt="http://schemas.openxmlformats.org/officeDocument/2006/docPropsVTypes">
  <Template>C:\Program Files\Microsoft Office\Templates\1033\Company Handbook.pot</Template>
  <TotalTime>12931</TotalTime>
  <Pages>43</Pages>
  <Words>3578</Words>
  <Application>Microsoft Office PowerPoint</Application>
  <PresentationFormat>On-screen Show (4:3)</PresentationFormat>
  <Paragraphs>522</Paragraphs>
  <Slides>74</Slides>
  <Notes>74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74</vt:i4>
      </vt:variant>
    </vt:vector>
  </HeadingPairs>
  <TitlesOfParts>
    <vt:vector size="81" baseType="lpstr">
      <vt:lpstr>Arial</vt:lpstr>
      <vt:lpstr>Comic Sans MS</vt:lpstr>
      <vt:lpstr>Constantia</vt:lpstr>
      <vt:lpstr>Liberation Sans</vt:lpstr>
      <vt:lpstr>Times New Roman</vt:lpstr>
      <vt:lpstr>Wingdings</vt:lpstr>
      <vt:lpstr>movnglnc</vt:lpstr>
      <vt:lpstr>PowerPoint Presentation</vt:lpstr>
      <vt:lpstr>CHAPTER 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Accounting Principles 8th Edition</dc:title>
  <dc:subject>Chapter 22</dc:subject>
  <dc:creator>Dan &amp; Suzanne Ward</dc:creator>
  <cp:lastModifiedBy>Coby Harmon</cp:lastModifiedBy>
  <cp:revision>1772</cp:revision>
  <cp:lastPrinted>1999-09-16T17:08:20Z</cp:lastPrinted>
  <dcterms:created xsi:type="dcterms:W3CDTF">1997-03-28T18:03:02Z</dcterms:created>
  <dcterms:modified xsi:type="dcterms:W3CDTF">2016-08-16T17:02:09Z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0x0101005B6DF764A6F52B49968E4AB0C4C5012D</vt:lpwstr>
  </property>
</Properties>
</file>