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4"/>
  </p:sldMasterIdLst>
  <p:notesMasterIdLst>
    <p:notesMasterId r:id="rId82"/>
  </p:notesMasterIdLst>
  <p:handoutMasterIdLst>
    <p:handoutMasterId r:id="rId83"/>
  </p:handoutMasterIdLst>
  <p:sldIdLst>
    <p:sldId id="852" r:id="rId5"/>
    <p:sldId id="850" r:id="rId6"/>
    <p:sldId id="851" r:id="rId7"/>
    <p:sldId id="646" r:id="rId8"/>
    <p:sldId id="828" r:id="rId9"/>
    <p:sldId id="764" r:id="rId10"/>
    <p:sldId id="722" r:id="rId11"/>
    <p:sldId id="766" r:id="rId12"/>
    <p:sldId id="767" r:id="rId13"/>
    <p:sldId id="818" r:id="rId14"/>
    <p:sldId id="768" r:id="rId15"/>
    <p:sldId id="769" r:id="rId16"/>
    <p:sldId id="770" r:id="rId17"/>
    <p:sldId id="771" r:id="rId18"/>
    <p:sldId id="772" r:id="rId19"/>
    <p:sldId id="719" r:id="rId20"/>
    <p:sldId id="817" r:id="rId21"/>
    <p:sldId id="677" r:id="rId22"/>
    <p:sldId id="708" r:id="rId23"/>
    <p:sldId id="844" r:id="rId24"/>
    <p:sldId id="721" r:id="rId25"/>
    <p:sldId id="775" r:id="rId26"/>
    <p:sldId id="776" r:id="rId27"/>
    <p:sldId id="777" r:id="rId28"/>
    <p:sldId id="655" r:id="rId29"/>
    <p:sldId id="710" r:id="rId30"/>
    <p:sldId id="829" r:id="rId31"/>
    <p:sldId id="711" r:id="rId32"/>
    <p:sldId id="712" r:id="rId33"/>
    <p:sldId id="779" r:id="rId34"/>
    <p:sldId id="780" r:id="rId35"/>
    <p:sldId id="781" r:id="rId36"/>
    <p:sldId id="830" r:id="rId37"/>
    <p:sldId id="782" r:id="rId38"/>
    <p:sldId id="783" r:id="rId39"/>
    <p:sldId id="784" r:id="rId40"/>
    <p:sldId id="785" r:id="rId41"/>
    <p:sldId id="786" r:id="rId42"/>
    <p:sldId id="787" r:id="rId43"/>
    <p:sldId id="788" r:id="rId44"/>
    <p:sldId id="789" r:id="rId45"/>
    <p:sldId id="790" r:id="rId46"/>
    <p:sldId id="791" r:id="rId47"/>
    <p:sldId id="792" r:id="rId48"/>
    <p:sldId id="793" r:id="rId49"/>
    <p:sldId id="794" r:id="rId50"/>
    <p:sldId id="795" r:id="rId51"/>
    <p:sldId id="678" r:id="rId52"/>
    <p:sldId id="796" r:id="rId53"/>
    <p:sldId id="797" r:id="rId54"/>
    <p:sldId id="847" r:id="rId55"/>
    <p:sldId id="798" r:id="rId56"/>
    <p:sldId id="799" r:id="rId57"/>
    <p:sldId id="731" r:id="rId58"/>
    <p:sldId id="747" r:id="rId59"/>
    <p:sldId id="801" r:id="rId60"/>
    <p:sldId id="800" r:id="rId61"/>
    <p:sldId id="802" r:id="rId62"/>
    <p:sldId id="803" r:id="rId63"/>
    <p:sldId id="804" r:id="rId64"/>
    <p:sldId id="805" r:id="rId65"/>
    <p:sldId id="735" r:id="rId66"/>
    <p:sldId id="824" r:id="rId67"/>
    <p:sldId id="808" r:id="rId68"/>
    <p:sldId id="807" r:id="rId69"/>
    <p:sldId id="809" r:id="rId70"/>
    <p:sldId id="810" r:id="rId71"/>
    <p:sldId id="751" r:id="rId72"/>
    <p:sldId id="811" r:id="rId73"/>
    <p:sldId id="812" r:id="rId74"/>
    <p:sldId id="813" r:id="rId75"/>
    <p:sldId id="814" r:id="rId76"/>
    <p:sldId id="815" r:id="rId77"/>
    <p:sldId id="753" r:id="rId78"/>
    <p:sldId id="816" r:id="rId79"/>
    <p:sldId id="845" r:id="rId80"/>
    <p:sldId id="848" r:id="rId81"/>
  </p:sldIdLst>
  <p:sldSz cx="9144000" cy="6858000" type="screen4x3"/>
  <p:notesSz cx="7004050" cy="929005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5">
          <p15:clr>
            <a:srgbClr val="A4A3A4"/>
          </p15:clr>
        </p15:guide>
        <p15:guide id="2" pos="220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C0000"/>
    <a:srgbClr val="FFFFCC"/>
    <a:srgbClr val="006600"/>
    <a:srgbClr val="000066"/>
    <a:srgbClr val="99CCFF"/>
    <a:srgbClr val="000099"/>
    <a:srgbClr val="800000"/>
    <a:srgbClr val="C9E4FF"/>
    <a:srgbClr val="B3D9FF"/>
    <a:srgbClr val="66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C37B4E-E534-4B37-9543-6F2F6162DF94}" v="1" dt="2021-09-02T04:40:10.6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44" autoAdjust="0"/>
    <p:restoredTop sz="94316" autoAdjust="0"/>
  </p:normalViewPr>
  <p:slideViewPr>
    <p:cSldViewPr>
      <p:cViewPr>
        <p:scale>
          <a:sx n="80" d="100"/>
          <a:sy n="80" d="100"/>
        </p:scale>
        <p:origin x="1188" y="327"/>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 r:id="rId43" collapse="1"/>
      <p:sld r:id="rId44" collapse="1"/>
      <p:sld r:id="rId45" collapse="1"/>
      <p:sld r:id="rId46" collapse="1"/>
      <p:sld r:id="rId47" collapse="1"/>
      <p:sld r:id="rId48" collapse="1"/>
      <p:sld r:id="rId49" collapse="1"/>
      <p:sld r:id="rId50" collapse="1"/>
      <p:sld r:id="rId51" collapse="1"/>
      <p:sld r:id="rId52" collapse="1"/>
      <p:sld r:id="rId53" collapse="1"/>
      <p:sld r:id="rId54" collapse="1"/>
      <p:sld r:id="rId55" collapse="1"/>
      <p:sld r:id="rId56" collapse="1"/>
      <p:sld r:id="rId57" collapse="1"/>
      <p:sld r:id="rId58" collapse="1"/>
      <p:sld r:id="rId59" collapse="1"/>
      <p:sld r:id="rId60" collapse="1"/>
      <p:sld r:id="rId61" collapse="1"/>
      <p:sld r:id="rId62" collapse="1"/>
      <p:sld r:id="rId63" collapse="1"/>
      <p:sld r:id="rId64" collapse="1"/>
      <p:sld r:id="rId65" collapse="1"/>
      <p:sld r:id="rId66" collapse="1"/>
      <p:sld r:id="rId67" collapse="1"/>
      <p:sld r:id="rId68" collapse="1"/>
      <p:sld r:id="rId69" collapse="1"/>
      <p:sld r:id="rId70" collapse="1"/>
      <p:sld r:id="rId71" collapse="1"/>
      <p:sld r:id="rId72" collapse="1"/>
      <p:sld r:id="rId73" collapse="1"/>
      <p:sld r:id="rId74" collapse="1"/>
    </p:sldLst>
  </p:outlineViewPr>
  <p:notesTextViewPr>
    <p:cViewPr>
      <p:scale>
        <a:sx n="100" d="100"/>
        <a:sy n="100" d="100"/>
      </p:scale>
      <p:origin x="0" y="0"/>
    </p:cViewPr>
  </p:notesTextViewPr>
  <p:sorterViewPr>
    <p:cViewPr>
      <p:scale>
        <a:sx n="100" d="100"/>
        <a:sy n="100" d="100"/>
      </p:scale>
      <p:origin x="0" y="10998"/>
    </p:cViewPr>
  </p:sorterViewPr>
  <p:notesViewPr>
    <p:cSldViewPr>
      <p:cViewPr>
        <p:scale>
          <a:sx n="75" d="100"/>
          <a:sy n="75" d="100"/>
        </p:scale>
        <p:origin x="-1776" y="-246"/>
      </p:cViewPr>
      <p:guideLst>
        <p:guide orient="horz" pos="2925"/>
        <p:guide pos="2206"/>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presProps" Target="presProps.xml"/><Relationship Id="rId89" Type="http://schemas.microsoft.com/office/2015/10/relationships/revisionInfo" Target="revisionInfo.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handoutMaster" Target="handoutMasters/handoutMaster1.xml"/><Relationship Id="rId88"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tableStyles" Target="tableStyles.xml"/><Relationship Id="rId61" Type="http://schemas.openxmlformats.org/officeDocument/2006/relationships/slide" Target="slides/slide57.xml"/><Relationship Id="rId82" Type="http://schemas.openxmlformats.org/officeDocument/2006/relationships/notesMaster" Target="notesMasters/notesMaster1.xml"/><Relationship Id="rId19" Type="http://schemas.openxmlformats.org/officeDocument/2006/relationships/slide" Target="slides/slide15.xml"/></Relationships>
</file>

<file path=ppt/_rels/viewProps.xml.rels><?xml version="1.0" encoding="UTF-8" standalone="yes"?>
<Relationships xmlns="http://schemas.openxmlformats.org/package/2006/relationships"><Relationship Id="rId26" Type="http://schemas.openxmlformats.org/officeDocument/2006/relationships/slide" Target="slides/slide28.xml"/><Relationship Id="rId21" Type="http://schemas.openxmlformats.org/officeDocument/2006/relationships/slide" Target="slides/slide23.xml"/><Relationship Id="rId42" Type="http://schemas.openxmlformats.org/officeDocument/2006/relationships/slide" Target="slides/slide44.xml"/><Relationship Id="rId47" Type="http://schemas.openxmlformats.org/officeDocument/2006/relationships/slide" Target="slides/slide49.xml"/><Relationship Id="rId63" Type="http://schemas.openxmlformats.org/officeDocument/2006/relationships/slide" Target="slides/slide65.xml"/><Relationship Id="rId68" Type="http://schemas.openxmlformats.org/officeDocument/2006/relationships/slide" Target="slides/slide70.xml"/><Relationship Id="rId2" Type="http://schemas.openxmlformats.org/officeDocument/2006/relationships/slide" Target="slides/slide4.xml"/><Relationship Id="rId16" Type="http://schemas.openxmlformats.org/officeDocument/2006/relationships/slide" Target="slides/slide18.xml"/><Relationship Id="rId29" Type="http://schemas.openxmlformats.org/officeDocument/2006/relationships/slide" Target="slides/slide31.xml"/><Relationship Id="rId11" Type="http://schemas.openxmlformats.org/officeDocument/2006/relationships/slide" Target="slides/slide13.xml"/><Relationship Id="rId24" Type="http://schemas.openxmlformats.org/officeDocument/2006/relationships/slide" Target="slides/slide26.xml"/><Relationship Id="rId32" Type="http://schemas.openxmlformats.org/officeDocument/2006/relationships/slide" Target="slides/slide34.xml"/><Relationship Id="rId37" Type="http://schemas.openxmlformats.org/officeDocument/2006/relationships/slide" Target="slides/slide39.xml"/><Relationship Id="rId40" Type="http://schemas.openxmlformats.org/officeDocument/2006/relationships/slide" Target="slides/slide42.xml"/><Relationship Id="rId45" Type="http://schemas.openxmlformats.org/officeDocument/2006/relationships/slide" Target="slides/slide47.xml"/><Relationship Id="rId53" Type="http://schemas.openxmlformats.org/officeDocument/2006/relationships/slide" Target="slides/slide55.xml"/><Relationship Id="rId58" Type="http://schemas.openxmlformats.org/officeDocument/2006/relationships/slide" Target="slides/slide60.xml"/><Relationship Id="rId66" Type="http://schemas.openxmlformats.org/officeDocument/2006/relationships/slide" Target="slides/slide68.xml"/><Relationship Id="rId74" Type="http://schemas.openxmlformats.org/officeDocument/2006/relationships/slide" Target="slides/slide76.xml"/><Relationship Id="rId5" Type="http://schemas.openxmlformats.org/officeDocument/2006/relationships/slide" Target="slides/slide7.xml"/><Relationship Id="rId61" Type="http://schemas.openxmlformats.org/officeDocument/2006/relationships/slide" Target="slides/slide63.xml"/><Relationship Id="rId19" Type="http://schemas.openxmlformats.org/officeDocument/2006/relationships/slide" Target="slides/slide21.xml"/><Relationship Id="rId14" Type="http://schemas.openxmlformats.org/officeDocument/2006/relationships/slide" Target="slides/slide16.xml"/><Relationship Id="rId22" Type="http://schemas.openxmlformats.org/officeDocument/2006/relationships/slide" Target="slides/slide24.xml"/><Relationship Id="rId27" Type="http://schemas.openxmlformats.org/officeDocument/2006/relationships/slide" Target="slides/slide29.xml"/><Relationship Id="rId30" Type="http://schemas.openxmlformats.org/officeDocument/2006/relationships/slide" Target="slides/slide32.xml"/><Relationship Id="rId35" Type="http://schemas.openxmlformats.org/officeDocument/2006/relationships/slide" Target="slides/slide37.xml"/><Relationship Id="rId43" Type="http://schemas.openxmlformats.org/officeDocument/2006/relationships/slide" Target="slides/slide45.xml"/><Relationship Id="rId48" Type="http://schemas.openxmlformats.org/officeDocument/2006/relationships/slide" Target="slides/slide50.xml"/><Relationship Id="rId56" Type="http://schemas.openxmlformats.org/officeDocument/2006/relationships/slide" Target="slides/slide58.xml"/><Relationship Id="rId64" Type="http://schemas.openxmlformats.org/officeDocument/2006/relationships/slide" Target="slides/slide66.xml"/><Relationship Id="rId69" Type="http://schemas.openxmlformats.org/officeDocument/2006/relationships/slide" Target="slides/slide71.xml"/><Relationship Id="rId8" Type="http://schemas.openxmlformats.org/officeDocument/2006/relationships/slide" Target="slides/slide10.xml"/><Relationship Id="rId51" Type="http://schemas.openxmlformats.org/officeDocument/2006/relationships/slide" Target="slides/slide53.xml"/><Relationship Id="rId72" Type="http://schemas.openxmlformats.org/officeDocument/2006/relationships/slide" Target="slides/slide74.xml"/><Relationship Id="rId3" Type="http://schemas.openxmlformats.org/officeDocument/2006/relationships/slide" Target="slides/slide5.xml"/><Relationship Id="rId12" Type="http://schemas.openxmlformats.org/officeDocument/2006/relationships/slide" Target="slides/slide14.xml"/><Relationship Id="rId17" Type="http://schemas.openxmlformats.org/officeDocument/2006/relationships/slide" Target="slides/slide19.xml"/><Relationship Id="rId25" Type="http://schemas.openxmlformats.org/officeDocument/2006/relationships/slide" Target="slides/slide27.xml"/><Relationship Id="rId33" Type="http://schemas.openxmlformats.org/officeDocument/2006/relationships/slide" Target="slides/slide35.xml"/><Relationship Id="rId38" Type="http://schemas.openxmlformats.org/officeDocument/2006/relationships/slide" Target="slides/slide40.xml"/><Relationship Id="rId46" Type="http://schemas.openxmlformats.org/officeDocument/2006/relationships/slide" Target="slides/slide48.xml"/><Relationship Id="rId59" Type="http://schemas.openxmlformats.org/officeDocument/2006/relationships/slide" Target="slides/slide61.xml"/><Relationship Id="rId67" Type="http://schemas.openxmlformats.org/officeDocument/2006/relationships/slide" Target="slides/slide69.xml"/><Relationship Id="rId20" Type="http://schemas.openxmlformats.org/officeDocument/2006/relationships/slide" Target="slides/slide22.xml"/><Relationship Id="rId41" Type="http://schemas.openxmlformats.org/officeDocument/2006/relationships/slide" Target="slides/slide43.xml"/><Relationship Id="rId54" Type="http://schemas.openxmlformats.org/officeDocument/2006/relationships/slide" Target="slides/slide56.xml"/><Relationship Id="rId62" Type="http://schemas.openxmlformats.org/officeDocument/2006/relationships/slide" Target="slides/slide64.xml"/><Relationship Id="rId70" Type="http://schemas.openxmlformats.org/officeDocument/2006/relationships/slide" Target="slides/slide72.xml"/><Relationship Id="rId1" Type="http://schemas.openxmlformats.org/officeDocument/2006/relationships/slide" Target="slides/slide3.xml"/><Relationship Id="rId6" Type="http://schemas.openxmlformats.org/officeDocument/2006/relationships/slide" Target="slides/slide8.xml"/><Relationship Id="rId15" Type="http://schemas.openxmlformats.org/officeDocument/2006/relationships/slide" Target="slides/slide17.xml"/><Relationship Id="rId23" Type="http://schemas.openxmlformats.org/officeDocument/2006/relationships/slide" Target="slides/slide25.xml"/><Relationship Id="rId28" Type="http://schemas.openxmlformats.org/officeDocument/2006/relationships/slide" Target="slides/slide30.xml"/><Relationship Id="rId36" Type="http://schemas.openxmlformats.org/officeDocument/2006/relationships/slide" Target="slides/slide38.xml"/><Relationship Id="rId49" Type="http://schemas.openxmlformats.org/officeDocument/2006/relationships/slide" Target="slides/slide51.xml"/><Relationship Id="rId57" Type="http://schemas.openxmlformats.org/officeDocument/2006/relationships/slide" Target="slides/slide59.xml"/><Relationship Id="rId10" Type="http://schemas.openxmlformats.org/officeDocument/2006/relationships/slide" Target="slides/slide12.xml"/><Relationship Id="rId31" Type="http://schemas.openxmlformats.org/officeDocument/2006/relationships/slide" Target="slides/slide33.xml"/><Relationship Id="rId44" Type="http://schemas.openxmlformats.org/officeDocument/2006/relationships/slide" Target="slides/slide46.xml"/><Relationship Id="rId52" Type="http://schemas.openxmlformats.org/officeDocument/2006/relationships/slide" Target="slides/slide54.xml"/><Relationship Id="rId60" Type="http://schemas.openxmlformats.org/officeDocument/2006/relationships/slide" Target="slides/slide62.xml"/><Relationship Id="rId65" Type="http://schemas.openxmlformats.org/officeDocument/2006/relationships/slide" Target="slides/slide67.xml"/><Relationship Id="rId73" Type="http://schemas.openxmlformats.org/officeDocument/2006/relationships/slide" Target="slides/slide75.xml"/><Relationship Id="rId4" Type="http://schemas.openxmlformats.org/officeDocument/2006/relationships/slide" Target="slides/slide6.xml"/><Relationship Id="rId9" Type="http://schemas.openxmlformats.org/officeDocument/2006/relationships/slide" Target="slides/slide11.xml"/><Relationship Id="rId13" Type="http://schemas.openxmlformats.org/officeDocument/2006/relationships/slide" Target="slides/slide15.xml"/><Relationship Id="rId18" Type="http://schemas.openxmlformats.org/officeDocument/2006/relationships/slide" Target="slides/slide20.xml"/><Relationship Id="rId39" Type="http://schemas.openxmlformats.org/officeDocument/2006/relationships/slide" Target="slides/slide41.xml"/><Relationship Id="rId34" Type="http://schemas.openxmlformats.org/officeDocument/2006/relationships/slide" Target="slides/slide36.xml"/><Relationship Id="rId50" Type="http://schemas.openxmlformats.org/officeDocument/2006/relationships/slide" Target="slides/slide52.xml"/><Relationship Id="rId55" Type="http://schemas.openxmlformats.org/officeDocument/2006/relationships/slide" Target="slides/slide57.xml"/><Relationship Id="rId7" Type="http://schemas.openxmlformats.org/officeDocument/2006/relationships/slide" Target="slides/slide9.xml"/><Relationship Id="rId71" Type="http://schemas.openxmlformats.org/officeDocument/2006/relationships/slide" Target="slides/slide7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lak Thind" userId="S::palak.thind5634@myucw.ca::876014bc-1a95-4cbe-bec1-7f4392f1ba73" providerId="AD" clId="Web-{A9C37B4E-E534-4B37-9543-6F2F6162DF94}"/>
    <pc:docChg chg="modSld">
      <pc:chgData name="Palak Thind" userId="S::palak.thind5634@myucw.ca::876014bc-1a95-4cbe-bec1-7f4392f1ba73" providerId="AD" clId="Web-{A9C37B4E-E534-4B37-9543-6F2F6162DF94}" dt="2021-09-02T04:40:10.612" v="0" actId="1076"/>
      <pc:docMkLst>
        <pc:docMk/>
      </pc:docMkLst>
      <pc:sldChg chg="modSp">
        <pc:chgData name="Palak Thind" userId="S::palak.thind5634@myucw.ca::876014bc-1a95-4cbe-bec1-7f4392f1ba73" providerId="AD" clId="Web-{A9C37B4E-E534-4B37-9543-6F2F6162DF94}" dt="2021-09-02T04:40:10.612" v="0" actId="1076"/>
        <pc:sldMkLst>
          <pc:docMk/>
          <pc:sldMk cId="0" sldId="712"/>
        </pc:sldMkLst>
        <pc:picChg chg="mod">
          <ac:chgData name="Palak Thind" userId="S::palak.thind5634@myucw.ca::876014bc-1a95-4cbe-bec1-7f4392f1ba73" providerId="AD" clId="Web-{A9C37B4E-E534-4B37-9543-6F2F6162DF94}" dt="2021-09-02T04:40:10.612" v="0" actId="1076"/>
          <ac:picMkLst>
            <pc:docMk/>
            <pc:sldMk cId="0" sldId="712"/>
            <ac:picMk id="3" creationId="{00000000-0000-0000-0000-000000000000}"/>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94045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388938" y="4413250"/>
            <a:ext cx="6303962" cy="417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871" tIns="45130" rIns="91871" bIns="45130" numCol="1" anchor="t" anchorCtr="0" compatLnSpc="1">
            <a:prstTxWarp prst="textNoShape">
              <a:avLst/>
            </a:prstTxWarp>
          </a:bodyPr>
          <a:lstStyle/>
          <a:p>
            <a:pPr lvl="0"/>
            <a:r>
              <a:rPr lang="en-US" noProof="0"/>
              <a:t>Click to edit Master notes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1923" name="Rectangle 3"/>
          <p:cNvSpPr>
            <a:spLocks noGrp="1" noRot="1" noChangeAspect="1" noChangeArrowheads="1" noTextEdit="1"/>
          </p:cNvSpPr>
          <p:nvPr>
            <p:ph type="sldImg" idx="2"/>
          </p:nvPr>
        </p:nvSpPr>
        <p:spPr bwMode="auto">
          <a:xfrm>
            <a:off x="1189038" y="703263"/>
            <a:ext cx="4627562" cy="3470275"/>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Tree>
    <p:extLst>
      <p:ext uri="{BB962C8B-B14F-4D97-AF65-F5344CB8AC3E}">
        <p14:creationId xmlns:p14="http://schemas.microsoft.com/office/powerpoint/2010/main" val="81754689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400" kern="1200">
        <a:solidFill>
          <a:schemeClr val="tx1"/>
        </a:solidFill>
        <a:latin typeface="Arial" charset="0"/>
        <a:ea typeface="+mn-ea"/>
        <a:cs typeface="+mn-cs"/>
      </a:defRPr>
    </a:lvl1pPr>
    <a:lvl2pPr marL="457200" algn="l" rtl="0" eaLnBrk="0" fontAlgn="base" hangingPunct="0">
      <a:spcBef>
        <a:spcPct val="30000"/>
      </a:spcBef>
      <a:spcAft>
        <a:spcPct val="0"/>
      </a:spcAft>
      <a:defRPr sz="1400" kern="1200">
        <a:solidFill>
          <a:schemeClr val="tx1"/>
        </a:solidFill>
        <a:latin typeface="Arial" charset="0"/>
        <a:ea typeface="+mn-ea"/>
        <a:cs typeface="+mn-cs"/>
      </a:defRPr>
    </a:lvl2pPr>
    <a:lvl3pPr marL="914400" algn="l" rtl="0" eaLnBrk="0" fontAlgn="base" hangingPunct="0">
      <a:spcBef>
        <a:spcPct val="30000"/>
      </a:spcBef>
      <a:spcAft>
        <a:spcPct val="0"/>
      </a:spcAft>
      <a:defRPr sz="1400" kern="1200">
        <a:solidFill>
          <a:schemeClr val="tx1"/>
        </a:solidFill>
        <a:latin typeface="Arial" charset="0"/>
        <a:ea typeface="+mn-ea"/>
        <a:cs typeface="+mn-cs"/>
      </a:defRPr>
    </a:lvl3pPr>
    <a:lvl4pPr marL="1371600" algn="l" rtl="0" eaLnBrk="0" fontAlgn="base" hangingPunct="0">
      <a:spcBef>
        <a:spcPct val="30000"/>
      </a:spcBef>
      <a:spcAft>
        <a:spcPct val="0"/>
      </a:spcAft>
      <a:defRPr sz="1400" kern="1200">
        <a:solidFill>
          <a:schemeClr val="tx1"/>
        </a:solidFill>
        <a:latin typeface="Arial" charset="0"/>
        <a:ea typeface="+mn-ea"/>
        <a:cs typeface="+mn-cs"/>
      </a:defRPr>
    </a:lvl4pPr>
    <a:lvl5pPr marL="1828800" algn="l" rtl="0" eaLnBrk="0" fontAlgn="base" hangingPunct="0">
      <a:spcBef>
        <a:spcPct val="30000"/>
      </a:spcBef>
      <a:spcAft>
        <a:spcPct val="0"/>
      </a:spcAft>
      <a:defRPr sz="14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2" name="Rectangle 2"/>
          <p:cNvSpPr>
            <a:spLocks noGrp="1" noRot="1" noChangeAspect="1" noChangeArrowheads="1" noTextEdit="1"/>
          </p:cNvSpPr>
          <p:nvPr>
            <p:ph type="sldImg"/>
          </p:nvPr>
        </p:nvSpPr>
        <p:spPr>
          <a:ln/>
        </p:spPr>
      </p:sp>
      <p:sp>
        <p:nvSpPr>
          <p:cNvPr id="322563"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15310689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ln/>
        </p:spPr>
      </p:sp>
      <p:sp>
        <p:nvSpPr>
          <p:cNvPr id="55300" name="Rectangle 4"/>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32480551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ln/>
        </p:spPr>
      </p:sp>
      <p:sp>
        <p:nvSpPr>
          <p:cNvPr id="8601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4687008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9861829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6557983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604121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633082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1380535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6033813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42169346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7794473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032727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3451419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Rot="1" noChangeAspect="1" noChangeArrowheads="1" noTextEdit="1"/>
          </p:cNvSpPr>
          <p:nvPr>
            <p:ph type="sldImg"/>
          </p:nvPr>
        </p:nvSpPr>
        <p:spPr>
          <a:ln/>
        </p:spPr>
      </p:sp>
      <p:sp>
        <p:nvSpPr>
          <p:cNvPr id="97283"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8025810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a:ln/>
        </p:spPr>
      </p:sp>
      <p:sp>
        <p:nvSpPr>
          <p:cNvPr id="98307"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40914653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ChangeArrowheads="1" noTextEdit="1"/>
          </p:cNvSpPr>
          <p:nvPr>
            <p:ph type="sldImg"/>
          </p:nvPr>
        </p:nvSpPr>
        <p:spPr>
          <a:ln/>
        </p:spPr>
      </p:sp>
      <p:sp>
        <p:nvSpPr>
          <p:cNvPr id="99331"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833813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40747660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ln/>
        </p:spPr>
      </p:sp>
      <p:sp>
        <p:nvSpPr>
          <p:cNvPr id="10137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8846717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ChangeArrowheads="1" noTextEdit="1"/>
          </p:cNvSpPr>
          <p:nvPr>
            <p:ph type="sldImg"/>
          </p:nvPr>
        </p:nvSpPr>
        <p:spPr>
          <a:ln/>
        </p:spPr>
      </p:sp>
      <p:sp>
        <p:nvSpPr>
          <p:cNvPr id="10137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9798605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spect="1" noChangeArrowheads="1" noTextEdit="1"/>
          </p:cNvSpPr>
          <p:nvPr>
            <p:ph type="sldImg"/>
          </p:nvPr>
        </p:nvSpPr>
        <p:spPr>
          <a:ln/>
        </p:spPr>
      </p:sp>
      <p:sp>
        <p:nvSpPr>
          <p:cNvPr id="103427"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5935972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4141609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2143489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spect="1" noChangeArrowheads="1" noTextEdit="1"/>
          </p:cNvSpPr>
          <p:nvPr>
            <p:ph type="sldImg"/>
          </p:nvPr>
        </p:nvSpPr>
        <p:spPr>
          <a:ln/>
        </p:spPr>
      </p:sp>
      <p:sp>
        <p:nvSpPr>
          <p:cNvPr id="106499"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0567108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spect="1" noChangeArrowheads="1" noTextEdit="1"/>
          </p:cNvSpPr>
          <p:nvPr>
            <p:ph type="sldImg"/>
          </p:nvPr>
        </p:nvSpPr>
        <p:spPr>
          <a:ln/>
        </p:spPr>
      </p:sp>
      <p:sp>
        <p:nvSpPr>
          <p:cNvPr id="107523"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7437387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spect="1" noChangeArrowheads="1" noTextEdit="1"/>
          </p:cNvSpPr>
          <p:nvPr>
            <p:ph type="sldImg"/>
          </p:nvPr>
        </p:nvSpPr>
        <p:spPr>
          <a:ln/>
        </p:spPr>
      </p:sp>
      <p:sp>
        <p:nvSpPr>
          <p:cNvPr id="108547"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6095644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0403579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spect="1" noChangeArrowheads="1" noTextEdit="1"/>
          </p:cNvSpPr>
          <p:nvPr>
            <p:ph type="sldImg"/>
          </p:nvPr>
        </p:nvSpPr>
        <p:spPr>
          <a:ln/>
        </p:spPr>
      </p:sp>
      <p:sp>
        <p:nvSpPr>
          <p:cNvPr id="109571"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0109128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spect="1" noChangeArrowheads="1" noTextEdit="1"/>
          </p:cNvSpPr>
          <p:nvPr>
            <p:ph type="sldImg"/>
          </p:nvPr>
        </p:nvSpPr>
        <p:spPr>
          <a:ln/>
        </p:spPr>
      </p:sp>
      <p:sp>
        <p:nvSpPr>
          <p:cNvPr id="11161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48615863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Rot="1" noChangeAspect="1" noChangeArrowheads="1" noTextEdit="1"/>
          </p:cNvSpPr>
          <p:nvPr>
            <p:ph type="sldImg"/>
          </p:nvPr>
        </p:nvSpPr>
        <p:spPr>
          <a:ln/>
        </p:spPr>
      </p:sp>
      <p:sp>
        <p:nvSpPr>
          <p:cNvPr id="113667"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1379567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spect="1" noChangeArrowheads="1" noTextEdit="1"/>
          </p:cNvSpPr>
          <p:nvPr>
            <p:ph type="sldImg"/>
          </p:nvPr>
        </p:nvSpPr>
        <p:spPr>
          <a:ln/>
        </p:spPr>
      </p:sp>
      <p:sp>
        <p:nvSpPr>
          <p:cNvPr id="114691"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416755569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spect="1" noChangeArrowheads="1" noTextEdit="1"/>
          </p:cNvSpPr>
          <p:nvPr>
            <p:ph type="sldImg"/>
          </p:nvPr>
        </p:nvSpPr>
        <p:spPr>
          <a:ln/>
        </p:spPr>
      </p:sp>
      <p:sp>
        <p:nvSpPr>
          <p:cNvPr id="115715"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41683024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Rot="1" noChangeAspect="1" noChangeArrowheads="1" noTextEdit="1"/>
          </p:cNvSpPr>
          <p:nvPr>
            <p:ph type="sldImg"/>
          </p:nvPr>
        </p:nvSpPr>
        <p:spPr>
          <a:ln/>
        </p:spPr>
      </p:sp>
      <p:sp>
        <p:nvSpPr>
          <p:cNvPr id="116739"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7728017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Rot="1" noChangeAspect="1" noChangeArrowheads="1" noTextEdit="1"/>
          </p:cNvSpPr>
          <p:nvPr>
            <p:ph type="sldImg"/>
          </p:nvPr>
        </p:nvSpPr>
        <p:spPr>
          <a:ln/>
        </p:spPr>
      </p:sp>
      <p:sp>
        <p:nvSpPr>
          <p:cNvPr id="117763"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08253202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9002471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spect="1" noChangeArrowheads="1" noTextEdit="1"/>
          </p:cNvSpPr>
          <p:nvPr>
            <p:ph type="sldImg"/>
          </p:nvPr>
        </p:nvSpPr>
        <p:spPr>
          <a:ln/>
        </p:spPr>
      </p:sp>
      <p:sp>
        <p:nvSpPr>
          <p:cNvPr id="11981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7621516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9164573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Rot="1" noChangeAspect="1" noChangeArrowheads="1" noTextEdit="1"/>
          </p:cNvSpPr>
          <p:nvPr>
            <p:ph type="sldImg"/>
          </p:nvPr>
        </p:nvSpPr>
        <p:spPr>
          <a:ln/>
        </p:spPr>
      </p:sp>
      <p:sp>
        <p:nvSpPr>
          <p:cNvPr id="12185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0039546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spect="1" noChangeArrowheads="1" noTextEdit="1"/>
          </p:cNvSpPr>
          <p:nvPr>
            <p:ph type="sldImg"/>
          </p:nvPr>
        </p:nvSpPr>
        <p:spPr>
          <a:ln/>
        </p:spPr>
      </p:sp>
      <p:sp>
        <p:nvSpPr>
          <p:cNvPr id="122883"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38418107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spect="1" noChangeArrowheads="1" noTextEdit="1"/>
          </p:cNvSpPr>
          <p:nvPr>
            <p:ph type="sldImg"/>
          </p:nvPr>
        </p:nvSpPr>
        <p:spPr>
          <a:ln/>
        </p:spPr>
      </p:sp>
      <p:sp>
        <p:nvSpPr>
          <p:cNvPr id="123907"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3569791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spect="1" noChangeArrowheads="1" noTextEdit="1"/>
          </p:cNvSpPr>
          <p:nvPr>
            <p:ph type="sldImg"/>
          </p:nvPr>
        </p:nvSpPr>
        <p:spPr>
          <a:ln/>
        </p:spPr>
      </p:sp>
      <p:sp>
        <p:nvSpPr>
          <p:cNvPr id="124931"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73805423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spect="1" noChangeArrowheads="1" noTextEdit="1"/>
          </p:cNvSpPr>
          <p:nvPr>
            <p:ph type="sldImg"/>
          </p:nvPr>
        </p:nvSpPr>
        <p:spPr>
          <a:ln/>
        </p:spPr>
      </p:sp>
      <p:sp>
        <p:nvSpPr>
          <p:cNvPr id="125955"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4161737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spect="1" noChangeArrowheads="1" noTextEdit="1"/>
          </p:cNvSpPr>
          <p:nvPr>
            <p:ph type="sldImg"/>
          </p:nvPr>
        </p:nvSpPr>
        <p:spPr>
          <a:ln/>
        </p:spPr>
      </p:sp>
      <p:sp>
        <p:nvSpPr>
          <p:cNvPr id="12697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415876510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spect="1" noChangeArrowheads="1" noTextEdit="1"/>
          </p:cNvSpPr>
          <p:nvPr>
            <p:ph type="sldImg"/>
          </p:nvPr>
        </p:nvSpPr>
        <p:spPr>
          <a:ln/>
        </p:spPr>
      </p:sp>
      <p:sp>
        <p:nvSpPr>
          <p:cNvPr id="128003"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43428767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Rot="1" noChangeAspect="1" noChangeArrowheads="1" noTextEdit="1"/>
          </p:cNvSpPr>
          <p:nvPr>
            <p:ph type="sldImg"/>
          </p:nvPr>
        </p:nvSpPr>
        <p:spPr>
          <a:ln/>
        </p:spPr>
      </p:sp>
      <p:sp>
        <p:nvSpPr>
          <p:cNvPr id="130051"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96916749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spect="1" noChangeArrowheads="1" noTextEdit="1"/>
          </p:cNvSpPr>
          <p:nvPr>
            <p:ph type="sldImg"/>
          </p:nvPr>
        </p:nvSpPr>
        <p:spPr>
          <a:ln/>
        </p:spPr>
      </p:sp>
      <p:sp>
        <p:nvSpPr>
          <p:cNvPr id="131075"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5942466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spect="1" noChangeArrowheads="1" noTextEdit="1"/>
          </p:cNvSpPr>
          <p:nvPr>
            <p:ph type="sldImg"/>
          </p:nvPr>
        </p:nvSpPr>
        <p:spPr>
          <a:ln/>
        </p:spPr>
      </p:sp>
      <p:sp>
        <p:nvSpPr>
          <p:cNvPr id="13209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31809451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spect="1" noChangeArrowheads="1" noTextEdit="1"/>
          </p:cNvSpPr>
          <p:nvPr>
            <p:ph type="sldImg"/>
          </p:nvPr>
        </p:nvSpPr>
        <p:spPr>
          <a:ln/>
        </p:spPr>
      </p:sp>
      <p:sp>
        <p:nvSpPr>
          <p:cNvPr id="133123"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69430849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Grp="1" noRot="1" noChangeAspect="1" noChangeArrowheads="1" noTextEdit="1"/>
          </p:cNvSpPr>
          <p:nvPr>
            <p:ph type="sldImg"/>
          </p:nvPr>
        </p:nvSpPr>
        <p:spPr>
          <a:ln/>
        </p:spPr>
      </p:sp>
      <p:sp>
        <p:nvSpPr>
          <p:cNvPr id="13414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20626594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spect="1" noChangeArrowheads="1" noTextEdit="1"/>
          </p:cNvSpPr>
          <p:nvPr>
            <p:ph type="sldImg"/>
          </p:nvPr>
        </p:nvSpPr>
        <p:spPr>
          <a:ln/>
        </p:spPr>
      </p:sp>
      <p:sp>
        <p:nvSpPr>
          <p:cNvPr id="13619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05401620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spect="1" noChangeArrowheads="1" noTextEdit="1"/>
          </p:cNvSpPr>
          <p:nvPr>
            <p:ph type="sldImg"/>
          </p:nvPr>
        </p:nvSpPr>
        <p:spPr>
          <a:ln/>
        </p:spPr>
      </p:sp>
      <p:sp>
        <p:nvSpPr>
          <p:cNvPr id="13619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32745754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spect="1" noChangeArrowheads="1" noTextEdit="1"/>
          </p:cNvSpPr>
          <p:nvPr>
            <p:ph type="sldImg"/>
          </p:nvPr>
        </p:nvSpPr>
        <p:spPr>
          <a:ln/>
        </p:spPr>
      </p:sp>
      <p:sp>
        <p:nvSpPr>
          <p:cNvPr id="13721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553706643"/>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Rot="1" noChangeAspect="1" noChangeArrowheads="1" noTextEdit="1"/>
          </p:cNvSpPr>
          <p:nvPr>
            <p:ph type="sldImg"/>
          </p:nvPr>
        </p:nvSpPr>
        <p:spPr>
          <a:ln/>
        </p:spPr>
      </p:sp>
      <p:sp>
        <p:nvSpPr>
          <p:cNvPr id="138243"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37780742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spect="1" noChangeArrowheads="1" noTextEdit="1"/>
          </p:cNvSpPr>
          <p:nvPr>
            <p:ph type="sldImg"/>
          </p:nvPr>
        </p:nvSpPr>
        <p:spPr>
          <a:ln/>
        </p:spPr>
      </p:sp>
      <p:sp>
        <p:nvSpPr>
          <p:cNvPr id="139267"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406158778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spect="1" noChangeArrowheads="1" noTextEdit="1"/>
          </p:cNvSpPr>
          <p:nvPr>
            <p:ph type="sldImg"/>
          </p:nvPr>
        </p:nvSpPr>
        <p:spPr>
          <a:ln/>
        </p:spPr>
      </p:sp>
      <p:sp>
        <p:nvSpPr>
          <p:cNvPr id="140291"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53164608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spect="1" noChangeArrowheads="1" noTextEdit="1"/>
          </p:cNvSpPr>
          <p:nvPr>
            <p:ph type="sldImg"/>
          </p:nvPr>
        </p:nvSpPr>
        <p:spPr>
          <a:ln/>
        </p:spPr>
      </p:sp>
      <p:sp>
        <p:nvSpPr>
          <p:cNvPr id="141315"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13180425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spect="1" noChangeArrowheads="1" noTextEdit="1"/>
          </p:cNvSpPr>
          <p:nvPr>
            <p:ph type="sldImg"/>
          </p:nvPr>
        </p:nvSpPr>
        <p:spPr>
          <a:ln/>
        </p:spPr>
      </p:sp>
      <p:sp>
        <p:nvSpPr>
          <p:cNvPr id="14233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05701843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spect="1" noChangeArrowheads="1" noTextEdit="1"/>
          </p:cNvSpPr>
          <p:nvPr>
            <p:ph type="sldImg"/>
          </p:nvPr>
        </p:nvSpPr>
        <p:spPr>
          <a:ln/>
        </p:spPr>
      </p:sp>
      <p:sp>
        <p:nvSpPr>
          <p:cNvPr id="143363"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57677445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spect="1" noChangeArrowheads="1" noTextEdit="1"/>
          </p:cNvSpPr>
          <p:nvPr>
            <p:ph type="sldImg"/>
          </p:nvPr>
        </p:nvSpPr>
        <p:spPr>
          <a:ln/>
        </p:spPr>
      </p:sp>
      <p:sp>
        <p:nvSpPr>
          <p:cNvPr id="144387"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45350172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spect="1" noChangeArrowheads="1" noTextEdit="1"/>
          </p:cNvSpPr>
          <p:nvPr>
            <p:ph type="sldImg"/>
          </p:nvPr>
        </p:nvSpPr>
        <p:spPr>
          <a:ln/>
        </p:spPr>
      </p:sp>
      <p:sp>
        <p:nvSpPr>
          <p:cNvPr id="14541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64457825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Rot="1" noChangeAspect="1" noChangeArrowheads="1" noTextEdit="1"/>
          </p:cNvSpPr>
          <p:nvPr>
            <p:ph type="sldImg"/>
          </p:nvPr>
        </p:nvSpPr>
        <p:spPr>
          <a:ln/>
        </p:spPr>
      </p:sp>
      <p:sp>
        <p:nvSpPr>
          <p:cNvPr id="146435"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34543447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spect="1" noChangeArrowheads="1" noTextEdit="1"/>
          </p:cNvSpPr>
          <p:nvPr>
            <p:ph type="sldImg"/>
          </p:nvPr>
        </p:nvSpPr>
        <p:spPr>
          <a:ln/>
        </p:spPr>
      </p:sp>
      <p:sp>
        <p:nvSpPr>
          <p:cNvPr id="14745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01370303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spect="1" noChangeArrowheads="1" noTextEdit="1"/>
          </p:cNvSpPr>
          <p:nvPr>
            <p:ph type="sldImg"/>
          </p:nvPr>
        </p:nvSpPr>
        <p:spPr>
          <a:ln/>
        </p:spPr>
      </p:sp>
      <p:sp>
        <p:nvSpPr>
          <p:cNvPr id="148483"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062558214"/>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spect="1" noChangeArrowheads="1" noTextEdit="1"/>
          </p:cNvSpPr>
          <p:nvPr>
            <p:ph type="sldImg"/>
          </p:nvPr>
        </p:nvSpPr>
        <p:spPr>
          <a:ln/>
        </p:spPr>
      </p:sp>
      <p:sp>
        <p:nvSpPr>
          <p:cNvPr id="149507"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09148162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Rot="1" noChangeAspect="1" noChangeArrowheads="1" noTextEdit="1"/>
          </p:cNvSpPr>
          <p:nvPr>
            <p:ph type="sldImg"/>
          </p:nvPr>
        </p:nvSpPr>
        <p:spPr>
          <a:ln/>
        </p:spPr>
      </p:sp>
      <p:sp>
        <p:nvSpPr>
          <p:cNvPr id="150531"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12349125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a:ln/>
        </p:spPr>
      </p:sp>
      <p:sp>
        <p:nvSpPr>
          <p:cNvPr id="151555"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83353815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spect="1" noChangeArrowheads="1" noTextEdit="1"/>
          </p:cNvSpPr>
          <p:nvPr>
            <p:ph type="sldImg"/>
          </p:nvPr>
        </p:nvSpPr>
        <p:spPr>
          <a:ln/>
        </p:spPr>
      </p:sp>
      <p:sp>
        <p:nvSpPr>
          <p:cNvPr id="15257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407090827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a:ln/>
        </p:spPr>
      </p:sp>
      <p:sp>
        <p:nvSpPr>
          <p:cNvPr id="153603"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60916329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Rot="1" noChangeAspect="1" noChangeArrowheads="1" noTextEdit="1"/>
          </p:cNvSpPr>
          <p:nvPr>
            <p:ph type="sldImg"/>
          </p:nvPr>
        </p:nvSpPr>
        <p:spPr>
          <a:ln/>
        </p:spPr>
      </p:sp>
      <p:sp>
        <p:nvSpPr>
          <p:cNvPr id="15462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47244787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Rot="1" noChangeAspect="1" noChangeArrowheads="1" noTextEdit="1"/>
          </p:cNvSpPr>
          <p:nvPr>
            <p:ph type="sldImg"/>
          </p:nvPr>
        </p:nvSpPr>
        <p:spPr>
          <a:ln/>
        </p:spPr>
      </p:sp>
      <p:sp>
        <p:nvSpPr>
          <p:cNvPr id="155651"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50714288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38519369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spect="1" noChangeArrowheads="1" noTextEdit="1"/>
          </p:cNvSpPr>
          <p:nvPr>
            <p:ph type="sldImg"/>
          </p:nvPr>
        </p:nvSpPr>
        <p:spPr>
          <a:ln/>
        </p:spPr>
      </p:sp>
      <p:sp>
        <p:nvSpPr>
          <p:cNvPr id="157699"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508834206"/>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spect="1" noChangeArrowheads="1" noTextEdit="1"/>
          </p:cNvSpPr>
          <p:nvPr>
            <p:ph type="sldImg"/>
          </p:nvPr>
        </p:nvSpPr>
        <p:spPr>
          <a:ln/>
        </p:spPr>
      </p:sp>
      <p:sp>
        <p:nvSpPr>
          <p:cNvPr id="158723" name="Rectangle 4"/>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9930104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Rot="1" noChangeAspect="1" noChangeArrowheads="1" noTextEdit="1"/>
          </p:cNvSpPr>
          <p:nvPr>
            <p:ph type="sldImg"/>
          </p:nvPr>
        </p:nvSpPr>
        <p:spPr>
          <a:ln/>
        </p:spPr>
      </p:sp>
      <p:sp>
        <p:nvSpPr>
          <p:cNvPr id="159747"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3688792685"/>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Rot="1" noChangeAspect="1" noChangeArrowheads="1" noTextEdit="1"/>
          </p:cNvSpPr>
          <p:nvPr>
            <p:ph type="sldImg"/>
          </p:nvPr>
        </p:nvSpPr>
        <p:spPr>
          <a:ln/>
        </p:spPr>
      </p:sp>
      <p:sp>
        <p:nvSpPr>
          <p:cNvPr id="160771"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51971683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spect="1" noChangeArrowheads="1" noTextEdit="1"/>
          </p:cNvSpPr>
          <p:nvPr>
            <p:ph type="sldImg"/>
          </p:nvPr>
        </p:nvSpPr>
        <p:spPr>
          <a:ln/>
        </p:spPr>
      </p:sp>
      <p:sp>
        <p:nvSpPr>
          <p:cNvPr id="112643"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707793368"/>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Rot="1" noChangeAspect="1" noChangeArrowheads="1" noTextEdit="1"/>
          </p:cNvSpPr>
          <p:nvPr>
            <p:ph type="sldImg"/>
          </p:nvPr>
        </p:nvSpPr>
        <p:spPr>
          <a:xfrm>
            <a:off x="1182688" y="698500"/>
            <a:ext cx="4638675" cy="3479800"/>
          </a:xfrm>
          <a:ln cap="flat"/>
        </p:spPr>
      </p:sp>
      <p:sp>
        <p:nvSpPr>
          <p:cNvPr id="172035" name="Rectangle 3"/>
          <p:cNvSpPr>
            <a:spLocks noGrp="1" noChangeArrowheads="1"/>
          </p:cNvSpPr>
          <p:nvPr>
            <p:ph type="body" idx="1"/>
          </p:nvPr>
        </p:nvSpPr>
        <p:spPr>
          <a:xfrm>
            <a:off x="933450" y="4413250"/>
            <a:ext cx="5137150" cy="4179888"/>
          </a:xfrm>
          <a:noFill/>
        </p:spPr>
        <p:txBody>
          <a:bodyPr lIns="93482" tIns="46742" rIns="93482" bIns="46742"/>
          <a:lstStyle/>
          <a:p>
            <a:endParaRPr lang="en-US" altLang="en-US" dirty="0"/>
          </a:p>
        </p:txBody>
      </p:sp>
    </p:spTree>
    <p:extLst>
      <p:ext uri="{BB962C8B-B14F-4D97-AF65-F5344CB8AC3E}">
        <p14:creationId xmlns:p14="http://schemas.microsoft.com/office/powerpoint/2010/main" val="2064609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Tree>
    <p:extLst>
      <p:ext uri="{BB962C8B-B14F-4D97-AF65-F5344CB8AC3E}">
        <p14:creationId xmlns:p14="http://schemas.microsoft.com/office/powerpoint/2010/main" val="421649500"/>
      </p:ext>
    </p:extLst>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9350" y="354013"/>
            <a:ext cx="7607300" cy="560387"/>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381000" y="1143000"/>
            <a:ext cx="8382000" cy="4800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2313644"/>
      </p:ext>
    </p:extLst>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965179344"/>
      </p:ext>
    </p:extLst>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149350" y="354013"/>
            <a:ext cx="7607300" cy="560387"/>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381000" y="1143000"/>
            <a:ext cx="4114800" cy="48006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43000"/>
            <a:ext cx="4114800" cy="48006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281925"/>
      </p:ext>
    </p:extLst>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00021267"/>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49350" y="354013"/>
            <a:ext cx="7607300" cy="560387"/>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248778796"/>
      </p:ext>
    </p:extLst>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793737"/>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52283771"/>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65231875"/>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49350" y="354013"/>
            <a:ext cx="7607300" cy="560387"/>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381000" y="1143000"/>
            <a:ext cx="8382000" cy="4800600"/>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55845196"/>
      </p:ext>
    </p:extLst>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67500" y="354013"/>
            <a:ext cx="2095500" cy="5589587"/>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381000" y="354013"/>
            <a:ext cx="6134100" cy="5589587"/>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12838088"/>
      </p:ext>
    </p:extLst>
  </p:cSld>
  <p:clrMapOvr>
    <a:masterClrMapping/>
  </p:clrMapOvr>
  <p:transition>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9350" y="354013"/>
            <a:ext cx="7607300" cy="560387"/>
          </a:xfrm>
          <a:prstGeom prst="rect">
            <a:avLst/>
          </a:prstGeom>
        </p:spPr>
        <p:txBody>
          <a:bodyPr/>
          <a:lstStyle/>
          <a:p>
            <a:r>
              <a:rPr lang="en-US"/>
              <a:t>Click to edit Master title style</a:t>
            </a:r>
          </a:p>
        </p:txBody>
      </p:sp>
      <p:sp>
        <p:nvSpPr>
          <p:cNvPr id="3" name="Text Placeholder 2"/>
          <p:cNvSpPr>
            <a:spLocks noGrp="1"/>
          </p:cNvSpPr>
          <p:nvPr>
            <p:ph type="body" sz="half" idx="1"/>
          </p:nvPr>
        </p:nvSpPr>
        <p:spPr>
          <a:xfrm>
            <a:off x="381000" y="1143000"/>
            <a:ext cx="4114800" cy="4800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43000"/>
            <a:ext cx="4114800" cy="4800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58349076"/>
      </p:ext>
    </p:extLst>
  </p:cSld>
  <p:clrMapOvr>
    <a:masterClrMapping/>
  </p:clrMapOvr>
  <p:transition>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149350" y="354013"/>
            <a:ext cx="7607300" cy="560387"/>
          </a:xfrm>
          <a:prstGeom prst="rect">
            <a:avLst/>
          </a:prstGeom>
        </p:spPr>
        <p:txBody>
          <a:bodyPr/>
          <a:lstStyle/>
          <a:p>
            <a:r>
              <a:rPr lang="en-US"/>
              <a:t>Click to edit Master title style</a:t>
            </a:r>
          </a:p>
        </p:txBody>
      </p:sp>
      <p:sp>
        <p:nvSpPr>
          <p:cNvPr id="3" name="Text Placeholder 2"/>
          <p:cNvSpPr>
            <a:spLocks noGrp="1"/>
          </p:cNvSpPr>
          <p:nvPr>
            <p:ph type="body" sz="half" idx="1"/>
          </p:nvPr>
        </p:nvSpPr>
        <p:spPr>
          <a:xfrm>
            <a:off x="381000" y="1143000"/>
            <a:ext cx="4114800" cy="4800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143000"/>
            <a:ext cx="4114800" cy="23241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648200" y="3619500"/>
            <a:ext cx="4114800" cy="23241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64193856"/>
      </p:ext>
    </p:extLst>
  </p:cSld>
  <p:clrMapOvr>
    <a:masterClrMapping/>
  </p:clrMapOvr>
  <p:transition>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9350" y="354013"/>
            <a:ext cx="7607300" cy="560387"/>
          </a:xfrm>
          <a:prstGeom prst="rect">
            <a:avLst/>
          </a:prstGeom>
        </p:spPr>
        <p:txBody>
          <a:bodyPr/>
          <a:lstStyle/>
          <a:p>
            <a:endParaRPr lang="en-US" dirty="0"/>
          </a:p>
        </p:txBody>
      </p:sp>
    </p:spTree>
    <p:extLst>
      <p:ext uri="{BB962C8B-B14F-4D97-AF65-F5344CB8AC3E}">
        <p14:creationId xmlns:p14="http://schemas.microsoft.com/office/powerpoint/2010/main" val="249693653"/>
      </p:ext>
    </p:extLst>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Text Box 16"/>
          <p:cNvSpPr txBox="1">
            <a:spLocks noChangeArrowheads="1"/>
          </p:cNvSpPr>
          <p:nvPr/>
        </p:nvSpPr>
        <p:spPr bwMode="auto">
          <a:xfrm>
            <a:off x="76200" y="6400800"/>
            <a:ext cx="6096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spcBef>
                <a:spcPct val="50000"/>
              </a:spcBef>
            </a:pPr>
            <a:r>
              <a:rPr lang="en-US" altLang="en-US" sz="1200" b="1" dirty="0">
                <a:latin typeface="Liberation Sans" panose="020B0604020202020204"/>
              </a:rPr>
              <a:t>13-</a:t>
            </a:r>
            <a:fld id="{2CF32390-3A16-473F-9D20-3BF6C57480C9}" type="slidenum">
              <a:rPr lang="en-US" altLang="en-US" sz="1200" b="1" smtClean="0">
                <a:latin typeface="Liberation Sans" panose="020B0604020202020204"/>
              </a:rPr>
              <a:pPr algn="ctr">
                <a:spcBef>
                  <a:spcPct val="50000"/>
                </a:spcBef>
              </a:pPr>
              <a:t>‹#›</a:t>
            </a:fld>
            <a:endParaRPr lang="en-US" altLang="en-US" sz="1200" b="1" dirty="0">
              <a:latin typeface="Liberation Sans" panose="020B0604020202020204"/>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Lst>
  <p:transition>
    <p:wipe dir="r"/>
  </p:transition>
  <p:txStyles>
    <p:titleStyle>
      <a:lvl1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2pPr>
      <a:lvl3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3pPr>
      <a:lvl4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4pPr>
      <a:lvl5pPr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5pPr>
      <a:lvl6pPr marL="4572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6pPr>
      <a:lvl7pPr marL="9144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7pPr>
      <a:lvl8pPr marL="13716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8pPr>
      <a:lvl9pPr marL="1828800" algn="ctr" rtl="0" eaLnBrk="0" fontAlgn="base" hangingPunct="0">
        <a:spcBef>
          <a:spcPct val="0"/>
        </a:spcBef>
        <a:spcAft>
          <a:spcPct val="0"/>
        </a:spcAft>
        <a:defRPr sz="3000" b="1" i="1">
          <a:solidFill>
            <a:schemeClr val="bg1"/>
          </a:solidFill>
          <a:effectLst>
            <a:outerShdw blurRad="38100" dist="38100" dir="2700000" algn="tl">
              <a:srgbClr val="000000"/>
            </a:outerShdw>
          </a:effectLst>
          <a:latin typeface="Comic Sans MS" pitchFamily="66" charset="0"/>
        </a:defRPr>
      </a:lvl9pPr>
    </p:titleStyle>
    <p:bodyStyle>
      <a:lvl1pPr marL="342900" indent="-342900" algn="l" rtl="0" eaLnBrk="0" fontAlgn="base" hangingPunct="0">
        <a:spcBef>
          <a:spcPct val="20000"/>
        </a:spcBef>
        <a:spcAft>
          <a:spcPct val="0"/>
        </a:spcAft>
        <a:buClr>
          <a:schemeClr val="accent2"/>
        </a:buClr>
        <a:buSzPct val="75000"/>
        <a:buFont typeface="Wingdings" pitchFamily="2" charset="2"/>
        <a:buChar char="l"/>
        <a:defRPr sz="2800" b="1">
          <a:solidFill>
            <a:schemeClr val="bg2"/>
          </a:solidFill>
          <a:effectLst>
            <a:outerShdw blurRad="38100" dist="38100" dir="2700000" algn="tl">
              <a:srgbClr val="C0C0C0"/>
            </a:outerShdw>
          </a:effectLst>
          <a:latin typeface="+mn-lt"/>
          <a:ea typeface="+mn-ea"/>
          <a:cs typeface="+mn-cs"/>
        </a:defRPr>
      </a:lvl1pPr>
      <a:lvl2pPr marL="742950" indent="-285750" algn="l" rtl="0" eaLnBrk="0" fontAlgn="base" hangingPunct="0">
        <a:spcBef>
          <a:spcPct val="20000"/>
        </a:spcBef>
        <a:spcAft>
          <a:spcPct val="0"/>
        </a:spcAft>
        <a:buClr>
          <a:schemeClr val="accent2"/>
        </a:buClr>
        <a:buSzPct val="75000"/>
        <a:buFont typeface="Wingdings" pitchFamily="2" charset="2"/>
        <a:buChar char="l"/>
        <a:defRPr sz="2400" b="1">
          <a:solidFill>
            <a:schemeClr val="bg2"/>
          </a:solidFill>
          <a:effectLst>
            <a:outerShdw blurRad="38100" dist="38100" dir="2700000" algn="tl">
              <a:srgbClr val="C0C0C0"/>
            </a:outerShdw>
          </a:effectLst>
          <a:latin typeface="+mn-lt"/>
        </a:defRPr>
      </a:lvl2pPr>
      <a:lvl3pPr marL="1143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3pPr>
      <a:lvl4pPr marL="1600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4pPr>
      <a:lvl5pPr marL="20574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5pPr>
      <a:lvl6pPr marL="25146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6pPr>
      <a:lvl7pPr marL="29718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7pPr>
      <a:lvl8pPr marL="34290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8pPr>
      <a:lvl9pPr marL="3886200" indent="-228600" algn="l" rtl="0" eaLnBrk="0" fontAlgn="base" hangingPunct="0">
        <a:spcBef>
          <a:spcPct val="20000"/>
        </a:spcBef>
        <a:spcAft>
          <a:spcPct val="0"/>
        </a:spcAft>
        <a:buClr>
          <a:schemeClr val="accent2"/>
        </a:buClr>
        <a:buSzPct val="75000"/>
        <a:buFont typeface="Wingdings" pitchFamily="2" charset="2"/>
        <a:buChar char="l"/>
        <a:defRPr sz="2000" b="1">
          <a:solidFill>
            <a:schemeClr val="bg2"/>
          </a:solidFill>
          <a:effectLst>
            <a:outerShdw blurRad="38100" dist="38100" dir="2700000" algn="tl">
              <a:srgbClr val="C0C0C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0.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8.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6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9.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6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60.xm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1.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3.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68.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7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9.xml"/><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70.xml"/><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7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77220399"/>
      </p:ext>
    </p:extLst>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7" name="Rectangle 2051"/>
          <p:cNvSpPr>
            <a:spLocks noGrp="1" noChangeArrowheads="1"/>
          </p:cNvSpPr>
          <p:nvPr>
            <p:ph type="body" idx="4294967295"/>
          </p:nvPr>
        </p:nvSpPr>
        <p:spPr>
          <a:xfrm>
            <a:off x="457200" y="2574099"/>
            <a:ext cx="7543800" cy="923972"/>
          </a:xfrm>
          <a:prstGeom prst="rect">
            <a:avLst/>
          </a:prstGeom>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square">
            <a:spAutoFit/>
          </a:bodyPr>
          <a:lstStyle/>
          <a:p>
            <a:pPr marL="533400" indent="-533400">
              <a:spcBef>
                <a:spcPct val="5000"/>
              </a:spcBef>
              <a:buNone/>
            </a:pPr>
            <a:r>
              <a:rPr lang="en-US" altLang="en-US" sz="5400" dirty="0">
                <a:solidFill>
                  <a:schemeClr val="tx1"/>
                </a:solidFill>
                <a:effectLst/>
              </a:rPr>
              <a:t>Budgetary Planning</a:t>
            </a:r>
          </a:p>
        </p:txBody>
      </p:sp>
      <p:sp>
        <p:nvSpPr>
          <p:cNvPr id="2" name="TextBox 1"/>
          <p:cNvSpPr txBox="1"/>
          <p:nvPr/>
        </p:nvSpPr>
        <p:spPr>
          <a:xfrm>
            <a:off x="304800" y="-203498"/>
            <a:ext cx="2961409" cy="3031599"/>
          </a:xfrm>
          <a:prstGeom prst="rect">
            <a:avLst/>
          </a:prstGeom>
          <a:noFill/>
          <a:ln>
            <a:noFill/>
          </a:ln>
        </p:spPr>
        <p:txBody>
          <a:bodyPr wrap="square" lIns="45720" rIns="45720" rtlCol="0" anchor="ctr" anchorCtr="0">
            <a:spAutoFit/>
          </a:bodyPr>
          <a:lstStyle/>
          <a:p>
            <a:r>
              <a:rPr lang="en-US" sz="19100" i="0" dirty="0">
                <a:solidFill>
                  <a:schemeClr val="tx2">
                    <a:lumMod val="50000"/>
                  </a:schemeClr>
                </a:solidFill>
                <a:effectLst/>
                <a:latin typeface="Liberation Sans" panose="020B0604020202020204"/>
              </a:rPr>
              <a:t>13</a:t>
            </a:r>
          </a:p>
        </p:txBody>
      </p:sp>
      <p:cxnSp>
        <p:nvCxnSpPr>
          <p:cNvPr id="4" name="Straight Connector 3"/>
          <p:cNvCxnSpPr/>
          <p:nvPr/>
        </p:nvCxnSpPr>
        <p:spPr bwMode="auto">
          <a:xfrm>
            <a:off x="587992" y="2354240"/>
            <a:ext cx="7924800" cy="0"/>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8" name="TextBox 7"/>
          <p:cNvSpPr txBox="1"/>
          <p:nvPr/>
        </p:nvSpPr>
        <p:spPr>
          <a:xfrm>
            <a:off x="6188610" y="381000"/>
            <a:ext cx="2498190" cy="830997"/>
          </a:xfrm>
          <a:prstGeom prst="rect">
            <a:avLst/>
          </a:prstGeom>
          <a:noFill/>
        </p:spPr>
        <p:txBody>
          <a:bodyPr wrap="square" rtlCol="0">
            <a:spAutoFit/>
          </a:bodyPr>
          <a:lstStyle/>
          <a:p>
            <a:pPr algn="ctr"/>
            <a:r>
              <a:rPr lang="en-US" sz="4800" b="1" dirty="0">
                <a:effectLst/>
                <a:latin typeface="Constantia" panose="02030602050306030303" pitchFamily="18" charset="0"/>
                <a:cs typeface="Arial" panose="020B0604020202020204" pitchFamily="34" charset="0"/>
              </a:rPr>
              <a:t>W</a:t>
            </a:r>
            <a:r>
              <a:rPr lang="en-US" sz="4000" b="1" dirty="0">
                <a:effectLst/>
                <a:latin typeface="Constantia" panose="02030602050306030303" pitchFamily="18" charset="0"/>
                <a:cs typeface="Arial" panose="020B0604020202020204" pitchFamily="34" charset="0"/>
              </a:rPr>
              <a:t>ILEY</a:t>
            </a:r>
          </a:p>
        </p:txBody>
      </p:sp>
      <p:sp>
        <p:nvSpPr>
          <p:cNvPr id="10" name="Text Box 2052"/>
          <p:cNvSpPr txBox="1">
            <a:spLocks noChangeArrowheads="1"/>
          </p:cNvSpPr>
          <p:nvPr/>
        </p:nvSpPr>
        <p:spPr bwMode="auto">
          <a:xfrm>
            <a:off x="2071048" y="5791200"/>
            <a:ext cx="4953000" cy="684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lgn="ctr">
              <a:defRPr sz="2400">
                <a:solidFill>
                  <a:schemeClr val="tx1"/>
                </a:solidFill>
                <a:latin typeface="Times New Roman" pitchFamily="18"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spcBef>
                <a:spcPts val="300"/>
              </a:spcBef>
            </a:pPr>
            <a:r>
              <a:rPr lang="en-US" altLang="en-US" sz="1800" dirty="0">
                <a:latin typeface="Liberation Sans" panose="020B0604020202020204"/>
                <a:cs typeface="Arial"/>
              </a:rPr>
              <a:t>Kimmel ●</a:t>
            </a:r>
            <a:r>
              <a:rPr lang="en-US" altLang="en-US" sz="1800" dirty="0">
                <a:latin typeface="Liberation Sans" panose="020B0604020202020204"/>
              </a:rPr>
              <a:t> </a:t>
            </a:r>
            <a:r>
              <a:rPr lang="en-US" altLang="en-US" sz="1800" i="0" dirty="0">
                <a:effectLst/>
                <a:latin typeface="Liberation Sans" panose="020B0604020202020204"/>
              </a:rPr>
              <a:t>Weygandt </a:t>
            </a:r>
            <a:r>
              <a:rPr lang="en-US" altLang="en-US" sz="1800" i="0" dirty="0">
                <a:effectLst/>
                <a:latin typeface="Liberation Sans" panose="020B0604020202020204"/>
                <a:cs typeface="Arial"/>
              </a:rPr>
              <a:t>● Kieso</a:t>
            </a:r>
          </a:p>
          <a:p>
            <a:pPr>
              <a:spcBef>
                <a:spcPts val="300"/>
              </a:spcBef>
            </a:pPr>
            <a:r>
              <a:rPr lang="en-US" altLang="en-US" sz="1800" i="0" dirty="0">
                <a:effectLst/>
                <a:latin typeface="Liberation Sans" panose="020B0604020202020204"/>
              </a:rPr>
              <a:t>Survey of Accounting,  First Edition</a:t>
            </a:r>
          </a:p>
        </p:txBody>
      </p:sp>
    </p:spTree>
    <p:extLst>
      <p:ext uri="{BB962C8B-B14F-4D97-AF65-F5344CB8AC3E}">
        <p14:creationId xmlns:p14="http://schemas.microsoft.com/office/powerpoint/2010/main" val="3553701680"/>
      </p:ext>
    </p:extLst>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62" name="Rectangle 14"/>
          <p:cNvSpPr>
            <a:spLocks noGrp="1" noChangeArrowheads="1"/>
          </p:cNvSpPr>
          <p:nvPr>
            <p:ph type="title"/>
          </p:nvPr>
        </p:nvSpPr>
        <p:spPr bwMode="auto">
          <a:xfrm>
            <a:off x="457200" y="381000"/>
            <a:ext cx="8229600" cy="560388"/>
          </a:xfrm>
          <a:prstGeom prst="rect">
            <a:avLst/>
          </a:prstGeom>
          <a:solidFill>
            <a:srgbClr val="0066CC"/>
          </a:solidFill>
          <a:ln w="38100" cap="flat" algn="ctr">
            <a:solidFill>
              <a:srgbClr val="7F7F7F"/>
            </a:solidFill>
            <a:miter lim="800000"/>
            <a:headEnd/>
            <a:tailEnd/>
          </a:ln>
          <a:effectLst/>
        </p:spPr>
        <p:txBody>
          <a:bodyPr vert="horz" wrap="square" lIns="90488" tIns="44450" rIns="90488" bIns="44450" numCol="1" anchor="t" anchorCtr="0" compatLnSpc="1">
            <a:prstTxWarp prst="textNoShape">
              <a:avLst/>
            </a:prstTxWarp>
          </a:bodyPr>
          <a:lstStyle/>
          <a:p>
            <a:pPr marL="109538"/>
            <a:r>
              <a:rPr lang="en-US" altLang="en-US" i="0" dirty="0">
                <a:solidFill>
                  <a:schemeClr val="bg1"/>
                </a:solidFill>
                <a:effectLst>
                  <a:outerShdw blurRad="38100" dist="38100" dir="2700000" algn="tl">
                    <a:srgbClr val="000000"/>
                  </a:outerShdw>
                </a:effectLst>
                <a:latin typeface="Liberation Sans" panose="020B0604020202020204" pitchFamily="34" charset="0"/>
              </a:rPr>
              <a:t>CHAPTER OUTLINE</a:t>
            </a:r>
          </a:p>
        </p:txBody>
      </p:sp>
      <p:sp>
        <p:nvSpPr>
          <p:cNvPr id="3" name="Rounded Rectangle 2"/>
          <p:cNvSpPr/>
          <p:nvPr/>
        </p:nvSpPr>
        <p:spPr bwMode="auto">
          <a:xfrm>
            <a:off x="677840" y="1713849"/>
            <a:ext cx="7772400" cy="800769"/>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64008" rIns="91440" bIns="91440" numCol="1" rtlCol="0" anchor="ctr" anchorCtr="0" compatLnSpc="1">
            <a:prstTxWarp prst="textNoShape">
              <a:avLst/>
            </a:prstTxWarp>
            <a:noAutofit/>
          </a:bodyPr>
          <a:lstStyle/>
          <a:p>
            <a:pPr marL="685800"/>
            <a:r>
              <a:rPr lang="en-US" sz="1700" b="1" dirty="0">
                <a:latin typeface="Liberation Sans" panose="020B0604020202020204" pitchFamily="34" charset="0"/>
              </a:rPr>
              <a:t>State the essentials of effective budgeting and the components of the master budget.</a:t>
            </a:r>
          </a:p>
        </p:txBody>
      </p:sp>
      <p:cxnSp>
        <p:nvCxnSpPr>
          <p:cNvPr id="5" name="Straight Connector 4"/>
          <p:cNvCxnSpPr/>
          <p:nvPr/>
        </p:nvCxnSpPr>
        <p:spPr bwMode="auto">
          <a:xfrm>
            <a:off x="1360100" y="1813341"/>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6" name="TextBox 5"/>
          <p:cNvSpPr txBox="1"/>
          <p:nvPr/>
        </p:nvSpPr>
        <p:spPr>
          <a:xfrm>
            <a:off x="785453" y="1823112"/>
            <a:ext cx="554182" cy="584775"/>
          </a:xfrm>
          <a:prstGeom prst="rect">
            <a:avLst/>
          </a:prstGeom>
          <a:noFill/>
        </p:spPr>
        <p:txBody>
          <a:bodyPr wrap="square" rtlCol="0">
            <a:spAutoFit/>
          </a:bodyPr>
          <a:lstStyle/>
          <a:p>
            <a:pPr algn="ctr"/>
            <a:r>
              <a:rPr lang="en-US" sz="3200" b="1" i="0" dirty="0">
                <a:solidFill>
                  <a:srgbClr val="E20000"/>
                </a:solidFill>
                <a:effectLst/>
                <a:latin typeface="+mn-lt"/>
              </a:rPr>
              <a:t>1</a:t>
            </a:r>
          </a:p>
        </p:txBody>
      </p:sp>
      <p:sp>
        <p:nvSpPr>
          <p:cNvPr id="7" name="Rectangle 6"/>
          <p:cNvSpPr/>
          <p:nvPr/>
        </p:nvSpPr>
        <p:spPr bwMode="auto">
          <a:xfrm>
            <a:off x="457200" y="381000"/>
            <a:ext cx="8229600" cy="5943600"/>
          </a:xfrm>
          <a:prstGeom prst="rect">
            <a:avLst/>
          </a:prstGeom>
          <a:noFill/>
          <a:ln w="38100" cap="sq" cmpd="sng" algn="ctr">
            <a:solidFill>
              <a:srgbClr val="7F7F7F"/>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8" name="TextBox 7"/>
          <p:cNvSpPr txBox="1"/>
          <p:nvPr/>
        </p:nvSpPr>
        <p:spPr>
          <a:xfrm>
            <a:off x="587992" y="1115291"/>
            <a:ext cx="5181600" cy="484909"/>
          </a:xfrm>
          <a:prstGeom prst="rect">
            <a:avLst/>
          </a:prstGeom>
          <a:noFill/>
          <a:ln w="38100" cap="flat" algn="ctr">
            <a:noFill/>
            <a:miter lim="800000"/>
            <a:headEnd/>
            <a:tailEnd/>
          </a:ln>
          <a:effectLst/>
        </p:spPr>
        <p:txBody>
          <a:bodyPr vert="horz" wrap="square" lIns="90488" tIns="44450" rIns="90488" bIns="44450" numCol="1" anchor="t" anchorCtr="0" compatLnSpc="1">
            <a:prstTxWarp prst="textNoShape">
              <a:avLst/>
            </a:prstTxWarp>
          </a:bodyPr>
          <a:lstStyle>
            <a:defPPr>
              <a:defRPr lang="en-US"/>
            </a:defPPr>
            <a:lvl1pPr marL="109538" algn="l">
              <a:defRPr b="1" i="0">
                <a:solidFill>
                  <a:srgbClr val="E20000"/>
                </a:solidFill>
                <a:effectLst/>
                <a:latin typeface="Liberation Sans" panose="020B0604020202020204" pitchFamily="34" charset="0"/>
                <a:ea typeface="+mj-ea"/>
                <a:cs typeface="+mj-cs"/>
              </a:defRPr>
            </a:lvl1pPr>
            <a:lvl2pPr>
              <a:defRPr sz="3000" b="1" i="1">
                <a:solidFill>
                  <a:srgbClr val="BC0000"/>
                </a:solidFill>
                <a:effectLst>
                  <a:outerShdw blurRad="38100" dist="38100" dir="2700000" algn="tl">
                    <a:srgbClr val="C0C0C0"/>
                  </a:outerShdw>
                </a:effectLst>
              </a:defRPr>
            </a:lvl2pPr>
            <a:lvl3pPr>
              <a:defRPr sz="3000" b="1" i="1">
                <a:solidFill>
                  <a:srgbClr val="BC0000"/>
                </a:solidFill>
                <a:effectLst>
                  <a:outerShdw blurRad="38100" dist="38100" dir="2700000" algn="tl">
                    <a:srgbClr val="C0C0C0"/>
                  </a:outerShdw>
                </a:effectLst>
              </a:defRPr>
            </a:lvl3pPr>
            <a:lvl4pPr>
              <a:defRPr sz="3000" b="1" i="1">
                <a:solidFill>
                  <a:srgbClr val="BC0000"/>
                </a:solidFill>
                <a:effectLst>
                  <a:outerShdw blurRad="38100" dist="38100" dir="2700000" algn="tl">
                    <a:srgbClr val="C0C0C0"/>
                  </a:outerShdw>
                </a:effectLst>
              </a:defRPr>
            </a:lvl4pPr>
            <a:lvl5pPr>
              <a:defRPr sz="3000" b="1" i="1">
                <a:solidFill>
                  <a:srgbClr val="BC0000"/>
                </a:solidFill>
                <a:effectLst>
                  <a:outerShdw blurRad="38100" dist="38100" dir="2700000" algn="tl">
                    <a:srgbClr val="C0C0C0"/>
                  </a:outerShdw>
                </a:effectLst>
              </a:defRPr>
            </a:lvl5pPr>
            <a:lvl6pPr marL="457200" algn="ctr" eaLnBrk="0" fontAlgn="base" hangingPunct="0">
              <a:spcBef>
                <a:spcPct val="0"/>
              </a:spcBef>
              <a:spcAft>
                <a:spcPct val="0"/>
              </a:spcAft>
              <a:defRPr sz="3000" b="1" i="1">
                <a:effectLst>
                  <a:outerShdw blurRad="38100" dist="38100" dir="2700000" algn="tl">
                    <a:srgbClr val="FFFFFF"/>
                  </a:outerShdw>
                </a:effectLst>
              </a:defRPr>
            </a:lvl6pPr>
            <a:lvl7pPr marL="914400" algn="ctr" eaLnBrk="0" fontAlgn="base" hangingPunct="0">
              <a:spcBef>
                <a:spcPct val="0"/>
              </a:spcBef>
              <a:spcAft>
                <a:spcPct val="0"/>
              </a:spcAft>
              <a:defRPr sz="3000" b="1" i="1">
                <a:effectLst>
                  <a:outerShdw blurRad="38100" dist="38100" dir="2700000" algn="tl">
                    <a:srgbClr val="FFFFFF"/>
                  </a:outerShdw>
                </a:effectLst>
              </a:defRPr>
            </a:lvl7pPr>
            <a:lvl8pPr marL="1371600" algn="ctr" eaLnBrk="0" fontAlgn="base" hangingPunct="0">
              <a:spcBef>
                <a:spcPct val="0"/>
              </a:spcBef>
              <a:spcAft>
                <a:spcPct val="0"/>
              </a:spcAft>
              <a:defRPr sz="3000" b="1" i="1">
                <a:effectLst>
                  <a:outerShdw blurRad="38100" dist="38100" dir="2700000" algn="tl">
                    <a:srgbClr val="FFFFFF"/>
                  </a:outerShdw>
                </a:effectLst>
              </a:defRPr>
            </a:lvl8pPr>
            <a:lvl9pPr marL="1828800" algn="ctr" eaLnBrk="0" fontAlgn="base" hangingPunct="0">
              <a:spcBef>
                <a:spcPct val="0"/>
              </a:spcBef>
              <a:spcAft>
                <a:spcPct val="0"/>
              </a:spcAft>
              <a:defRPr sz="3000" b="1" i="1">
                <a:effectLst>
                  <a:outerShdw blurRad="38100" dist="38100" dir="2700000" algn="tl">
                    <a:srgbClr val="FFFFFF"/>
                  </a:outerShdw>
                </a:effectLst>
              </a:defRPr>
            </a:lvl9pPr>
          </a:lstStyle>
          <a:p>
            <a:r>
              <a:rPr lang="en-US" dirty="0"/>
              <a:t>LEARNING OBJECTIVES</a:t>
            </a:r>
          </a:p>
        </p:txBody>
      </p:sp>
      <p:sp>
        <p:nvSpPr>
          <p:cNvPr id="25" name="Rounded Rectangle 24"/>
          <p:cNvSpPr/>
          <p:nvPr/>
        </p:nvSpPr>
        <p:spPr bwMode="auto">
          <a:xfrm>
            <a:off x="685800" y="2628231"/>
            <a:ext cx="7772400" cy="800769"/>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64008" rIns="182880" bIns="91440" numCol="1" rtlCol="0" anchor="ctr" anchorCtr="0" compatLnSpc="1">
            <a:prstTxWarp prst="textNoShape">
              <a:avLst/>
            </a:prstTxWarp>
            <a:noAutofit/>
          </a:bodyPr>
          <a:lstStyle/>
          <a:p>
            <a:pPr marL="685800"/>
            <a:r>
              <a:rPr lang="en-US" sz="1700" b="1" dirty="0">
                <a:latin typeface="Liberation Sans" panose="020B0604020202020204" pitchFamily="34" charset="0"/>
              </a:rPr>
              <a:t>Prepare budgets for sales, production, and direct materials.</a:t>
            </a:r>
          </a:p>
        </p:txBody>
      </p:sp>
      <p:cxnSp>
        <p:nvCxnSpPr>
          <p:cNvPr id="26" name="Straight Connector 25"/>
          <p:cNvCxnSpPr/>
          <p:nvPr/>
        </p:nvCxnSpPr>
        <p:spPr bwMode="auto">
          <a:xfrm>
            <a:off x="1368060" y="2727723"/>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7" name="TextBox 26"/>
          <p:cNvSpPr txBox="1"/>
          <p:nvPr/>
        </p:nvSpPr>
        <p:spPr>
          <a:xfrm>
            <a:off x="793413" y="2737494"/>
            <a:ext cx="554182" cy="584775"/>
          </a:xfrm>
          <a:prstGeom prst="rect">
            <a:avLst/>
          </a:prstGeom>
          <a:noFill/>
        </p:spPr>
        <p:txBody>
          <a:bodyPr wrap="square" rtlCol="0">
            <a:spAutoFit/>
          </a:bodyPr>
          <a:lstStyle/>
          <a:p>
            <a:pPr algn="ctr"/>
            <a:r>
              <a:rPr lang="en-US" sz="3200" b="1" dirty="0">
                <a:solidFill>
                  <a:srgbClr val="E20000"/>
                </a:solidFill>
                <a:latin typeface="+mn-lt"/>
              </a:rPr>
              <a:t>2</a:t>
            </a:r>
            <a:endParaRPr lang="en-US" sz="3200" b="1" i="0" dirty="0">
              <a:solidFill>
                <a:srgbClr val="E20000"/>
              </a:solidFill>
              <a:effectLst/>
              <a:latin typeface="+mn-lt"/>
            </a:endParaRPr>
          </a:p>
        </p:txBody>
      </p:sp>
      <p:sp>
        <p:nvSpPr>
          <p:cNvPr id="31" name="Rounded Rectangle 30"/>
          <p:cNvSpPr/>
          <p:nvPr/>
        </p:nvSpPr>
        <p:spPr bwMode="auto">
          <a:xfrm>
            <a:off x="685800" y="3542631"/>
            <a:ext cx="7772400" cy="800769"/>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64008" rIns="182880" bIns="91440" numCol="1" rtlCol="0" anchor="ctr" anchorCtr="0" compatLnSpc="1">
            <a:prstTxWarp prst="textNoShape">
              <a:avLst/>
            </a:prstTxWarp>
            <a:noAutofit/>
          </a:bodyPr>
          <a:lstStyle/>
          <a:p>
            <a:pPr marL="685800"/>
            <a:r>
              <a:rPr lang="en-US" sz="1700" b="1" dirty="0">
                <a:latin typeface="Liberation Sans" panose="020B0604020202020204" pitchFamily="34" charset="0"/>
              </a:rPr>
              <a:t>Prepare budgets for direct labor, manufacturing overhead, and selling and administrative expenses, and a budgeted income statement.</a:t>
            </a:r>
          </a:p>
        </p:txBody>
      </p:sp>
      <p:cxnSp>
        <p:nvCxnSpPr>
          <p:cNvPr id="32" name="Straight Connector 31"/>
          <p:cNvCxnSpPr/>
          <p:nvPr/>
        </p:nvCxnSpPr>
        <p:spPr bwMode="auto">
          <a:xfrm>
            <a:off x="1368060" y="3642123"/>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3" name="TextBox 32"/>
          <p:cNvSpPr txBox="1"/>
          <p:nvPr/>
        </p:nvSpPr>
        <p:spPr>
          <a:xfrm>
            <a:off x="793413" y="3651894"/>
            <a:ext cx="554182" cy="584775"/>
          </a:xfrm>
          <a:prstGeom prst="rect">
            <a:avLst/>
          </a:prstGeom>
          <a:noFill/>
        </p:spPr>
        <p:txBody>
          <a:bodyPr wrap="square" rtlCol="0">
            <a:spAutoFit/>
          </a:bodyPr>
          <a:lstStyle/>
          <a:p>
            <a:pPr algn="ctr"/>
            <a:r>
              <a:rPr lang="en-US" sz="3200" b="1" dirty="0">
                <a:solidFill>
                  <a:srgbClr val="E20000"/>
                </a:solidFill>
                <a:latin typeface="+mn-lt"/>
              </a:rPr>
              <a:t>3</a:t>
            </a:r>
            <a:endParaRPr lang="en-US" sz="3200" b="1" i="0" dirty="0">
              <a:solidFill>
                <a:srgbClr val="E20000"/>
              </a:solidFill>
              <a:effectLst/>
              <a:latin typeface="+mn-lt"/>
            </a:endParaRPr>
          </a:p>
        </p:txBody>
      </p:sp>
      <p:sp>
        <p:nvSpPr>
          <p:cNvPr id="34" name="Rounded Rectangle 33"/>
          <p:cNvSpPr/>
          <p:nvPr/>
        </p:nvSpPr>
        <p:spPr bwMode="auto">
          <a:xfrm>
            <a:off x="685800" y="4457031"/>
            <a:ext cx="7772400" cy="800769"/>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64008" rIns="91440" bIns="91440" numCol="1" rtlCol="0" anchor="ctr" anchorCtr="0" compatLnSpc="1">
            <a:prstTxWarp prst="textNoShape">
              <a:avLst/>
            </a:prstTxWarp>
            <a:noAutofit/>
          </a:bodyPr>
          <a:lstStyle/>
          <a:p>
            <a:pPr marL="685800"/>
            <a:r>
              <a:rPr lang="en-US" sz="1700" b="1" dirty="0">
                <a:latin typeface="Liberation Sans" panose="020B0604020202020204" pitchFamily="34" charset="0"/>
              </a:rPr>
              <a:t>Prepare a cash budget and a budgeted balance sheet.</a:t>
            </a:r>
          </a:p>
        </p:txBody>
      </p:sp>
      <p:cxnSp>
        <p:nvCxnSpPr>
          <p:cNvPr id="35" name="Straight Connector 34"/>
          <p:cNvCxnSpPr/>
          <p:nvPr/>
        </p:nvCxnSpPr>
        <p:spPr bwMode="auto">
          <a:xfrm>
            <a:off x="1368060" y="4556523"/>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6" name="TextBox 35"/>
          <p:cNvSpPr txBox="1"/>
          <p:nvPr/>
        </p:nvSpPr>
        <p:spPr>
          <a:xfrm>
            <a:off x="793413" y="4566294"/>
            <a:ext cx="554182" cy="584775"/>
          </a:xfrm>
          <a:prstGeom prst="rect">
            <a:avLst/>
          </a:prstGeom>
          <a:noFill/>
        </p:spPr>
        <p:txBody>
          <a:bodyPr wrap="square" rtlCol="0">
            <a:spAutoFit/>
          </a:bodyPr>
          <a:lstStyle/>
          <a:p>
            <a:pPr algn="ctr"/>
            <a:r>
              <a:rPr lang="en-US" sz="3200" b="1" dirty="0">
                <a:solidFill>
                  <a:srgbClr val="E20000"/>
                </a:solidFill>
                <a:latin typeface="+mn-lt"/>
              </a:rPr>
              <a:t>4</a:t>
            </a:r>
            <a:endParaRPr lang="en-US" sz="3200" b="1" i="0" dirty="0">
              <a:solidFill>
                <a:srgbClr val="E20000"/>
              </a:solidFill>
              <a:effectLst/>
              <a:latin typeface="+mn-lt"/>
            </a:endParaRPr>
          </a:p>
        </p:txBody>
      </p:sp>
      <p:sp>
        <p:nvSpPr>
          <p:cNvPr id="37" name="Rounded Rectangle 36"/>
          <p:cNvSpPr/>
          <p:nvPr/>
        </p:nvSpPr>
        <p:spPr bwMode="auto">
          <a:xfrm>
            <a:off x="685800" y="5371431"/>
            <a:ext cx="7772400" cy="800769"/>
          </a:xfrm>
          <a:prstGeom prst="roundRect">
            <a:avLst/>
          </a:prstGeom>
          <a:solidFill>
            <a:srgbClr val="FFFFC5"/>
          </a:solidFill>
          <a:ln w="12700" cap="sq" cmpd="sng" algn="ctr">
            <a:solidFill>
              <a:schemeClr val="tx1"/>
            </a:solidFill>
            <a:prstDash val="solid"/>
            <a:round/>
            <a:headEnd type="none" w="sm" len="sm"/>
            <a:tailEnd type="none" w="sm" len="sm"/>
          </a:ln>
          <a:effectLst>
            <a:innerShdw blurRad="114300">
              <a:prstClr val="black"/>
            </a:innerShdw>
          </a:effectLst>
        </p:spPr>
        <p:txBody>
          <a:bodyPr vert="horz" wrap="square" lIns="91440" tIns="64008" rIns="182880" bIns="91440" numCol="1" rtlCol="0" anchor="ctr" anchorCtr="0" compatLnSpc="1">
            <a:prstTxWarp prst="textNoShape">
              <a:avLst/>
            </a:prstTxWarp>
            <a:noAutofit/>
          </a:bodyPr>
          <a:lstStyle/>
          <a:p>
            <a:pPr marL="685800"/>
            <a:r>
              <a:rPr lang="en-US" sz="1700" b="1" dirty="0">
                <a:latin typeface="Liberation Sans" panose="020B0604020202020204" pitchFamily="34" charset="0"/>
              </a:rPr>
              <a:t>Apply budgeting principles to nonmanufacturing companies.</a:t>
            </a:r>
          </a:p>
        </p:txBody>
      </p:sp>
      <p:cxnSp>
        <p:nvCxnSpPr>
          <p:cNvPr id="38" name="Straight Connector 37"/>
          <p:cNvCxnSpPr/>
          <p:nvPr/>
        </p:nvCxnSpPr>
        <p:spPr bwMode="auto">
          <a:xfrm>
            <a:off x="1368060" y="5470923"/>
            <a:ext cx="0" cy="623455"/>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9" name="TextBox 38"/>
          <p:cNvSpPr txBox="1"/>
          <p:nvPr/>
        </p:nvSpPr>
        <p:spPr>
          <a:xfrm>
            <a:off x="793413" y="5480694"/>
            <a:ext cx="554182" cy="584775"/>
          </a:xfrm>
          <a:prstGeom prst="rect">
            <a:avLst/>
          </a:prstGeom>
          <a:noFill/>
        </p:spPr>
        <p:txBody>
          <a:bodyPr wrap="square" rtlCol="0">
            <a:spAutoFit/>
          </a:bodyPr>
          <a:lstStyle/>
          <a:p>
            <a:pPr algn="ctr"/>
            <a:r>
              <a:rPr lang="en-US" sz="3200" b="1" dirty="0">
                <a:solidFill>
                  <a:srgbClr val="E20000"/>
                </a:solidFill>
                <a:latin typeface="+mn-lt"/>
              </a:rPr>
              <a:t>5</a:t>
            </a:r>
            <a:endParaRPr lang="en-US" sz="3200" b="1" i="0" dirty="0">
              <a:solidFill>
                <a:srgbClr val="E20000"/>
              </a:solidFill>
              <a:effectLst/>
              <a:latin typeface="+mn-lt"/>
            </a:endParaRPr>
          </a:p>
        </p:txBody>
      </p:sp>
    </p:spTree>
    <p:extLst>
      <p:ext uri="{BB962C8B-B14F-4D97-AF65-F5344CB8AC3E}">
        <p14:creationId xmlns:p14="http://schemas.microsoft.com/office/powerpoint/2010/main" val="1714792130"/>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ChangeArrowheads="1"/>
          </p:cNvSpPr>
          <p:nvPr>
            <p:ph type="body" sz="half" idx="1"/>
          </p:nvPr>
        </p:nvSpPr>
        <p:spPr>
          <a:xfrm>
            <a:off x="533400" y="1547904"/>
            <a:ext cx="8001000" cy="4343400"/>
          </a:xfrm>
          <a:solidFill>
            <a:schemeClr val="bg1"/>
          </a:solidFill>
          <a:extLst>
            <a:ext uri="{91240B29-F687-4F45-9708-019B960494DF}">
              <a14:hiddenLine xmlns:a14="http://schemas.microsoft.com/office/drawing/2010/main" w="12700" cap="flat" cmpd="sng">
                <a:solidFill>
                  <a:schemeClr val="tx1"/>
                </a:solidFill>
                <a:prstDash val="solid"/>
                <a:miter lim="800000"/>
                <a:headEnd/>
                <a:tailEnd/>
              </a14:hiddenLine>
            </a:ext>
          </a:extLst>
        </p:spPr>
        <p:txBody>
          <a:bodyPr vert="horz" wrap="square" lIns="90488" tIns="44450" rIns="90488" bIns="44450" numCol="1" anchor="t" anchorCtr="0" compatLnSpc="1">
            <a:prstTxWarp prst="textNoShape">
              <a:avLst/>
            </a:prstTxWarp>
          </a:bodyPr>
          <a:lstStyle/>
          <a:p>
            <a:pPr marL="0" indent="0">
              <a:lnSpc>
                <a:spcPct val="125000"/>
              </a:lnSpc>
              <a:spcBef>
                <a:spcPct val="70000"/>
              </a:spcBef>
              <a:buClrTx/>
              <a:buSzPct val="80000"/>
              <a:buFontTx/>
              <a:buNone/>
            </a:pPr>
            <a:r>
              <a:rPr lang="en-US" altLang="en-US" sz="2300" dirty="0">
                <a:solidFill>
                  <a:srgbClr val="00007F"/>
                </a:solidFill>
                <a:effectLst/>
                <a:latin typeface="Liberation Sans" panose="020B0604020202020204" pitchFamily="34" charset="0"/>
              </a:rPr>
              <a:t>Budget</a:t>
            </a:r>
            <a:r>
              <a:rPr lang="en-US" altLang="en-US" sz="2300" dirty="0">
                <a:solidFill>
                  <a:srgbClr val="000099"/>
                </a:solidFill>
                <a:effectLst/>
                <a:latin typeface="Liberation Sans" panose="020B0604020202020204" pitchFamily="34" charset="0"/>
              </a:rPr>
              <a:t>:</a:t>
            </a:r>
            <a:r>
              <a:rPr lang="en-US" altLang="en-US" sz="2200" dirty="0">
                <a:solidFill>
                  <a:srgbClr val="000099"/>
                </a:solidFill>
                <a:effectLst/>
                <a:latin typeface="Liberation Sans" panose="020B0604020202020204" pitchFamily="34" charset="0"/>
              </a:rPr>
              <a:t> </a:t>
            </a:r>
            <a:r>
              <a:rPr lang="en-US" altLang="en-US" sz="2200" b="0" dirty="0">
                <a:effectLst/>
                <a:latin typeface="Liberation Sans" panose="020B0604020202020204" pitchFamily="34" charset="0"/>
              </a:rPr>
              <a:t>a formal written statement of </a:t>
            </a:r>
            <a:r>
              <a:rPr lang="en-US" altLang="en-US" sz="2200" dirty="0">
                <a:solidFill>
                  <a:schemeClr val="tx1"/>
                </a:solidFill>
                <a:effectLst/>
                <a:latin typeface="Liberation Sans" panose="020B0604020202020204" pitchFamily="34" charset="0"/>
              </a:rPr>
              <a:t>management’s plans</a:t>
            </a:r>
            <a:r>
              <a:rPr lang="en-US" altLang="en-US" sz="2200" b="0" dirty="0">
                <a:effectLst/>
                <a:latin typeface="Liberation Sans" panose="020B0604020202020204" pitchFamily="34" charset="0"/>
              </a:rPr>
              <a:t> for a specified future time period, expressed in financial terms.</a:t>
            </a:r>
          </a:p>
          <a:p>
            <a:pPr marL="685800" lvl="1" indent="-454025">
              <a:lnSpc>
                <a:spcPct val="125000"/>
              </a:lnSpc>
              <a:spcBef>
                <a:spcPct val="70000"/>
              </a:spcBef>
              <a:buClr>
                <a:srgbClr val="CC0000"/>
              </a:buClr>
              <a:buSzPct val="80000"/>
              <a:buFont typeface="Wingdings" pitchFamily="2" charset="2"/>
              <a:buChar char="u"/>
            </a:pPr>
            <a:r>
              <a:rPr lang="en-US" altLang="en-US" sz="2100" b="0" dirty="0">
                <a:effectLst/>
                <a:latin typeface="Liberation Sans" panose="020B0604020202020204" pitchFamily="34" charset="0"/>
              </a:rPr>
              <a:t>Primary method of </a:t>
            </a:r>
            <a:r>
              <a:rPr lang="en-US" altLang="en-US" sz="2100" dirty="0">
                <a:solidFill>
                  <a:schemeClr val="tx1"/>
                </a:solidFill>
                <a:effectLst/>
                <a:latin typeface="Liberation Sans" panose="020B0604020202020204" pitchFamily="34" charset="0"/>
              </a:rPr>
              <a:t>communicating</a:t>
            </a:r>
            <a:r>
              <a:rPr lang="en-US" altLang="en-US" sz="2100" b="0" dirty="0">
                <a:effectLst/>
                <a:latin typeface="Liberation Sans" panose="020B0604020202020204" pitchFamily="34" charset="0"/>
              </a:rPr>
              <a:t> agreed-upon objectives throughout the organization.</a:t>
            </a:r>
          </a:p>
          <a:p>
            <a:pPr marL="685800" lvl="1" indent="-454025">
              <a:lnSpc>
                <a:spcPct val="125000"/>
              </a:lnSpc>
              <a:spcBef>
                <a:spcPct val="70000"/>
              </a:spcBef>
              <a:buClr>
                <a:srgbClr val="CC0000"/>
              </a:buClr>
              <a:buSzPct val="80000"/>
              <a:buFont typeface="Wingdings" pitchFamily="2" charset="2"/>
              <a:buChar char="u"/>
            </a:pPr>
            <a:r>
              <a:rPr lang="en-US" altLang="en-US" sz="2100" b="0" dirty="0">
                <a:effectLst/>
                <a:latin typeface="Liberation Sans" panose="020B0604020202020204" pitchFamily="34" charset="0"/>
              </a:rPr>
              <a:t>Promotes </a:t>
            </a:r>
            <a:r>
              <a:rPr lang="en-US" altLang="en-US" sz="2100" dirty="0">
                <a:solidFill>
                  <a:schemeClr val="tx1"/>
                </a:solidFill>
                <a:effectLst/>
                <a:latin typeface="Liberation Sans" panose="020B0604020202020204" pitchFamily="34" charset="0"/>
              </a:rPr>
              <a:t>efficiency</a:t>
            </a:r>
            <a:r>
              <a:rPr lang="en-US" altLang="en-US" sz="2100" b="0" dirty="0">
                <a:effectLst/>
                <a:latin typeface="Liberation Sans" panose="020B0604020202020204" pitchFamily="34" charset="0"/>
              </a:rPr>
              <a:t>.</a:t>
            </a:r>
          </a:p>
          <a:p>
            <a:pPr marL="685800" lvl="1" indent="-454025">
              <a:lnSpc>
                <a:spcPct val="125000"/>
              </a:lnSpc>
              <a:spcBef>
                <a:spcPct val="70000"/>
              </a:spcBef>
              <a:buClr>
                <a:srgbClr val="CC0000"/>
              </a:buClr>
              <a:buSzPct val="80000"/>
              <a:buFont typeface="Wingdings" pitchFamily="2" charset="2"/>
              <a:buChar char="u"/>
            </a:pPr>
            <a:r>
              <a:rPr lang="en-US" altLang="en-US" sz="2100" dirty="0">
                <a:solidFill>
                  <a:schemeClr val="tx1"/>
                </a:solidFill>
                <a:effectLst/>
                <a:latin typeface="Liberation Sans" panose="020B0604020202020204" pitchFamily="34" charset="0"/>
              </a:rPr>
              <a:t>Control device</a:t>
            </a:r>
            <a:r>
              <a:rPr lang="en-US" altLang="en-US" sz="2100" dirty="0">
                <a:effectLst/>
                <a:latin typeface="Liberation Sans" panose="020B0604020202020204" pitchFamily="34" charset="0"/>
              </a:rPr>
              <a:t> </a:t>
            </a:r>
            <a:r>
              <a:rPr lang="en-US" altLang="en-US" sz="2100" b="0" dirty="0">
                <a:effectLst/>
                <a:latin typeface="Liberation Sans" panose="020B0604020202020204" pitchFamily="34" charset="0"/>
              </a:rPr>
              <a:t>- important basis for performance  evaluation once adopted.</a:t>
            </a:r>
            <a:endParaRPr lang="en-US" altLang="en-US" sz="2100" i="1" dirty="0">
              <a:solidFill>
                <a:srgbClr val="A50021"/>
              </a:solidFill>
              <a:effectLst/>
              <a:latin typeface="Liberation Sans" panose="020B0604020202020204" pitchFamily="34" charset="0"/>
            </a:endParaRPr>
          </a:p>
        </p:txBody>
      </p:sp>
      <p:sp>
        <p:nvSpPr>
          <p:cNvPr id="9"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10" name="Isosceles Triangle 9"/>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1" name="TextBox 10"/>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2" name="Rounded Rectangle 11"/>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r>
              <a:rPr lang="en-US" sz="2100" b="1" dirty="0">
                <a:solidFill>
                  <a:schemeClr val="accent3"/>
                </a:solidFill>
                <a:latin typeface="Liberation Sans" panose="020B0604020202020204" pitchFamily="34" charset="0"/>
              </a:rPr>
              <a:t>State the essentials of effective budgeting and the components of the master budget.</a:t>
            </a:r>
            <a:endParaRPr lang="en-US" sz="2100" b="1" i="0" dirty="0">
              <a:solidFill>
                <a:schemeClr val="accent3"/>
              </a:solidFill>
              <a:latin typeface="Liberation Sans" panose="020B0604020202020204" pitchFamily="34" charset="0"/>
            </a:endParaRPr>
          </a:p>
        </p:txBody>
      </p:sp>
      <p:sp>
        <p:nvSpPr>
          <p:cNvPr id="13" name="TextBox 12"/>
          <p:cNvSpPr txBox="1"/>
          <p:nvPr/>
        </p:nvSpPr>
        <p:spPr>
          <a:xfrm>
            <a:off x="2189018" y="426570"/>
            <a:ext cx="554182" cy="707886"/>
          </a:xfrm>
          <a:prstGeom prst="rect">
            <a:avLst/>
          </a:prstGeom>
          <a:noFill/>
        </p:spPr>
        <p:txBody>
          <a:bodyPr wrap="square" rtlCol="0">
            <a:spAutoFit/>
          </a:bodyPr>
          <a:lstStyle/>
          <a:p>
            <a:pPr algn="ctr"/>
            <a:r>
              <a:rPr lang="en-US" sz="4000" b="1" i="0" dirty="0">
                <a:solidFill>
                  <a:srgbClr val="E20000"/>
                </a:solidFill>
                <a:effectLst/>
                <a:latin typeface="+mn-lt"/>
              </a:rPr>
              <a:t>1</a:t>
            </a:r>
          </a:p>
        </p:txBody>
      </p:sp>
      <p:cxnSp>
        <p:nvCxnSpPr>
          <p:cNvPr id="14" name="Straight Connector 13"/>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body" sz="half" idx="1"/>
          </p:nvPr>
        </p:nvSpPr>
        <p:spPr bwMode="auto">
          <a:xfrm>
            <a:off x="533400" y="1295400"/>
            <a:ext cx="7696200" cy="3733800"/>
          </a:xfrm>
          <a:solidFill>
            <a:schemeClr val="bg1"/>
          </a:solidFill>
          <a:extLs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685800" lvl="1" indent="-457200">
              <a:lnSpc>
                <a:spcPct val="125000"/>
              </a:lnSpc>
              <a:spcBef>
                <a:spcPts val="1200"/>
              </a:spcBef>
              <a:buClr>
                <a:srgbClr val="CC0000"/>
              </a:buClr>
              <a:buSzPct val="80000"/>
              <a:buFont typeface="Wingdings" pitchFamily="2" charset="2"/>
              <a:buChar char="u"/>
            </a:pPr>
            <a:r>
              <a:rPr lang="en-US" altLang="en-US" sz="2200" dirty="0">
                <a:solidFill>
                  <a:schemeClr val="tx1"/>
                </a:solidFill>
                <a:effectLst/>
                <a:latin typeface="Liberation Sans" panose="020B0604020202020204" pitchFamily="34" charset="0"/>
              </a:rPr>
              <a:t>Historical accounting data</a:t>
            </a:r>
            <a:r>
              <a:rPr lang="en-US" altLang="en-US" sz="2200" b="0" dirty="0">
                <a:solidFill>
                  <a:schemeClr val="tx1"/>
                </a:solidFill>
                <a:effectLst/>
                <a:latin typeface="Liberation Sans" panose="020B0604020202020204" pitchFamily="34" charset="0"/>
              </a:rPr>
              <a:t> on revenues, costs, and expenses help in formulating future budgets.</a:t>
            </a:r>
          </a:p>
          <a:p>
            <a:pPr marL="685800" lvl="1" indent="-457200">
              <a:lnSpc>
                <a:spcPct val="125000"/>
              </a:lnSpc>
              <a:spcBef>
                <a:spcPts val="1200"/>
              </a:spcBef>
              <a:buClr>
                <a:srgbClr val="CC0000"/>
              </a:buClr>
              <a:buSzPct val="80000"/>
              <a:buFont typeface="Wingdings" pitchFamily="2" charset="2"/>
              <a:buChar char="u"/>
            </a:pPr>
            <a:r>
              <a:rPr lang="en-US" altLang="en-US" sz="2200" dirty="0">
                <a:solidFill>
                  <a:schemeClr val="tx1"/>
                </a:solidFill>
                <a:effectLst/>
                <a:latin typeface="Liberation Sans" panose="020B0604020202020204" pitchFamily="34" charset="0"/>
              </a:rPr>
              <a:t>Accountants</a:t>
            </a:r>
            <a:r>
              <a:rPr lang="en-US" altLang="en-US" sz="2200" b="0" dirty="0">
                <a:solidFill>
                  <a:schemeClr val="tx1"/>
                </a:solidFill>
                <a:effectLst/>
                <a:latin typeface="Liberation Sans" panose="020B0604020202020204" pitchFamily="34" charset="0"/>
              </a:rPr>
              <a:t> normally </a:t>
            </a:r>
            <a:r>
              <a:rPr lang="en-US" altLang="en-US" sz="2200" dirty="0">
                <a:solidFill>
                  <a:schemeClr val="tx1"/>
                </a:solidFill>
                <a:effectLst/>
                <a:latin typeface="Liberation Sans" panose="020B0604020202020204" pitchFamily="34" charset="0"/>
              </a:rPr>
              <a:t>responsible </a:t>
            </a:r>
            <a:r>
              <a:rPr lang="en-US" altLang="en-US" sz="2200" b="0" dirty="0">
                <a:solidFill>
                  <a:schemeClr val="tx1"/>
                </a:solidFill>
                <a:effectLst/>
                <a:latin typeface="Liberation Sans" panose="020B0604020202020204" pitchFamily="34" charset="0"/>
              </a:rPr>
              <a:t>for presenting management’s budgeting goals in financial terms.</a:t>
            </a:r>
          </a:p>
          <a:p>
            <a:pPr marL="685800" lvl="1" indent="-457200">
              <a:lnSpc>
                <a:spcPct val="125000"/>
              </a:lnSpc>
              <a:spcBef>
                <a:spcPts val="12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The budget and its administration are the responsibility of </a:t>
            </a:r>
            <a:r>
              <a:rPr lang="en-US" altLang="en-US" sz="2200" dirty="0">
                <a:solidFill>
                  <a:schemeClr val="tx1"/>
                </a:solidFill>
                <a:effectLst/>
                <a:latin typeface="Liberation Sans" panose="020B0604020202020204" pitchFamily="34" charset="0"/>
              </a:rPr>
              <a:t>management</a:t>
            </a:r>
            <a:r>
              <a:rPr lang="en-US" altLang="en-US" sz="2200" b="0" dirty="0">
                <a:solidFill>
                  <a:schemeClr val="tx1"/>
                </a:solidFill>
                <a:effectLst/>
                <a:latin typeface="Liberation Sans" panose="020B0604020202020204" pitchFamily="34" charset="0"/>
              </a:rPr>
              <a:t>.</a:t>
            </a:r>
          </a:p>
        </p:txBody>
      </p:sp>
      <p:sp>
        <p:nvSpPr>
          <p:cNvPr id="614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150" name="Rectangle 8"/>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BUDGETING AND ACCOUNTING</a:t>
            </a: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Tree>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body" sz="half" idx="1"/>
          </p:nvPr>
        </p:nvSpPr>
        <p:spPr bwMode="auto">
          <a:xfrm>
            <a:off x="533400" y="1295400"/>
            <a:ext cx="8229600" cy="4821833"/>
          </a:xfrm>
          <a:solidFill>
            <a:schemeClr val="bg1"/>
          </a:solidFill>
          <a:extLs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spAutoFit/>
          </a:bodyPr>
          <a:lstStyle/>
          <a:p>
            <a:pPr marL="0" lvl="1" indent="0">
              <a:lnSpc>
                <a:spcPct val="125000"/>
              </a:lnSpc>
              <a:spcBef>
                <a:spcPts val="1200"/>
              </a:spcBef>
              <a:buClr>
                <a:srgbClr val="800000"/>
              </a:buClr>
              <a:buSzPct val="80000"/>
              <a:buNone/>
            </a:pPr>
            <a:r>
              <a:rPr lang="en-US" altLang="en-US" dirty="0">
                <a:effectLst/>
                <a:latin typeface="Liberation Sans" panose="020B0604020202020204" pitchFamily="34" charset="0"/>
              </a:rPr>
              <a:t>Primary benefits </a:t>
            </a:r>
            <a:r>
              <a:rPr lang="en-US" altLang="en-US" b="0" dirty="0">
                <a:effectLst/>
                <a:latin typeface="Liberation Sans" panose="020B0604020202020204" pitchFamily="34" charset="0"/>
              </a:rPr>
              <a:t>of budgeting:</a:t>
            </a:r>
          </a:p>
          <a:p>
            <a:pPr marL="685800" lvl="1" indent="-457200">
              <a:lnSpc>
                <a:spcPct val="125000"/>
              </a:lnSpc>
              <a:spcBef>
                <a:spcPts val="1200"/>
              </a:spcBef>
              <a:buClrTx/>
              <a:buSzPct val="100000"/>
              <a:buFont typeface="+mj-lt"/>
              <a:buAutoNum type="arabicPeriod"/>
            </a:pPr>
            <a:r>
              <a:rPr lang="en-US" altLang="en-US" sz="2200" b="0" dirty="0">
                <a:effectLst/>
                <a:latin typeface="Liberation Sans" panose="020B0604020202020204" pitchFamily="34" charset="0"/>
              </a:rPr>
              <a:t>Requires all levels of management to </a:t>
            </a:r>
            <a:r>
              <a:rPr lang="en-US" altLang="en-US" sz="2200" dirty="0">
                <a:effectLst/>
                <a:latin typeface="Liberation Sans" panose="020B0604020202020204" pitchFamily="34" charset="0"/>
              </a:rPr>
              <a:t>plan ahead</a:t>
            </a:r>
            <a:r>
              <a:rPr lang="en-US" altLang="en-US" sz="2200" b="0" dirty="0">
                <a:effectLst/>
                <a:latin typeface="Liberation Sans" panose="020B0604020202020204" pitchFamily="34" charset="0"/>
              </a:rPr>
              <a:t>.</a:t>
            </a:r>
          </a:p>
          <a:p>
            <a:pPr marL="685800" lvl="1" indent="-457200">
              <a:lnSpc>
                <a:spcPct val="125000"/>
              </a:lnSpc>
              <a:spcBef>
                <a:spcPts val="1200"/>
              </a:spcBef>
              <a:buClrTx/>
              <a:buSzPct val="100000"/>
              <a:buFont typeface="+mj-lt"/>
              <a:buAutoNum type="arabicPeriod"/>
            </a:pPr>
            <a:r>
              <a:rPr lang="en-US" altLang="en-US" sz="2200" b="0" dirty="0">
                <a:effectLst/>
                <a:latin typeface="Liberation Sans" panose="020B0604020202020204" pitchFamily="34" charset="0"/>
              </a:rPr>
              <a:t>Provides </a:t>
            </a:r>
            <a:r>
              <a:rPr lang="en-US" altLang="en-US" sz="2200" dirty="0">
                <a:effectLst/>
                <a:latin typeface="Liberation Sans" panose="020B0604020202020204" pitchFamily="34" charset="0"/>
              </a:rPr>
              <a:t>definite objectives</a:t>
            </a:r>
            <a:r>
              <a:rPr lang="en-US" altLang="en-US" sz="2200" b="0" dirty="0">
                <a:effectLst/>
                <a:latin typeface="Liberation Sans" panose="020B0604020202020204" pitchFamily="34" charset="0"/>
              </a:rPr>
              <a:t> for evaluating performance.</a:t>
            </a:r>
          </a:p>
          <a:p>
            <a:pPr marL="685800" lvl="1" indent="-457200">
              <a:lnSpc>
                <a:spcPct val="125000"/>
              </a:lnSpc>
              <a:spcBef>
                <a:spcPts val="1200"/>
              </a:spcBef>
              <a:buClrTx/>
              <a:buSzPct val="100000"/>
              <a:buFont typeface="+mj-lt"/>
              <a:buAutoNum type="arabicPeriod"/>
            </a:pPr>
            <a:r>
              <a:rPr lang="en-US" altLang="en-US" sz="2200" b="0" dirty="0">
                <a:effectLst/>
                <a:latin typeface="Liberation Sans" panose="020B0604020202020204" pitchFamily="34" charset="0"/>
              </a:rPr>
              <a:t>Creates an </a:t>
            </a:r>
            <a:r>
              <a:rPr lang="en-US" altLang="en-US" sz="2200" dirty="0">
                <a:effectLst/>
                <a:latin typeface="Liberation Sans" panose="020B0604020202020204" pitchFamily="34" charset="0"/>
              </a:rPr>
              <a:t>early warning system</a:t>
            </a:r>
            <a:r>
              <a:rPr lang="en-US" altLang="en-US" sz="2200" b="0" dirty="0">
                <a:effectLst/>
                <a:latin typeface="Liberation Sans" panose="020B0604020202020204" pitchFamily="34" charset="0"/>
              </a:rPr>
              <a:t> for potential problems.</a:t>
            </a:r>
          </a:p>
          <a:p>
            <a:pPr marL="685800" lvl="1" indent="-457200">
              <a:lnSpc>
                <a:spcPct val="125000"/>
              </a:lnSpc>
              <a:spcBef>
                <a:spcPts val="1200"/>
              </a:spcBef>
              <a:buClrTx/>
              <a:buSzPct val="100000"/>
              <a:buFont typeface="+mj-lt"/>
              <a:buAutoNum type="arabicPeriod"/>
            </a:pPr>
            <a:r>
              <a:rPr lang="en-US" altLang="en-US" sz="2200" b="0" dirty="0">
                <a:effectLst/>
                <a:latin typeface="Liberation Sans" panose="020B0604020202020204" pitchFamily="34" charset="0"/>
              </a:rPr>
              <a:t>Facilitates </a:t>
            </a:r>
            <a:r>
              <a:rPr lang="en-US" altLang="en-US" sz="2200" dirty="0">
                <a:effectLst/>
                <a:latin typeface="Liberation Sans" panose="020B0604020202020204" pitchFamily="34" charset="0"/>
              </a:rPr>
              <a:t>coordination of activities</a:t>
            </a:r>
            <a:r>
              <a:rPr lang="en-US" altLang="en-US" sz="2200" b="0" dirty="0">
                <a:effectLst/>
                <a:latin typeface="Liberation Sans" panose="020B0604020202020204" pitchFamily="34" charset="0"/>
              </a:rPr>
              <a:t> within the business.</a:t>
            </a:r>
          </a:p>
          <a:p>
            <a:pPr marL="685800" lvl="1" indent="-457200">
              <a:lnSpc>
                <a:spcPct val="125000"/>
              </a:lnSpc>
              <a:spcBef>
                <a:spcPts val="1200"/>
              </a:spcBef>
              <a:buClrTx/>
              <a:buSzPct val="100000"/>
              <a:buFont typeface="+mj-lt"/>
              <a:buAutoNum type="arabicPeriod"/>
            </a:pPr>
            <a:r>
              <a:rPr lang="en-US" altLang="en-US" sz="2200" b="0" dirty="0">
                <a:effectLst/>
                <a:latin typeface="Liberation Sans" panose="020B0604020202020204" pitchFamily="34" charset="0"/>
              </a:rPr>
              <a:t>Results in greater </a:t>
            </a:r>
            <a:r>
              <a:rPr lang="en-US" altLang="en-US" sz="2200" dirty="0">
                <a:effectLst/>
                <a:latin typeface="Liberation Sans" panose="020B0604020202020204" pitchFamily="34" charset="0"/>
              </a:rPr>
              <a:t>management awareness</a:t>
            </a:r>
            <a:r>
              <a:rPr lang="en-US" altLang="en-US" sz="2200" b="0" dirty="0">
                <a:effectLst/>
                <a:latin typeface="Liberation Sans" panose="020B0604020202020204" pitchFamily="34" charset="0"/>
              </a:rPr>
              <a:t> of the entity’s overall operations.</a:t>
            </a:r>
          </a:p>
          <a:p>
            <a:pPr marL="685800" lvl="1" indent="-457200">
              <a:lnSpc>
                <a:spcPct val="125000"/>
              </a:lnSpc>
              <a:spcBef>
                <a:spcPts val="1200"/>
              </a:spcBef>
              <a:buClrTx/>
              <a:buSzPct val="100000"/>
              <a:buFont typeface="+mj-lt"/>
              <a:buAutoNum type="arabicPeriod"/>
            </a:pPr>
            <a:r>
              <a:rPr lang="en-US" altLang="en-US" sz="2200" b="0" dirty="0">
                <a:effectLst/>
                <a:latin typeface="Liberation Sans" panose="020B0604020202020204" pitchFamily="34" charset="0"/>
              </a:rPr>
              <a:t>It</a:t>
            </a:r>
            <a:r>
              <a:rPr lang="en-US" altLang="en-US" sz="2200" dirty="0">
                <a:effectLst/>
                <a:latin typeface="Liberation Sans" panose="020B0604020202020204" pitchFamily="34" charset="0"/>
              </a:rPr>
              <a:t> motivates personnel</a:t>
            </a:r>
            <a:r>
              <a:rPr lang="en-US" altLang="en-US" sz="2200" b="0" dirty="0">
                <a:effectLst/>
                <a:latin typeface="Liberation Sans" panose="020B0604020202020204" pitchFamily="34" charset="0"/>
              </a:rPr>
              <a:t> throughout organization to meet planned objectives.</a:t>
            </a:r>
          </a:p>
        </p:txBody>
      </p:sp>
      <p:sp>
        <p:nvSpPr>
          <p:cNvPr id="7173"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174"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THE BENEFITS OF BUDGETING</a:t>
            </a: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Tree>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body" idx="1"/>
          </p:nvPr>
        </p:nvSpPr>
        <p:spPr>
          <a:xfrm>
            <a:off x="533400" y="1981200"/>
            <a:ext cx="8077200" cy="3733800"/>
          </a:xfrm>
          <a:solidFill>
            <a:schemeClr val="bg1"/>
          </a:solidFill>
        </p:spPr>
        <p:txBody>
          <a:bodyPr vert="horz" wrap="square" lIns="91440" tIns="45720" rIns="91440" bIns="45720" numCol="1" anchor="t" anchorCtr="0" compatLnSpc="1">
            <a:prstTxWarp prst="textNoShape">
              <a:avLst/>
            </a:prstTxWarp>
          </a:bodyPr>
          <a:lstStyle/>
          <a:p>
            <a:pPr marL="0" indent="0">
              <a:buFont typeface="Wingdings" pitchFamily="2" charset="2"/>
              <a:buNone/>
            </a:pPr>
            <a:r>
              <a:rPr lang="en-US" altLang="en-US" sz="2200" b="0" dirty="0">
                <a:solidFill>
                  <a:schemeClr val="tx1"/>
                </a:solidFill>
                <a:effectLst/>
                <a:latin typeface="Liberation Sans" panose="020B0604020202020204" pitchFamily="34" charset="0"/>
              </a:rPr>
              <a:t>Which of the following is </a:t>
            </a:r>
            <a:r>
              <a:rPr lang="en-US" altLang="en-US" sz="2200" dirty="0">
                <a:solidFill>
                  <a:schemeClr val="tx1"/>
                </a:solidFill>
                <a:effectLst/>
                <a:latin typeface="Liberation Sans" panose="020B0604020202020204" pitchFamily="34" charset="0"/>
              </a:rPr>
              <a:t>not</a:t>
            </a:r>
            <a:r>
              <a:rPr lang="en-US" altLang="en-US" sz="2200" b="0" dirty="0">
                <a:solidFill>
                  <a:schemeClr val="tx1"/>
                </a:solidFill>
                <a:effectLst/>
                <a:latin typeface="Liberation Sans" panose="020B0604020202020204" pitchFamily="34" charset="0"/>
              </a:rPr>
              <a:t> a benefit of budgeting?</a:t>
            </a:r>
          </a:p>
          <a:p>
            <a:pPr marL="804863" indent="-463550">
              <a:lnSpc>
                <a:spcPct val="120000"/>
              </a:lnSpc>
              <a:spcBef>
                <a:spcPct val="50000"/>
              </a:spcBef>
              <a:buClrTx/>
              <a:buSzPct val="100000"/>
              <a:buFont typeface="Wingdings" pitchFamily="2" charset="2"/>
              <a:buAutoNum type="alphaLcPeriod"/>
            </a:pPr>
            <a:r>
              <a:rPr lang="en-US" altLang="en-US" sz="2200" b="0" dirty="0">
                <a:solidFill>
                  <a:schemeClr val="tx1"/>
                </a:solidFill>
                <a:effectLst/>
                <a:latin typeface="Liberation Sans" panose="020B0604020202020204" pitchFamily="34" charset="0"/>
              </a:rPr>
              <a:t>Management can plan ahead.</a:t>
            </a:r>
          </a:p>
          <a:p>
            <a:pPr marL="804863" indent="-463550">
              <a:lnSpc>
                <a:spcPct val="120000"/>
              </a:lnSpc>
              <a:spcBef>
                <a:spcPct val="50000"/>
              </a:spcBef>
              <a:buClrTx/>
              <a:buSzPct val="100000"/>
              <a:buFont typeface="Wingdings" pitchFamily="2" charset="2"/>
              <a:buAutoNum type="alphaLcPeriod"/>
            </a:pPr>
            <a:r>
              <a:rPr lang="en-US" altLang="en-US" sz="2200" b="0" dirty="0">
                <a:solidFill>
                  <a:schemeClr val="tx1"/>
                </a:solidFill>
                <a:effectLst/>
                <a:latin typeface="Liberation Sans" panose="020B0604020202020204" pitchFamily="34" charset="0"/>
              </a:rPr>
              <a:t>An early warning system is provided for potential problems. </a:t>
            </a:r>
          </a:p>
          <a:p>
            <a:pPr marL="804863" indent="-463550">
              <a:lnSpc>
                <a:spcPct val="120000"/>
              </a:lnSpc>
              <a:spcBef>
                <a:spcPct val="50000"/>
              </a:spcBef>
              <a:buClrTx/>
              <a:buSzPct val="100000"/>
              <a:buFont typeface="Wingdings" pitchFamily="2" charset="2"/>
              <a:buAutoNum type="alphaLcPeriod"/>
            </a:pPr>
            <a:r>
              <a:rPr lang="en-US" altLang="en-US" sz="2200" b="0" dirty="0">
                <a:solidFill>
                  <a:schemeClr val="tx1"/>
                </a:solidFill>
                <a:effectLst/>
                <a:latin typeface="Liberation Sans" panose="020B0604020202020204" pitchFamily="34" charset="0"/>
              </a:rPr>
              <a:t>It enables disciplinary action to be taken at every level of responsibility.</a:t>
            </a:r>
          </a:p>
          <a:p>
            <a:pPr marL="804863" indent="-463550">
              <a:lnSpc>
                <a:spcPct val="120000"/>
              </a:lnSpc>
              <a:spcBef>
                <a:spcPct val="50000"/>
              </a:spcBef>
              <a:buClrTx/>
              <a:buSzPct val="100000"/>
              <a:buFont typeface="Wingdings" pitchFamily="2" charset="2"/>
              <a:buAutoNum type="alphaLcPeriod"/>
            </a:pPr>
            <a:r>
              <a:rPr lang="en-US" altLang="en-US" sz="2200" b="0" dirty="0">
                <a:solidFill>
                  <a:schemeClr val="tx1"/>
                </a:solidFill>
                <a:effectLst/>
                <a:latin typeface="Liberation Sans" panose="020B0604020202020204" pitchFamily="34" charset="0"/>
              </a:rPr>
              <a:t>The coordination of activities is facilitated. </a:t>
            </a:r>
          </a:p>
          <a:p>
            <a:pPr marL="682625" indent="-450850">
              <a:buClrTx/>
              <a:buSzPct val="100000"/>
              <a:buFont typeface="Wingdings" pitchFamily="2" charset="2"/>
              <a:buNone/>
            </a:pPr>
            <a:endParaRPr lang="en-US" altLang="en-US" sz="2200" b="0" dirty="0">
              <a:solidFill>
                <a:schemeClr val="tx1"/>
              </a:solidFill>
              <a:effectLst/>
              <a:latin typeface="Liberation Sans" panose="020B0604020202020204" pitchFamily="34" charset="0"/>
            </a:endParaRPr>
          </a:p>
        </p:txBody>
      </p:sp>
      <p:sp>
        <p:nvSpPr>
          <p:cNvPr id="11269" name="Text Box 9"/>
          <p:cNvSpPr txBox="1">
            <a:spLocks noChangeArrowheads="1"/>
          </p:cNvSpPr>
          <p:nvPr/>
        </p:nvSpPr>
        <p:spPr bwMode="auto">
          <a:xfrm>
            <a:off x="533400" y="1295400"/>
            <a:ext cx="43434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rgbClr val="000066"/>
                </a:solidFill>
                <a:latin typeface="Arial"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defRPr/>
            </a:pPr>
            <a:r>
              <a:rPr lang="en-US" sz="3000" dirty="0">
                <a:solidFill>
                  <a:srgbClr val="CC0000"/>
                </a:solidFill>
                <a:latin typeface="Liberation Sans" panose="020B0604020202020204" pitchFamily="34" charset="0"/>
              </a:rPr>
              <a:t>Question</a:t>
            </a:r>
          </a:p>
        </p:txBody>
      </p:sp>
      <p:sp>
        <p:nvSpPr>
          <p:cNvPr id="819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Notched Right Arrow 7"/>
          <p:cNvSpPr/>
          <p:nvPr/>
        </p:nvSpPr>
        <p:spPr bwMode="auto">
          <a:xfrm>
            <a:off x="228600" y="4066992"/>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9"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THE BENEFITS OF BUDGETING</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type="body" sz="half" idx="1"/>
          </p:nvPr>
        </p:nvSpPr>
        <p:spPr bwMode="auto">
          <a:xfrm>
            <a:off x="533400" y="1295400"/>
            <a:ext cx="7696200" cy="4038600"/>
          </a:xfrm>
          <a:solidFill>
            <a:schemeClr val="bg1"/>
          </a:solidFill>
          <a:extLs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685800" lvl="1" indent="-457200">
              <a:lnSpc>
                <a:spcPct val="125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Depends on a </a:t>
            </a:r>
            <a:r>
              <a:rPr lang="en-US" altLang="en-US" sz="2200" dirty="0">
                <a:effectLst/>
                <a:latin typeface="Liberation Sans" panose="020B0604020202020204" pitchFamily="34" charset="0"/>
              </a:rPr>
              <a:t>sound organizational structure</a:t>
            </a:r>
            <a:r>
              <a:rPr lang="en-US" altLang="en-US" sz="2200" b="0" dirty="0">
                <a:effectLst/>
                <a:latin typeface="Liberation Sans" panose="020B0604020202020204" pitchFamily="34" charset="0"/>
              </a:rPr>
              <a:t> with authority and responsibility for all phases of operations clearly defined.</a:t>
            </a:r>
          </a:p>
          <a:p>
            <a:pPr marL="685800" lvl="1" indent="-457200">
              <a:lnSpc>
                <a:spcPct val="125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Based on </a:t>
            </a:r>
            <a:r>
              <a:rPr lang="en-US" altLang="en-US" sz="2200" dirty="0">
                <a:effectLst/>
                <a:latin typeface="Liberation Sans" panose="020B0604020202020204" pitchFamily="34" charset="0"/>
              </a:rPr>
              <a:t>research and analysis</a:t>
            </a:r>
            <a:r>
              <a:rPr lang="en-US" altLang="en-US" sz="2200" b="0" dirty="0">
                <a:effectLst/>
                <a:latin typeface="Liberation Sans" panose="020B0604020202020204" pitchFamily="34" charset="0"/>
              </a:rPr>
              <a:t> with realistic goals.</a:t>
            </a:r>
          </a:p>
          <a:p>
            <a:pPr marL="685800" lvl="1" indent="-457200">
              <a:lnSpc>
                <a:spcPct val="125000"/>
              </a:lnSpc>
              <a:spcBef>
                <a:spcPts val="1200"/>
              </a:spcBef>
              <a:buClr>
                <a:srgbClr val="CC0000"/>
              </a:buClr>
              <a:buSzPct val="80000"/>
              <a:buFont typeface="Wingdings" pitchFamily="2" charset="2"/>
              <a:buChar char="u"/>
            </a:pPr>
            <a:r>
              <a:rPr lang="en-US" altLang="en-US" sz="2200" dirty="0">
                <a:effectLst/>
                <a:latin typeface="Liberation Sans" panose="020B0604020202020204" pitchFamily="34" charset="0"/>
              </a:rPr>
              <a:t>Accepted</a:t>
            </a:r>
            <a:r>
              <a:rPr lang="en-US" altLang="en-US" sz="2200" b="0" dirty="0">
                <a:effectLst/>
                <a:latin typeface="Liberation Sans" panose="020B0604020202020204" pitchFamily="34" charset="0"/>
              </a:rPr>
              <a:t> by all levels of management.</a:t>
            </a:r>
          </a:p>
        </p:txBody>
      </p:sp>
      <p:sp>
        <p:nvSpPr>
          <p:cNvPr id="922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222" name="Rectangle 9"/>
          <p:cNvSpPr>
            <a:spLocks noChangeArrowheads="1"/>
          </p:cNvSpPr>
          <p:nvPr/>
        </p:nvSpPr>
        <p:spPr bwMode="auto">
          <a:xfrm>
            <a:off x="533400" y="304800"/>
            <a:ext cx="86106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ESSENTIALS OF EFFECTIVE BUDGETING</a:t>
            </a: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Tree>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sz="half" idx="1"/>
          </p:nvPr>
        </p:nvSpPr>
        <p:spPr bwMode="auto">
          <a:xfrm>
            <a:off x="533400" y="1905000"/>
            <a:ext cx="7696200" cy="4191000"/>
          </a:xfrm>
          <a:solidFill>
            <a:schemeClr val="bg1"/>
          </a:solidFill>
          <a:extLs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682625" indent="-450850">
              <a:lnSpc>
                <a:spcPct val="125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May be prepared for </a:t>
            </a:r>
            <a:r>
              <a:rPr lang="en-US" altLang="en-US" sz="2200" dirty="0">
                <a:solidFill>
                  <a:schemeClr val="tx1"/>
                </a:solidFill>
                <a:effectLst/>
                <a:latin typeface="Liberation Sans" panose="020B0604020202020204" pitchFamily="34" charset="0"/>
              </a:rPr>
              <a:t>any period of time</a:t>
            </a:r>
            <a:r>
              <a:rPr lang="en-US" altLang="en-US" sz="2200" b="0" dirty="0">
                <a:effectLst/>
                <a:latin typeface="Liberation Sans" panose="020B0604020202020204" pitchFamily="34" charset="0"/>
              </a:rPr>
              <a:t>.</a:t>
            </a:r>
          </a:p>
          <a:p>
            <a:pPr marL="1255713" lvl="1" indent="-450850">
              <a:lnSpc>
                <a:spcPct val="125000"/>
              </a:lnSpc>
              <a:spcBef>
                <a:spcPts val="1200"/>
              </a:spcBef>
              <a:buClr>
                <a:srgbClr val="CC0000"/>
              </a:buClr>
              <a:buSzPct val="80000"/>
              <a:buFont typeface="Arial" charset="0"/>
              <a:buChar char="►"/>
            </a:pPr>
            <a:r>
              <a:rPr lang="en-US" altLang="en-US" sz="2100" b="0" dirty="0">
                <a:effectLst/>
                <a:latin typeface="Liberation Sans" panose="020B0604020202020204" pitchFamily="34" charset="0"/>
              </a:rPr>
              <a:t>Most common  -  </a:t>
            </a:r>
            <a:r>
              <a:rPr lang="en-US" altLang="en-US" sz="2100" dirty="0">
                <a:solidFill>
                  <a:schemeClr val="tx1"/>
                </a:solidFill>
                <a:effectLst/>
                <a:latin typeface="Liberation Sans" panose="020B0604020202020204" pitchFamily="34" charset="0"/>
              </a:rPr>
              <a:t>one year</a:t>
            </a:r>
            <a:r>
              <a:rPr lang="en-US" altLang="en-US" sz="2100" b="0" dirty="0">
                <a:effectLst/>
                <a:latin typeface="Liberation Sans" panose="020B0604020202020204" pitchFamily="34" charset="0"/>
              </a:rPr>
              <a:t>.</a:t>
            </a:r>
          </a:p>
          <a:p>
            <a:pPr marL="1255713" lvl="1" indent="-450850">
              <a:lnSpc>
                <a:spcPct val="125000"/>
              </a:lnSpc>
              <a:spcBef>
                <a:spcPts val="1200"/>
              </a:spcBef>
              <a:buClr>
                <a:srgbClr val="CC0000"/>
              </a:buClr>
              <a:buSzPct val="80000"/>
              <a:buFont typeface="Arial" charset="0"/>
              <a:buChar char="►"/>
            </a:pPr>
            <a:r>
              <a:rPr lang="en-US" altLang="en-US" sz="2100" b="0" dirty="0">
                <a:effectLst/>
                <a:latin typeface="Liberation Sans" panose="020B0604020202020204" pitchFamily="34" charset="0"/>
              </a:rPr>
              <a:t>Supplement with monthly and quarterly budgets.</a:t>
            </a:r>
          </a:p>
          <a:p>
            <a:pPr marL="1255713" lvl="1" indent="-450850">
              <a:lnSpc>
                <a:spcPct val="125000"/>
              </a:lnSpc>
              <a:spcBef>
                <a:spcPts val="1200"/>
              </a:spcBef>
              <a:buClr>
                <a:srgbClr val="CC0000"/>
              </a:buClr>
              <a:buSzPct val="80000"/>
              <a:buFont typeface="Arial" charset="0"/>
              <a:buChar char="►"/>
            </a:pPr>
            <a:r>
              <a:rPr lang="en-US" altLang="en-US" sz="2100" b="0" dirty="0">
                <a:effectLst/>
                <a:latin typeface="Liberation Sans" panose="020B0604020202020204" pitchFamily="34" charset="0"/>
              </a:rPr>
              <a:t>Different budgets may cover</a:t>
            </a:r>
            <a:r>
              <a:rPr lang="en-US" altLang="en-US" sz="2100" dirty="0">
                <a:solidFill>
                  <a:srgbClr val="800000"/>
                </a:solidFill>
                <a:effectLst/>
                <a:latin typeface="Liberation Sans" panose="020B0604020202020204" pitchFamily="34" charset="0"/>
              </a:rPr>
              <a:t> </a:t>
            </a:r>
            <a:r>
              <a:rPr lang="en-US" altLang="en-US" sz="2100" dirty="0">
                <a:solidFill>
                  <a:schemeClr val="tx1"/>
                </a:solidFill>
                <a:effectLst/>
                <a:latin typeface="Liberation Sans" panose="020B0604020202020204" pitchFamily="34" charset="0"/>
              </a:rPr>
              <a:t>different time periods</a:t>
            </a:r>
            <a:r>
              <a:rPr lang="en-US" altLang="en-US" sz="2100" b="0" dirty="0">
                <a:effectLst/>
                <a:latin typeface="Liberation Sans" panose="020B0604020202020204" pitchFamily="34" charset="0"/>
              </a:rPr>
              <a:t>.</a:t>
            </a:r>
          </a:p>
          <a:p>
            <a:pPr marL="682625" indent="-450850">
              <a:lnSpc>
                <a:spcPct val="125000"/>
              </a:lnSpc>
              <a:spcBef>
                <a:spcPts val="1200"/>
              </a:spcBef>
              <a:buClr>
                <a:srgbClr val="CC0000"/>
              </a:buClr>
              <a:buSzPct val="80000"/>
              <a:buFont typeface="Wingdings" pitchFamily="2" charset="2"/>
              <a:buChar char="u"/>
            </a:pPr>
            <a:r>
              <a:rPr lang="en-US" altLang="en-US" sz="2200" dirty="0">
                <a:solidFill>
                  <a:schemeClr val="tx1"/>
                </a:solidFill>
                <a:effectLst/>
                <a:latin typeface="Liberation Sans" panose="020B0604020202020204" pitchFamily="34" charset="0"/>
              </a:rPr>
              <a:t>Long enough</a:t>
            </a:r>
            <a:r>
              <a:rPr lang="en-US" altLang="en-US" sz="2200" b="0" dirty="0">
                <a:effectLst/>
                <a:latin typeface="Liberation Sans" panose="020B0604020202020204" pitchFamily="34" charset="0"/>
              </a:rPr>
              <a:t> to provide an attainable goal and minimize seasonal or cyclical fluctuations.</a:t>
            </a:r>
          </a:p>
          <a:p>
            <a:pPr marL="682625" indent="-450850">
              <a:lnSpc>
                <a:spcPct val="125000"/>
              </a:lnSpc>
              <a:spcBef>
                <a:spcPts val="1200"/>
              </a:spcBef>
              <a:buClr>
                <a:srgbClr val="CC0000"/>
              </a:buClr>
              <a:buSzPct val="80000"/>
              <a:buFont typeface="Wingdings" pitchFamily="2" charset="2"/>
              <a:buChar char="u"/>
            </a:pPr>
            <a:r>
              <a:rPr lang="en-US" altLang="en-US" sz="2200" dirty="0">
                <a:solidFill>
                  <a:schemeClr val="tx1"/>
                </a:solidFill>
                <a:effectLst/>
                <a:latin typeface="Liberation Sans" panose="020B0604020202020204" pitchFamily="34" charset="0"/>
              </a:rPr>
              <a:t>Short enough</a:t>
            </a:r>
            <a:r>
              <a:rPr lang="en-US" altLang="en-US" sz="2200" b="0" dirty="0">
                <a:effectLst/>
                <a:latin typeface="Liberation Sans" panose="020B0604020202020204" pitchFamily="34" charset="0"/>
              </a:rPr>
              <a:t> for reliable estimates. </a:t>
            </a:r>
          </a:p>
        </p:txBody>
      </p:sp>
      <p:sp>
        <p:nvSpPr>
          <p:cNvPr id="10243" name="Text Box 4"/>
          <p:cNvSpPr txBox="1">
            <a:spLocks noChangeArrowheads="1"/>
          </p:cNvSpPr>
          <p:nvPr/>
        </p:nvSpPr>
        <p:spPr bwMode="auto">
          <a:xfrm>
            <a:off x="533400" y="1295400"/>
            <a:ext cx="6629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2800" b="1" dirty="0">
                <a:solidFill>
                  <a:srgbClr val="CC0000"/>
                </a:solidFill>
                <a:latin typeface="Liberation Sans" panose="020B0604020202020204" pitchFamily="34" charset="0"/>
              </a:rPr>
              <a:t>Length of the Budget Period</a:t>
            </a:r>
          </a:p>
        </p:txBody>
      </p:sp>
      <p:sp>
        <p:nvSpPr>
          <p:cNvPr id="10245"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8" name="Rectangle 9"/>
          <p:cNvSpPr>
            <a:spLocks noChangeArrowheads="1"/>
          </p:cNvSpPr>
          <p:nvPr/>
        </p:nvSpPr>
        <p:spPr bwMode="auto">
          <a:xfrm>
            <a:off x="533400" y="304800"/>
            <a:ext cx="85344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ESSENTIALS OF EFFECTIVE BUDGETING</a:t>
            </a:r>
          </a:p>
        </p:txBody>
      </p:sp>
    </p:spTree>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pic>
        <p:nvPicPr>
          <p:cNvPr id="2" name="Picture 1"/>
          <p:cNvPicPr>
            <a:picLocks noChangeAspect="1"/>
          </p:cNvPicPr>
          <p:nvPr/>
        </p:nvPicPr>
        <p:blipFill>
          <a:blip r:embed="rId3"/>
          <a:stretch>
            <a:fillRect/>
          </a:stretch>
        </p:blipFill>
        <p:spPr>
          <a:xfrm>
            <a:off x="304800" y="996210"/>
            <a:ext cx="8534400" cy="5032587"/>
          </a:xfrm>
          <a:prstGeom prst="rect">
            <a:avLst/>
          </a:prstGeom>
        </p:spPr>
      </p:pic>
      <p:pic>
        <p:nvPicPr>
          <p:cNvPr id="5" name="Picture 4"/>
          <p:cNvPicPr>
            <a:picLocks noChangeAspect="1"/>
          </p:cNvPicPr>
          <p:nvPr/>
        </p:nvPicPr>
        <p:blipFill>
          <a:blip r:embed="rId4"/>
          <a:stretch>
            <a:fillRect/>
          </a:stretch>
        </p:blipFill>
        <p:spPr>
          <a:xfrm>
            <a:off x="304800" y="380999"/>
            <a:ext cx="8610600" cy="589146"/>
          </a:xfrm>
          <a:prstGeom prst="rect">
            <a:avLst/>
          </a:prstGeom>
        </p:spPr>
      </p:pic>
    </p:spTree>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sz="half" idx="1"/>
          </p:nvPr>
        </p:nvSpPr>
        <p:spPr>
          <a:xfrm>
            <a:off x="533400" y="1905000"/>
            <a:ext cx="7696200" cy="4191000"/>
          </a:xfrm>
          <a:solidFill>
            <a:schemeClr val="bg1"/>
          </a:solidFill>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682625" indent="-450850">
              <a:lnSpc>
                <a:spcPct val="125000"/>
              </a:lnSpc>
              <a:spcBef>
                <a:spcPts val="1200"/>
              </a:spcBef>
              <a:buClr>
                <a:srgbClr val="CC0000"/>
              </a:buClr>
              <a:buSzPct val="80000"/>
              <a:buFont typeface="Wingdings" pitchFamily="2" charset="2"/>
              <a:buChar char="u"/>
              <a:defRPr/>
            </a:pPr>
            <a:r>
              <a:rPr lang="en-US" sz="2200" b="0" dirty="0">
                <a:effectLst/>
                <a:latin typeface="Liberation Sans" panose="020B0604020202020204" pitchFamily="34" charset="0"/>
              </a:rPr>
              <a:t>Base budget goals on past performance</a:t>
            </a:r>
          </a:p>
          <a:p>
            <a:pPr marL="1255713" lvl="1" indent="-450850">
              <a:lnSpc>
                <a:spcPct val="125000"/>
              </a:lnSpc>
              <a:spcBef>
                <a:spcPts val="1200"/>
              </a:spcBef>
              <a:buClr>
                <a:srgbClr val="CC0000"/>
              </a:buClr>
              <a:buSzPct val="80000"/>
              <a:buFont typeface="Arial" charset="0"/>
              <a:buChar char="►"/>
              <a:defRPr/>
            </a:pPr>
            <a:r>
              <a:rPr lang="en-US" sz="2100" b="0" dirty="0">
                <a:effectLst/>
                <a:latin typeface="Liberation Sans" panose="020B0604020202020204" pitchFamily="34" charset="0"/>
              </a:rPr>
              <a:t>Collect data from organizational units.</a:t>
            </a:r>
          </a:p>
          <a:p>
            <a:pPr marL="1255713" lvl="1" indent="-450850">
              <a:lnSpc>
                <a:spcPct val="125000"/>
              </a:lnSpc>
              <a:spcBef>
                <a:spcPts val="1200"/>
              </a:spcBef>
              <a:buClr>
                <a:srgbClr val="CC0000"/>
              </a:buClr>
              <a:buSzPct val="80000"/>
              <a:buFont typeface="Arial" charset="0"/>
              <a:buChar char="►"/>
              <a:defRPr/>
            </a:pPr>
            <a:r>
              <a:rPr lang="en-US" sz="2100" b="0" dirty="0">
                <a:effectLst/>
                <a:latin typeface="Liberation Sans" panose="020B0604020202020204" pitchFamily="34" charset="0"/>
              </a:rPr>
              <a:t>Begin several months before end of current year.</a:t>
            </a:r>
          </a:p>
          <a:p>
            <a:pPr marL="682625" indent="-450850">
              <a:lnSpc>
                <a:spcPct val="125000"/>
              </a:lnSpc>
              <a:spcBef>
                <a:spcPts val="1200"/>
              </a:spcBef>
              <a:buClr>
                <a:srgbClr val="CC0000"/>
              </a:buClr>
              <a:buSzPct val="80000"/>
              <a:buFont typeface="Wingdings" pitchFamily="2" charset="2"/>
              <a:buChar char="u"/>
              <a:defRPr/>
            </a:pPr>
            <a:r>
              <a:rPr lang="en-US" sz="2200" b="0" dirty="0">
                <a:effectLst/>
                <a:latin typeface="Liberation Sans" panose="020B0604020202020204" pitchFamily="34" charset="0"/>
              </a:rPr>
              <a:t>Develop budget within the framework of a </a:t>
            </a:r>
            <a:r>
              <a:rPr lang="en-US" sz="2200" dirty="0">
                <a:solidFill>
                  <a:schemeClr val="tx2">
                    <a:lumMod val="50000"/>
                  </a:schemeClr>
                </a:solidFill>
                <a:effectLst/>
                <a:latin typeface="Liberation Sans" panose="020B0604020202020204" pitchFamily="34" charset="0"/>
              </a:rPr>
              <a:t>sales forecast</a:t>
            </a:r>
            <a:r>
              <a:rPr lang="en-US" sz="2200" b="0" dirty="0">
                <a:effectLst/>
                <a:latin typeface="Liberation Sans" panose="020B0604020202020204" pitchFamily="34" charset="0"/>
              </a:rPr>
              <a:t>.</a:t>
            </a:r>
          </a:p>
          <a:p>
            <a:pPr marL="1255713" lvl="1" indent="-450850">
              <a:lnSpc>
                <a:spcPct val="125000"/>
              </a:lnSpc>
              <a:spcBef>
                <a:spcPts val="1200"/>
              </a:spcBef>
              <a:buClr>
                <a:srgbClr val="CC0000"/>
              </a:buClr>
              <a:buSzPct val="80000"/>
              <a:buFont typeface="Arial" charset="0"/>
              <a:buChar char="►"/>
              <a:defRPr/>
            </a:pPr>
            <a:r>
              <a:rPr lang="en-US" sz="2100" b="0" dirty="0">
                <a:effectLst/>
                <a:latin typeface="Liberation Sans" panose="020B0604020202020204" pitchFamily="34" charset="0"/>
              </a:rPr>
              <a:t>Shows potential industry sales.</a:t>
            </a:r>
          </a:p>
          <a:p>
            <a:pPr marL="1255713" lvl="1" indent="-450850">
              <a:lnSpc>
                <a:spcPct val="125000"/>
              </a:lnSpc>
              <a:spcBef>
                <a:spcPts val="1200"/>
              </a:spcBef>
              <a:buClr>
                <a:srgbClr val="CC0000"/>
              </a:buClr>
              <a:buSzPct val="80000"/>
              <a:buFont typeface="Arial" charset="0"/>
              <a:buChar char="►"/>
              <a:defRPr/>
            </a:pPr>
            <a:r>
              <a:rPr lang="en-US" sz="2100" b="0" dirty="0">
                <a:effectLst/>
                <a:latin typeface="Liberation Sans" panose="020B0604020202020204" pitchFamily="34" charset="0"/>
              </a:rPr>
              <a:t>Shows company’s expected share.</a:t>
            </a:r>
          </a:p>
        </p:txBody>
      </p:sp>
      <p:sp>
        <p:nvSpPr>
          <p:cNvPr id="12291" name="Text Box 4"/>
          <p:cNvSpPr txBox="1">
            <a:spLocks noChangeArrowheads="1"/>
          </p:cNvSpPr>
          <p:nvPr/>
        </p:nvSpPr>
        <p:spPr bwMode="auto">
          <a:xfrm>
            <a:off x="533400" y="1295400"/>
            <a:ext cx="6629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rgbClr val="0066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dirty="0">
                <a:solidFill>
                  <a:srgbClr val="CC0000"/>
                </a:solidFill>
              </a:rPr>
              <a:t>The Budgeting Process</a:t>
            </a:r>
          </a:p>
        </p:txBody>
      </p:sp>
      <p:sp>
        <p:nvSpPr>
          <p:cNvPr id="12293"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8" name="Rectangle 9"/>
          <p:cNvSpPr>
            <a:spLocks noChangeArrowheads="1"/>
          </p:cNvSpPr>
          <p:nvPr/>
        </p:nvSpPr>
        <p:spPr bwMode="auto">
          <a:xfrm>
            <a:off x="533400" y="304800"/>
            <a:ext cx="85344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ESSENTIALS OF EFFECTIVE BUDGETING</a:t>
            </a:r>
          </a:p>
        </p:txBody>
      </p:sp>
    </p:spTree>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body" sz="half" idx="1"/>
          </p:nvPr>
        </p:nvSpPr>
        <p:spPr bwMode="auto">
          <a:xfrm>
            <a:off x="533400" y="1905000"/>
            <a:ext cx="7696200" cy="4191000"/>
          </a:xfrm>
          <a:solidFill>
            <a:schemeClr val="bg1"/>
          </a:solidFill>
          <a:extLs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682625" indent="-450850">
              <a:lnSpc>
                <a:spcPct val="125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Factors considered in Sales Forecasting:</a:t>
            </a:r>
          </a:p>
          <a:p>
            <a:pPr marL="1262063" lvl="1" indent="-457200">
              <a:lnSpc>
                <a:spcPct val="120000"/>
              </a:lnSpc>
              <a:spcBef>
                <a:spcPts val="1200"/>
              </a:spcBef>
              <a:buClrTx/>
              <a:buSzPct val="100000"/>
              <a:buFont typeface="Comic Sans MS" pitchFamily="66" charset="0"/>
              <a:buAutoNum type="arabicPeriod"/>
            </a:pPr>
            <a:r>
              <a:rPr lang="en-US" altLang="en-US" sz="2100" b="0" dirty="0">
                <a:effectLst/>
                <a:latin typeface="Liberation Sans" panose="020B0604020202020204" pitchFamily="34" charset="0"/>
              </a:rPr>
              <a:t>General economic conditions </a:t>
            </a:r>
          </a:p>
          <a:p>
            <a:pPr marL="1262063" lvl="1" indent="-457200">
              <a:lnSpc>
                <a:spcPct val="120000"/>
              </a:lnSpc>
              <a:spcBef>
                <a:spcPts val="1200"/>
              </a:spcBef>
              <a:buClrTx/>
              <a:buSzPct val="100000"/>
              <a:buFont typeface="Comic Sans MS" pitchFamily="66" charset="0"/>
              <a:buAutoNum type="arabicPeriod"/>
            </a:pPr>
            <a:r>
              <a:rPr lang="en-US" altLang="en-US" sz="2100" b="0" dirty="0">
                <a:effectLst/>
                <a:latin typeface="Liberation Sans" panose="020B0604020202020204" pitchFamily="34" charset="0"/>
              </a:rPr>
              <a:t>Industry trends</a:t>
            </a:r>
          </a:p>
          <a:p>
            <a:pPr marL="1262063" lvl="1" indent="-457200">
              <a:lnSpc>
                <a:spcPct val="120000"/>
              </a:lnSpc>
              <a:spcBef>
                <a:spcPts val="1200"/>
              </a:spcBef>
              <a:buClrTx/>
              <a:buSzPct val="100000"/>
              <a:buFont typeface="Comic Sans MS" pitchFamily="66" charset="0"/>
              <a:buAutoNum type="arabicPeriod"/>
            </a:pPr>
            <a:r>
              <a:rPr lang="en-US" altLang="en-US" sz="2100" b="0" dirty="0">
                <a:effectLst/>
                <a:latin typeface="Liberation Sans" panose="020B0604020202020204" pitchFamily="34" charset="0"/>
              </a:rPr>
              <a:t>Market research studies</a:t>
            </a:r>
          </a:p>
          <a:p>
            <a:pPr marL="1262063" lvl="1" indent="-457200">
              <a:lnSpc>
                <a:spcPct val="120000"/>
              </a:lnSpc>
              <a:spcBef>
                <a:spcPts val="1200"/>
              </a:spcBef>
              <a:buClrTx/>
              <a:buSzPct val="100000"/>
              <a:buFont typeface="Comic Sans MS" pitchFamily="66" charset="0"/>
              <a:buAutoNum type="arabicPeriod"/>
            </a:pPr>
            <a:r>
              <a:rPr lang="en-US" altLang="en-US" sz="2100" b="0" dirty="0">
                <a:effectLst/>
                <a:latin typeface="Liberation Sans" panose="020B0604020202020204" pitchFamily="34" charset="0"/>
              </a:rPr>
              <a:t>Anticipated advertising and promotion</a:t>
            </a:r>
          </a:p>
          <a:p>
            <a:pPr marL="1262063" lvl="1" indent="-457200">
              <a:lnSpc>
                <a:spcPct val="120000"/>
              </a:lnSpc>
              <a:spcBef>
                <a:spcPts val="1200"/>
              </a:spcBef>
              <a:buClrTx/>
              <a:buSzPct val="100000"/>
              <a:buFont typeface="Comic Sans MS" pitchFamily="66" charset="0"/>
              <a:buAutoNum type="arabicPeriod"/>
            </a:pPr>
            <a:r>
              <a:rPr lang="en-US" altLang="en-US" sz="2100" b="0" dirty="0">
                <a:effectLst/>
                <a:latin typeface="Liberation Sans" panose="020B0604020202020204" pitchFamily="34" charset="0"/>
              </a:rPr>
              <a:t>Previous market share </a:t>
            </a:r>
          </a:p>
          <a:p>
            <a:pPr marL="1262063" lvl="1" indent="-457200">
              <a:lnSpc>
                <a:spcPct val="120000"/>
              </a:lnSpc>
              <a:spcBef>
                <a:spcPts val="1200"/>
              </a:spcBef>
              <a:buClrTx/>
              <a:buSzPct val="100000"/>
              <a:buFont typeface="Comic Sans MS" pitchFamily="66" charset="0"/>
              <a:buAutoNum type="arabicPeriod"/>
            </a:pPr>
            <a:r>
              <a:rPr lang="en-US" altLang="en-US" sz="2100" b="0" dirty="0">
                <a:effectLst/>
                <a:latin typeface="Liberation Sans" panose="020B0604020202020204" pitchFamily="34" charset="0"/>
              </a:rPr>
              <a:t>Price changes </a:t>
            </a:r>
          </a:p>
          <a:p>
            <a:pPr marL="1262063" lvl="1" indent="-457200">
              <a:lnSpc>
                <a:spcPct val="120000"/>
              </a:lnSpc>
              <a:spcBef>
                <a:spcPts val="1200"/>
              </a:spcBef>
              <a:buClrTx/>
              <a:buSzPct val="100000"/>
              <a:buFont typeface="Comic Sans MS" pitchFamily="66" charset="0"/>
              <a:buAutoNum type="arabicPeriod"/>
            </a:pPr>
            <a:r>
              <a:rPr lang="en-US" altLang="en-US" sz="2100" b="0" dirty="0">
                <a:effectLst/>
                <a:latin typeface="Liberation Sans" panose="020B0604020202020204" pitchFamily="34" charset="0"/>
              </a:rPr>
              <a:t>Technological developments</a:t>
            </a:r>
          </a:p>
        </p:txBody>
      </p:sp>
      <p:sp>
        <p:nvSpPr>
          <p:cNvPr id="1331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9" name="Rectangle 9"/>
          <p:cNvSpPr>
            <a:spLocks noChangeArrowheads="1"/>
          </p:cNvSpPr>
          <p:nvPr/>
        </p:nvSpPr>
        <p:spPr bwMode="auto">
          <a:xfrm>
            <a:off x="533400" y="304800"/>
            <a:ext cx="86106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ESSENTIALS OF EFFECTIVE BUDGETING</a:t>
            </a:r>
          </a:p>
        </p:txBody>
      </p:sp>
      <p:sp>
        <p:nvSpPr>
          <p:cNvPr id="10" name="Text Box 4"/>
          <p:cNvSpPr txBox="1">
            <a:spLocks noChangeArrowheads="1"/>
          </p:cNvSpPr>
          <p:nvPr/>
        </p:nvSpPr>
        <p:spPr bwMode="auto">
          <a:xfrm>
            <a:off x="533400" y="1295400"/>
            <a:ext cx="6629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rgbClr val="0066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dirty="0">
                <a:solidFill>
                  <a:srgbClr val="CC0000"/>
                </a:solidFill>
              </a:rPr>
              <a:t>The Budgeting Process</a:t>
            </a:r>
          </a:p>
        </p:txBody>
      </p:sp>
    </p:spTree>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body" sz="half" idx="1"/>
          </p:nvPr>
        </p:nvSpPr>
        <p:spPr bwMode="auto">
          <a:xfrm>
            <a:off x="533400" y="1905000"/>
            <a:ext cx="7696200" cy="3352800"/>
          </a:xfrm>
          <a:solidFill>
            <a:schemeClr val="bg1"/>
          </a:solidFill>
          <a:extLs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0" indent="0">
              <a:lnSpc>
                <a:spcPct val="125000"/>
              </a:lnSpc>
              <a:spcBef>
                <a:spcPts val="1200"/>
              </a:spcBef>
              <a:buClrTx/>
              <a:buSzPct val="80000"/>
              <a:buFontTx/>
              <a:buNone/>
            </a:pPr>
            <a:r>
              <a:rPr lang="en-US" altLang="en-US" sz="2300" dirty="0">
                <a:solidFill>
                  <a:schemeClr val="tx2">
                    <a:lumMod val="50000"/>
                  </a:schemeClr>
                </a:solidFill>
                <a:effectLst/>
                <a:latin typeface="Liberation Sans" panose="020B0604020202020204" pitchFamily="34" charset="0"/>
              </a:rPr>
              <a:t>Participative Budgeting</a:t>
            </a:r>
            <a:r>
              <a:rPr lang="en-US" altLang="en-US" sz="2300" b="0" dirty="0">
                <a:solidFill>
                  <a:schemeClr val="tx1"/>
                </a:solidFill>
                <a:effectLst/>
                <a:latin typeface="Liberation Sans" panose="020B0604020202020204" pitchFamily="34" charset="0"/>
              </a:rPr>
              <a:t>: Each level of management should be invited to participate.</a:t>
            </a:r>
          </a:p>
          <a:p>
            <a:pPr marL="685800" lvl="1" indent="-457200">
              <a:lnSpc>
                <a:spcPct val="125000"/>
              </a:lnSpc>
              <a:spcBef>
                <a:spcPts val="12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May inspire higher levels of performance or discourage additional effort.</a:t>
            </a:r>
          </a:p>
          <a:p>
            <a:pPr marL="685800" lvl="1" indent="-457200">
              <a:lnSpc>
                <a:spcPct val="125000"/>
              </a:lnSpc>
              <a:spcBef>
                <a:spcPts val="12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Depends on how budget developed and administered.</a:t>
            </a:r>
          </a:p>
        </p:txBody>
      </p:sp>
      <p:sp>
        <p:nvSpPr>
          <p:cNvPr id="14339" name="Text Box 4"/>
          <p:cNvSpPr txBox="1">
            <a:spLocks noChangeArrowheads="1"/>
          </p:cNvSpPr>
          <p:nvPr/>
        </p:nvSpPr>
        <p:spPr bwMode="auto">
          <a:xfrm>
            <a:off x="533400" y="1295400"/>
            <a:ext cx="6629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rgbClr val="0066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dirty="0">
                <a:solidFill>
                  <a:srgbClr val="CC0000"/>
                </a:solidFill>
              </a:rPr>
              <a:t>Budgeting and Human Behavior</a:t>
            </a:r>
          </a:p>
        </p:txBody>
      </p:sp>
      <p:sp>
        <p:nvSpPr>
          <p:cNvPr id="1434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8" name="Rectangle 9"/>
          <p:cNvSpPr>
            <a:spLocks noChangeArrowheads="1"/>
          </p:cNvSpPr>
          <p:nvPr/>
        </p:nvSpPr>
        <p:spPr bwMode="auto">
          <a:xfrm>
            <a:off x="533400" y="304800"/>
            <a:ext cx="86106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ESSENTIALS OF EFFECTIVE BUDGETING</a:t>
            </a:r>
          </a:p>
        </p:txBody>
      </p:sp>
    </p:spTree>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sz="half" idx="1"/>
          </p:nvPr>
        </p:nvSpPr>
        <p:spPr bwMode="auto">
          <a:xfrm>
            <a:off x="533400" y="1905000"/>
            <a:ext cx="8153400" cy="3727687"/>
          </a:xfrm>
          <a:solidFill>
            <a:schemeClr val="bg1"/>
          </a:solidFill>
          <a:extLs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spAutoFit/>
          </a:bodyPr>
          <a:lstStyle/>
          <a:p>
            <a:pPr marL="682625" lvl="1" indent="-450850">
              <a:lnSpc>
                <a:spcPct val="120000"/>
              </a:lnSpc>
              <a:spcBef>
                <a:spcPts val="1200"/>
              </a:spcBef>
              <a:buClr>
                <a:srgbClr val="CC0000"/>
              </a:buClr>
              <a:buSzPct val="80000"/>
              <a:buFont typeface="Wingdings" pitchFamily="2" charset="2"/>
              <a:buChar char="u"/>
            </a:pPr>
            <a:r>
              <a:rPr lang="en-US" altLang="en-US" sz="2200" dirty="0">
                <a:solidFill>
                  <a:schemeClr val="tx1"/>
                </a:solidFill>
                <a:effectLst/>
                <a:latin typeface="Liberation Sans" panose="020B0604020202020204" pitchFamily="34" charset="0"/>
              </a:rPr>
              <a:t>Advantages</a:t>
            </a:r>
            <a:r>
              <a:rPr lang="en-US" altLang="en-US" sz="2200" b="0" dirty="0">
                <a:solidFill>
                  <a:schemeClr val="tx1"/>
                </a:solidFill>
                <a:effectLst/>
                <a:latin typeface="Liberation Sans" panose="020B0604020202020204" pitchFamily="34" charset="0"/>
              </a:rPr>
              <a:t>:</a:t>
            </a:r>
          </a:p>
          <a:p>
            <a:pPr marL="1255713" lvl="2" indent="-450850">
              <a:lnSpc>
                <a:spcPct val="120000"/>
              </a:lnSpc>
              <a:spcBef>
                <a:spcPts val="1200"/>
              </a:spcBef>
              <a:buClr>
                <a:srgbClr val="CC0000"/>
              </a:buClr>
              <a:buSzPct val="80000"/>
              <a:buFont typeface="Arial" charset="0"/>
              <a:buChar char="►"/>
            </a:pPr>
            <a:r>
              <a:rPr lang="en-US" altLang="en-US" sz="2100" dirty="0">
                <a:solidFill>
                  <a:schemeClr val="tx1"/>
                </a:solidFill>
                <a:effectLst/>
                <a:latin typeface="Liberation Sans" panose="020B0604020202020204" pitchFamily="34" charset="0"/>
              </a:rPr>
              <a:t>More accurate budget</a:t>
            </a:r>
            <a:r>
              <a:rPr lang="en-US" altLang="en-US" sz="2100" b="0" dirty="0">
                <a:solidFill>
                  <a:schemeClr val="tx1"/>
                </a:solidFill>
                <a:effectLst/>
                <a:latin typeface="Liberation Sans" panose="020B0604020202020204" pitchFamily="34" charset="0"/>
              </a:rPr>
              <a:t> estimates because lower level managers have more detailed knowledge of their area.</a:t>
            </a:r>
          </a:p>
          <a:p>
            <a:pPr marL="1255713" lvl="2" indent="-450850">
              <a:lnSpc>
                <a:spcPct val="120000"/>
              </a:lnSpc>
              <a:spcBef>
                <a:spcPts val="1200"/>
              </a:spcBef>
              <a:buClr>
                <a:srgbClr val="CC0000"/>
              </a:buClr>
              <a:buSzPct val="80000"/>
              <a:buFont typeface="Arial" charset="0"/>
              <a:buChar char="►"/>
            </a:pPr>
            <a:r>
              <a:rPr lang="en-US" altLang="en-US" sz="2100" b="0" dirty="0">
                <a:solidFill>
                  <a:schemeClr val="tx1"/>
                </a:solidFill>
                <a:effectLst/>
                <a:latin typeface="Liberation Sans" panose="020B0604020202020204" pitchFamily="34" charset="0"/>
              </a:rPr>
              <a:t>Tendency to </a:t>
            </a:r>
            <a:r>
              <a:rPr lang="en-US" altLang="en-US" sz="2100" dirty="0">
                <a:solidFill>
                  <a:schemeClr val="tx1"/>
                </a:solidFill>
                <a:effectLst/>
                <a:latin typeface="Liberation Sans" panose="020B0604020202020204" pitchFamily="34" charset="0"/>
              </a:rPr>
              <a:t>perceive process as fair</a:t>
            </a:r>
            <a:r>
              <a:rPr lang="en-US" altLang="en-US" sz="2100" b="0" dirty="0">
                <a:solidFill>
                  <a:schemeClr val="tx1"/>
                </a:solidFill>
                <a:effectLst/>
                <a:latin typeface="Liberation Sans" panose="020B0604020202020204" pitchFamily="34" charset="0"/>
              </a:rPr>
              <a:t> due to involvement of lower level management.</a:t>
            </a:r>
          </a:p>
          <a:p>
            <a:pPr marL="682625" lvl="1" indent="-450850">
              <a:lnSpc>
                <a:spcPct val="120000"/>
              </a:lnSpc>
              <a:spcBef>
                <a:spcPts val="1200"/>
              </a:spcBef>
              <a:buClr>
                <a:srgbClr val="CC0000"/>
              </a:buClr>
              <a:buSzPct val="80000"/>
              <a:buFont typeface="Wingdings" pitchFamily="2" charset="2"/>
              <a:buChar char="u"/>
            </a:pPr>
            <a:r>
              <a:rPr lang="en-US" altLang="en-US" sz="2200" dirty="0">
                <a:solidFill>
                  <a:schemeClr val="tx1"/>
                </a:solidFill>
                <a:effectLst/>
                <a:latin typeface="Liberation Sans" panose="020B0604020202020204" pitchFamily="34" charset="0"/>
              </a:rPr>
              <a:t>Overall goal</a:t>
            </a:r>
            <a:r>
              <a:rPr lang="en-US" altLang="en-US" sz="2200" b="0" dirty="0">
                <a:solidFill>
                  <a:schemeClr val="tx1"/>
                </a:solidFill>
                <a:effectLst/>
                <a:latin typeface="Liberation Sans" panose="020B0604020202020204" pitchFamily="34" charset="0"/>
              </a:rPr>
              <a:t> - produce budget considered fair and achievable by managers while still meeting corporate goals.</a:t>
            </a:r>
          </a:p>
        </p:txBody>
      </p:sp>
      <p:sp>
        <p:nvSpPr>
          <p:cNvPr id="15363" name="Text Box 4"/>
          <p:cNvSpPr txBox="1">
            <a:spLocks noChangeArrowheads="1"/>
          </p:cNvSpPr>
          <p:nvPr/>
        </p:nvSpPr>
        <p:spPr bwMode="auto">
          <a:xfrm>
            <a:off x="533400" y="1295400"/>
            <a:ext cx="6629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800" b="1" dirty="0">
                <a:solidFill>
                  <a:schemeClr val="tx2">
                    <a:lumMod val="50000"/>
                  </a:schemeClr>
                </a:solidFill>
                <a:latin typeface="Liberation Sans" panose="020B0604020202020204" pitchFamily="34" charset="0"/>
              </a:rPr>
              <a:t>Participative Budgeting</a:t>
            </a:r>
          </a:p>
        </p:txBody>
      </p:sp>
      <p:sp>
        <p:nvSpPr>
          <p:cNvPr id="15365"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5366"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rgbClr val="CC0000"/>
                </a:solidFill>
                <a:latin typeface="Liberation Sans" panose="020B0604020202020204" pitchFamily="34" charset="0"/>
              </a:rPr>
              <a:t>Budgeting and Human Behavior</a:t>
            </a: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Tree>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body" sz="half" idx="1"/>
          </p:nvPr>
        </p:nvSpPr>
        <p:spPr bwMode="auto">
          <a:xfrm>
            <a:off x="533400" y="1905000"/>
            <a:ext cx="7696200" cy="1931554"/>
          </a:xfrm>
          <a:solidFill>
            <a:schemeClr val="bg1"/>
          </a:solidFill>
          <a:extLs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spAutoFit/>
          </a:bodyPr>
          <a:lstStyle/>
          <a:p>
            <a:pPr marL="682625" lvl="1" indent="-450850">
              <a:lnSpc>
                <a:spcPct val="120000"/>
              </a:lnSpc>
              <a:spcBef>
                <a:spcPts val="1200"/>
              </a:spcBef>
              <a:buClr>
                <a:srgbClr val="CC0000"/>
              </a:buClr>
              <a:buSzPct val="80000"/>
              <a:buFont typeface="Wingdings" pitchFamily="2" charset="2"/>
              <a:buChar char="u"/>
            </a:pPr>
            <a:r>
              <a:rPr lang="en-US" altLang="en-US" sz="2200" dirty="0">
                <a:solidFill>
                  <a:schemeClr val="tx1"/>
                </a:solidFill>
                <a:effectLst/>
                <a:latin typeface="Liberation Sans" panose="020B0604020202020204" pitchFamily="34" charset="0"/>
              </a:rPr>
              <a:t>Disadvantages:</a:t>
            </a:r>
          </a:p>
          <a:p>
            <a:pPr marL="1255713" lvl="2" indent="-450850">
              <a:lnSpc>
                <a:spcPct val="120000"/>
              </a:lnSpc>
              <a:spcBef>
                <a:spcPts val="1200"/>
              </a:spcBef>
              <a:buClr>
                <a:srgbClr val="CC0000"/>
              </a:buClr>
              <a:buSzPct val="80000"/>
              <a:buFont typeface="Arial" charset="0"/>
              <a:buChar char="►"/>
            </a:pPr>
            <a:r>
              <a:rPr lang="en-US" altLang="en-US" sz="2100" b="0" dirty="0">
                <a:solidFill>
                  <a:schemeClr val="tx1"/>
                </a:solidFill>
                <a:effectLst/>
                <a:latin typeface="Liberation Sans" panose="020B0604020202020204" pitchFamily="34" charset="0"/>
              </a:rPr>
              <a:t>Can be time consuming and costly.</a:t>
            </a:r>
          </a:p>
          <a:p>
            <a:pPr marL="1255713" lvl="2" indent="-450850">
              <a:lnSpc>
                <a:spcPct val="120000"/>
              </a:lnSpc>
              <a:spcBef>
                <a:spcPts val="1200"/>
              </a:spcBef>
              <a:buClr>
                <a:srgbClr val="CC0000"/>
              </a:buClr>
              <a:buSzPct val="80000"/>
              <a:buFont typeface="Arial" charset="0"/>
              <a:buChar char="►"/>
            </a:pPr>
            <a:r>
              <a:rPr lang="en-US" altLang="en-US" sz="2100" b="0" dirty="0">
                <a:solidFill>
                  <a:schemeClr val="tx1"/>
                </a:solidFill>
                <a:effectLst/>
                <a:latin typeface="Liberation Sans" panose="020B0604020202020204" pitchFamily="34" charset="0"/>
              </a:rPr>
              <a:t>Can foster budgetary “gaming” through budgetary slack.</a:t>
            </a:r>
          </a:p>
        </p:txBody>
      </p:sp>
      <p:sp>
        <p:nvSpPr>
          <p:cNvPr id="16388" name="Text Box 9"/>
          <p:cNvSpPr txBox="1">
            <a:spLocks noChangeArrowheads="1"/>
          </p:cNvSpPr>
          <p:nvPr/>
        </p:nvSpPr>
        <p:spPr bwMode="auto">
          <a:xfrm>
            <a:off x="533400" y="1295400"/>
            <a:ext cx="6629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spcBef>
                <a:spcPct val="50000"/>
              </a:spcBef>
              <a:defRPr sz="2800" b="1">
                <a:solidFill>
                  <a:srgbClr val="000099"/>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dirty="0"/>
              <a:t>Participative Budgeting</a:t>
            </a:r>
          </a:p>
        </p:txBody>
      </p:sp>
      <p:sp>
        <p:nvSpPr>
          <p:cNvPr id="1638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9"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rgbClr val="CC0000"/>
                </a:solidFill>
                <a:latin typeface="Liberation Sans" panose="020B0604020202020204" pitchFamily="34" charset="0"/>
              </a:rPr>
              <a:t>Budgeting and Human Behavior</a:t>
            </a:r>
          </a:p>
        </p:txBody>
      </p:sp>
      <p:pic>
        <p:nvPicPr>
          <p:cNvPr id="2" name="Picture 1"/>
          <p:cNvPicPr>
            <a:picLocks noChangeAspect="1"/>
          </p:cNvPicPr>
          <p:nvPr/>
        </p:nvPicPr>
        <p:blipFill>
          <a:blip r:embed="rId3"/>
          <a:stretch>
            <a:fillRect/>
          </a:stretch>
        </p:blipFill>
        <p:spPr>
          <a:xfrm>
            <a:off x="4022715" y="4182781"/>
            <a:ext cx="3825885" cy="2065619"/>
          </a:xfrm>
          <a:prstGeom prst="rect">
            <a:avLst/>
          </a:prstGeom>
        </p:spPr>
      </p:pic>
    </p:spTree>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 name="Rectangle 1"/>
          <p:cNvSpPr/>
          <p:nvPr/>
        </p:nvSpPr>
        <p:spPr>
          <a:xfrm>
            <a:off x="234210" y="4800600"/>
            <a:ext cx="4572000" cy="646331"/>
          </a:xfrm>
          <a:prstGeom prst="rect">
            <a:avLst/>
          </a:prstGeom>
        </p:spPr>
        <p:txBody>
          <a:bodyPr>
            <a:spAutoFit/>
          </a:bodyPr>
          <a:lstStyle/>
          <a:p>
            <a:r>
              <a:rPr lang="en-US" sz="1200" b="1" dirty="0">
                <a:latin typeface="Liberation Sans" panose="020B0604020202020204" pitchFamily="34" charset="0"/>
              </a:rPr>
              <a:t>ILLUSTRATION 13-1</a:t>
            </a:r>
            <a:endParaRPr lang="en-US" sz="1200" dirty="0">
              <a:latin typeface="Liberation Sans" panose="020B0604020202020204" pitchFamily="34" charset="0"/>
            </a:endParaRPr>
          </a:p>
          <a:p>
            <a:r>
              <a:rPr lang="en-US" sz="1200" dirty="0">
                <a:latin typeface="Liberation Sans" panose="020B0604020202020204" pitchFamily="34" charset="0"/>
              </a:rPr>
              <a:t>Flow of budget data under</a:t>
            </a:r>
          </a:p>
          <a:p>
            <a:r>
              <a:rPr lang="en-US" sz="1200" dirty="0">
                <a:latin typeface="Liberation Sans" panose="020B0604020202020204" pitchFamily="34" charset="0"/>
              </a:rPr>
              <a:t>participative budgeting</a:t>
            </a: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7"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rgbClr val="CC0000"/>
                </a:solidFill>
                <a:latin typeface="Liberation Sans" panose="020B0604020202020204" pitchFamily="34" charset="0"/>
              </a:rPr>
              <a:t>Budgeting and Human Behavior</a:t>
            </a:r>
          </a:p>
        </p:txBody>
      </p:sp>
      <p:pic>
        <p:nvPicPr>
          <p:cNvPr id="3" name="Picture 2"/>
          <p:cNvPicPr>
            <a:picLocks noChangeAspect="1"/>
          </p:cNvPicPr>
          <p:nvPr/>
        </p:nvPicPr>
        <p:blipFill>
          <a:blip r:embed="rId3"/>
          <a:stretch>
            <a:fillRect/>
          </a:stretch>
        </p:blipFill>
        <p:spPr>
          <a:xfrm>
            <a:off x="304800" y="1371600"/>
            <a:ext cx="8534400" cy="3386731"/>
          </a:xfrm>
          <a:prstGeom prst="rect">
            <a:avLst/>
          </a:prstGeom>
        </p:spPr>
      </p:pic>
    </p:spTree>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533400" y="1905000"/>
            <a:ext cx="8001000" cy="2312171"/>
          </a:xfrm>
          <a:prstGeom prst="rect">
            <a:avLst/>
          </a:prstGeom>
          <a:noFill/>
          <a:ln>
            <a:noFill/>
          </a:ln>
          <a:effectLst/>
          <a:extLst>
            <a:ext uri="{909E8E84-426E-40DD-AFC4-6F175D3DCCD1}">
              <a14:hiddenFill xmlns:a14="http://schemas.microsoft.com/office/drawing/2010/main">
                <a:solidFill>
                  <a:srgbClr val="F9EFA9"/>
                </a:solidFill>
              </a14:hiddenFill>
            </a:ext>
            <a:ext uri="{91240B29-F687-4F45-9708-019B960494DF}">
              <a14:hiddenLine xmlns:a14="http://schemas.microsoft.com/office/drawing/2010/main" w="1905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5000"/>
              </a:lnSpc>
              <a:spcBef>
                <a:spcPct val="50000"/>
              </a:spcBef>
            </a:pPr>
            <a:r>
              <a:rPr lang="en-US" altLang="en-US" sz="2300" b="1" dirty="0">
                <a:latin typeface="Liberation Sans" panose="020B0604020202020204" pitchFamily="34" charset="0"/>
              </a:rPr>
              <a:t>Three basic differences :</a:t>
            </a:r>
          </a:p>
          <a:p>
            <a:pPr lvl="1">
              <a:lnSpc>
                <a:spcPct val="125000"/>
              </a:lnSpc>
              <a:spcBef>
                <a:spcPct val="50000"/>
              </a:spcBef>
              <a:buClr>
                <a:schemeClr val="tx1"/>
              </a:buClr>
              <a:buFontTx/>
              <a:buAutoNum type="arabicPeriod"/>
            </a:pPr>
            <a:r>
              <a:rPr lang="en-US" altLang="en-US" sz="2200" dirty="0">
                <a:latin typeface="Liberation Sans" panose="020B0604020202020204" pitchFamily="34" charset="0"/>
              </a:rPr>
              <a:t>Time period involved</a:t>
            </a:r>
          </a:p>
          <a:p>
            <a:pPr lvl="1">
              <a:lnSpc>
                <a:spcPct val="125000"/>
              </a:lnSpc>
              <a:spcBef>
                <a:spcPct val="50000"/>
              </a:spcBef>
              <a:buClr>
                <a:schemeClr val="tx1"/>
              </a:buClr>
              <a:buFontTx/>
              <a:buAutoNum type="arabicPeriod"/>
            </a:pPr>
            <a:r>
              <a:rPr lang="en-US" altLang="en-US" sz="2200" dirty="0">
                <a:latin typeface="Liberation Sans" panose="020B0604020202020204" pitchFamily="34" charset="0"/>
              </a:rPr>
              <a:t>Emphasis</a:t>
            </a:r>
          </a:p>
          <a:p>
            <a:pPr lvl="1">
              <a:lnSpc>
                <a:spcPct val="125000"/>
              </a:lnSpc>
              <a:spcBef>
                <a:spcPct val="50000"/>
              </a:spcBef>
              <a:buClr>
                <a:schemeClr val="tx1"/>
              </a:buClr>
              <a:buFontTx/>
              <a:buAutoNum type="arabicPeriod"/>
            </a:pPr>
            <a:r>
              <a:rPr lang="en-US" altLang="en-US" sz="2200" dirty="0">
                <a:latin typeface="Liberation Sans" panose="020B0604020202020204" pitchFamily="34" charset="0"/>
              </a:rPr>
              <a:t>Detail presented</a:t>
            </a:r>
          </a:p>
        </p:txBody>
      </p:sp>
      <p:sp>
        <p:nvSpPr>
          <p:cNvPr id="18435" name="Text Box 3"/>
          <p:cNvSpPr txBox="1">
            <a:spLocks noChangeArrowheads="1"/>
          </p:cNvSpPr>
          <p:nvPr/>
        </p:nvSpPr>
        <p:spPr bwMode="auto">
          <a:xfrm>
            <a:off x="4876800" y="2255122"/>
            <a:ext cx="3352800" cy="2065181"/>
          </a:xfrm>
          <a:prstGeom prst="rect">
            <a:avLst/>
          </a:prstGeom>
          <a:solidFill>
            <a:srgbClr val="FFFFCC"/>
          </a:solidFill>
          <a:ln w="28575" cap="sq">
            <a:solidFill>
              <a:schemeClr val="tx1"/>
            </a:solidFill>
            <a:miter lim="800000"/>
            <a:headEnd type="none" w="sm" len="sm"/>
            <a:tailEnd type="none" w="sm" len="sm"/>
          </a:ln>
          <a:effectLst/>
        </p:spPr>
        <p:txBody>
          <a:bodyPr lIns="182880" anchor="ctr" anchorCtr="0">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2000" b="1" dirty="0">
                <a:latin typeface="Liberation Sans" panose="020B0604020202020204" pitchFamily="34" charset="0"/>
              </a:rPr>
              <a:t>Time period:</a:t>
            </a:r>
          </a:p>
          <a:p>
            <a:pPr>
              <a:spcBef>
                <a:spcPct val="40000"/>
              </a:spcBef>
            </a:pPr>
            <a:r>
              <a:rPr lang="en-US" altLang="en-US" sz="2000" dirty="0">
                <a:latin typeface="Liberation Sans" panose="020B0604020202020204" pitchFamily="34" charset="0"/>
              </a:rPr>
              <a:t>Budgeting is short-term – usually one year.</a:t>
            </a:r>
          </a:p>
          <a:p>
            <a:pPr>
              <a:spcBef>
                <a:spcPct val="40000"/>
              </a:spcBef>
            </a:pPr>
            <a:r>
              <a:rPr lang="en-US" altLang="en-US" sz="2000" dirty="0">
                <a:latin typeface="Liberation Sans" panose="020B0604020202020204" pitchFamily="34" charset="0"/>
              </a:rPr>
              <a:t>Long range planning – at least five years.</a:t>
            </a:r>
          </a:p>
        </p:txBody>
      </p:sp>
      <p:sp>
        <p:nvSpPr>
          <p:cNvPr id="18436" name="Text Box 5"/>
          <p:cNvSpPr txBox="1">
            <a:spLocks noChangeArrowheads="1"/>
          </p:cNvSpPr>
          <p:nvPr/>
        </p:nvSpPr>
        <p:spPr bwMode="auto">
          <a:xfrm>
            <a:off x="533400" y="1295400"/>
            <a:ext cx="8153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en-US"/>
            </a:defPPr>
            <a:lvl1pPr>
              <a:defRPr sz="2800" b="1">
                <a:solidFill>
                  <a:srgbClr val="0066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dirty="0">
                <a:solidFill>
                  <a:srgbClr val="CC0000"/>
                </a:solidFill>
              </a:rPr>
              <a:t>Budgeting and Long-Range Planning</a:t>
            </a:r>
          </a:p>
        </p:txBody>
      </p:sp>
      <p:sp>
        <p:nvSpPr>
          <p:cNvPr id="18438"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9" name="Rectangle 9"/>
          <p:cNvSpPr>
            <a:spLocks noChangeArrowheads="1"/>
          </p:cNvSpPr>
          <p:nvPr/>
        </p:nvSpPr>
        <p:spPr bwMode="auto">
          <a:xfrm>
            <a:off x="533400" y="304800"/>
            <a:ext cx="86106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ESSENTIALS OF EFFECTIVE BUDGETING</a:t>
            </a:r>
          </a:p>
        </p:txBody>
      </p:sp>
    </p:spTree>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Rectangle 3"/>
          <p:cNvSpPr>
            <a:spLocks noChangeArrowheads="1"/>
          </p:cNvSpPr>
          <p:nvPr/>
        </p:nvSpPr>
        <p:spPr bwMode="auto">
          <a:xfrm>
            <a:off x="533400" y="1905000"/>
            <a:ext cx="7696200" cy="30480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tIns="46038" rIns="182562" bIns="46038"/>
          <a:lstStyle/>
          <a:p>
            <a:pPr marL="517525" indent="-517525">
              <a:lnSpc>
                <a:spcPct val="120000"/>
              </a:lnSpc>
              <a:spcBef>
                <a:spcPct val="50000"/>
              </a:spcBef>
              <a:buClr>
                <a:schemeClr val="accent2"/>
              </a:buClr>
              <a:buSzPct val="75000"/>
              <a:defRPr/>
            </a:pPr>
            <a:r>
              <a:rPr lang="en-US" sz="2200" dirty="0">
                <a:latin typeface="Liberation Sans" panose="020B0604020202020204" pitchFamily="34" charset="0"/>
              </a:rPr>
              <a:t>The essentials of effective budgeting do </a:t>
            </a:r>
            <a:r>
              <a:rPr lang="en-US" sz="2200" b="1" i="1" u="sng" dirty="0">
                <a:latin typeface="Liberation Sans" panose="020B0604020202020204" pitchFamily="34" charset="0"/>
              </a:rPr>
              <a:t>not</a:t>
            </a:r>
            <a:r>
              <a:rPr lang="en-US" sz="2200" dirty="0">
                <a:latin typeface="Liberation Sans" panose="020B0604020202020204" pitchFamily="34" charset="0"/>
              </a:rPr>
              <a:t> include:</a:t>
            </a:r>
          </a:p>
          <a:p>
            <a:pPr marL="804863" indent="-463550">
              <a:lnSpc>
                <a:spcPct val="120000"/>
              </a:lnSpc>
              <a:spcBef>
                <a:spcPct val="50000"/>
              </a:spcBef>
              <a:buClr>
                <a:schemeClr val="accent2"/>
              </a:buClr>
              <a:buSzPct val="75000"/>
              <a:buFont typeface="Wingdings" pitchFamily="2" charset="2"/>
              <a:buNone/>
              <a:defRPr/>
            </a:pPr>
            <a:r>
              <a:rPr lang="en-US" sz="2200" dirty="0">
                <a:latin typeface="Liberation Sans" panose="020B0604020202020204" pitchFamily="34" charset="0"/>
              </a:rPr>
              <a:t>a.	Top-down budgeting.</a:t>
            </a:r>
          </a:p>
          <a:p>
            <a:pPr marL="804863" indent="-463550">
              <a:lnSpc>
                <a:spcPct val="120000"/>
              </a:lnSpc>
              <a:spcBef>
                <a:spcPct val="50000"/>
              </a:spcBef>
              <a:buClr>
                <a:schemeClr val="accent2"/>
              </a:buClr>
              <a:buSzPct val="75000"/>
              <a:buFont typeface="Wingdings" pitchFamily="2" charset="2"/>
              <a:buNone/>
              <a:defRPr/>
            </a:pPr>
            <a:r>
              <a:rPr lang="en-US" sz="2200" dirty="0">
                <a:latin typeface="Liberation Sans" panose="020B0604020202020204" pitchFamily="34" charset="0"/>
              </a:rPr>
              <a:t>b. 	Management acceptance. </a:t>
            </a:r>
          </a:p>
          <a:p>
            <a:pPr marL="804863" indent="-463550">
              <a:lnSpc>
                <a:spcPct val="120000"/>
              </a:lnSpc>
              <a:spcBef>
                <a:spcPct val="50000"/>
              </a:spcBef>
              <a:buClr>
                <a:schemeClr val="accent2"/>
              </a:buClr>
              <a:buSzPct val="75000"/>
              <a:buFont typeface="Wingdings" pitchFamily="2" charset="2"/>
              <a:buNone/>
              <a:defRPr/>
            </a:pPr>
            <a:r>
              <a:rPr lang="en-US" sz="2200" dirty="0">
                <a:latin typeface="Liberation Sans" panose="020B0604020202020204" pitchFamily="34" charset="0"/>
              </a:rPr>
              <a:t>c. 	Research and analysis.</a:t>
            </a:r>
          </a:p>
          <a:p>
            <a:pPr marL="804863" indent="-463550">
              <a:lnSpc>
                <a:spcPct val="120000"/>
              </a:lnSpc>
              <a:spcBef>
                <a:spcPct val="50000"/>
              </a:spcBef>
              <a:buClr>
                <a:schemeClr val="accent2"/>
              </a:buClr>
              <a:buSzPct val="75000"/>
              <a:buFont typeface="Wingdings" pitchFamily="2" charset="2"/>
              <a:buNone/>
              <a:defRPr/>
            </a:pPr>
            <a:r>
              <a:rPr lang="en-US" sz="2200" dirty="0">
                <a:latin typeface="Liberation Sans" panose="020B0604020202020204" pitchFamily="34" charset="0"/>
              </a:rPr>
              <a:t>d. 	Sound organizational structure. </a:t>
            </a:r>
          </a:p>
        </p:txBody>
      </p:sp>
      <p:sp>
        <p:nvSpPr>
          <p:cNvPr id="1946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14" name="Text Box 9"/>
          <p:cNvSpPr txBox="1">
            <a:spLocks noChangeArrowheads="1"/>
          </p:cNvSpPr>
          <p:nvPr/>
        </p:nvSpPr>
        <p:spPr bwMode="auto">
          <a:xfrm>
            <a:off x="533400" y="1295400"/>
            <a:ext cx="43434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2800" b="1">
                <a:solidFill>
                  <a:srgbClr val="000066"/>
                </a:solidFill>
                <a:latin typeface="Arial"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defRPr/>
            </a:pPr>
            <a:r>
              <a:rPr lang="en-US" sz="3000" dirty="0">
                <a:solidFill>
                  <a:srgbClr val="CC0000"/>
                </a:solidFill>
                <a:latin typeface="Liberation Sans" panose="020B0604020202020204" pitchFamily="34" charset="0"/>
              </a:rPr>
              <a:t>Question</a:t>
            </a:r>
          </a:p>
        </p:txBody>
      </p:sp>
      <p:sp>
        <p:nvSpPr>
          <p:cNvPr id="9" name="Notched Right Arrow 8"/>
          <p:cNvSpPr/>
          <p:nvPr/>
        </p:nvSpPr>
        <p:spPr bwMode="auto">
          <a:xfrm>
            <a:off x="228600" y="2514600"/>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p>
            <a:endParaRPr lang="en-US" alt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10" name="Rectangle 9"/>
          <p:cNvSpPr>
            <a:spLocks noChangeArrowheads="1"/>
          </p:cNvSpPr>
          <p:nvPr/>
        </p:nvSpPr>
        <p:spPr bwMode="auto">
          <a:xfrm>
            <a:off x="533400" y="304800"/>
            <a:ext cx="85344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ESSENTIALS OF EFFECTIVE BUDGETING</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body" sz="half" idx="1"/>
          </p:nvPr>
        </p:nvSpPr>
        <p:spPr>
          <a:xfrm>
            <a:off x="533400" y="1295400"/>
            <a:ext cx="7772400" cy="3124200"/>
          </a:xfrm>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682625" lvl="1" indent="-450850">
              <a:lnSpc>
                <a:spcPct val="125000"/>
              </a:lnSpc>
              <a:spcBef>
                <a:spcPct val="70000"/>
              </a:spcBef>
              <a:buClr>
                <a:srgbClr val="CC0000"/>
              </a:buClr>
              <a:buSzPct val="80000"/>
              <a:buFont typeface="Wingdings" pitchFamily="2" charset="2"/>
              <a:buChar char="u"/>
              <a:defRPr/>
            </a:pPr>
            <a:r>
              <a:rPr lang="en-US" sz="2200" b="0" dirty="0">
                <a:effectLst/>
                <a:latin typeface="Liberation Sans" panose="020B0604020202020204" pitchFamily="34" charset="0"/>
              </a:rPr>
              <a:t>Set of </a:t>
            </a:r>
            <a:r>
              <a:rPr lang="en-US" sz="2200" dirty="0">
                <a:solidFill>
                  <a:schemeClr val="tx1"/>
                </a:solidFill>
                <a:effectLst/>
                <a:latin typeface="Liberation Sans" panose="020B0604020202020204" pitchFamily="34" charset="0"/>
              </a:rPr>
              <a:t>interrelated budgets</a:t>
            </a:r>
            <a:r>
              <a:rPr lang="en-US" sz="2200" b="0" dirty="0">
                <a:effectLst/>
                <a:latin typeface="Liberation Sans" panose="020B0604020202020204" pitchFamily="34" charset="0"/>
              </a:rPr>
              <a:t> that constitutes a plan of action for a specified time period.</a:t>
            </a:r>
          </a:p>
          <a:p>
            <a:pPr marL="682625" lvl="1" indent="-450850">
              <a:lnSpc>
                <a:spcPct val="125000"/>
              </a:lnSpc>
              <a:spcBef>
                <a:spcPct val="70000"/>
              </a:spcBef>
              <a:buClr>
                <a:srgbClr val="CC0000"/>
              </a:buClr>
              <a:buSzPct val="80000"/>
              <a:buFont typeface="Wingdings" pitchFamily="2" charset="2"/>
              <a:buChar char="u"/>
              <a:defRPr/>
            </a:pPr>
            <a:r>
              <a:rPr lang="en-US" sz="2200" b="0" dirty="0">
                <a:effectLst/>
                <a:latin typeface="Liberation Sans" panose="020B0604020202020204" pitchFamily="34" charset="0"/>
              </a:rPr>
              <a:t>Contains </a:t>
            </a:r>
            <a:r>
              <a:rPr lang="en-US" sz="2200" dirty="0">
                <a:solidFill>
                  <a:schemeClr val="tx1"/>
                </a:solidFill>
                <a:effectLst/>
                <a:latin typeface="Liberation Sans" panose="020B0604020202020204" pitchFamily="34" charset="0"/>
              </a:rPr>
              <a:t>two classes</a:t>
            </a:r>
            <a:r>
              <a:rPr lang="en-US" sz="2200" b="0" dirty="0">
                <a:effectLst/>
                <a:latin typeface="Liberation Sans" panose="020B0604020202020204" pitchFamily="34" charset="0"/>
              </a:rPr>
              <a:t> of budgets:</a:t>
            </a:r>
          </a:p>
          <a:p>
            <a:pPr marL="1255713" lvl="2" indent="-450850">
              <a:lnSpc>
                <a:spcPct val="125000"/>
              </a:lnSpc>
              <a:spcBef>
                <a:spcPct val="70000"/>
              </a:spcBef>
              <a:buClr>
                <a:srgbClr val="CC0000"/>
              </a:buClr>
              <a:buSzPct val="80000"/>
              <a:buFont typeface="Arial" charset="0"/>
              <a:buChar char="►"/>
              <a:defRPr/>
            </a:pPr>
            <a:r>
              <a:rPr lang="en-US" sz="2200" dirty="0">
                <a:solidFill>
                  <a:schemeClr val="tx2">
                    <a:lumMod val="50000"/>
                  </a:schemeClr>
                </a:solidFill>
                <a:effectLst/>
                <a:latin typeface="Liberation Sans" panose="020B0604020202020204" pitchFamily="34" charset="0"/>
              </a:rPr>
              <a:t>Operating</a:t>
            </a:r>
            <a:r>
              <a:rPr lang="en-US" sz="2200" b="0" dirty="0">
                <a:solidFill>
                  <a:srgbClr val="000099"/>
                </a:solidFill>
                <a:effectLst/>
                <a:latin typeface="Liberation Sans" panose="020B0604020202020204" pitchFamily="34" charset="0"/>
              </a:rPr>
              <a:t> </a:t>
            </a:r>
            <a:r>
              <a:rPr lang="en-US" sz="2200" b="0" dirty="0">
                <a:effectLst/>
                <a:latin typeface="Liberation Sans" panose="020B0604020202020204" pitchFamily="34" charset="0"/>
              </a:rPr>
              <a:t>budgets.</a:t>
            </a:r>
          </a:p>
          <a:p>
            <a:pPr marL="1255713" lvl="2" indent="-450850">
              <a:lnSpc>
                <a:spcPct val="125000"/>
              </a:lnSpc>
              <a:spcBef>
                <a:spcPct val="70000"/>
              </a:spcBef>
              <a:buClr>
                <a:srgbClr val="CC0000"/>
              </a:buClr>
              <a:buSzPct val="80000"/>
              <a:buFont typeface="Arial" charset="0"/>
              <a:buChar char="►"/>
              <a:defRPr/>
            </a:pPr>
            <a:r>
              <a:rPr lang="en-US" sz="2200" dirty="0">
                <a:solidFill>
                  <a:schemeClr val="tx2">
                    <a:lumMod val="50000"/>
                  </a:schemeClr>
                </a:solidFill>
                <a:effectLst/>
                <a:latin typeface="Liberation Sans" panose="020B0604020202020204" pitchFamily="34" charset="0"/>
              </a:rPr>
              <a:t>Financial</a:t>
            </a:r>
            <a:r>
              <a:rPr lang="en-US" sz="2200" b="0" dirty="0">
                <a:effectLst/>
                <a:latin typeface="Liberation Sans" panose="020B0604020202020204" pitchFamily="34" charset="0"/>
              </a:rPr>
              <a:t> budgets.</a:t>
            </a:r>
          </a:p>
        </p:txBody>
      </p:sp>
      <p:sp>
        <p:nvSpPr>
          <p:cNvPr id="20485" name="Line 15"/>
          <p:cNvSpPr>
            <a:spLocks noChangeShapeType="1"/>
          </p:cNvSpPr>
          <p:nvPr/>
        </p:nvSpPr>
        <p:spPr bwMode="auto">
          <a:xfrm>
            <a:off x="4572000" y="3276600"/>
            <a:ext cx="381000" cy="0"/>
          </a:xfrm>
          <a:prstGeom prst="line">
            <a:avLst/>
          </a:prstGeom>
          <a:noFill/>
          <a:ln w="57150" cap="sq">
            <a:solidFill>
              <a:srgbClr val="CC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0486" name="Rectangle 16"/>
          <p:cNvSpPr>
            <a:spLocks noChangeArrowheads="1"/>
          </p:cNvSpPr>
          <p:nvPr/>
        </p:nvSpPr>
        <p:spPr bwMode="auto">
          <a:xfrm>
            <a:off x="5181600" y="3048000"/>
            <a:ext cx="3429000" cy="1784350"/>
          </a:xfrm>
          <a:prstGeom prst="rect">
            <a:avLst/>
          </a:prstGeom>
          <a:solidFill>
            <a:srgbClr val="FFFFCC"/>
          </a:solidFill>
          <a:ln w="28575" cap="sq" algn="ctr">
            <a:solidFill>
              <a:schemeClr val="tx1"/>
            </a:solidFill>
            <a:miter lim="800000"/>
            <a:headEnd type="none" w="sm" len="sm"/>
            <a:tailEnd type="none" w="sm" len="sm"/>
          </a:ln>
          <a:effectLst/>
        </p:spPr>
        <p:txBody>
          <a:bodyPr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lnSpc>
                <a:spcPct val="110000"/>
              </a:lnSpc>
            </a:pPr>
            <a:r>
              <a:rPr lang="en-US" altLang="en-US" sz="2000" dirty="0">
                <a:solidFill>
                  <a:schemeClr val="bg2"/>
                </a:solidFill>
                <a:latin typeface="Liberation Sans" panose="020B0604020202020204" pitchFamily="34" charset="0"/>
              </a:rPr>
              <a:t>Individual budgets that result in the preparation of the budgeted income statement – establish goals for sales and production personnel.</a:t>
            </a:r>
          </a:p>
        </p:txBody>
      </p:sp>
      <p:sp>
        <p:nvSpPr>
          <p:cNvPr id="2048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0488"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THE MASTER BUDGET</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Tree>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Grp="1" noChangeArrowheads="1"/>
          </p:cNvSpPr>
          <p:nvPr>
            <p:ph type="body" sz="half" idx="1"/>
          </p:nvPr>
        </p:nvSpPr>
        <p:spPr>
          <a:xfrm>
            <a:off x="533400" y="1295400"/>
            <a:ext cx="7772400" cy="3124200"/>
          </a:xfrm>
          <a:extLst>
            <a:ext uri="{91240B29-F687-4F45-9708-019B960494DF}">
              <a14:hiddenLine xmlns:a14="http://schemas.microsoft.com/office/drawing/2010/main" w="12700" cap="flat" cmpd="sng" algn="ctr">
                <a:solidFill>
                  <a:schemeClr val="tx1"/>
                </a:solidFill>
                <a:prstDash val="solid"/>
                <a:miter lim="800000"/>
                <a:headEnd/>
                <a:tailEnd/>
              </a14:hiddenLine>
            </a:ext>
          </a:extLst>
        </p:spPr>
        <p:txBody>
          <a:bodyPr lIns="90488" tIns="44450" rIns="90488" bIns="44450"/>
          <a:lstStyle/>
          <a:p>
            <a:pPr marL="682625" lvl="1" indent="-450850">
              <a:lnSpc>
                <a:spcPct val="125000"/>
              </a:lnSpc>
              <a:spcBef>
                <a:spcPct val="70000"/>
              </a:spcBef>
              <a:buClr>
                <a:srgbClr val="CC0000"/>
              </a:buClr>
              <a:buSzPct val="80000"/>
              <a:buFont typeface="Wingdings" pitchFamily="2" charset="2"/>
              <a:buChar char="u"/>
              <a:defRPr/>
            </a:pPr>
            <a:r>
              <a:rPr lang="en-US" sz="2200" b="0" dirty="0">
                <a:effectLst/>
                <a:latin typeface="Liberation Sans" panose="020B0604020202020204" pitchFamily="34" charset="0"/>
              </a:rPr>
              <a:t>Set of </a:t>
            </a:r>
            <a:r>
              <a:rPr lang="en-US" sz="2200" dirty="0">
                <a:solidFill>
                  <a:schemeClr val="tx1"/>
                </a:solidFill>
                <a:effectLst/>
                <a:latin typeface="Liberation Sans" panose="020B0604020202020204" pitchFamily="34" charset="0"/>
              </a:rPr>
              <a:t>interrelated budgets</a:t>
            </a:r>
            <a:r>
              <a:rPr lang="en-US" sz="2200" b="0" dirty="0">
                <a:effectLst/>
                <a:latin typeface="Liberation Sans" panose="020B0604020202020204" pitchFamily="34" charset="0"/>
              </a:rPr>
              <a:t> that constitutes a plan of action for a specified time period.</a:t>
            </a:r>
          </a:p>
          <a:p>
            <a:pPr marL="682625" lvl="1" indent="-450850">
              <a:lnSpc>
                <a:spcPct val="125000"/>
              </a:lnSpc>
              <a:spcBef>
                <a:spcPct val="70000"/>
              </a:spcBef>
              <a:buClr>
                <a:srgbClr val="CC0000"/>
              </a:buClr>
              <a:buSzPct val="80000"/>
              <a:buFont typeface="Wingdings" pitchFamily="2" charset="2"/>
              <a:buChar char="u"/>
              <a:defRPr/>
            </a:pPr>
            <a:r>
              <a:rPr lang="en-US" sz="2200" b="0" dirty="0">
                <a:effectLst/>
                <a:latin typeface="Liberation Sans" panose="020B0604020202020204" pitchFamily="34" charset="0"/>
              </a:rPr>
              <a:t>Contains </a:t>
            </a:r>
            <a:r>
              <a:rPr lang="en-US" sz="2200" dirty="0">
                <a:solidFill>
                  <a:schemeClr val="tx1"/>
                </a:solidFill>
                <a:effectLst/>
                <a:latin typeface="Liberation Sans" panose="020B0604020202020204" pitchFamily="34" charset="0"/>
              </a:rPr>
              <a:t>two classes</a:t>
            </a:r>
            <a:r>
              <a:rPr lang="en-US" sz="2200" b="0" dirty="0">
                <a:effectLst/>
                <a:latin typeface="Liberation Sans" panose="020B0604020202020204" pitchFamily="34" charset="0"/>
              </a:rPr>
              <a:t> of budgets:</a:t>
            </a:r>
          </a:p>
          <a:p>
            <a:pPr marL="1255713" lvl="2" indent="-450850">
              <a:lnSpc>
                <a:spcPct val="125000"/>
              </a:lnSpc>
              <a:spcBef>
                <a:spcPct val="70000"/>
              </a:spcBef>
              <a:buClr>
                <a:srgbClr val="CC0000"/>
              </a:buClr>
              <a:buSzPct val="80000"/>
              <a:buFont typeface="Arial" charset="0"/>
              <a:buChar char="►"/>
              <a:defRPr/>
            </a:pPr>
            <a:r>
              <a:rPr lang="en-US" sz="2200" dirty="0">
                <a:solidFill>
                  <a:schemeClr val="tx2">
                    <a:lumMod val="50000"/>
                  </a:schemeClr>
                </a:solidFill>
                <a:effectLst/>
                <a:latin typeface="Liberation Sans" panose="020B0604020202020204" pitchFamily="34" charset="0"/>
              </a:rPr>
              <a:t>Operating</a:t>
            </a:r>
            <a:r>
              <a:rPr lang="en-US" sz="2200" b="0" dirty="0">
                <a:solidFill>
                  <a:srgbClr val="000099"/>
                </a:solidFill>
                <a:effectLst/>
                <a:latin typeface="Liberation Sans" panose="020B0604020202020204" pitchFamily="34" charset="0"/>
              </a:rPr>
              <a:t> </a:t>
            </a:r>
            <a:r>
              <a:rPr lang="en-US" sz="2200" b="0" dirty="0">
                <a:effectLst/>
                <a:latin typeface="Liberation Sans" panose="020B0604020202020204" pitchFamily="34" charset="0"/>
              </a:rPr>
              <a:t>budgets.</a:t>
            </a:r>
          </a:p>
          <a:p>
            <a:pPr marL="1255713" lvl="2" indent="-450850">
              <a:lnSpc>
                <a:spcPct val="125000"/>
              </a:lnSpc>
              <a:spcBef>
                <a:spcPct val="70000"/>
              </a:spcBef>
              <a:buClr>
                <a:srgbClr val="CC0000"/>
              </a:buClr>
              <a:buSzPct val="80000"/>
              <a:buFont typeface="Arial" charset="0"/>
              <a:buChar char="►"/>
              <a:defRPr/>
            </a:pPr>
            <a:r>
              <a:rPr lang="en-US" sz="2200" dirty="0">
                <a:solidFill>
                  <a:schemeClr val="tx2">
                    <a:lumMod val="50000"/>
                  </a:schemeClr>
                </a:solidFill>
                <a:effectLst/>
                <a:latin typeface="Liberation Sans" panose="020B0604020202020204" pitchFamily="34" charset="0"/>
              </a:rPr>
              <a:t>Financial</a:t>
            </a:r>
            <a:r>
              <a:rPr lang="en-US" sz="2200" b="0" dirty="0">
                <a:solidFill>
                  <a:schemeClr val="tx2">
                    <a:lumMod val="50000"/>
                  </a:schemeClr>
                </a:solidFill>
                <a:effectLst/>
                <a:latin typeface="Liberation Sans" panose="020B0604020202020204" pitchFamily="34" charset="0"/>
              </a:rPr>
              <a:t> </a:t>
            </a:r>
            <a:r>
              <a:rPr lang="en-US" sz="2200" b="0" dirty="0">
                <a:effectLst/>
                <a:latin typeface="Liberation Sans" panose="020B0604020202020204" pitchFamily="34" charset="0"/>
              </a:rPr>
              <a:t>budgets.</a:t>
            </a:r>
          </a:p>
        </p:txBody>
      </p:sp>
      <p:sp>
        <p:nvSpPr>
          <p:cNvPr id="2048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0488"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THE MASTER BUDGET</a:t>
            </a:r>
          </a:p>
        </p:txBody>
      </p:sp>
      <p:sp>
        <p:nvSpPr>
          <p:cNvPr id="7" name="Line 7"/>
          <p:cNvSpPr>
            <a:spLocks noChangeShapeType="1"/>
          </p:cNvSpPr>
          <p:nvPr/>
        </p:nvSpPr>
        <p:spPr bwMode="auto">
          <a:xfrm>
            <a:off x="4572000" y="3979863"/>
            <a:ext cx="381000" cy="0"/>
          </a:xfrm>
          <a:prstGeom prst="line">
            <a:avLst/>
          </a:prstGeom>
          <a:noFill/>
          <a:ln w="57150" cap="sq">
            <a:solidFill>
              <a:srgbClr val="CC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Rectangle 8"/>
          <p:cNvSpPr>
            <a:spLocks noChangeArrowheads="1"/>
          </p:cNvSpPr>
          <p:nvPr/>
        </p:nvSpPr>
        <p:spPr bwMode="auto">
          <a:xfrm>
            <a:off x="5181600" y="3048000"/>
            <a:ext cx="3429000" cy="2455863"/>
          </a:xfrm>
          <a:prstGeom prst="rect">
            <a:avLst/>
          </a:prstGeom>
          <a:solidFill>
            <a:srgbClr val="FFFFCC"/>
          </a:solidFill>
          <a:ln w="28575" cap="sq" algn="ctr">
            <a:solidFill>
              <a:schemeClr val="tx1"/>
            </a:solidFill>
            <a:miter lim="800000"/>
            <a:headEnd type="none" w="sm" len="sm"/>
            <a:tailEnd type="none" w="sm" len="sm"/>
          </a:ln>
          <a:effectLst/>
        </p:spPr>
        <p:txBody>
          <a:bodyPr anchor="ct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lnSpc>
                <a:spcPct val="110000"/>
              </a:lnSpc>
            </a:pPr>
            <a:r>
              <a:rPr lang="en-US" altLang="en-US" sz="2000" dirty="0">
                <a:solidFill>
                  <a:schemeClr val="bg2"/>
                </a:solidFill>
                <a:latin typeface="Liberation Sans" panose="020B0604020202020204" pitchFamily="34" charset="0"/>
              </a:rPr>
              <a:t>The capital expenditures budget, the cash budget, and the budgeted balance sheet – focus primarily on cash needs to fund operations and capital expenditures.</a:t>
            </a:r>
          </a:p>
        </p:txBody>
      </p:sp>
      <p:sp>
        <p:nvSpPr>
          <p:cNvPr id="9"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Tree>
    <p:extLst>
      <p:ext uri="{BB962C8B-B14F-4D97-AF65-F5344CB8AC3E}">
        <p14:creationId xmlns:p14="http://schemas.microsoft.com/office/powerpoint/2010/main" val="961588953"/>
      </p:ext>
    </p:extLst>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4" name="Line 28"/>
          <p:cNvSpPr>
            <a:spLocks noChangeShapeType="1"/>
          </p:cNvSpPr>
          <p:nvPr/>
        </p:nvSpPr>
        <p:spPr bwMode="auto">
          <a:xfrm>
            <a:off x="304800" y="19812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8" name="Rectangle 11"/>
          <p:cNvSpPr>
            <a:spLocks noChangeArrowheads="1"/>
          </p:cNvSpPr>
          <p:nvPr/>
        </p:nvSpPr>
        <p:spPr bwMode="auto">
          <a:xfrm>
            <a:off x="533400" y="304800"/>
            <a:ext cx="19050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r>
              <a:rPr lang="en-US" altLang="en-US" sz="3200" b="1" dirty="0">
                <a:solidFill>
                  <a:schemeClr val="tx2">
                    <a:lumMod val="50000"/>
                  </a:schemeClr>
                </a:solidFill>
                <a:latin typeface="Liberation Sans" panose="020B0604020202020204" pitchFamily="34" charset="0"/>
              </a:rPr>
              <a:t>THE MASTER BUDGET</a:t>
            </a:r>
          </a:p>
        </p:txBody>
      </p:sp>
      <p:sp>
        <p:nvSpPr>
          <p:cNvPr id="2" name="Rectangle 1"/>
          <p:cNvSpPr/>
          <p:nvPr/>
        </p:nvSpPr>
        <p:spPr>
          <a:xfrm>
            <a:off x="914401" y="5602069"/>
            <a:ext cx="1828800" cy="646331"/>
          </a:xfrm>
          <a:prstGeom prst="rect">
            <a:avLst/>
          </a:prstGeom>
        </p:spPr>
        <p:txBody>
          <a:bodyPr wrap="square">
            <a:spAutoFit/>
          </a:bodyPr>
          <a:lstStyle/>
          <a:p>
            <a:r>
              <a:rPr lang="en-US" sz="1200" b="1" dirty="0">
                <a:latin typeface="Liberation Sans" panose="020B0604020202020204" pitchFamily="34" charset="0"/>
              </a:rPr>
              <a:t>ILLUSTRATION 13-2</a:t>
            </a:r>
          </a:p>
          <a:p>
            <a:r>
              <a:rPr lang="en-US" sz="1200" dirty="0">
                <a:latin typeface="Liberation Sans" panose="020B0604020202020204" pitchFamily="34" charset="0"/>
              </a:rPr>
              <a:t>Components of the master budget</a:t>
            </a: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pic>
        <p:nvPicPr>
          <p:cNvPr id="3" name="Picture 2"/>
          <p:cNvPicPr>
            <a:picLocks noChangeAspect="1"/>
          </p:cNvPicPr>
          <p:nvPr/>
        </p:nvPicPr>
        <p:blipFill>
          <a:blip r:embed="rId3"/>
          <a:stretch>
            <a:fillRect/>
          </a:stretch>
        </p:blipFill>
        <p:spPr>
          <a:xfrm>
            <a:off x="2755120" y="315311"/>
            <a:ext cx="6128960" cy="6092736"/>
          </a:xfrm>
          <a:prstGeom prst="rect">
            <a:avLst/>
          </a:prstGeom>
        </p:spPr>
      </p:pic>
    </p:spTree>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5" name="Text Box 4"/>
          <p:cNvSpPr txBox="1">
            <a:spLocks noChangeArrowheads="1"/>
          </p:cNvSpPr>
          <p:nvPr/>
        </p:nvSpPr>
        <p:spPr bwMode="auto">
          <a:xfrm>
            <a:off x="685800" y="3627928"/>
            <a:ext cx="8001000" cy="18697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marL="342900" indent="-342900">
              <a:tabLst>
                <a:tab pos="2057400" algn="l"/>
              </a:tabLst>
            </a:lvl1pPr>
            <a:lvl2pPr marL="571500" lvl="1" indent="-457200">
              <a:lnSpc>
                <a:spcPct val="120000"/>
              </a:lnSpc>
              <a:spcBef>
                <a:spcPct val="45000"/>
              </a:spcBef>
              <a:buClr>
                <a:schemeClr val="tx1"/>
              </a:buClr>
              <a:buFontTx/>
              <a:buAutoNum type="arabicPeriod" startAt="3"/>
              <a:tabLst>
                <a:tab pos="2057400" algn="l"/>
              </a:tabLst>
              <a:defRPr sz="2200">
                <a:latin typeface="Liberation Sans" panose="020B0604020202020204" pitchFamily="34" charset="0"/>
              </a:defRPr>
            </a:lvl2pPr>
            <a:lvl3pPr marL="1143000" indent="-228600">
              <a:tabLst>
                <a:tab pos="2057400" algn="l"/>
              </a:tabLst>
            </a:lvl3pPr>
            <a:lvl4pPr marL="1600200" indent="-228600">
              <a:tabLst>
                <a:tab pos="2057400" algn="l"/>
              </a:tabLst>
            </a:lvl4pPr>
            <a:lvl5pPr marL="2057400" indent="-228600">
              <a:tabLst>
                <a:tab pos="2057400" algn="l"/>
              </a:tabLst>
            </a:lvl5pPr>
            <a:lvl6pPr marL="2514600" indent="-228600" eaLnBrk="0" fontAlgn="base" hangingPunct="0">
              <a:spcBef>
                <a:spcPct val="0"/>
              </a:spcBef>
              <a:spcAft>
                <a:spcPct val="0"/>
              </a:spcAft>
              <a:tabLst>
                <a:tab pos="2057400" algn="l"/>
              </a:tabLst>
            </a:lvl6pPr>
            <a:lvl7pPr marL="2971800" indent="-228600" eaLnBrk="0" fontAlgn="base" hangingPunct="0">
              <a:spcBef>
                <a:spcPct val="0"/>
              </a:spcBef>
              <a:spcAft>
                <a:spcPct val="0"/>
              </a:spcAft>
              <a:tabLst>
                <a:tab pos="2057400" algn="l"/>
              </a:tabLst>
            </a:lvl7pPr>
            <a:lvl8pPr marL="3429000" indent="-228600" eaLnBrk="0" fontAlgn="base" hangingPunct="0">
              <a:spcBef>
                <a:spcPct val="0"/>
              </a:spcBef>
              <a:spcAft>
                <a:spcPct val="0"/>
              </a:spcAft>
              <a:tabLst>
                <a:tab pos="2057400" algn="l"/>
              </a:tabLst>
            </a:lvl8pPr>
            <a:lvl9pPr marL="3886200" indent="-228600" eaLnBrk="0" fontAlgn="base" hangingPunct="0">
              <a:spcBef>
                <a:spcPct val="0"/>
              </a:spcBef>
              <a:spcAft>
                <a:spcPct val="0"/>
              </a:spcAft>
              <a:tabLst>
                <a:tab pos="2057400" algn="l"/>
              </a:tabLst>
            </a:lvl9pPr>
          </a:lstStyle>
          <a:p>
            <a:pPr lvl="1">
              <a:buFont typeface="+mj-lt"/>
              <a:buAutoNum type="arabicPeriod"/>
            </a:pPr>
            <a:r>
              <a:rPr lang="en-US" altLang="en-US" dirty="0"/>
              <a:t>A  </a:t>
            </a:r>
            <a:r>
              <a:rPr lang="en-US" altLang="en-US" dirty="0">
                <a:solidFill>
                  <a:srgbClr val="CC0000"/>
                </a:solidFill>
              </a:rPr>
              <a:t>sales forecast  </a:t>
            </a:r>
            <a:r>
              <a:rPr lang="en-US" altLang="en-US" dirty="0"/>
              <a:t>shows potential sales for the industry and a company’s expected share of such sales.</a:t>
            </a:r>
          </a:p>
          <a:p>
            <a:pPr lvl="1">
              <a:buAutoNum type="arabicPeriod"/>
            </a:pPr>
            <a:r>
              <a:rPr lang="en-US" altLang="en-US" dirty="0">
                <a:solidFill>
                  <a:srgbClr val="CC0000"/>
                </a:solidFill>
              </a:rPr>
              <a:t>Operating budgets  </a:t>
            </a:r>
            <a:r>
              <a:rPr lang="en-US" altLang="en-US" dirty="0"/>
              <a:t>are used as the basis for the preparation of the budgeted income statement.</a:t>
            </a:r>
          </a:p>
        </p:txBody>
      </p:sp>
      <p:sp>
        <p:nvSpPr>
          <p:cNvPr id="23554" name="Rectangle 3"/>
          <p:cNvSpPr>
            <a:spLocks noChangeArrowheads="1"/>
          </p:cNvSpPr>
          <p:nvPr/>
        </p:nvSpPr>
        <p:spPr bwMode="auto">
          <a:xfrm>
            <a:off x="762000" y="1405320"/>
            <a:ext cx="8001000" cy="477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15000"/>
              </a:lnSpc>
              <a:spcBef>
                <a:spcPct val="40000"/>
              </a:spcBef>
            </a:pPr>
            <a:r>
              <a:rPr lang="en-US" altLang="en-US" sz="2200" dirty="0">
                <a:latin typeface="Liberation Sans" panose="020B0604020202020204" pitchFamily="34" charset="0"/>
              </a:rPr>
              <a:t>Use this list of terms to complete the sentences that follow.</a:t>
            </a:r>
          </a:p>
        </p:txBody>
      </p:sp>
      <p:sp>
        <p:nvSpPr>
          <p:cNvPr id="977929" name="Rectangle 9"/>
          <p:cNvSpPr>
            <a:spLocks noChangeArrowheads="1"/>
          </p:cNvSpPr>
          <p:nvPr/>
        </p:nvSpPr>
        <p:spPr bwMode="auto">
          <a:xfrm>
            <a:off x="1600200" y="3661158"/>
            <a:ext cx="1905000" cy="457200"/>
          </a:xfrm>
          <a:prstGeom prst="rect">
            <a:avLst/>
          </a:prstGeom>
          <a:solidFill>
            <a:schemeClr val="bg1"/>
          </a:solidFill>
          <a:ln w="19050" cap="sq">
            <a:solidFill>
              <a:schemeClr val="accent3"/>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977930" name="Rectangle 10"/>
          <p:cNvSpPr>
            <a:spLocks noChangeArrowheads="1"/>
          </p:cNvSpPr>
          <p:nvPr/>
        </p:nvSpPr>
        <p:spPr bwMode="auto">
          <a:xfrm>
            <a:off x="1295400" y="4572000"/>
            <a:ext cx="2438400" cy="457200"/>
          </a:xfrm>
          <a:prstGeom prst="rect">
            <a:avLst/>
          </a:prstGeom>
          <a:solidFill>
            <a:schemeClr val="bg1"/>
          </a:solidFill>
          <a:ln w="19050" cap="sq">
            <a:solidFill>
              <a:schemeClr val="accent3"/>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14"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22" name="Isosceles Triangle 21"/>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3" name="TextBox 22"/>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4" name="TextBox 23"/>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1</a:t>
            </a:r>
            <a:endParaRPr lang="en-US" sz="4000" b="1" i="0" dirty="0">
              <a:solidFill>
                <a:srgbClr val="E20000"/>
              </a:solidFill>
              <a:effectLst/>
              <a:latin typeface="+mn-lt"/>
            </a:endParaRPr>
          </a:p>
        </p:txBody>
      </p:sp>
      <p:sp>
        <p:nvSpPr>
          <p:cNvPr id="25" name="Rounded Rectangle 24"/>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a:solidFill>
                  <a:schemeClr val="accent3"/>
                </a:solidFill>
                <a:latin typeface="Liberation Sans" panose="020B0604020202020204" pitchFamily="34" charset="0"/>
              </a:rPr>
              <a:t>Budget Terminology</a:t>
            </a:r>
          </a:p>
        </p:txBody>
      </p:sp>
      <p:cxnSp>
        <p:nvCxnSpPr>
          <p:cNvPr id="26" name="Straight Connector 25"/>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7" name="Rectangle 26"/>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cxnSp>
        <p:nvCxnSpPr>
          <p:cNvPr id="4" name="Straight Connector 3"/>
          <p:cNvCxnSpPr/>
          <p:nvPr/>
        </p:nvCxnSpPr>
        <p:spPr bwMode="auto">
          <a:xfrm>
            <a:off x="1650690" y="4049820"/>
            <a:ext cx="1828800"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7" name="Picture 16"/>
          <p:cNvPicPr>
            <a:picLocks noChangeAspect="1"/>
          </p:cNvPicPr>
          <p:nvPr/>
        </p:nvPicPr>
        <p:blipFill>
          <a:blip r:embed="rId3"/>
          <a:stretch>
            <a:fillRect/>
          </a:stretch>
        </p:blipFill>
        <p:spPr>
          <a:xfrm>
            <a:off x="751787" y="2124171"/>
            <a:ext cx="7554013" cy="1228630"/>
          </a:xfrm>
          <a:prstGeom prst="rect">
            <a:avLst/>
          </a:prstGeom>
          <a:noFill/>
          <a:ln w="19050" cap="sq">
            <a:solidFill>
              <a:schemeClr val="tx1"/>
            </a:solidFill>
            <a:miter lim="800000"/>
            <a:headEnd type="none" w="sm" len="sm"/>
            <a:tailEnd type="none" w="sm" len="sm"/>
          </a:ln>
          <a:effectLst/>
        </p:spPr>
      </p:pic>
      <p:cxnSp>
        <p:nvCxnSpPr>
          <p:cNvPr id="16" name="Straight Connector 15"/>
          <p:cNvCxnSpPr/>
          <p:nvPr/>
        </p:nvCxnSpPr>
        <p:spPr bwMode="auto">
          <a:xfrm>
            <a:off x="1281058" y="5029200"/>
            <a:ext cx="2434133"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977929"/>
                                        </p:tgtEl>
                                      </p:cBhvr>
                                    </p:animEffect>
                                    <p:set>
                                      <p:cBhvr>
                                        <p:cTn id="7" dur="1" fill="hold">
                                          <p:stCondLst>
                                            <p:cond delay="499"/>
                                          </p:stCondLst>
                                        </p:cTn>
                                        <p:tgtEl>
                                          <p:spTgt spid="977929"/>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977930"/>
                                        </p:tgtEl>
                                      </p:cBhvr>
                                    </p:animEffect>
                                    <p:set>
                                      <p:cBhvr>
                                        <p:cTn id="12" dur="1" fill="hold">
                                          <p:stCondLst>
                                            <p:cond delay="499"/>
                                          </p:stCondLst>
                                        </p:cTn>
                                        <p:tgtEl>
                                          <p:spTgt spid="9779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7929" grpId="0" animBg="1"/>
      <p:bldP spid="977930"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Text Box 2"/>
          <p:cNvSpPr txBox="1">
            <a:spLocks noChangeArrowheads="1"/>
          </p:cNvSpPr>
          <p:nvPr/>
        </p:nvSpPr>
        <p:spPr bwMode="auto">
          <a:xfrm>
            <a:off x="685800" y="3623200"/>
            <a:ext cx="8001000" cy="2276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tabLst>
                <a:tab pos="2057400" algn="l"/>
              </a:tabLst>
              <a:defRPr sz="2400">
                <a:solidFill>
                  <a:schemeClr val="tx1"/>
                </a:solidFill>
                <a:latin typeface="Times New Roman" pitchFamily="18" charset="0"/>
              </a:defRPr>
            </a:lvl1pPr>
            <a:lvl2pPr marL="571500" indent="-45720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lvl="1">
              <a:lnSpc>
                <a:spcPct val="120000"/>
              </a:lnSpc>
              <a:spcBef>
                <a:spcPct val="45000"/>
              </a:spcBef>
              <a:buClr>
                <a:schemeClr val="tx1"/>
              </a:buClr>
              <a:buFontTx/>
              <a:buAutoNum type="arabicPeriod" startAt="3"/>
            </a:pPr>
            <a:r>
              <a:rPr lang="en-US" altLang="en-US" sz="2200" dirty="0">
                <a:latin typeface="Liberation Sans" panose="020B0604020202020204" pitchFamily="34" charset="0"/>
              </a:rPr>
              <a:t>The  </a:t>
            </a:r>
            <a:r>
              <a:rPr lang="en-US" altLang="en-US" sz="2200" dirty="0">
                <a:solidFill>
                  <a:srgbClr val="CC0000"/>
                </a:solidFill>
                <a:latin typeface="Liberation Sans" panose="020B0604020202020204" pitchFamily="34" charset="0"/>
              </a:rPr>
              <a:t>master budget  </a:t>
            </a:r>
            <a:r>
              <a:rPr lang="en-US" altLang="en-US" sz="2200" dirty="0">
                <a:latin typeface="Liberation Sans" panose="020B0604020202020204" pitchFamily="34" charset="0"/>
              </a:rPr>
              <a:t>is a set of interrelated budgets that constitutes a plan of action for a specified time period.</a:t>
            </a:r>
          </a:p>
          <a:p>
            <a:pPr lvl="1">
              <a:lnSpc>
                <a:spcPct val="120000"/>
              </a:lnSpc>
              <a:spcBef>
                <a:spcPct val="45000"/>
              </a:spcBef>
              <a:buClr>
                <a:schemeClr val="tx1"/>
              </a:buClr>
              <a:buFontTx/>
              <a:buAutoNum type="arabicPeriod" startAt="3"/>
            </a:pPr>
            <a:r>
              <a:rPr lang="en-US" altLang="en-US" sz="2200" dirty="0">
                <a:solidFill>
                  <a:srgbClr val="CC0000"/>
                </a:solidFill>
                <a:latin typeface="Liberation Sans" panose="020B0604020202020204" pitchFamily="34" charset="0"/>
              </a:rPr>
              <a:t>Long-range planning  </a:t>
            </a:r>
            <a:r>
              <a:rPr lang="en-US" altLang="en-US" sz="2200" dirty="0">
                <a:latin typeface="Liberation Sans" panose="020B0604020202020204" pitchFamily="34" charset="0"/>
              </a:rPr>
              <a:t>identifies long-term goals, selects strategies to achieve these goals, and develops policies and plans to implement the strategies.</a:t>
            </a:r>
          </a:p>
        </p:txBody>
      </p:sp>
      <p:pic>
        <p:nvPicPr>
          <p:cNvPr id="2" name="Picture 1"/>
          <p:cNvPicPr>
            <a:picLocks noChangeAspect="1"/>
          </p:cNvPicPr>
          <p:nvPr/>
        </p:nvPicPr>
        <p:blipFill>
          <a:blip r:embed="rId3"/>
          <a:stretch>
            <a:fillRect/>
          </a:stretch>
        </p:blipFill>
        <p:spPr>
          <a:xfrm>
            <a:off x="751787" y="2124171"/>
            <a:ext cx="7554013" cy="1228630"/>
          </a:xfrm>
          <a:prstGeom prst="rect">
            <a:avLst/>
          </a:prstGeom>
          <a:noFill/>
          <a:ln w="19050" cap="sq">
            <a:solidFill>
              <a:schemeClr val="tx1"/>
            </a:solidFill>
            <a:miter lim="800000"/>
            <a:headEnd type="none" w="sm" len="sm"/>
            <a:tailEnd type="none" w="sm" len="sm"/>
          </a:ln>
          <a:effectLst/>
        </p:spPr>
      </p:pic>
      <p:sp>
        <p:nvSpPr>
          <p:cNvPr id="979976" name="Rectangle 8"/>
          <p:cNvSpPr>
            <a:spLocks noChangeArrowheads="1"/>
          </p:cNvSpPr>
          <p:nvPr/>
        </p:nvSpPr>
        <p:spPr bwMode="auto">
          <a:xfrm>
            <a:off x="1905000" y="3695700"/>
            <a:ext cx="1981200" cy="457200"/>
          </a:xfrm>
          <a:prstGeom prst="rect">
            <a:avLst/>
          </a:prstGeom>
          <a:solidFill>
            <a:schemeClr val="bg1"/>
          </a:solidFill>
          <a:ln w="19050" cap="sq">
            <a:solidFill>
              <a:schemeClr val="accent3"/>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979977" name="Rectangle 9"/>
          <p:cNvSpPr>
            <a:spLocks noChangeArrowheads="1"/>
          </p:cNvSpPr>
          <p:nvPr/>
        </p:nvSpPr>
        <p:spPr bwMode="auto">
          <a:xfrm>
            <a:off x="1295400" y="4641850"/>
            <a:ext cx="2667000" cy="457200"/>
          </a:xfrm>
          <a:prstGeom prst="rect">
            <a:avLst/>
          </a:prstGeom>
          <a:solidFill>
            <a:schemeClr val="bg1"/>
          </a:solidFill>
          <a:ln w="19050" cap="sq">
            <a:solidFill>
              <a:schemeClr val="accent3"/>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21" name="Rectangle 3"/>
          <p:cNvSpPr>
            <a:spLocks noChangeArrowheads="1"/>
          </p:cNvSpPr>
          <p:nvPr/>
        </p:nvSpPr>
        <p:spPr bwMode="auto">
          <a:xfrm>
            <a:off x="762000" y="1405320"/>
            <a:ext cx="8001000" cy="477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15000"/>
              </a:lnSpc>
              <a:spcBef>
                <a:spcPct val="40000"/>
              </a:spcBef>
            </a:pPr>
            <a:r>
              <a:rPr lang="en-US" altLang="en-US" sz="2200" dirty="0">
                <a:latin typeface="Liberation Sans" panose="020B0604020202020204" pitchFamily="34" charset="0"/>
              </a:rPr>
              <a:t>Use this list of terms to complete the sentences that follow.</a:t>
            </a:r>
          </a:p>
        </p:txBody>
      </p:sp>
      <p:sp>
        <p:nvSpPr>
          <p:cNvPr id="14"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23" name="Isosceles Triangle 22"/>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4" name="TextBox 23"/>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5" name="TextBox 24"/>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1</a:t>
            </a:r>
            <a:endParaRPr lang="en-US" sz="4000" b="1" i="0" dirty="0">
              <a:solidFill>
                <a:srgbClr val="E20000"/>
              </a:solidFill>
              <a:effectLst/>
              <a:latin typeface="+mn-lt"/>
            </a:endParaRPr>
          </a:p>
        </p:txBody>
      </p:sp>
      <p:sp>
        <p:nvSpPr>
          <p:cNvPr id="26" name="Rounded Rectangle 25"/>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a:solidFill>
                  <a:schemeClr val="accent3"/>
                </a:solidFill>
                <a:latin typeface="Liberation Sans" panose="020B0604020202020204" pitchFamily="34" charset="0"/>
              </a:rPr>
              <a:t>Budget Terminology</a:t>
            </a:r>
          </a:p>
        </p:txBody>
      </p:sp>
      <p:cxnSp>
        <p:nvCxnSpPr>
          <p:cNvPr id="27" name="Straight Connector 26"/>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8" name="Rectangle 27"/>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cxnSp>
        <p:nvCxnSpPr>
          <p:cNvPr id="16" name="Straight Connector 15"/>
          <p:cNvCxnSpPr/>
          <p:nvPr/>
        </p:nvCxnSpPr>
        <p:spPr bwMode="auto">
          <a:xfrm>
            <a:off x="1953150" y="4055430"/>
            <a:ext cx="1828800"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7" name="Straight Connector 16"/>
          <p:cNvCxnSpPr/>
          <p:nvPr/>
        </p:nvCxnSpPr>
        <p:spPr bwMode="auto">
          <a:xfrm>
            <a:off x="1280910" y="5001150"/>
            <a:ext cx="2677546"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979976"/>
                                        </p:tgtEl>
                                      </p:cBhvr>
                                    </p:animEffect>
                                    <p:set>
                                      <p:cBhvr>
                                        <p:cTn id="7" dur="1" fill="hold">
                                          <p:stCondLst>
                                            <p:cond delay="499"/>
                                          </p:stCondLst>
                                        </p:cTn>
                                        <p:tgtEl>
                                          <p:spTgt spid="979976"/>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979977"/>
                                        </p:tgtEl>
                                      </p:cBhvr>
                                    </p:animEffect>
                                    <p:set>
                                      <p:cBhvr>
                                        <p:cTn id="12" dur="1" fill="hold">
                                          <p:stCondLst>
                                            <p:cond delay="499"/>
                                          </p:stCondLst>
                                        </p:cTn>
                                        <p:tgtEl>
                                          <p:spTgt spid="97997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9976" grpId="0" animBg="1"/>
      <p:bldP spid="979977"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685800" y="3627008"/>
            <a:ext cx="8001000" cy="2682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tabLst>
                <a:tab pos="2057400" algn="l"/>
              </a:tabLst>
              <a:defRPr sz="2400">
                <a:solidFill>
                  <a:schemeClr val="tx1"/>
                </a:solidFill>
                <a:latin typeface="Times New Roman" pitchFamily="18" charset="0"/>
              </a:defRPr>
            </a:lvl1pPr>
            <a:lvl2pPr marL="571500" indent="-45720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lvl="1">
              <a:lnSpc>
                <a:spcPct val="120000"/>
              </a:lnSpc>
              <a:spcBef>
                <a:spcPct val="45000"/>
              </a:spcBef>
              <a:buClr>
                <a:schemeClr val="tx1"/>
              </a:buClr>
              <a:buFontTx/>
              <a:buAutoNum type="arabicPeriod" startAt="5"/>
            </a:pPr>
            <a:r>
              <a:rPr lang="en-US" altLang="en-US" sz="2200" dirty="0">
                <a:latin typeface="Liberation Sans" panose="020B0604020202020204" pitchFamily="34" charset="0"/>
              </a:rPr>
              <a:t>Lower-level managers are more likely to perceive results as fair and achievable under a  </a:t>
            </a:r>
            <a:r>
              <a:rPr lang="en-US" altLang="en-US" sz="2200" dirty="0">
                <a:solidFill>
                  <a:srgbClr val="CC0000"/>
                </a:solidFill>
                <a:latin typeface="Liberation Sans" panose="020B0604020202020204" pitchFamily="34" charset="0"/>
              </a:rPr>
              <a:t>participative budgeting  </a:t>
            </a:r>
            <a:r>
              <a:rPr lang="en-US" altLang="en-US" sz="2200" dirty="0">
                <a:latin typeface="Liberation Sans" panose="020B0604020202020204" pitchFamily="34" charset="0"/>
              </a:rPr>
              <a:t>approach.</a:t>
            </a:r>
          </a:p>
          <a:p>
            <a:pPr lvl="1">
              <a:lnSpc>
                <a:spcPct val="120000"/>
              </a:lnSpc>
              <a:spcBef>
                <a:spcPct val="45000"/>
              </a:spcBef>
              <a:buClr>
                <a:schemeClr val="tx1"/>
              </a:buClr>
              <a:buFontTx/>
              <a:buAutoNum type="arabicPeriod" startAt="5"/>
            </a:pPr>
            <a:r>
              <a:rPr lang="en-US" altLang="en-US" sz="2200" dirty="0">
                <a:solidFill>
                  <a:srgbClr val="CC0000"/>
                </a:solidFill>
                <a:latin typeface="Liberation Sans" panose="020B0604020202020204" pitchFamily="34" charset="0"/>
              </a:rPr>
              <a:t>Financial budgets  </a:t>
            </a:r>
            <a:r>
              <a:rPr lang="en-US" altLang="en-US" sz="2200" dirty="0">
                <a:latin typeface="Liberation Sans" panose="020B0604020202020204" pitchFamily="34" charset="0"/>
              </a:rPr>
              <a:t>focus primarily on the cash resources needed to fund expected operations and planned capital expenditures.</a:t>
            </a:r>
          </a:p>
        </p:txBody>
      </p:sp>
      <p:sp>
        <p:nvSpPr>
          <p:cNvPr id="982024" name="Rectangle 8"/>
          <p:cNvSpPr>
            <a:spLocks noChangeArrowheads="1"/>
          </p:cNvSpPr>
          <p:nvPr/>
        </p:nvSpPr>
        <p:spPr bwMode="auto">
          <a:xfrm>
            <a:off x="5181600" y="4129088"/>
            <a:ext cx="3124200" cy="457200"/>
          </a:xfrm>
          <a:prstGeom prst="rect">
            <a:avLst/>
          </a:prstGeom>
          <a:solidFill>
            <a:schemeClr val="bg1"/>
          </a:solidFill>
          <a:ln w="19050" cap="sq">
            <a:solidFill>
              <a:schemeClr val="accent3"/>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982025" name="Rectangle 9"/>
          <p:cNvSpPr>
            <a:spLocks noChangeArrowheads="1"/>
          </p:cNvSpPr>
          <p:nvPr/>
        </p:nvSpPr>
        <p:spPr bwMode="auto">
          <a:xfrm>
            <a:off x="1295400" y="5011738"/>
            <a:ext cx="2286000" cy="457200"/>
          </a:xfrm>
          <a:prstGeom prst="rect">
            <a:avLst/>
          </a:prstGeom>
          <a:solidFill>
            <a:schemeClr val="bg1"/>
          </a:solidFill>
          <a:ln w="19050" cap="sq">
            <a:solidFill>
              <a:schemeClr val="accent3"/>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endParaRPr lang="en-US" altLang="en-US" dirty="0">
              <a:latin typeface="Liberation Sans" panose="020B0604020202020204" pitchFamily="34" charset="0"/>
            </a:endParaRPr>
          </a:p>
        </p:txBody>
      </p:sp>
      <p:sp>
        <p:nvSpPr>
          <p:cNvPr id="21" name="Rectangle 3"/>
          <p:cNvSpPr>
            <a:spLocks noChangeArrowheads="1"/>
          </p:cNvSpPr>
          <p:nvPr/>
        </p:nvSpPr>
        <p:spPr bwMode="auto">
          <a:xfrm>
            <a:off x="762000" y="1405320"/>
            <a:ext cx="8001000" cy="477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15000"/>
              </a:lnSpc>
              <a:spcBef>
                <a:spcPct val="40000"/>
              </a:spcBef>
            </a:pPr>
            <a:r>
              <a:rPr lang="en-US" altLang="en-US" sz="2200" dirty="0">
                <a:latin typeface="Liberation Sans" panose="020B0604020202020204" pitchFamily="34" charset="0"/>
              </a:rPr>
              <a:t>Use this list of terms to complete the sentences that follow.</a:t>
            </a:r>
          </a:p>
        </p:txBody>
      </p:sp>
      <p:sp>
        <p:nvSpPr>
          <p:cNvPr id="14"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1</a:t>
            </a:r>
          </a:p>
        </p:txBody>
      </p:sp>
      <p:sp>
        <p:nvSpPr>
          <p:cNvPr id="23" name="Isosceles Triangle 22"/>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4" name="TextBox 23"/>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5" name="TextBox 24"/>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1</a:t>
            </a:r>
            <a:endParaRPr lang="en-US" sz="4000" b="1" i="0" dirty="0">
              <a:solidFill>
                <a:srgbClr val="E20000"/>
              </a:solidFill>
              <a:effectLst/>
              <a:latin typeface="+mn-lt"/>
            </a:endParaRPr>
          </a:p>
        </p:txBody>
      </p:sp>
      <p:sp>
        <p:nvSpPr>
          <p:cNvPr id="26" name="Rounded Rectangle 25"/>
          <p:cNvSpPr/>
          <p:nvPr/>
        </p:nvSpPr>
        <p:spPr bwMode="auto">
          <a:xfrm>
            <a:off x="2813712" y="425873"/>
            <a:ext cx="6139789" cy="70769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a:solidFill>
                  <a:schemeClr val="accent3"/>
                </a:solidFill>
                <a:latin typeface="Liberation Sans" panose="020B0604020202020204" pitchFamily="34" charset="0"/>
              </a:rPr>
              <a:t>Budget Terminology</a:t>
            </a:r>
          </a:p>
        </p:txBody>
      </p:sp>
      <p:cxnSp>
        <p:nvCxnSpPr>
          <p:cNvPr id="27" name="Straight Connector 26"/>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8" name="Rectangle 27"/>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cxnSp>
        <p:nvCxnSpPr>
          <p:cNvPr id="15" name="Straight Connector 14"/>
          <p:cNvCxnSpPr/>
          <p:nvPr/>
        </p:nvCxnSpPr>
        <p:spPr bwMode="auto">
          <a:xfrm>
            <a:off x="5158883" y="4473360"/>
            <a:ext cx="2945301"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Connector 15"/>
          <p:cNvCxnSpPr/>
          <p:nvPr/>
        </p:nvCxnSpPr>
        <p:spPr bwMode="auto">
          <a:xfrm>
            <a:off x="1329060" y="5421420"/>
            <a:ext cx="2212848" cy="0"/>
          </a:xfrm>
          <a:prstGeom prst="line">
            <a:avLst/>
          </a:prstGeom>
          <a:solidFill>
            <a:schemeClr val="accent1"/>
          </a:solidFill>
          <a:ln w="28575"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7" name="Picture 16"/>
          <p:cNvPicPr>
            <a:picLocks noChangeAspect="1"/>
          </p:cNvPicPr>
          <p:nvPr/>
        </p:nvPicPr>
        <p:blipFill>
          <a:blip r:embed="rId3"/>
          <a:stretch>
            <a:fillRect/>
          </a:stretch>
        </p:blipFill>
        <p:spPr>
          <a:xfrm>
            <a:off x="751787" y="2124171"/>
            <a:ext cx="7554013" cy="1228630"/>
          </a:xfrm>
          <a:prstGeom prst="rect">
            <a:avLst/>
          </a:prstGeom>
          <a:noFill/>
          <a:ln w="19050" cap="sq">
            <a:solidFill>
              <a:schemeClr val="tx1"/>
            </a:solidFill>
            <a:miter lim="800000"/>
            <a:headEnd type="none" w="sm" len="sm"/>
            <a:tailEnd type="none" w="sm" len="sm"/>
          </a:ln>
          <a:effectLst/>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982024"/>
                                        </p:tgtEl>
                                      </p:cBhvr>
                                    </p:animEffect>
                                    <p:set>
                                      <p:cBhvr>
                                        <p:cTn id="7" dur="1" fill="hold">
                                          <p:stCondLst>
                                            <p:cond delay="499"/>
                                          </p:stCondLst>
                                        </p:cTn>
                                        <p:tgtEl>
                                          <p:spTgt spid="98202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982025"/>
                                        </p:tgtEl>
                                      </p:cBhvr>
                                    </p:animEffect>
                                    <p:set>
                                      <p:cBhvr>
                                        <p:cTn id="12" dur="1" fill="hold">
                                          <p:stCondLst>
                                            <p:cond delay="499"/>
                                          </p:stCondLst>
                                        </p:cTn>
                                        <p:tgtEl>
                                          <p:spTgt spid="9820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2024" grpId="0" animBg="1"/>
      <p:bldP spid="9820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noChangeArrowheads="1"/>
          </p:cNvSpPr>
          <p:nvPr>
            <p:ph type="body" sz="half" idx="1"/>
          </p:nvPr>
        </p:nvSpPr>
        <p:spPr bwMode="auto">
          <a:xfrm>
            <a:off x="533400" y="2151528"/>
            <a:ext cx="7696200" cy="4343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682625" lvl="1" indent="-450850">
              <a:lnSpc>
                <a:spcPct val="125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First budget prepared.</a:t>
            </a:r>
          </a:p>
          <a:p>
            <a:pPr marL="682625" lvl="1" indent="-450850">
              <a:lnSpc>
                <a:spcPct val="125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Derived from the sales forecast.</a:t>
            </a:r>
          </a:p>
          <a:p>
            <a:pPr marL="1255713" lvl="2" indent="-450850">
              <a:lnSpc>
                <a:spcPct val="125000"/>
              </a:lnSpc>
              <a:spcBef>
                <a:spcPts val="1200"/>
              </a:spcBef>
              <a:buClr>
                <a:srgbClr val="CC0000"/>
              </a:buClr>
              <a:buSzPct val="80000"/>
              <a:buFont typeface="Arial" charset="0"/>
              <a:buChar char="►"/>
            </a:pPr>
            <a:r>
              <a:rPr lang="en-US" altLang="en-US" sz="2100" b="0" dirty="0">
                <a:effectLst/>
                <a:latin typeface="Liberation Sans" panose="020B0604020202020204" pitchFamily="34" charset="0"/>
              </a:rPr>
              <a:t>Management’s best estimate of sales revenue for the budget period.</a:t>
            </a:r>
          </a:p>
          <a:p>
            <a:pPr marL="682625" lvl="1" indent="-450850">
              <a:lnSpc>
                <a:spcPct val="125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Every other budget depends on the sales budget.</a:t>
            </a:r>
          </a:p>
          <a:p>
            <a:pPr marL="682625" lvl="1" indent="-450850">
              <a:lnSpc>
                <a:spcPct val="125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Prepared by multiplying expected unit sales volume for each product times anticipated unit selling price.</a:t>
            </a:r>
          </a:p>
        </p:txBody>
      </p:sp>
      <p:sp>
        <p:nvSpPr>
          <p:cNvPr id="26628" name="Text Box 12"/>
          <p:cNvSpPr txBox="1">
            <a:spLocks noChangeArrowheads="1"/>
          </p:cNvSpPr>
          <p:nvPr/>
        </p:nvSpPr>
        <p:spPr bwMode="auto">
          <a:xfrm>
            <a:off x="533400" y="1541928"/>
            <a:ext cx="6629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2800" b="1" dirty="0">
                <a:solidFill>
                  <a:schemeClr val="tx2">
                    <a:lumMod val="50000"/>
                  </a:schemeClr>
                </a:solidFill>
                <a:latin typeface="Liberation Sans" panose="020B0604020202020204" pitchFamily="34" charset="0"/>
              </a:rPr>
              <a:t>SALES BUDGET</a:t>
            </a:r>
          </a:p>
        </p:txBody>
      </p:sp>
      <p:sp>
        <p:nvSpPr>
          <p:cNvPr id="1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sp>
        <p:nvSpPr>
          <p:cNvPr id="11" name="Isosceles Triangle 10"/>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2" name="TextBox 11"/>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3" name="Rounded Rectangle 12"/>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r>
              <a:rPr lang="en-US" sz="2300" b="1" dirty="0">
                <a:solidFill>
                  <a:schemeClr val="accent3"/>
                </a:solidFill>
                <a:latin typeface="Liberation Sans" panose="020B0604020202020204" pitchFamily="34" charset="0"/>
              </a:rPr>
              <a:t>Prepare budgets for sales, production, and direct materials.</a:t>
            </a:r>
            <a:endParaRPr lang="en-US" sz="2300" b="1" i="0" dirty="0">
              <a:solidFill>
                <a:schemeClr val="accent3"/>
              </a:solidFill>
              <a:latin typeface="Liberation Sans" panose="020B0604020202020204" pitchFamily="34" charset="0"/>
            </a:endParaRPr>
          </a:p>
        </p:txBody>
      </p:sp>
      <p:sp>
        <p:nvSpPr>
          <p:cNvPr id="14" name="TextBox 13"/>
          <p:cNvSpPr txBox="1"/>
          <p:nvPr/>
        </p:nvSpPr>
        <p:spPr>
          <a:xfrm>
            <a:off x="2189018" y="426570"/>
            <a:ext cx="554182" cy="707886"/>
          </a:xfrm>
          <a:prstGeom prst="rect">
            <a:avLst/>
          </a:prstGeom>
          <a:noFill/>
        </p:spPr>
        <p:txBody>
          <a:bodyPr wrap="square" rtlCol="0">
            <a:spAutoFit/>
          </a:bodyPr>
          <a:lstStyle/>
          <a:p>
            <a:pPr algn="ctr"/>
            <a:r>
              <a:rPr lang="en-US" sz="4000" b="1" dirty="0">
                <a:solidFill>
                  <a:srgbClr val="E20000"/>
                </a:solidFill>
                <a:latin typeface="+mn-lt"/>
              </a:rPr>
              <a:t>2</a:t>
            </a:r>
            <a:endParaRPr lang="en-US" sz="4000" b="1" i="0" dirty="0">
              <a:solidFill>
                <a:srgbClr val="E20000"/>
              </a:solidFill>
              <a:effectLst/>
              <a:latin typeface="+mn-lt"/>
            </a:endParaRPr>
          </a:p>
        </p:txBody>
      </p:sp>
      <p:cxnSp>
        <p:nvCxnSpPr>
          <p:cNvPr id="15" name="Straight Connector 14"/>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type="body" sz="half" idx="1"/>
          </p:nvPr>
        </p:nvSpPr>
        <p:spPr bwMode="auto">
          <a:xfrm>
            <a:off x="762000" y="1828800"/>
            <a:ext cx="7772400" cy="1600200"/>
          </a:xfr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0488" tIns="44450" rIns="90488" bIns="44450" numCol="1" anchor="t" anchorCtr="0" compatLnSpc="1">
            <a:prstTxWarp prst="textNoShape">
              <a:avLst/>
            </a:prstTxWarp>
          </a:bodyPr>
          <a:lstStyle/>
          <a:p>
            <a:pPr marL="457200" indent="-457200">
              <a:lnSpc>
                <a:spcPct val="120000"/>
              </a:lnSpc>
              <a:spcBef>
                <a:spcPct val="40000"/>
              </a:spcBef>
              <a:buClr>
                <a:srgbClr val="CC0000"/>
              </a:buClr>
              <a:buSzPct val="80000"/>
              <a:buFont typeface="Wingdings" pitchFamily="2" charset="2"/>
              <a:buChar char="u"/>
            </a:pPr>
            <a:r>
              <a:rPr lang="en-US" altLang="en-US" sz="2100" b="0" dirty="0">
                <a:effectLst/>
                <a:latin typeface="Liberation Sans" panose="020B0604020202020204" pitchFamily="34" charset="0"/>
              </a:rPr>
              <a:t>Expected sales volume: 3,000 units in the first quarter with 500-unit increases in each succeeding quarter.</a:t>
            </a:r>
          </a:p>
          <a:p>
            <a:pPr marL="457200" indent="-457200">
              <a:lnSpc>
                <a:spcPct val="120000"/>
              </a:lnSpc>
              <a:spcBef>
                <a:spcPct val="40000"/>
              </a:spcBef>
              <a:buClr>
                <a:srgbClr val="CC0000"/>
              </a:buClr>
              <a:buSzPct val="80000"/>
              <a:buFont typeface="Wingdings" pitchFamily="2" charset="2"/>
              <a:buChar char="u"/>
            </a:pPr>
            <a:r>
              <a:rPr lang="en-US" altLang="en-US" sz="2100" b="0" dirty="0">
                <a:effectLst/>
                <a:latin typeface="Liberation Sans" panose="020B0604020202020204" pitchFamily="34" charset="0"/>
              </a:rPr>
              <a:t>Sales price: $60 per unit.</a:t>
            </a:r>
            <a:endParaRPr lang="en-US" altLang="en-US" sz="2100" b="0" i="1" dirty="0">
              <a:solidFill>
                <a:srgbClr val="FF0000"/>
              </a:solidFill>
              <a:effectLst/>
              <a:latin typeface="Liberation Sans" panose="020B0604020202020204" pitchFamily="34" charset="0"/>
            </a:endParaRPr>
          </a:p>
        </p:txBody>
      </p:sp>
      <p:sp>
        <p:nvSpPr>
          <p:cNvPr id="27654" name="Text Box 16"/>
          <p:cNvSpPr txBox="1">
            <a:spLocks noChangeArrowheads="1"/>
          </p:cNvSpPr>
          <p:nvPr/>
        </p:nvSpPr>
        <p:spPr bwMode="auto">
          <a:xfrm>
            <a:off x="533400" y="1295400"/>
            <a:ext cx="6629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300" b="1" dirty="0">
                <a:latin typeface="Liberation Sans" panose="020B0604020202020204" pitchFamily="34" charset="0"/>
              </a:rPr>
              <a:t>Illustration – Hayes Company</a:t>
            </a:r>
          </a:p>
        </p:txBody>
      </p:sp>
      <p:sp>
        <p:nvSpPr>
          <p:cNvPr id="27655"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7656"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SALES BUDGET</a:t>
            </a:r>
          </a:p>
        </p:txBody>
      </p:sp>
      <p:sp>
        <p:nvSpPr>
          <p:cNvPr id="2" name="Rectangle 1"/>
          <p:cNvSpPr/>
          <p:nvPr/>
        </p:nvSpPr>
        <p:spPr>
          <a:xfrm>
            <a:off x="7162800" y="2928455"/>
            <a:ext cx="1828800" cy="461665"/>
          </a:xfrm>
          <a:prstGeom prst="rect">
            <a:avLst/>
          </a:prstGeom>
        </p:spPr>
        <p:txBody>
          <a:bodyPr wrap="square">
            <a:spAutoFit/>
          </a:bodyPr>
          <a:lstStyle/>
          <a:p>
            <a:r>
              <a:rPr lang="en-US" sz="1200" b="1" dirty="0">
                <a:latin typeface="Liberation Sans" panose="020B0604020202020204" pitchFamily="34" charset="0"/>
              </a:rPr>
              <a:t>ILLUSTRATION 13-3</a:t>
            </a:r>
          </a:p>
          <a:p>
            <a:r>
              <a:rPr lang="en-US" sz="1200" dirty="0">
                <a:latin typeface="Liberation Sans" panose="020B0604020202020204" pitchFamily="34" charset="0"/>
              </a:rPr>
              <a:t>Sales budget</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pic>
        <p:nvPicPr>
          <p:cNvPr id="3" name="Picture 2"/>
          <p:cNvPicPr>
            <a:picLocks noChangeAspect="1"/>
          </p:cNvPicPr>
          <p:nvPr/>
        </p:nvPicPr>
        <p:blipFill>
          <a:blip r:embed="rId3"/>
          <a:stretch>
            <a:fillRect/>
          </a:stretch>
        </p:blipFill>
        <p:spPr>
          <a:xfrm>
            <a:off x="381000" y="3462660"/>
            <a:ext cx="8458200" cy="2675553"/>
          </a:xfrm>
          <a:prstGeom prst="rect">
            <a:avLst/>
          </a:prstGeom>
          <a:noFill/>
          <a:ln w="19050" cap="sq">
            <a:solidFill>
              <a:schemeClr val="tx1"/>
            </a:solidFill>
            <a:miter lim="800000"/>
            <a:headEnd type="none" w="sm" len="sm"/>
            <a:tailEnd type="none" w="sm" len="sm"/>
          </a:ln>
          <a:effectLst/>
        </p:spPr>
      </p:pic>
    </p:spTree>
  </p:cSld>
  <p:clrMapOvr>
    <a:masterClrMapping/>
  </p:clrMapOvr>
  <p:transition>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pic>
        <p:nvPicPr>
          <p:cNvPr id="4" name="Picture 3"/>
          <p:cNvPicPr>
            <a:picLocks noChangeAspect="1"/>
          </p:cNvPicPr>
          <p:nvPr/>
        </p:nvPicPr>
        <p:blipFill>
          <a:blip r:embed="rId3"/>
          <a:stretch>
            <a:fillRect/>
          </a:stretch>
        </p:blipFill>
        <p:spPr>
          <a:xfrm>
            <a:off x="219244" y="990600"/>
            <a:ext cx="8736500" cy="3688744"/>
          </a:xfrm>
          <a:prstGeom prst="rect">
            <a:avLst/>
          </a:prstGeom>
        </p:spPr>
      </p:pic>
    </p:spTree>
  </p:cSld>
  <p:clrMapOvr>
    <a:masterClrMapping/>
  </p:clrMapOvr>
  <p:transition>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type="body" sz="half" idx="1"/>
          </p:nvPr>
        </p:nvSpPr>
        <p:spPr bwMode="auto">
          <a:xfrm>
            <a:off x="533400" y="1295400"/>
            <a:ext cx="7924800" cy="2514600"/>
          </a:xfrm>
          <a:solidFill>
            <a:schemeClr val="bg1"/>
          </a:solidFill>
          <a:ln w="12700">
            <a:solidFill>
              <a:schemeClr val="bg1"/>
            </a:solidFill>
            <a:miter lim="800000"/>
            <a:headEnd/>
            <a:tailEnd/>
          </a:ln>
        </p:spPr>
        <p:txBody>
          <a:bodyPr vert="horz" wrap="square" lIns="90488" tIns="44450" rIns="90488" bIns="44450" numCol="1" anchor="t" anchorCtr="0" compatLnSpc="1">
            <a:prstTxWarp prst="textNoShape">
              <a:avLst/>
            </a:prstTxWarp>
          </a:bodyPr>
          <a:lstStyle/>
          <a:p>
            <a:pPr marL="685800" lvl="1" indent="-457200">
              <a:lnSpc>
                <a:spcPct val="115000"/>
              </a:lnSpc>
              <a:spcBef>
                <a:spcPct val="6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Shows </a:t>
            </a:r>
            <a:r>
              <a:rPr lang="en-US" altLang="en-US" sz="2200" i="1" dirty="0">
                <a:solidFill>
                  <a:schemeClr val="tx1"/>
                </a:solidFill>
                <a:effectLst/>
                <a:latin typeface="Liberation Sans" panose="020B0604020202020204" pitchFamily="34" charset="0"/>
              </a:rPr>
              <a:t>units that must be produced</a:t>
            </a:r>
            <a:r>
              <a:rPr lang="en-US" altLang="en-US" sz="2200" b="0" dirty="0">
                <a:solidFill>
                  <a:schemeClr val="tx1"/>
                </a:solidFill>
                <a:effectLst/>
                <a:latin typeface="Liberation Sans" panose="020B0604020202020204" pitchFamily="34" charset="0"/>
              </a:rPr>
              <a:t> to meet anticipated sales.</a:t>
            </a:r>
          </a:p>
          <a:p>
            <a:pPr marL="685800" lvl="1" indent="-457200">
              <a:lnSpc>
                <a:spcPct val="115000"/>
              </a:lnSpc>
              <a:spcBef>
                <a:spcPct val="6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Derived from sales budget plus the desired change in ending finished goods inventory.</a:t>
            </a:r>
          </a:p>
          <a:p>
            <a:pPr marL="685800" lvl="1" indent="-457200">
              <a:lnSpc>
                <a:spcPct val="115000"/>
              </a:lnSpc>
              <a:spcBef>
                <a:spcPct val="6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Essential to have a realistic estimate of ending inventory. </a:t>
            </a:r>
            <a:endParaRPr lang="en-US" altLang="en-US" sz="2200" b="0" i="1" dirty="0">
              <a:solidFill>
                <a:schemeClr val="tx1"/>
              </a:solidFill>
              <a:effectLst/>
              <a:latin typeface="Liberation Sans" panose="020B0604020202020204" pitchFamily="34" charset="0"/>
            </a:endParaRPr>
          </a:p>
        </p:txBody>
      </p:sp>
      <p:sp>
        <p:nvSpPr>
          <p:cNvPr id="2867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8680"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PRODUCTION BUDGET</a:t>
            </a:r>
          </a:p>
        </p:txBody>
      </p:sp>
      <p:sp>
        <p:nvSpPr>
          <p:cNvPr id="2" name="Rectangle 1"/>
          <p:cNvSpPr/>
          <p:nvPr/>
        </p:nvSpPr>
        <p:spPr>
          <a:xfrm>
            <a:off x="304800" y="5100935"/>
            <a:ext cx="2819400" cy="461665"/>
          </a:xfrm>
          <a:prstGeom prst="rect">
            <a:avLst/>
          </a:prstGeom>
        </p:spPr>
        <p:txBody>
          <a:bodyPr wrap="square">
            <a:spAutoFit/>
          </a:bodyPr>
          <a:lstStyle/>
          <a:p>
            <a:r>
              <a:rPr lang="en-US" sz="1200" b="1" dirty="0">
                <a:latin typeface="Liberation Sans" panose="020B0604020202020204" pitchFamily="34" charset="0"/>
              </a:rPr>
              <a:t>ILLUSTRATION 13-4</a:t>
            </a:r>
          </a:p>
          <a:p>
            <a:r>
              <a:rPr lang="en-US" sz="1200" dirty="0">
                <a:latin typeface="Liberation Sans" panose="020B0604020202020204" pitchFamily="34" charset="0"/>
              </a:rPr>
              <a:t>Production requirements formula</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pic>
        <p:nvPicPr>
          <p:cNvPr id="4" name="Picture 3"/>
          <p:cNvPicPr>
            <a:picLocks noChangeAspect="1"/>
          </p:cNvPicPr>
          <p:nvPr/>
        </p:nvPicPr>
        <p:blipFill>
          <a:blip r:embed="rId3"/>
          <a:stretch>
            <a:fillRect/>
          </a:stretch>
        </p:blipFill>
        <p:spPr>
          <a:xfrm>
            <a:off x="368520" y="3985795"/>
            <a:ext cx="8406960" cy="1049015"/>
          </a:xfrm>
          <a:prstGeom prst="rect">
            <a:avLst/>
          </a:prstGeom>
          <a:ln w="19050">
            <a:solidFill>
              <a:schemeClr val="tx1"/>
            </a:solidFill>
          </a:ln>
        </p:spPr>
      </p:pic>
    </p:spTree>
  </p:cSld>
  <p:clrMapOvr>
    <a:masterClrMapping/>
  </p:clrMapOvr>
  <p:transition>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54227" y="2412059"/>
            <a:ext cx="8534400" cy="3895370"/>
          </a:xfrm>
          <a:prstGeom prst="rect">
            <a:avLst/>
          </a:prstGeom>
          <a:noFill/>
          <a:ln w="12700" cap="sq">
            <a:solidFill>
              <a:schemeClr val="tx1"/>
            </a:solidFill>
            <a:miter lim="800000"/>
            <a:headEnd type="none" w="sm" len="sm"/>
            <a:tailEnd type="none" w="sm" len="sm"/>
          </a:ln>
          <a:effectLst/>
        </p:spPr>
      </p:pic>
      <p:sp>
        <p:nvSpPr>
          <p:cNvPr id="30722" name="Rectangle 3"/>
          <p:cNvSpPr>
            <a:spLocks noGrp="1" noChangeArrowheads="1"/>
          </p:cNvSpPr>
          <p:nvPr>
            <p:ph type="body" sz="half" idx="1"/>
          </p:nvPr>
        </p:nvSpPr>
        <p:spPr bwMode="auto">
          <a:xfrm>
            <a:off x="533400" y="1295400"/>
            <a:ext cx="8077200" cy="990600"/>
          </a:xfrm>
          <a:solidFill>
            <a:schemeClr val="bg1"/>
          </a:solidFill>
          <a:ln w="12700" algn="ctr">
            <a:solidFill>
              <a:schemeClr val="bg1"/>
            </a:solidFill>
            <a:miter lim="800000"/>
            <a:headEnd/>
            <a:tailEnd/>
          </a:ln>
        </p:spPr>
        <p:txBody>
          <a:bodyPr vert="horz" wrap="square" lIns="90488" tIns="44450" rIns="90488" bIns="44450" numCol="1" anchor="t" anchorCtr="0" compatLnSpc="1">
            <a:prstTxWarp prst="textNoShape">
              <a:avLst/>
            </a:prstTxWarp>
          </a:bodyPr>
          <a:lstStyle/>
          <a:p>
            <a:pPr marL="0" indent="0">
              <a:lnSpc>
                <a:spcPct val="120000"/>
              </a:lnSpc>
              <a:spcBef>
                <a:spcPct val="40000"/>
              </a:spcBef>
              <a:buClrTx/>
              <a:buSzPct val="80000"/>
              <a:buFontTx/>
              <a:buNone/>
            </a:pPr>
            <a:r>
              <a:rPr lang="en-US" altLang="en-US" sz="2100" b="0" dirty="0">
                <a:effectLst/>
                <a:latin typeface="Liberation Sans" panose="020B0604020202020204" pitchFamily="34" charset="0"/>
              </a:rPr>
              <a:t>Hayes Co. believes it can meet future sales needs with an ending inventory of 20% of next quarter’s budgeted sales volume. </a:t>
            </a:r>
          </a:p>
        </p:txBody>
      </p:sp>
      <p:sp>
        <p:nvSpPr>
          <p:cNvPr id="3072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 name="Rectangle 1"/>
          <p:cNvSpPr/>
          <p:nvPr/>
        </p:nvSpPr>
        <p:spPr>
          <a:xfrm>
            <a:off x="5829300" y="5991750"/>
            <a:ext cx="1790700" cy="461665"/>
          </a:xfrm>
          <a:prstGeom prst="rect">
            <a:avLst/>
          </a:prstGeom>
          <a:solidFill>
            <a:schemeClr val="accent3"/>
          </a:solidFill>
          <a:ln>
            <a:solidFill>
              <a:schemeClr val="tx1"/>
            </a:solidFill>
          </a:ln>
        </p:spPr>
        <p:txBody>
          <a:bodyPr wrap="square">
            <a:spAutoFit/>
          </a:bodyPr>
          <a:lstStyle/>
          <a:p>
            <a:r>
              <a:rPr lang="en-US" sz="1200" b="1" dirty="0">
                <a:latin typeface="Liberation Sans" panose="020B0604020202020204" pitchFamily="34" charset="0"/>
              </a:rPr>
              <a:t>ILLUSTRATION 13-5</a:t>
            </a:r>
          </a:p>
          <a:p>
            <a:r>
              <a:rPr lang="en-US" sz="1200" dirty="0">
                <a:latin typeface="Liberation Sans" panose="020B0604020202020204" pitchFamily="34" charset="0"/>
              </a:rPr>
              <a:t>Production budget</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sp>
        <p:nvSpPr>
          <p:cNvPr id="8"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PRODUCTION BUDGET</a:t>
            </a:r>
          </a:p>
        </p:txBody>
      </p:sp>
    </p:spTree>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body" sz="half" idx="1"/>
          </p:nvPr>
        </p:nvSpPr>
        <p:spPr bwMode="auto">
          <a:xfrm>
            <a:off x="533400" y="1295400"/>
            <a:ext cx="8229600" cy="1447800"/>
          </a:xfrm>
          <a:solidFill>
            <a:schemeClr val="bg1"/>
          </a:solidFill>
          <a:ln w="12700" algn="ctr">
            <a:solidFill>
              <a:schemeClr val="bg1"/>
            </a:solidFill>
            <a:miter lim="800000"/>
            <a:headEnd/>
            <a:tailEnd/>
          </a:ln>
        </p:spPr>
        <p:txBody>
          <a:bodyPr vert="horz" wrap="square" lIns="90488" tIns="44450" rIns="90488" bIns="44450" numCol="1" anchor="t" anchorCtr="0" compatLnSpc="1">
            <a:prstTxWarp prst="textNoShape">
              <a:avLst/>
            </a:prstTxWarp>
          </a:bodyPr>
          <a:lstStyle/>
          <a:p>
            <a:pPr marL="685800" lvl="1" indent="-457200">
              <a:lnSpc>
                <a:spcPct val="115000"/>
              </a:lnSpc>
              <a:spcBef>
                <a:spcPct val="60000"/>
              </a:spcBef>
              <a:buClr>
                <a:srgbClr val="CC0000"/>
              </a:buClr>
              <a:buSzPct val="80000"/>
              <a:buFont typeface="Wingdings" pitchFamily="2" charset="2"/>
              <a:buChar char="u"/>
            </a:pPr>
            <a:r>
              <a:rPr lang="en-US" altLang="en-US" sz="2100" b="0" dirty="0">
                <a:effectLst/>
                <a:latin typeface="Liberation Sans" panose="020B0604020202020204" pitchFamily="34" charset="0"/>
              </a:rPr>
              <a:t>Shows both the quantity and cost of direct materials to be purchased.</a:t>
            </a:r>
          </a:p>
          <a:p>
            <a:pPr marL="685800" lvl="1" indent="-457200">
              <a:lnSpc>
                <a:spcPct val="115000"/>
              </a:lnSpc>
              <a:spcBef>
                <a:spcPct val="60000"/>
              </a:spcBef>
              <a:buClr>
                <a:srgbClr val="CC0000"/>
              </a:buClr>
              <a:buSzPct val="80000"/>
              <a:buFont typeface="Wingdings" pitchFamily="2" charset="2"/>
              <a:buChar char="u"/>
            </a:pPr>
            <a:r>
              <a:rPr lang="en-US" altLang="en-US" sz="2100" b="0" dirty="0">
                <a:effectLst/>
                <a:latin typeface="Liberation Sans" panose="020B0604020202020204" pitchFamily="34" charset="0"/>
              </a:rPr>
              <a:t>Formula for direct materials quantities.</a:t>
            </a:r>
          </a:p>
        </p:txBody>
      </p:sp>
      <p:sp>
        <p:nvSpPr>
          <p:cNvPr id="32771" name="Rectangle 4"/>
          <p:cNvSpPr>
            <a:spLocks noChangeArrowheads="1"/>
          </p:cNvSpPr>
          <p:nvPr/>
        </p:nvSpPr>
        <p:spPr bwMode="auto">
          <a:xfrm>
            <a:off x="7102338" y="3124200"/>
            <a:ext cx="1636988"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r>
              <a:rPr lang="en-US" altLang="en-US" sz="1200" b="1" dirty="0">
                <a:latin typeface="Liberation Sans" panose="020B0604020202020204" pitchFamily="34" charset="0"/>
              </a:rPr>
              <a:t>ILLUSTRATION 13-6</a:t>
            </a:r>
          </a:p>
        </p:txBody>
      </p:sp>
      <p:sp>
        <p:nvSpPr>
          <p:cNvPr id="32774" name="Rectangle 8"/>
          <p:cNvSpPr>
            <a:spLocks noChangeArrowheads="1"/>
          </p:cNvSpPr>
          <p:nvPr/>
        </p:nvSpPr>
        <p:spPr bwMode="auto">
          <a:xfrm>
            <a:off x="533399" y="4419600"/>
            <a:ext cx="8048625" cy="1295400"/>
          </a:xfrm>
          <a:prstGeom prst="rect">
            <a:avLst/>
          </a:prstGeom>
          <a:solidFill>
            <a:schemeClr val="bg1"/>
          </a:solidFill>
          <a:ln w="12700" algn="ctr">
            <a:solidFill>
              <a:schemeClr val="bg1"/>
            </a:solidFill>
            <a:miter lim="800000"/>
            <a:headEnd/>
            <a:tailEnd/>
          </a:ln>
          <a:effectLst/>
          <a:extLs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685800" indent="-45720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lvl="1">
              <a:lnSpc>
                <a:spcPct val="115000"/>
              </a:lnSpc>
              <a:spcBef>
                <a:spcPct val="40000"/>
              </a:spcBef>
              <a:buClr>
                <a:srgbClr val="CC0000"/>
              </a:buClr>
              <a:buSzPct val="80000"/>
              <a:buFont typeface="Wingdings" pitchFamily="2" charset="2"/>
              <a:buChar char="u"/>
            </a:pPr>
            <a:r>
              <a:rPr lang="en-US" altLang="en-US" sz="2100" dirty="0">
                <a:solidFill>
                  <a:schemeClr val="bg2"/>
                </a:solidFill>
                <a:latin typeface="Liberation Sans" panose="020B0604020202020204" pitchFamily="34" charset="0"/>
              </a:rPr>
              <a:t>Budgeted cost of direct materials to be purchased = required units of direct materials x anticipated cost per unit.</a:t>
            </a:r>
          </a:p>
          <a:p>
            <a:pPr lvl="1">
              <a:lnSpc>
                <a:spcPct val="115000"/>
              </a:lnSpc>
              <a:spcBef>
                <a:spcPct val="40000"/>
              </a:spcBef>
              <a:buClr>
                <a:srgbClr val="CC0000"/>
              </a:buClr>
              <a:buSzPct val="80000"/>
              <a:buFont typeface="Wingdings" pitchFamily="2" charset="2"/>
              <a:buChar char="u"/>
            </a:pPr>
            <a:r>
              <a:rPr lang="en-US" altLang="en-US" sz="2100" dirty="0">
                <a:solidFill>
                  <a:schemeClr val="bg2"/>
                </a:solidFill>
                <a:latin typeface="Liberation Sans" panose="020B0604020202020204" pitchFamily="34" charset="0"/>
              </a:rPr>
              <a:t>Inadequate inventories could result in temporary shutdowns of production.</a:t>
            </a:r>
          </a:p>
        </p:txBody>
      </p:sp>
      <p:sp>
        <p:nvSpPr>
          <p:cNvPr id="3277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2777" name="Rectangle 12"/>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DIRECT MATERIALS BUDGET</a:t>
            </a:r>
          </a:p>
        </p:txBody>
      </p:sp>
      <p:sp>
        <p:nvSpPr>
          <p:cNvPr id="2" name="Rectangle 1"/>
          <p:cNvSpPr/>
          <p:nvPr/>
        </p:nvSpPr>
        <p:spPr>
          <a:xfrm>
            <a:off x="7144872" y="2209800"/>
            <a:ext cx="1752600" cy="646331"/>
          </a:xfrm>
          <a:prstGeom prst="rect">
            <a:avLst/>
          </a:prstGeom>
        </p:spPr>
        <p:txBody>
          <a:bodyPr wrap="square">
            <a:spAutoFit/>
          </a:bodyPr>
          <a:lstStyle/>
          <a:p>
            <a:r>
              <a:rPr lang="en-US" sz="1200" b="1" dirty="0">
                <a:latin typeface="Liberation Sans" panose="020B0604020202020204" pitchFamily="34" charset="0"/>
              </a:rPr>
              <a:t>ILLUSTRATION 13-6</a:t>
            </a:r>
          </a:p>
          <a:p>
            <a:r>
              <a:rPr lang="en-US" sz="1200" dirty="0">
                <a:latin typeface="Liberation Sans" panose="020B0604020202020204" pitchFamily="34" charset="0"/>
              </a:rPr>
              <a:t>Formula for direct materials quantities</a:t>
            </a:r>
          </a:p>
        </p:txBody>
      </p:sp>
      <p:sp>
        <p:nvSpPr>
          <p:cNvPr id="9"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pic>
        <p:nvPicPr>
          <p:cNvPr id="4" name="Picture 3"/>
          <p:cNvPicPr>
            <a:picLocks noChangeAspect="1"/>
          </p:cNvPicPr>
          <p:nvPr/>
        </p:nvPicPr>
        <p:blipFill>
          <a:blip r:embed="rId3"/>
          <a:stretch>
            <a:fillRect/>
          </a:stretch>
        </p:blipFill>
        <p:spPr>
          <a:xfrm>
            <a:off x="241318" y="2895600"/>
            <a:ext cx="8661362" cy="1243179"/>
          </a:xfrm>
          <a:prstGeom prst="rect">
            <a:avLst/>
          </a:prstGeom>
        </p:spPr>
      </p:pic>
    </p:spTree>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body" sz="half" idx="1"/>
          </p:nvPr>
        </p:nvSpPr>
        <p:spPr bwMode="auto">
          <a:xfrm>
            <a:off x="533400" y="1828800"/>
            <a:ext cx="8077200" cy="4038600"/>
          </a:xfr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0488" tIns="44450" rIns="90488" bIns="44450" numCol="1" anchor="t" anchorCtr="0" compatLnSpc="1">
            <a:prstTxWarp prst="textNoShape">
              <a:avLst/>
            </a:prstTxWarp>
          </a:bodyPr>
          <a:lstStyle/>
          <a:p>
            <a:pPr marL="0" lvl="1" indent="0">
              <a:lnSpc>
                <a:spcPct val="120000"/>
              </a:lnSpc>
              <a:spcBef>
                <a:spcPts val="1200"/>
              </a:spcBef>
              <a:buClr>
                <a:srgbClr val="800000"/>
              </a:buClr>
              <a:buSzPct val="80000"/>
              <a:buFont typeface="Wingdings" pitchFamily="2" charset="2"/>
              <a:buNone/>
            </a:pPr>
            <a:r>
              <a:rPr lang="en-US" altLang="en-US" sz="2300" b="0" dirty="0">
                <a:solidFill>
                  <a:schemeClr val="tx1"/>
                </a:solidFill>
                <a:effectLst/>
                <a:latin typeface="Liberation Sans" panose="020B0604020202020204" pitchFamily="34" charset="0"/>
              </a:rPr>
              <a:t>Because of its close proximity to suppliers, </a:t>
            </a:r>
          </a:p>
          <a:p>
            <a:pPr marL="682625" lvl="2" indent="-450850">
              <a:lnSpc>
                <a:spcPct val="120000"/>
              </a:lnSpc>
              <a:spcBef>
                <a:spcPts val="12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Hayes Company maintains an ending inventory of raw materials equal to 10% of the next quarter’s production requirements.</a:t>
            </a:r>
          </a:p>
          <a:p>
            <a:pPr marL="682625" lvl="2" indent="-450850">
              <a:lnSpc>
                <a:spcPct val="120000"/>
              </a:lnSpc>
              <a:spcBef>
                <a:spcPts val="12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The manufacture of each Rightride requires 2 pounds of raw materials, and the expected cost per pound is $4.</a:t>
            </a:r>
          </a:p>
          <a:p>
            <a:pPr marL="682625" lvl="2" indent="-450850">
              <a:lnSpc>
                <a:spcPct val="120000"/>
              </a:lnSpc>
              <a:spcBef>
                <a:spcPts val="12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Assume that the desired ending direct materials amount is 1,020 pounds for the fourth quarter of 2017.</a:t>
            </a:r>
          </a:p>
          <a:p>
            <a:pPr marL="682625" lvl="2" indent="-450850">
              <a:lnSpc>
                <a:spcPct val="120000"/>
              </a:lnSpc>
              <a:spcBef>
                <a:spcPts val="12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Prepare a </a:t>
            </a:r>
            <a:r>
              <a:rPr lang="en-US" altLang="en-US" sz="2200" dirty="0">
                <a:solidFill>
                  <a:schemeClr val="tx1"/>
                </a:solidFill>
                <a:effectLst/>
                <a:latin typeface="Liberation Sans" panose="020B0604020202020204" pitchFamily="34" charset="0"/>
              </a:rPr>
              <a:t>Direct Materials Budget</a:t>
            </a:r>
            <a:r>
              <a:rPr lang="en-US" altLang="en-US" sz="2200" b="0" dirty="0">
                <a:solidFill>
                  <a:schemeClr val="tx1"/>
                </a:solidFill>
                <a:effectLst/>
                <a:latin typeface="Liberation Sans" panose="020B0604020202020204" pitchFamily="34" charset="0"/>
              </a:rPr>
              <a:t>.</a:t>
            </a:r>
          </a:p>
        </p:txBody>
      </p:sp>
      <p:sp>
        <p:nvSpPr>
          <p:cNvPr id="33796" name="Text Box 11"/>
          <p:cNvSpPr txBox="1">
            <a:spLocks noChangeArrowheads="1"/>
          </p:cNvSpPr>
          <p:nvPr/>
        </p:nvSpPr>
        <p:spPr bwMode="auto">
          <a:xfrm>
            <a:off x="533400" y="1295400"/>
            <a:ext cx="6629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ltLang="en-US" sz="2300" b="1" dirty="0">
                <a:latin typeface="Liberation Sans" panose="020B0604020202020204" pitchFamily="34" charset="0"/>
              </a:rPr>
              <a:t>Illustration – Hayes Company</a:t>
            </a:r>
          </a:p>
        </p:txBody>
      </p:sp>
      <p:sp>
        <p:nvSpPr>
          <p:cNvPr id="33797"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sp>
        <p:nvSpPr>
          <p:cNvPr id="8" name="Rectangle 12"/>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DIRECT MATERIALS BUDGET</a:t>
            </a:r>
          </a:p>
        </p:txBody>
      </p:sp>
    </p:spTree>
  </p:cSld>
  <p:clrMapOvr>
    <a:masterClrMapping/>
  </p:clrMapOvr>
  <p:transition>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 name="Rectangle 1"/>
          <p:cNvSpPr/>
          <p:nvPr/>
        </p:nvSpPr>
        <p:spPr>
          <a:xfrm>
            <a:off x="189330" y="5867400"/>
            <a:ext cx="2858670" cy="461665"/>
          </a:xfrm>
          <a:prstGeom prst="rect">
            <a:avLst/>
          </a:prstGeom>
        </p:spPr>
        <p:txBody>
          <a:bodyPr wrap="square">
            <a:spAutoFit/>
          </a:bodyPr>
          <a:lstStyle/>
          <a:p>
            <a:r>
              <a:rPr lang="en-US" sz="1200" b="1" dirty="0">
                <a:latin typeface="Liberation Sans" panose="020B0604020202020204" pitchFamily="34" charset="0"/>
              </a:rPr>
              <a:t>ILLUSTRATION 13-7</a:t>
            </a:r>
          </a:p>
          <a:p>
            <a:r>
              <a:rPr lang="en-US" sz="1200" dirty="0">
                <a:latin typeface="Liberation Sans" panose="020B0604020202020204" pitchFamily="34" charset="0"/>
              </a:rPr>
              <a:t>Direct materials budget</a:t>
            </a: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sp>
        <p:nvSpPr>
          <p:cNvPr id="7" name="Rectangle 12"/>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DIRECT MATERIALS BUDGET</a:t>
            </a:r>
          </a:p>
        </p:txBody>
      </p:sp>
      <p:pic>
        <p:nvPicPr>
          <p:cNvPr id="3" name="Picture 2"/>
          <p:cNvPicPr>
            <a:picLocks noChangeAspect="1"/>
          </p:cNvPicPr>
          <p:nvPr/>
        </p:nvPicPr>
        <p:blipFill>
          <a:blip r:embed="rId3"/>
          <a:stretch>
            <a:fillRect/>
          </a:stretch>
        </p:blipFill>
        <p:spPr>
          <a:xfrm>
            <a:off x="282828" y="1365990"/>
            <a:ext cx="8534400" cy="4438552"/>
          </a:xfrm>
          <a:prstGeom prst="rect">
            <a:avLst/>
          </a:prstGeom>
        </p:spPr>
      </p:pic>
    </p:spTree>
  </p:cSld>
  <p:clrMapOvr>
    <a:masterClrMapping/>
  </p:clrMapOvr>
  <p:transition>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pic>
        <p:nvPicPr>
          <p:cNvPr id="4" name="Picture 3"/>
          <p:cNvPicPr>
            <a:picLocks noChangeAspect="1"/>
          </p:cNvPicPr>
          <p:nvPr/>
        </p:nvPicPr>
        <p:blipFill>
          <a:blip r:embed="rId3"/>
          <a:stretch>
            <a:fillRect/>
          </a:stretch>
        </p:blipFill>
        <p:spPr>
          <a:xfrm>
            <a:off x="228600" y="990600"/>
            <a:ext cx="8686801" cy="3657355"/>
          </a:xfrm>
          <a:prstGeom prst="rect">
            <a:avLst/>
          </a:prstGeom>
        </p:spPr>
      </p:pic>
    </p:spTree>
  </p:cSld>
  <p:clrMapOvr>
    <a:masterClrMapping/>
  </p:clrMapOvr>
  <p:transition>
    <p:wipe dir="r"/>
  </p:transition>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4"/>
          <p:cNvSpPr>
            <a:spLocks noChangeArrowheads="1"/>
          </p:cNvSpPr>
          <p:nvPr/>
        </p:nvSpPr>
        <p:spPr bwMode="auto">
          <a:xfrm>
            <a:off x="609600" y="1443314"/>
            <a:ext cx="8153400" cy="50336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171700" algn="l"/>
              </a:tabLst>
              <a:defRPr sz="2400">
                <a:solidFill>
                  <a:schemeClr val="tx1"/>
                </a:solidFill>
                <a:latin typeface="Times New Roman" pitchFamily="18" charset="0"/>
              </a:defRPr>
            </a:lvl1pPr>
            <a:lvl2pPr marL="742950" indent="-285750">
              <a:tabLst>
                <a:tab pos="2171700" algn="l"/>
              </a:tabLst>
              <a:defRPr sz="2400">
                <a:solidFill>
                  <a:schemeClr val="tx1"/>
                </a:solidFill>
                <a:latin typeface="Times New Roman" pitchFamily="18" charset="0"/>
              </a:defRPr>
            </a:lvl2pPr>
            <a:lvl3pPr marL="1143000" indent="-228600">
              <a:tabLst>
                <a:tab pos="2171700" algn="l"/>
              </a:tabLst>
              <a:defRPr sz="2400">
                <a:solidFill>
                  <a:schemeClr val="tx1"/>
                </a:solidFill>
                <a:latin typeface="Times New Roman" pitchFamily="18" charset="0"/>
              </a:defRPr>
            </a:lvl3pPr>
            <a:lvl4pPr marL="1600200" indent="-228600">
              <a:tabLst>
                <a:tab pos="2171700" algn="l"/>
              </a:tabLst>
              <a:defRPr sz="2400">
                <a:solidFill>
                  <a:schemeClr val="tx1"/>
                </a:solidFill>
                <a:latin typeface="Times New Roman" pitchFamily="18" charset="0"/>
              </a:defRPr>
            </a:lvl4pPr>
            <a:lvl5pPr marL="2057400" indent="-228600">
              <a:tabLst>
                <a:tab pos="21717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1717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1717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1717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171700" algn="l"/>
              </a:tabLst>
              <a:defRPr sz="2400">
                <a:solidFill>
                  <a:schemeClr val="tx1"/>
                </a:solidFill>
                <a:latin typeface="Times New Roman" pitchFamily="18" charset="0"/>
              </a:defRPr>
            </a:lvl9pPr>
          </a:lstStyle>
          <a:p>
            <a:pPr>
              <a:spcBef>
                <a:spcPct val="30000"/>
              </a:spcBef>
            </a:pPr>
            <a:r>
              <a:rPr lang="en-US" altLang="en-US" sz="1900" dirty="0">
                <a:latin typeface="Liberation Sans" panose="020B0604020202020204" pitchFamily="34" charset="0"/>
              </a:rPr>
              <a:t>Soriano Company is preparing its master budget for 2017. Relevant data pertaining to its sales, production, and direct materials budgets are as follows:</a:t>
            </a:r>
          </a:p>
          <a:p>
            <a:pPr>
              <a:spcBef>
                <a:spcPct val="30000"/>
              </a:spcBef>
            </a:pPr>
            <a:r>
              <a:rPr lang="en-US" altLang="en-US" sz="1900" b="1" dirty="0">
                <a:latin typeface="Liberation Sans" panose="020B0604020202020204" pitchFamily="34" charset="0"/>
              </a:rPr>
              <a:t>Sales:</a:t>
            </a:r>
            <a:r>
              <a:rPr lang="en-US" altLang="en-US" sz="1900" dirty="0">
                <a:latin typeface="Liberation Sans" panose="020B0604020202020204" pitchFamily="34" charset="0"/>
              </a:rPr>
              <a:t> Sales for the year are expected to total 1,200,000 units. Quarterly sales are 20%, 25%, 30%, and 25% respectively. The sales price is expected to be $50 per unit for the first three quarters and $55 per unit beginning in the fourth quarter. Sales in the first quarter of 2018 are expected to be 10% higher than the budgeted sales for the first quarter of 2017.</a:t>
            </a:r>
          </a:p>
          <a:p>
            <a:pPr>
              <a:spcBef>
                <a:spcPct val="30000"/>
              </a:spcBef>
            </a:pPr>
            <a:r>
              <a:rPr lang="en-US" altLang="en-US" sz="1900" b="1" dirty="0">
                <a:latin typeface="Liberation Sans" panose="020B0604020202020204" pitchFamily="34" charset="0"/>
              </a:rPr>
              <a:t>Production:</a:t>
            </a:r>
            <a:r>
              <a:rPr lang="en-US" altLang="en-US" sz="1900" dirty="0">
                <a:latin typeface="Liberation Sans" panose="020B0604020202020204" pitchFamily="34" charset="0"/>
              </a:rPr>
              <a:t> Management desires to maintain ending finished goods inventories at 25% of next quarter’s budgeted sales volume.</a:t>
            </a:r>
          </a:p>
          <a:p>
            <a:pPr>
              <a:spcBef>
                <a:spcPct val="30000"/>
              </a:spcBef>
            </a:pPr>
            <a:r>
              <a:rPr lang="en-US" altLang="en-US" sz="1900" b="1" dirty="0">
                <a:latin typeface="Liberation Sans" panose="020B0604020202020204" pitchFamily="34" charset="0"/>
              </a:rPr>
              <a:t>Direct materials:</a:t>
            </a:r>
            <a:r>
              <a:rPr lang="en-US" altLang="en-US" sz="1900" dirty="0">
                <a:latin typeface="Liberation Sans" panose="020B0604020202020204" pitchFamily="34" charset="0"/>
              </a:rPr>
              <a:t> Each unit requires 3 pounds of raw materials at a cost of $5 per pound. Management desires to maintain raw materials inventories at 5% of the next quarter’s production requirements. Assume the production requirements for the first quarter of 2018 are 810,000 pounds.</a:t>
            </a:r>
          </a:p>
        </p:txBody>
      </p:sp>
      <p:sp>
        <p:nvSpPr>
          <p:cNvPr id="1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sp>
        <p:nvSpPr>
          <p:cNvPr id="17" name="Isosceles Triangle 16"/>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8" name="TextBox 17"/>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19" name="TextBox 18"/>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2</a:t>
            </a:r>
            <a:endParaRPr lang="en-US" sz="4000" b="1" i="0" dirty="0">
              <a:solidFill>
                <a:srgbClr val="E20000"/>
              </a:solidFill>
              <a:effectLst/>
              <a:latin typeface="+mn-lt"/>
            </a:endParaRPr>
          </a:p>
        </p:txBody>
      </p:sp>
      <p:sp>
        <p:nvSpPr>
          <p:cNvPr id="20" name="Rounded Rectangle 19"/>
          <p:cNvSpPr/>
          <p:nvPr/>
        </p:nvSpPr>
        <p:spPr bwMode="auto">
          <a:xfrm>
            <a:off x="2813712" y="308749"/>
            <a:ext cx="6139789"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2700" b="1" dirty="0">
                <a:solidFill>
                  <a:schemeClr val="accent3"/>
                </a:solidFill>
                <a:latin typeface="Liberation Sans" panose="020B0604020202020204" pitchFamily="34" charset="0"/>
              </a:rPr>
              <a:t>Sales, Production, and Direct Materials Budgets</a:t>
            </a:r>
          </a:p>
        </p:txBody>
      </p:sp>
      <p:cxnSp>
        <p:nvCxnSpPr>
          <p:cNvPr id="21" name="Straight Connector 20"/>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2" name="Rectangle 21"/>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cSld>
  <p:clrMapOvr>
    <a:masterClrMapping/>
  </p:clrMapOvr>
  <p:transition>
    <p:wipe dir="r"/>
  </p:transition>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90286" y="2624391"/>
            <a:ext cx="8635999" cy="2481009"/>
          </a:xfrm>
          <a:prstGeom prst="rect">
            <a:avLst/>
          </a:prstGeom>
          <a:noFill/>
          <a:ln w="19050" cap="sq" algn="ctr">
            <a:solidFill>
              <a:schemeClr val="tx1"/>
            </a:solidFill>
            <a:miter lim="800000"/>
            <a:headEnd type="none" w="sm" len="sm"/>
            <a:tailEnd type="none" w="sm" len="sm"/>
          </a:ln>
          <a:effectLst/>
        </p:spPr>
      </p:pic>
      <p:sp>
        <p:nvSpPr>
          <p:cNvPr id="37891" name="Rectangle 2"/>
          <p:cNvSpPr>
            <a:spLocks noChangeArrowheads="1"/>
          </p:cNvSpPr>
          <p:nvPr/>
        </p:nvSpPr>
        <p:spPr bwMode="auto">
          <a:xfrm>
            <a:off x="609600" y="1524000"/>
            <a:ext cx="8153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171700" algn="l"/>
              </a:tabLst>
              <a:defRPr sz="2400">
                <a:solidFill>
                  <a:schemeClr val="tx1"/>
                </a:solidFill>
                <a:latin typeface="Times New Roman" pitchFamily="18" charset="0"/>
              </a:defRPr>
            </a:lvl1pPr>
            <a:lvl2pPr marL="742950" indent="-285750">
              <a:tabLst>
                <a:tab pos="2171700" algn="l"/>
              </a:tabLst>
              <a:defRPr sz="2400">
                <a:solidFill>
                  <a:schemeClr val="tx1"/>
                </a:solidFill>
                <a:latin typeface="Times New Roman" pitchFamily="18" charset="0"/>
              </a:defRPr>
            </a:lvl2pPr>
            <a:lvl3pPr marL="1143000" indent="-228600">
              <a:tabLst>
                <a:tab pos="2171700" algn="l"/>
              </a:tabLst>
              <a:defRPr sz="2400">
                <a:solidFill>
                  <a:schemeClr val="tx1"/>
                </a:solidFill>
                <a:latin typeface="Times New Roman" pitchFamily="18" charset="0"/>
              </a:defRPr>
            </a:lvl3pPr>
            <a:lvl4pPr marL="1600200" indent="-228600">
              <a:tabLst>
                <a:tab pos="2171700" algn="l"/>
              </a:tabLst>
              <a:defRPr sz="2400">
                <a:solidFill>
                  <a:schemeClr val="tx1"/>
                </a:solidFill>
                <a:latin typeface="Times New Roman" pitchFamily="18" charset="0"/>
              </a:defRPr>
            </a:lvl4pPr>
            <a:lvl5pPr marL="2057400" indent="-228600">
              <a:tabLst>
                <a:tab pos="21717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1717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1717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1717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171700" algn="l"/>
              </a:tabLst>
              <a:defRPr sz="2400">
                <a:solidFill>
                  <a:schemeClr val="tx1"/>
                </a:solidFill>
                <a:latin typeface="Times New Roman" pitchFamily="18" charset="0"/>
              </a:defRPr>
            </a:lvl9pPr>
          </a:lstStyle>
          <a:p>
            <a:pPr>
              <a:lnSpc>
                <a:spcPct val="120000"/>
              </a:lnSpc>
              <a:spcBef>
                <a:spcPct val="30000"/>
              </a:spcBef>
            </a:pPr>
            <a:r>
              <a:rPr lang="en-US" altLang="en-US" sz="2000" dirty="0">
                <a:latin typeface="Liberation Sans" panose="020B0604020202020204" pitchFamily="34" charset="0"/>
              </a:rPr>
              <a:t>Prepare the </a:t>
            </a:r>
            <a:r>
              <a:rPr lang="en-US" altLang="en-US" sz="2000" b="1" dirty="0">
                <a:latin typeface="Liberation Sans" panose="020B0604020202020204" pitchFamily="34" charset="0"/>
              </a:rPr>
              <a:t>sales</a:t>
            </a:r>
            <a:r>
              <a:rPr lang="en-US" altLang="en-US" sz="2000" dirty="0">
                <a:latin typeface="Liberation Sans" panose="020B0604020202020204" pitchFamily="34" charset="0"/>
              </a:rPr>
              <a:t>, production, and direct materials budgets by quarters for 2017.</a:t>
            </a:r>
          </a:p>
        </p:txBody>
      </p:sp>
      <p:sp>
        <p:nvSpPr>
          <p:cNvPr id="29"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sp>
        <p:nvSpPr>
          <p:cNvPr id="36" name="Isosceles Triangle 35"/>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37" name="TextBox 36"/>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38" name="TextBox 37"/>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2</a:t>
            </a:r>
            <a:endParaRPr lang="en-US" sz="4000" b="1" i="0" dirty="0">
              <a:solidFill>
                <a:srgbClr val="E20000"/>
              </a:solidFill>
              <a:effectLst/>
              <a:latin typeface="+mn-lt"/>
            </a:endParaRPr>
          </a:p>
        </p:txBody>
      </p:sp>
      <p:sp>
        <p:nvSpPr>
          <p:cNvPr id="39" name="Rounded Rectangle 38"/>
          <p:cNvSpPr/>
          <p:nvPr/>
        </p:nvSpPr>
        <p:spPr bwMode="auto">
          <a:xfrm>
            <a:off x="2813712" y="308749"/>
            <a:ext cx="6139789"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2700" b="1" dirty="0">
                <a:solidFill>
                  <a:schemeClr val="accent3"/>
                </a:solidFill>
                <a:latin typeface="Liberation Sans" panose="020B0604020202020204" pitchFamily="34" charset="0"/>
              </a:rPr>
              <a:t>Sales, Production, and Direct Materials Budgets</a:t>
            </a:r>
          </a:p>
        </p:txBody>
      </p:sp>
      <p:cxnSp>
        <p:nvCxnSpPr>
          <p:cNvPr id="40" name="Straight Connector 39"/>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41" name="Rectangle 40"/>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pic>
        <p:nvPicPr>
          <p:cNvPr id="2" name="Picture 1"/>
          <p:cNvPicPr preferRelativeResize="0">
            <a:picLocks/>
          </p:cNvPicPr>
          <p:nvPr/>
        </p:nvPicPr>
        <p:blipFill>
          <a:blip r:embed="rId4"/>
          <a:stretch>
            <a:fillRect/>
          </a:stretch>
        </p:blipFill>
        <p:spPr>
          <a:xfrm>
            <a:off x="2884380" y="4245351"/>
            <a:ext cx="1138082" cy="219341"/>
          </a:xfrm>
          <a:prstGeom prst="rect">
            <a:avLst/>
          </a:prstGeom>
        </p:spPr>
      </p:pic>
      <p:pic>
        <p:nvPicPr>
          <p:cNvPr id="42" name="Picture 41"/>
          <p:cNvPicPr preferRelativeResize="0">
            <a:picLocks/>
          </p:cNvPicPr>
          <p:nvPr/>
        </p:nvPicPr>
        <p:blipFill>
          <a:blip r:embed="rId4"/>
          <a:stretch>
            <a:fillRect/>
          </a:stretch>
        </p:blipFill>
        <p:spPr>
          <a:xfrm>
            <a:off x="2878770" y="4507337"/>
            <a:ext cx="1138082" cy="219341"/>
          </a:xfrm>
          <a:prstGeom prst="rect">
            <a:avLst/>
          </a:prstGeom>
        </p:spPr>
      </p:pic>
      <p:pic>
        <p:nvPicPr>
          <p:cNvPr id="43" name="Picture 42"/>
          <p:cNvPicPr preferRelativeResize="0">
            <a:picLocks/>
          </p:cNvPicPr>
          <p:nvPr/>
        </p:nvPicPr>
        <p:blipFill>
          <a:blip r:embed="rId4"/>
          <a:stretch>
            <a:fillRect/>
          </a:stretch>
        </p:blipFill>
        <p:spPr>
          <a:xfrm>
            <a:off x="2895600" y="4778639"/>
            <a:ext cx="1138082" cy="219341"/>
          </a:xfrm>
          <a:prstGeom prst="rect">
            <a:avLst/>
          </a:prstGeom>
        </p:spPr>
      </p:pic>
      <p:pic>
        <p:nvPicPr>
          <p:cNvPr id="44" name="Picture 43"/>
          <p:cNvPicPr preferRelativeResize="0">
            <a:picLocks/>
          </p:cNvPicPr>
          <p:nvPr/>
        </p:nvPicPr>
        <p:blipFill>
          <a:blip r:embed="rId4"/>
          <a:stretch>
            <a:fillRect/>
          </a:stretch>
        </p:blipFill>
        <p:spPr>
          <a:xfrm>
            <a:off x="4090570" y="4245239"/>
            <a:ext cx="1138082" cy="219341"/>
          </a:xfrm>
          <a:prstGeom prst="rect">
            <a:avLst/>
          </a:prstGeom>
        </p:spPr>
      </p:pic>
      <p:pic>
        <p:nvPicPr>
          <p:cNvPr id="45" name="Picture 44"/>
          <p:cNvPicPr preferRelativeResize="0">
            <a:picLocks/>
          </p:cNvPicPr>
          <p:nvPr/>
        </p:nvPicPr>
        <p:blipFill>
          <a:blip r:embed="rId4"/>
          <a:stretch>
            <a:fillRect/>
          </a:stretch>
        </p:blipFill>
        <p:spPr>
          <a:xfrm>
            <a:off x="4084960" y="4507225"/>
            <a:ext cx="1138082" cy="219341"/>
          </a:xfrm>
          <a:prstGeom prst="rect">
            <a:avLst/>
          </a:prstGeom>
        </p:spPr>
      </p:pic>
      <p:pic>
        <p:nvPicPr>
          <p:cNvPr id="46" name="Picture 45"/>
          <p:cNvPicPr preferRelativeResize="0">
            <a:picLocks/>
          </p:cNvPicPr>
          <p:nvPr/>
        </p:nvPicPr>
        <p:blipFill>
          <a:blip r:embed="rId4"/>
          <a:stretch>
            <a:fillRect/>
          </a:stretch>
        </p:blipFill>
        <p:spPr>
          <a:xfrm>
            <a:off x="4101790" y="4778527"/>
            <a:ext cx="1138082" cy="219341"/>
          </a:xfrm>
          <a:prstGeom prst="rect">
            <a:avLst/>
          </a:prstGeom>
        </p:spPr>
      </p:pic>
      <p:pic>
        <p:nvPicPr>
          <p:cNvPr id="47" name="Picture 46"/>
          <p:cNvPicPr preferRelativeResize="0">
            <a:picLocks/>
          </p:cNvPicPr>
          <p:nvPr/>
        </p:nvPicPr>
        <p:blipFill>
          <a:blip r:embed="rId4"/>
          <a:stretch>
            <a:fillRect/>
          </a:stretch>
        </p:blipFill>
        <p:spPr>
          <a:xfrm>
            <a:off x="5309770" y="4245239"/>
            <a:ext cx="1138082" cy="219341"/>
          </a:xfrm>
          <a:prstGeom prst="rect">
            <a:avLst/>
          </a:prstGeom>
        </p:spPr>
      </p:pic>
      <p:pic>
        <p:nvPicPr>
          <p:cNvPr id="48" name="Picture 47"/>
          <p:cNvPicPr preferRelativeResize="0">
            <a:picLocks/>
          </p:cNvPicPr>
          <p:nvPr/>
        </p:nvPicPr>
        <p:blipFill>
          <a:blip r:embed="rId4"/>
          <a:stretch>
            <a:fillRect/>
          </a:stretch>
        </p:blipFill>
        <p:spPr>
          <a:xfrm>
            <a:off x="5304160" y="4507225"/>
            <a:ext cx="1138082" cy="219341"/>
          </a:xfrm>
          <a:prstGeom prst="rect">
            <a:avLst/>
          </a:prstGeom>
        </p:spPr>
      </p:pic>
      <p:pic>
        <p:nvPicPr>
          <p:cNvPr id="49" name="Picture 48"/>
          <p:cNvPicPr preferRelativeResize="0">
            <a:picLocks/>
          </p:cNvPicPr>
          <p:nvPr/>
        </p:nvPicPr>
        <p:blipFill>
          <a:blip r:embed="rId4"/>
          <a:stretch>
            <a:fillRect/>
          </a:stretch>
        </p:blipFill>
        <p:spPr>
          <a:xfrm>
            <a:off x="5320990" y="4778527"/>
            <a:ext cx="1138082" cy="219341"/>
          </a:xfrm>
          <a:prstGeom prst="rect">
            <a:avLst/>
          </a:prstGeom>
        </p:spPr>
      </p:pic>
      <p:pic>
        <p:nvPicPr>
          <p:cNvPr id="50" name="Picture 49"/>
          <p:cNvPicPr preferRelativeResize="0">
            <a:picLocks/>
          </p:cNvPicPr>
          <p:nvPr/>
        </p:nvPicPr>
        <p:blipFill>
          <a:blip r:embed="rId4"/>
          <a:stretch>
            <a:fillRect/>
          </a:stretch>
        </p:blipFill>
        <p:spPr>
          <a:xfrm>
            <a:off x="6506554" y="4245239"/>
            <a:ext cx="1138082" cy="219341"/>
          </a:xfrm>
          <a:prstGeom prst="rect">
            <a:avLst/>
          </a:prstGeom>
        </p:spPr>
      </p:pic>
      <p:pic>
        <p:nvPicPr>
          <p:cNvPr id="51" name="Picture 50"/>
          <p:cNvPicPr preferRelativeResize="0">
            <a:picLocks/>
          </p:cNvPicPr>
          <p:nvPr/>
        </p:nvPicPr>
        <p:blipFill>
          <a:blip r:embed="rId4"/>
          <a:stretch>
            <a:fillRect/>
          </a:stretch>
        </p:blipFill>
        <p:spPr>
          <a:xfrm>
            <a:off x="6500944" y="4507225"/>
            <a:ext cx="1138082" cy="219341"/>
          </a:xfrm>
          <a:prstGeom prst="rect">
            <a:avLst/>
          </a:prstGeom>
        </p:spPr>
      </p:pic>
      <p:pic>
        <p:nvPicPr>
          <p:cNvPr id="52" name="Picture 51"/>
          <p:cNvPicPr preferRelativeResize="0">
            <a:picLocks/>
          </p:cNvPicPr>
          <p:nvPr/>
        </p:nvPicPr>
        <p:blipFill>
          <a:blip r:embed="rId4"/>
          <a:stretch>
            <a:fillRect/>
          </a:stretch>
        </p:blipFill>
        <p:spPr>
          <a:xfrm>
            <a:off x="6517774" y="4778527"/>
            <a:ext cx="1138082" cy="219341"/>
          </a:xfrm>
          <a:prstGeom prst="rect">
            <a:avLst/>
          </a:prstGeom>
        </p:spPr>
      </p:pic>
      <p:pic>
        <p:nvPicPr>
          <p:cNvPr id="53" name="Picture 52"/>
          <p:cNvPicPr preferRelativeResize="0">
            <a:picLocks/>
          </p:cNvPicPr>
          <p:nvPr/>
        </p:nvPicPr>
        <p:blipFill>
          <a:blip r:embed="rId4"/>
          <a:stretch>
            <a:fillRect/>
          </a:stretch>
        </p:blipFill>
        <p:spPr>
          <a:xfrm>
            <a:off x="7719046" y="4234019"/>
            <a:ext cx="1138082" cy="219341"/>
          </a:xfrm>
          <a:prstGeom prst="rect">
            <a:avLst/>
          </a:prstGeom>
        </p:spPr>
      </p:pic>
      <p:pic>
        <p:nvPicPr>
          <p:cNvPr id="55" name="Picture 54"/>
          <p:cNvPicPr preferRelativeResize="0">
            <a:picLocks/>
          </p:cNvPicPr>
          <p:nvPr/>
        </p:nvPicPr>
        <p:blipFill>
          <a:blip r:embed="rId4"/>
          <a:stretch>
            <a:fillRect/>
          </a:stretch>
        </p:blipFill>
        <p:spPr>
          <a:xfrm>
            <a:off x="7719046" y="4778527"/>
            <a:ext cx="1138082" cy="219341"/>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42"/>
                                        </p:tgtEl>
                                      </p:cBhvr>
                                    </p:animEffect>
                                    <p:set>
                                      <p:cBhvr>
                                        <p:cTn id="12" dur="1" fill="hold">
                                          <p:stCondLst>
                                            <p:cond delay="499"/>
                                          </p:stCondLst>
                                        </p:cTn>
                                        <p:tgtEl>
                                          <p:spTgt spid="4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43"/>
                                        </p:tgtEl>
                                      </p:cBhvr>
                                    </p:animEffect>
                                    <p:set>
                                      <p:cBhvr>
                                        <p:cTn id="17" dur="1" fill="hold">
                                          <p:stCondLst>
                                            <p:cond delay="499"/>
                                          </p:stCondLst>
                                        </p:cTn>
                                        <p:tgtEl>
                                          <p:spTgt spid="43"/>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44"/>
                                        </p:tgtEl>
                                      </p:cBhvr>
                                    </p:animEffect>
                                    <p:set>
                                      <p:cBhvr>
                                        <p:cTn id="22" dur="1" fill="hold">
                                          <p:stCondLst>
                                            <p:cond delay="499"/>
                                          </p:stCondLst>
                                        </p:cTn>
                                        <p:tgtEl>
                                          <p:spTgt spid="4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45"/>
                                        </p:tgtEl>
                                      </p:cBhvr>
                                    </p:animEffect>
                                    <p:set>
                                      <p:cBhvr>
                                        <p:cTn id="27" dur="1" fill="hold">
                                          <p:stCondLst>
                                            <p:cond delay="499"/>
                                          </p:stCondLst>
                                        </p:cTn>
                                        <p:tgtEl>
                                          <p:spTgt spid="45"/>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46"/>
                                        </p:tgtEl>
                                      </p:cBhvr>
                                    </p:animEffect>
                                    <p:set>
                                      <p:cBhvr>
                                        <p:cTn id="32" dur="1" fill="hold">
                                          <p:stCondLst>
                                            <p:cond delay="499"/>
                                          </p:stCondLst>
                                        </p:cTn>
                                        <p:tgtEl>
                                          <p:spTgt spid="46"/>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47"/>
                                        </p:tgtEl>
                                      </p:cBhvr>
                                    </p:animEffect>
                                    <p:set>
                                      <p:cBhvr>
                                        <p:cTn id="37" dur="1" fill="hold">
                                          <p:stCondLst>
                                            <p:cond delay="499"/>
                                          </p:stCondLst>
                                        </p:cTn>
                                        <p:tgtEl>
                                          <p:spTgt spid="47"/>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48"/>
                                        </p:tgtEl>
                                      </p:cBhvr>
                                    </p:animEffect>
                                    <p:set>
                                      <p:cBhvr>
                                        <p:cTn id="42" dur="1" fill="hold">
                                          <p:stCondLst>
                                            <p:cond delay="499"/>
                                          </p:stCondLst>
                                        </p:cTn>
                                        <p:tgtEl>
                                          <p:spTgt spid="48"/>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nodeType="clickEffect">
                                  <p:stCondLst>
                                    <p:cond delay="0"/>
                                  </p:stCondLst>
                                  <p:childTnLst>
                                    <p:animEffect transition="out" filter="fade">
                                      <p:cBhvr>
                                        <p:cTn id="46" dur="500"/>
                                        <p:tgtEl>
                                          <p:spTgt spid="49"/>
                                        </p:tgtEl>
                                      </p:cBhvr>
                                    </p:animEffect>
                                    <p:set>
                                      <p:cBhvr>
                                        <p:cTn id="47" dur="1" fill="hold">
                                          <p:stCondLst>
                                            <p:cond delay="499"/>
                                          </p:stCondLst>
                                        </p:cTn>
                                        <p:tgtEl>
                                          <p:spTgt spid="49"/>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nodeType="clickEffect">
                                  <p:stCondLst>
                                    <p:cond delay="0"/>
                                  </p:stCondLst>
                                  <p:childTnLst>
                                    <p:animEffect transition="out" filter="fade">
                                      <p:cBhvr>
                                        <p:cTn id="51" dur="500"/>
                                        <p:tgtEl>
                                          <p:spTgt spid="50"/>
                                        </p:tgtEl>
                                      </p:cBhvr>
                                    </p:animEffect>
                                    <p:set>
                                      <p:cBhvr>
                                        <p:cTn id="52" dur="1" fill="hold">
                                          <p:stCondLst>
                                            <p:cond delay="499"/>
                                          </p:stCondLst>
                                        </p:cTn>
                                        <p:tgtEl>
                                          <p:spTgt spid="50"/>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nodeType="clickEffect">
                                  <p:stCondLst>
                                    <p:cond delay="0"/>
                                  </p:stCondLst>
                                  <p:childTnLst>
                                    <p:animEffect transition="out" filter="fade">
                                      <p:cBhvr>
                                        <p:cTn id="56" dur="500"/>
                                        <p:tgtEl>
                                          <p:spTgt spid="51"/>
                                        </p:tgtEl>
                                      </p:cBhvr>
                                    </p:animEffect>
                                    <p:set>
                                      <p:cBhvr>
                                        <p:cTn id="57" dur="1" fill="hold">
                                          <p:stCondLst>
                                            <p:cond delay="499"/>
                                          </p:stCondLst>
                                        </p:cTn>
                                        <p:tgtEl>
                                          <p:spTgt spid="51"/>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10" presetClass="exit" presetSubtype="0" fill="hold" nodeType="clickEffect">
                                  <p:stCondLst>
                                    <p:cond delay="0"/>
                                  </p:stCondLst>
                                  <p:childTnLst>
                                    <p:animEffect transition="out" filter="fade">
                                      <p:cBhvr>
                                        <p:cTn id="61" dur="500"/>
                                        <p:tgtEl>
                                          <p:spTgt spid="52"/>
                                        </p:tgtEl>
                                      </p:cBhvr>
                                    </p:animEffect>
                                    <p:set>
                                      <p:cBhvr>
                                        <p:cTn id="62" dur="1" fill="hold">
                                          <p:stCondLst>
                                            <p:cond delay="499"/>
                                          </p:stCondLst>
                                        </p:cTn>
                                        <p:tgtEl>
                                          <p:spTgt spid="52"/>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10" presetClass="exit" presetSubtype="0" fill="hold" nodeType="clickEffect">
                                  <p:stCondLst>
                                    <p:cond delay="0"/>
                                  </p:stCondLst>
                                  <p:childTnLst>
                                    <p:animEffect transition="out" filter="fade">
                                      <p:cBhvr>
                                        <p:cTn id="66" dur="500"/>
                                        <p:tgtEl>
                                          <p:spTgt spid="53"/>
                                        </p:tgtEl>
                                      </p:cBhvr>
                                    </p:animEffect>
                                    <p:set>
                                      <p:cBhvr>
                                        <p:cTn id="67" dur="1" fill="hold">
                                          <p:stCondLst>
                                            <p:cond delay="499"/>
                                          </p:stCondLst>
                                        </p:cTn>
                                        <p:tgtEl>
                                          <p:spTgt spid="53"/>
                                        </p:tgtEl>
                                        <p:attrNameLst>
                                          <p:attrName>style.visibility</p:attrName>
                                        </p:attrNameLst>
                                      </p:cBhvr>
                                      <p:to>
                                        <p:strVal val="hidden"/>
                                      </p:to>
                                    </p:set>
                                  </p:childTnLst>
                                </p:cTn>
                              </p:par>
                            </p:childTnLst>
                          </p:cTn>
                        </p:par>
                      </p:childTnLst>
                    </p:cTn>
                  </p:par>
                  <p:par>
                    <p:cTn id="68" fill="hold">
                      <p:stCondLst>
                        <p:cond delay="indefinite"/>
                      </p:stCondLst>
                      <p:childTnLst>
                        <p:par>
                          <p:cTn id="69" fill="hold">
                            <p:stCondLst>
                              <p:cond delay="0"/>
                            </p:stCondLst>
                            <p:childTnLst>
                              <p:par>
                                <p:cTn id="70" presetID="10" presetClass="exit" presetSubtype="0" fill="hold" nodeType="clickEffect">
                                  <p:stCondLst>
                                    <p:cond delay="0"/>
                                  </p:stCondLst>
                                  <p:childTnLst>
                                    <p:animEffect transition="out" filter="fade">
                                      <p:cBhvr>
                                        <p:cTn id="71" dur="500"/>
                                        <p:tgtEl>
                                          <p:spTgt spid="55"/>
                                        </p:tgtEl>
                                      </p:cBhvr>
                                    </p:animEffect>
                                    <p:set>
                                      <p:cBhvr>
                                        <p:cTn id="72" dur="1" fill="hold">
                                          <p:stCondLst>
                                            <p:cond delay="499"/>
                                          </p:stCondLst>
                                        </p:cTn>
                                        <p:tgtEl>
                                          <p:spTgt spid="5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sp>
        <p:nvSpPr>
          <p:cNvPr id="44" name="Isosceles Triangle 43"/>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45" name="TextBox 44"/>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46" name="TextBox 45"/>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2</a:t>
            </a:r>
            <a:endParaRPr lang="en-US" sz="4000" b="1" i="0" dirty="0">
              <a:solidFill>
                <a:srgbClr val="E20000"/>
              </a:solidFill>
              <a:effectLst/>
              <a:latin typeface="+mn-lt"/>
            </a:endParaRPr>
          </a:p>
        </p:txBody>
      </p:sp>
      <p:sp>
        <p:nvSpPr>
          <p:cNvPr id="47" name="Rounded Rectangle 46"/>
          <p:cNvSpPr/>
          <p:nvPr/>
        </p:nvSpPr>
        <p:spPr bwMode="auto">
          <a:xfrm>
            <a:off x="2813712" y="308749"/>
            <a:ext cx="6139789"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2700" b="1" dirty="0">
                <a:solidFill>
                  <a:schemeClr val="accent3"/>
                </a:solidFill>
                <a:latin typeface="Liberation Sans" panose="020B0604020202020204" pitchFamily="34" charset="0"/>
              </a:rPr>
              <a:t>Sales, Production, and Direct Materials Budgets</a:t>
            </a:r>
          </a:p>
        </p:txBody>
      </p:sp>
      <p:cxnSp>
        <p:nvCxnSpPr>
          <p:cNvPr id="48" name="Straight Connector 47"/>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49" name="Rectangle 48"/>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50" name="Rectangle 2"/>
          <p:cNvSpPr>
            <a:spLocks noChangeArrowheads="1"/>
          </p:cNvSpPr>
          <p:nvPr/>
        </p:nvSpPr>
        <p:spPr bwMode="auto">
          <a:xfrm>
            <a:off x="609600" y="1524000"/>
            <a:ext cx="8153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171700" algn="l"/>
              </a:tabLst>
              <a:defRPr sz="2400">
                <a:solidFill>
                  <a:schemeClr val="tx1"/>
                </a:solidFill>
                <a:latin typeface="Times New Roman" pitchFamily="18" charset="0"/>
              </a:defRPr>
            </a:lvl1pPr>
            <a:lvl2pPr marL="742950" indent="-285750">
              <a:tabLst>
                <a:tab pos="2171700" algn="l"/>
              </a:tabLst>
              <a:defRPr sz="2400">
                <a:solidFill>
                  <a:schemeClr val="tx1"/>
                </a:solidFill>
                <a:latin typeface="Times New Roman" pitchFamily="18" charset="0"/>
              </a:defRPr>
            </a:lvl2pPr>
            <a:lvl3pPr marL="1143000" indent="-228600">
              <a:tabLst>
                <a:tab pos="2171700" algn="l"/>
              </a:tabLst>
              <a:defRPr sz="2400">
                <a:solidFill>
                  <a:schemeClr val="tx1"/>
                </a:solidFill>
                <a:latin typeface="Times New Roman" pitchFamily="18" charset="0"/>
              </a:defRPr>
            </a:lvl3pPr>
            <a:lvl4pPr marL="1600200" indent="-228600">
              <a:tabLst>
                <a:tab pos="2171700" algn="l"/>
              </a:tabLst>
              <a:defRPr sz="2400">
                <a:solidFill>
                  <a:schemeClr val="tx1"/>
                </a:solidFill>
                <a:latin typeface="Times New Roman" pitchFamily="18" charset="0"/>
              </a:defRPr>
            </a:lvl4pPr>
            <a:lvl5pPr marL="2057400" indent="-228600">
              <a:tabLst>
                <a:tab pos="21717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1717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1717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1717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171700" algn="l"/>
              </a:tabLst>
              <a:defRPr sz="2400">
                <a:solidFill>
                  <a:schemeClr val="tx1"/>
                </a:solidFill>
                <a:latin typeface="Times New Roman" pitchFamily="18" charset="0"/>
              </a:defRPr>
            </a:lvl9pPr>
          </a:lstStyle>
          <a:p>
            <a:pPr>
              <a:lnSpc>
                <a:spcPct val="120000"/>
              </a:lnSpc>
              <a:spcBef>
                <a:spcPct val="30000"/>
              </a:spcBef>
            </a:pPr>
            <a:r>
              <a:rPr lang="en-US" altLang="en-US" sz="2000" dirty="0">
                <a:latin typeface="Liberation Sans" panose="020B0604020202020204" pitchFamily="34" charset="0"/>
              </a:rPr>
              <a:t>Prepare the sales, </a:t>
            </a:r>
            <a:r>
              <a:rPr lang="en-US" altLang="en-US" sz="2000" b="1" dirty="0">
                <a:latin typeface="Liberation Sans" panose="020B0604020202020204" pitchFamily="34" charset="0"/>
              </a:rPr>
              <a:t>production</a:t>
            </a:r>
            <a:r>
              <a:rPr lang="en-US" altLang="en-US" sz="2000" dirty="0">
                <a:latin typeface="Liberation Sans" panose="020B0604020202020204" pitchFamily="34" charset="0"/>
              </a:rPr>
              <a:t>, and direct materials budgets by quarters for 2017.</a:t>
            </a:r>
          </a:p>
        </p:txBody>
      </p:sp>
      <p:pic>
        <p:nvPicPr>
          <p:cNvPr id="2" name="Picture 1"/>
          <p:cNvPicPr>
            <a:picLocks noChangeAspect="1"/>
          </p:cNvPicPr>
          <p:nvPr/>
        </p:nvPicPr>
        <p:blipFill>
          <a:blip r:embed="rId3"/>
          <a:stretch>
            <a:fillRect/>
          </a:stretch>
        </p:blipFill>
        <p:spPr>
          <a:xfrm>
            <a:off x="273457" y="2492160"/>
            <a:ext cx="8636000" cy="3694216"/>
          </a:xfrm>
          <a:prstGeom prst="rect">
            <a:avLst/>
          </a:prstGeom>
          <a:noFill/>
          <a:ln w="19050" cap="sq" algn="ctr">
            <a:solidFill>
              <a:schemeClr val="tx1"/>
            </a:solidFill>
            <a:miter lim="800000"/>
            <a:headEnd type="none" w="sm" len="sm"/>
            <a:tailEnd type="none" w="sm" len="sm"/>
          </a:ln>
          <a:effectLst/>
        </p:spPr>
      </p:pic>
    </p:spTree>
  </p:cSld>
  <p:clrMapOvr>
    <a:masterClrMapping/>
  </p:clrMapOvr>
  <p:transition>
    <p:wipe dir="r"/>
  </p:transition>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990600" y="1905000"/>
            <a:ext cx="7122738" cy="4685599"/>
          </a:xfrm>
          <a:prstGeom prst="rect">
            <a:avLst/>
          </a:prstGeom>
          <a:noFill/>
          <a:ln w="19050" cap="sq" algn="ctr">
            <a:solidFill>
              <a:schemeClr val="tx1"/>
            </a:solidFill>
            <a:miter lim="800000"/>
            <a:headEnd type="none" w="sm" len="sm"/>
            <a:tailEnd type="none" w="sm" len="sm"/>
          </a:ln>
          <a:effectLst/>
        </p:spPr>
      </p:pic>
      <p:sp>
        <p:nvSpPr>
          <p:cNvPr id="39939" name="Rectangle 68"/>
          <p:cNvSpPr>
            <a:spLocks noChangeArrowheads="1"/>
          </p:cNvSpPr>
          <p:nvPr/>
        </p:nvSpPr>
        <p:spPr bwMode="auto">
          <a:xfrm>
            <a:off x="609600" y="1295400"/>
            <a:ext cx="8153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171700" algn="l"/>
              </a:tabLst>
              <a:defRPr sz="2400">
                <a:solidFill>
                  <a:schemeClr val="tx1"/>
                </a:solidFill>
                <a:latin typeface="Times New Roman" pitchFamily="18" charset="0"/>
              </a:defRPr>
            </a:lvl1pPr>
            <a:lvl2pPr marL="742950" indent="-285750">
              <a:tabLst>
                <a:tab pos="2171700" algn="l"/>
              </a:tabLst>
              <a:defRPr sz="2400">
                <a:solidFill>
                  <a:schemeClr val="tx1"/>
                </a:solidFill>
                <a:latin typeface="Times New Roman" pitchFamily="18" charset="0"/>
              </a:defRPr>
            </a:lvl2pPr>
            <a:lvl3pPr marL="1143000" indent="-228600">
              <a:tabLst>
                <a:tab pos="2171700" algn="l"/>
              </a:tabLst>
              <a:defRPr sz="2400">
                <a:solidFill>
                  <a:schemeClr val="tx1"/>
                </a:solidFill>
                <a:latin typeface="Times New Roman" pitchFamily="18" charset="0"/>
              </a:defRPr>
            </a:lvl3pPr>
            <a:lvl4pPr marL="1600200" indent="-228600">
              <a:tabLst>
                <a:tab pos="2171700" algn="l"/>
              </a:tabLst>
              <a:defRPr sz="2400">
                <a:solidFill>
                  <a:schemeClr val="tx1"/>
                </a:solidFill>
                <a:latin typeface="Times New Roman" pitchFamily="18" charset="0"/>
              </a:defRPr>
            </a:lvl4pPr>
            <a:lvl5pPr marL="2057400" indent="-228600">
              <a:tabLst>
                <a:tab pos="21717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1717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1717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1717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171700" algn="l"/>
              </a:tabLst>
              <a:defRPr sz="2400">
                <a:solidFill>
                  <a:schemeClr val="tx1"/>
                </a:solidFill>
                <a:latin typeface="Times New Roman" pitchFamily="18" charset="0"/>
              </a:defRPr>
            </a:lvl9pPr>
          </a:lstStyle>
          <a:p>
            <a:pPr>
              <a:lnSpc>
                <a:spcPct val="120000"/>
              </a:lnSpc>
              <a:spcBef>
                <a:spcPct val="30000"/>
              </a:spcBef>
            </a:pPr>
            <a:r>
              <a:rPr lang="en-US" altLang="en-US" sz="2000" dirty="0">
                <a:latin typeface="Liberation Sans" panose="020B0604020202020204" pitchFamily="34" charset="0"/>
              </a:rPr>
              <a:t>Prepare the sales, production, and </a:t>
            </a:r>
            <a:r>
              <a:rPr lang="en-US" altLang="en-US" sz="2000" b="1" dirty="0">
                <a:latin typeface="Liberation Sans" panose="020B0604020202020204" pitchFamily="34" charset="0"/>
              </a:rPr>
              <a:t>direct materials</a:t>
            </a:r>
            <a:r>
              <a:rPr lang="en-US" altLang="en-US" sz="2000" dirty="0">
                <a:latin typeface="Liberation Sans" panose="020B0604020202020204" pitchFamily="34" charset="0"/>
              </a:rPr>
              <a:t> budgets.</a:t>
            </a:r>
          </a:p>
        </p:txBody>
      </p:sp>
      <p:sp>
        <p:nvSpPr>
          <p:cNvPr id="11"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2</a:t>
            </a:r>
          </a:p>
        </p:txBody>
      </p:sp>
      <p:sp>
        <p:nvSpPr>
          <p:cNvPr id="18" name="Isosceles Triangle 17"/>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9" name="TextBox 18"/>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0" name="TextBox 19"/>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2</a:t>
            </a:r>
            <a:endParaRPr lang="en-US" sz="4000" b="1" i="0" dirty="0">
              <a:solidFill>
                <a:srgbClr val="E20000"/>
              </a:solidFill>
              <a:effectLst/>
              <a:latin typeface="+mn-lt"/>
            </a:endParaRPr>
          </a:p>
        </p:txBody>
      </p:sp>
      <p:sp>
        <p:nvSpPr>
          <p:cNvPr id="21" name="Rounded Rectangle 20"/>
          <p:cNvSpPr/>
          <p:nvPr/>
        </p:nvSpPr>
        <p:spPr bwMode="auto">
          <a:xfrm>
            <a:off x="2813712" y="308749"/>
            <a:ext cx="6139789"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2500" b="1" dirty="0">
                <a:solidFill>
                  <a:schemeClr val="accent3"/>
                </a:solidFill>
                <a:latin typeface="Liberation Sans" panose="020B0604020202020204" pitchFamily="34" charset="0"/>
              </a:rPr>
              <a:t>Sales, Production, and Direct Materials Budgets</a:t>
            </a:r>
          </a:p>
        </p:txBody>
      </p:sp>
      <p:cxnSp>
        <p:nvCxnSpPr>
          <p:cNvPr id="22" name="Straight Connector 21"/>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3" name="Rectangle 22"/>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cSld>
  <p:clrMapOvr>
    <a:masterClrMapping/>
  </p:clrMapOvr>
  <p:transition>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a:spLocks noGrp="1" noChangeArrowheads="1"/>
          </p:cNvSpPr>
          <p:nvPr>
            <p:ph type="body" sz="half" idx="1"/>
          </p:nvPr>
        </p:nvSpPr>
        <p:spPr bwMode="auto">
          <a:xfrm>
            <a:off x="533400" y="2209800"/>
            <a:ext cx="7924800" cy="2438400"/>
          </a:xfr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0488" tIns="44450" rIns="90488" bIns="44450" numCol="1" anchor="t" anchorCtr="0" compatLnSpc="1">
            <a:prstTxWarp prst="textNoShape">
              <a:avLst/>
            </a:prstTxWarp>
          </a:bodyPr>
          <a:lstStyle/>
          <a:p>
            <a:pPr marL="685800" lvl="1" indent="-457200">
              <a:lnSpc>
                <a:spcPct val="125000"/>
              </a:lnSpc>
              <a:spcBef>
                <a:spcPct val="50000"/>
              </a:spcBef>
              <a:buClr>
                <a:srgbClr val="CC0000"/>
              </a:buClr>
              <a:buSzPct val="80000"/>
              <a:buFont typeface="Wingdings" pitchFamily="2" charset="2"/>
              <a:buChar char="u"/>
            </a:pPr>
            <a:r>
              <a:rPr lang="en-US" altLang="en-US" sz="2200" b="0" dirty="0">
                <a:effectLst/>
                <a:latin typeface="Liberation Sans" panose="020B0604020202020204" pitchFamily="34" charset="0"/>
              </a:rPr>
              <a:t>Shows both the quantity of hours and cost of direct labor necessary to meet production requirements.</a:t>
            </a:r>
          </a:p>
          <a:p>
            <a:pPr marL="685800" lvl="1" indent="-457200">
              <a:lnSpc>
                <a:spcPct val="125000"/>
              </a:lnSpc>
              <a:spcBef>
                <a:spcPct val="50000"/>
              </a:spcBef>
              <a:buClr>
                <a:srgbClr val="CC0000"/>
              </a:buClr>
              <a:buSzPct val="80000"/>
              <a:buFont typeface="Wingdings" pitchFamily="2" charset="2"/>
              <a:buChar char="u"/>
            </a:pPr>
            <a:r>
              <a:rPr lang="en-US" altLang="en-US" sz="2200" b="0" dirty="0">
                <a:effectLst/>
                <a:latin typeface="Liberation Sans" panose="020B0604020202020204" pitchFamily="34" charset="0"/>
              </a:rPr>
              <a:t>Critical in maintaining a labor force that can meet expected production.</a:t>
            </a:r>
          </a:p>
          <a:p>
            <a:pPr marL="685800" lvl="1" indent="-457200">
              <a:lnSpc>
                <a:spcPct val="125000"/>
              </a:lnSpc>
              <a:spcBef>
                <a:spcPct val="50000"/>
              </a:spcBef>
              <a:buClr>
                <a:srgbClr val="CC0000"/>
              </a:buClr>
              <a:buSzPct val="80000"/>
              <a:buFont typeface="Wingdings" pitchFamily="2" charset="2"/>
              <a:buChar char="u"/>
            </a:pPr>
            <a:r>
              <a:rPr lang="en-US" altLang="en-US" sz="2200" b="0" dirty="0">
                <a:effectLst/>
                <a:latin typeface="Liberation Sans" panose="020B0604020202020204" pitchFamily="34" charset="0"/>
              </a:rPr>
              <a:t>Total direct labor cost formula:</a:t>
            </a:r>
          </a:p>
        </p:txBody>
      </p:sp>
      <p:sp>
        <p:nvSpPr>
          <p:cNvPr id="40964" name="Text Box 6"/>
          <p:cNvSpPr txBox="1">
            <a:spLocks noChangeArrowheads="1"/>
          </p:cNvSpPr>
          <p:nvPr/>
        </p:nvSpPr>
        <p:spPr bwMode="auto">
          <a:xfrm>
            <a:off x="533400" y="1614487"/>
            <a:ext cx="6629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2800" b="1" dirty="0">
                <a:solidFill>
                  <a:schemeClr val="tx2">
                    <a:lumMod val="50000"/>
                  </a:schemeClr>
                </a:solidFill>
                <a:latin typeface="Liberation Sans" panose="020B0604020202020204" pitchFamily="34" charset="0"/>
              </a:rPr>
              <a:t>DIRECT LABOR BUDGET</a:t>
            </a:r>
          </a:p>
        </p:txBody>
      </p:sp>
      <p:sp>
        <p:nvSpPr>
          <p:cNvPr id="2" name="Rectangle 1"/>
          <p:cNvSpPr/>
          <p:nvPr/>
        </p:nvSpPr>
        <p:spPr>
          <a:xfrm>
            <a:off x="333158" y="5967527"/>
            <a:ext cx="4062538" cy="461665"/>
          </a:xfrm>
          <a:prstGeom prst="rect">
            <a:avLst/>
          </a:prstGeom>
        </p:spPr>
        <p:txBody>
          <a:bodyPr wrap="square">
            <a:spAutoFit/>
          </a:bodyPr>
          <a:lstStyle/>
          <a:p>
            <a:r>
              <a:rPr lang="en-US" sz="1200" b="1" dirty="0">
                <a:latin typeface="Liberation Sans" panose="020B0604020202020204" pitchFamily="34" charset="0"/>
              </a:rPr>
              <a:t>ILLUSTRATION 13-8</a:t>
            </a:r>
          </a:p>
          <a:p>
            <a:r>
              <a:rPr lang="en-US" sz="1200" dirty="0">
                <a:latin typeface="Liberation Sans" panose="020B0604020202020204" pitchFamily="34" charset="0"/>
              </a:rPr>
              <a:t>Formula for direct labor cost</a:t>
            </a:r>
          </a:p>
        </p:txBody>
      </p:sp>
      <p:sp>
        <p:nvSpPr>
          <p:cNvPr id="12"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
        <p:nvSpPr>
          <p:cNvPr id="13" name="Isosceles Triangle 12"/>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4" name="TextBox 13"/>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5" name="Rounded Rectangle 14"/>
          <p:cNvSpPr/>
          <p:nvPr/>
        </p:nvSpPr>
        <p:spPr bwMode="auto">
          <a:xfrm>
            <a:off x="2789829" y="231443"/>
            <a:ext cx="5958883" cy="1139754"/>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r>
              <a:rPr lang="en-US" sz="2000" b="1" dirty="0">
                <a:solidFill>
                  <a:schemeClr val="bg1"/>
                </a:solidFill>
                <a:latin typeface="Liberation Sans" panose="020B0604020202020204" pitchFamily="34" charset="0"/>
              </a:rPr>
              <a:t>Prepare budgets for direct labor, manufacturing overhead, and selling and administrative expenses, and a budgeted income statement.</a:t>
            </a:r>
          </a:p>
        </p:txBody>
      </p:sp>
      <p:sp>
        <p:nvSpPr>
          <p:cNvPr id="16" name="TextBox 15"/>
          <p:cNvSpPr txBox="1"/>
          <p:nvPr/>
        </p:nvSpPr>
        <p:spPr>
          <a:xfrm>
            <a:off x="2189018" y="426570"/>
            <a:ext cx="554182" cy="707886"/>
          </a:xfrm>
          <a:prstGeom prst="rect">
            <a:avLst/>
          </a:prstGeom>
          <a:noFill/>
        </p:spPr>
        <p:txBody>
          <a:bodyPr wrap="square" rtlCol="0">
            <a:spAutoFit/>
          </a:bodyPr>
          <a:lstStyle/>
          <a:p>
            <a:pPr algn="ctr"/>
            <a:r>
              <a:rPr lang="en-US" sz="4000" b="1" dirty="0">
                <a:solidFill>
                  <a:srgbClr val="E20000"/>
                </a:solidFill>
                <a:latin typeface="+mn-lt"/>
              </a:rPr>
              <a:t>3</a:t>
            </a:r>
            <a:endParaRPr lang="en-US" sz="4000" b="1" i="0" dirty="0">
              <a:solidFill>
                <a:srgbClr val="E20000"/>
              </a:solidFill>
              <a:effectLst/>
              <a:latin typeface="+mn-lt"/>
            </a:endParaRPr>
          </a:p>
        </p:txBody>
      </p:sp>
      <p:cxnSp>
        <p:nvCxnSpPr>
          <p:cNvPr id="17" name="Straight Connector 16"/>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pic>
        <p:nvPicPr>
          <p:cNvPr id="3" name="Picture 2"/>
          <p:cNvPicPr>
            <a:picLocks noChangeAspect="1"/>
          </p:cNvPicPr>
          <p:nvPr/>
        </p:nvPicPr>
        <p:blipFill>
          <a:blip r:embed="rId3"/>
          <a:stretch>
            <a:fillRect/>
          </a:stretch>
        </p:blipFill>
        <p:spPr>
          <a:xfrm>
            <a:off x="402662" y="4885948"/>
            <a:ext cx="8338675" cy="1023284"/>
          </a:xfrm>
          <a:prstGeom prst="rect">
            <a:avLst/>
          </a:prstGeom>
          <a:noFill/>
          <a:ln w="19050" cap="sq">
            <a:solidFill>
              <a:schemeClr val="tx1"/>
            </a:solidFill>
            <a:miter lim="800000"/>
            <a:headEnd type="none" w="sm" len="sm"/>
            <a:tailEnd type="none" w="sm" len="sm"/>
          </a:ln>
          <a:effectLst/>
        </p:spPr>
      </p:pic>
    </p:spTree>
  </p:cSld>
  <p:clrMapOvr>
    <a:masterClrMapping/>
  </p:clrMapOvr>
  <p:transition>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Text Box 5"/>
          <p:cNvSpPr txBox="1">
            <a:spLocks noChangeArrowheads="1"/>
          </p:cNvSpPr>
          <p:nvPr/>
        </p:nvSpPr>
        <p:spPr bwMode="auto">
          <a:xfrm>
            <a:off x="533400" y="1295400"/>
            <a:ext cx="8077200" cy="1717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pPr>
            <a:r>
              <a:rPr lang="en-US" altLang="en-US" sz="2200" b="1" dirty="0">
                <a:latin typeface="Liberation Sans" panose="020B0604020202020204" pitchFamily="34" charset="0"/>
              </a:rPr>
              <a:t>Illustration: </a:t>
            </a:r>
            <a:r>
              <a:rPr lang="en-US" altLang="en-US" sz="2200" dirty="0">
                <a:latin typeface="Liberation Sans" panose="020B0604020202020204" pitchFamily="34" charset="0"/>
              </a:rPr>
              <a:t>Direct labor hours are determined from the production budget. At Hayes Company, two hours of direct labor are required to produce each unit of finished goods. The anticipated hourly wage rate is $10. </a:t>
            </a:r>
          </a:p>
        </p:txBody>
      </p:sp>
      <p:sp>
        <p:nvSpPr>
          <p:cNvPr id="4198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41990" name="Rectangle 10"/>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DIRECT LABOR BUDGET</a:t>
            </a:r>
          </a:p>
        </p:txBody>
      </p:sp>
      <p:sp>
        <p:nvSpPr>
          <p:cNvPr id="2" name="Rectangle 1"/>
          <p:cNvSpPr/>
          <p:nvPr/>
        </p:nvSpPr>
        <p:spPr>
          <a:xfrm>
            <a:off x="838200" y="6118440"/>
            <a:ext cx="1676400" cy="461665"/>
          </a:xfrm>
          <a:prstGeom prst="rect">
            <a:avLst/>
          </a:prstGeom>
        </p:spPr>
        <p:txBody>
          <a:bodyPr wrap="square">
            <a:spAutoFit/>
          </a:bodyPr>
          <a:lstStyle/>
          <a:p>
            <a:r>
              <a:rPr lang="en-US" sz="1200" b="1" dirty="0">
                <a:latin typeface="Liberation Sans" panose="020B0604020202020204" pitchFamily="34" charset="0"/>
              </a:rPr>
              <a:t>ILLUSTRATION 13-9</a:t>
            </a:r>
          </a:p>
          <a:p>
            <a:r>
              <a:rPr lang="en-US" sz="1200" dirty="0">
                <a:latin typeface="Liberation Sans" panose="020B0604020202020204" pitchFamily="34" charset="0"/>
              </a:rPr>
              <a:t>Direct labor budget</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pic>
        <p:nvPicPr>
          <p:cNvPr id="3" name="Picture 2"/>
          <p:cNvPicPr>
            <a:picLocks noChangeAspect="1"/>
          </p:cNvPicPr>
          <p:nvPr/>
        </p:nvPicPr>
        <p:blipFill>
          <a:blip r:embed="rId3"/>
          <a:stretch>
            <a:fillRect/>
          </a:stretch>
        </p:blipFill>
        <p:spPr>
          <a:xfrm>
            <a:off x="287325" y="3200400"/>
            <a:ext cx="8569350" cy="2865447"/>
          </a:xfrm>
          <a:prstGeom prst="rect">
            <a:avLst/>
          </a:prstGeom>
          <a:noFill/>
          <a:ln w="12700" cap="sq">
            <a:solidFill>
              <a:schemeClr val="tx1"/>
            </a:solidFill>
            <a:miter lim="800000"/>
            <a:headEnd type="none" w="sm" len="sm"/>
            <a:tailEnd type="none" w="sm" len="sm"/>
          </a:ln>
          <a:effectLst/>
        </p:spPr>
      </p:pic>
    </p:spTree>
  </p:cSld>
  <p:clrMapOvr>
    <a:masterClrMapping/>
  </p:clrMapOvr>
  <p:transition>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noChangeArrowheads="1"/>
          </p:cNvSpPr>
          <p:nvPr>
            <p:ph type="body" sz="half" idx="1"/>
          </p:nvPr>
        </p:nvSpPr>
        <p:spPr bwMode="auto">
          <a:xfrm>
            <a:off x="533400" y="1295400"/>
            <a:ext cx="7696200" cy="1981200"/>
          </a:xfr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0488" tIns="44450" rIns="90488" bIns="44450" numCol="1" anchor="t" anchorCtr="0" compatLnSpc="1">
            <a:prstTxWarp prst="textNoShape">
              <a:avLst/>
            </a:prstTxWarp>
          </a:bodyPr>
          <a:lstStyle/>
          <a:p>
            <a:pPr marL="685800" lvl="1" indent="-457200">
              <a:lnSpc>
                <a:spcPct val="125000"/>
              </a:lnSpc>
              <a:spcBef>
                <a:spcPct val="50000"/>
              </a:spcBef>
              <a:buClr>
                <a:srgbClr val="CC0000"/>
              </a:buClr>
              <a:buSzPct val="80000"/>
              <a:buFont typeface="Wingdings" pitchFamily="2" charset="2"/>
              <a:buChar char="u"/>
            </a:pPr>
            <a:r>
              <a:rPr lang="en-US" altLang="en-US" sz="2200" b="0" dirty="0">
                <a:effectLst/>
                <a:latin typeface="Liberation Sans" panose="020B0604020202020204" pitchFamily="34" charset="0"/>
              </a:rPr>
              <a:t>Shows the expected manufacturing overhead costs for the budget period.</a:t>
            </a:r>
          </a:p>
          <a:p>
            <a:pPr marL="685800" lvl="1" indent="-457200">
              <a:lnSpc>
                <a:spcPct val="125000"/>
              </a:lnSpc>
              <a:spcBef>
                <a:spcPct val="50000"/>
              </a:spcBef>
              <a:buClr>
                <a:srgbClr val="CC0000"/>
              </a:buClr>
              <a:buSzPct val="80000"/>
              <a:buFont typeface="Wingdings" pitchFamily="2" charset="2"/>
              <a:buChar char="u"/>
            </a:pPr>
            <a:r>
              <a:rPr lang="en-US" altLang="en-US" sz="2200" b="0" dirty="0">
                <a:effectLst/>
                <a:latin typeface="Liberation Sans" panose="020B0604020202020204" pitchFamily="34" charset="0"/>
              </a:rPr>
              <a:t>Distinguishes between fixed and variable overhead costs.</a:t>
            </a:r>
          </a:p>
        </p:txBody>
      </p:sp>
      <p:sp>
        <p:nvSpPr>
          <p:cNvPr id="43013"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43014"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MANUFACTURING OVERHEAD BUDGET</a:t>
            </a: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Tree>
  </p:cSld>
  <p:clrMapOvr>
    <a:masterClrMapping/>
  </p:clrMapOvr>
  <p:transition>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Text Box 6"/>
          <p:cNvSpPr txBox="1">
            <a:spLocks noChangeArrowheads="1"/>
          </p:cNvSpPr>
          <p:nvPr/>
        </p:nvSpPr>
        <p:spPr bwMode="auto">
          <a:xfrm>
            <a:off x="533400" y="1295400"/>
            <a:ext cx="8077200" cy="4419600"/>
          </a:xfrm>
          <a:prstGeom prst="rect">
            <a:avLst/>
          </a:prstGeom>
          <a:noFill/>
          <a:ln w="12700" algn="ctr">
            <a:solidFill>
              <a:schemeClr val="bg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50000"/>
              </a:spcBef>
              <a:buSzPct val="80000"/>
            </a:pPr>
            <a:r>
              <a:rPr lang="en-US" altLang="en-US" sz="2200" b="1" dirty="0">
                <a:latin typeface="Liberation Sans" panose="020B0604020202020204" pitchFamily="34" charset="0"/>
              </a:rPr>
              <a:t>Illustration:</a:t>
            </a:r>
            <a:r>
              <a:rPr lang="en-US" altLang="en-US" sz="2200" dirty="0">
                <a:latin typeface="Liberation Sans" panose="020B0604020202020204" pitchFamily="34" charset="0"/>
              </a:rPr>
              <a:t> Hayes Company expects variable costs to fluctuate with production volume on the basis of the following rates per direct labor hour: indirect materials $1.00, indirect labor $1.40, utilities $0.40, and maintenance $0.20. Thus, for the 6,200 direct labor hours to produce 3,100 units, budgeted indirect materials are $6,200 (6,200 x $1), and budgeted indirect labor is $8,680 (6,200 x $1.40). Hayes also recognizes that some maintenance is fixed. The amounts reported for fixed costs are assumed.</a:t>
            </a:r>
          </a:p>
          <a:p>
            <a:pPr>
              <a:lnSpc>
                <a:spcPct val="120000"/>
              </a:lnSpc>
              <a:spcBef>
                <a:spcPct val="50000"/>
              </a:spcBef>
              <a:buSzPct val="80000"/>
            </a:pPr>
            <a:r>
              <a:rPr lang="en-US" altLang="en-US" sz="2200" b="1" dirty="0">
                <a:latin typeface="Liberation Sans" panose="020B0604020202020204" pitchFamily="34" charset="0"/>
              </a:rPr>
              <a:t>Prepare a Manufacturing Overhead Budget.</a:t>
            </a:r>
          </a:p>
        </p:txBody>
      </p:sp>
      <p:sp>
        <p:nvSpPr>
          <p:cNvPr id="4403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 name="Rectangle 9"/>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MANUFACTURING OVERHEAD BUDGET</a:t>
            </a: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Tree>
  </p:cSld>
  <p:clrMapOvr>
    <a:masterClrMapping/>
  </p:clrMapOvr>
  <p:transition>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81000" y="304800"/>
            <a:ext cx="8352252" cy="6020611"/>
          </a:xfrm>
          <a:prstGeom prst="rect">
            <a:avLst/>
          </a:prstGeom>
          <a:noFill/>
          <a:ln w="19050" cap="sq">
            <a:solidFill>
              <a:schemeClr val="tx1"/>
            </a:solidFill>
            <a:miter lim="800000"/>
            <a:headEnd type="none" w="sm" len="sm"/>
            <a:tailEnd type="none" w="sm" len="sm"/>
          </a:ln>
          <a:effectLst/>
        </p:spPr>
      </p:pic>
      <p:sp>
        <p:nvSpPr>
          <p:cNvPr id="3"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
        <p:nvSpPr>
          <p:cNvPr id="4" name="Rectangle 3"/>
          <p:cNvSpPr/>
          <p:nvPr/>
        </p:nvSpPr>
        <p:spPr>
          <a:xfrm>
            <a:off x="6553200" y="637401"/>
            <a:ext cx="2133600" cy="276999"/>
          </a:xfrm>
          <a:prstGeom prst="rect">
            <a:avLst/>
          </a:prstGeom>
        </p:spPr>
        <p:txBody>
          <a:bodyPr wrap="square">
            <a:spAutoFit/>
          </a:bodyPr>
          <a:lstStyle/>
          <a:p>
            <a:pPr algn="r"/>
            <a:r>
              <a:rPr lang="en-US" sz="1200" b="1" dirty="0">
                <a:latin typeface="Liberation Sans" panose="020B0604020202020204" pitchFamily="34" charset="0"/>
              </a:rPr>
              <a:t>ILLUSTRATION 13-10</a:t>
            </a:r>
          </a:p>
        </p:txBody>
      </p:sp>
    </p:spTree>
  </p:cSld>
  <p:clrMapOvr>
    <a:masterClrMapping/>
  </p:clrMapOvr>
  <p:transition>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body" sz="half" idx="1"/>
          </p:nvPr>
        </p:nvSpPr>
        <p:spPr bwMode="auto">
          <a:xfrm>
            <a:off x="533400" y="1752600"/>
            <a:ext cx="7696200" cy="1219200"/>
          </a:xfr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0488" tIns="44450" rIns="90488" bIns="44450" numCol="1" anchor="t" anchorCtr="0" compatLnSpc="1">
            <a:prstTxWarp prst="textNoShape">
              <a:avLst/>
            </a:prstTxWarp>
          </a:bodyPr>
          <a:lstStyle/>
          <a:p>
            <a:pPr marL="685800" lvl="1" indent="-457200">
              <a:lnSpc>
                <a:spcPct val="120000"/>
              </a:lnSpc>
              <a:spcBef>
                <a:spcPct val="50000"/>
              </a:spcBef>
              <a:buClr>
                <a:srgbClr val="CC0000"/>
              </a:buClr>
              <a:buSzPct val="80000"/>
              <a:buFont typeface="Wingdings" pitchFamily="2" charset="2"/>
              <a:buChar char="u"/>
            </a:pPr>
            <a:r>
              <a:rPr lang="en-US" altLang="en-US" sz="2200" b="0" dirty="0">
                <a:effectLst/>
                <a:latin typeface="Liberation Sans" panose="020B0604020202020204" pitchFamily="34" charset="0"/>
              </a:rPr>
              <a:t>Projection of anticipated operating expenses.</a:t>
            </a:r>
          </a:p>
          <a:p>
            <a:pPr marL="685800" lvl="1" indent="-457200">
              <a:lnSpc>
                <a:spcPct val="120000"/>
              </a:lnSpc>
              <a:spcBef>
                <a:spcPct val="50000"/>
              </a:spcBef>
              <a:buClr>
                <a:srgbClr val="CC0000"/>
              </a:buClr>
              <a:buSzPct val="80000"/>
              <a:buFont typeface="Wingdings" pitchFamily="2" charset="2"/>
              <a:buChar char="u"/>
            </a:pPr>
            <a:r>
              <a:rPr lang="en-US" altLang="en-US" sz="2200" b="0" dirty="0">
                <a:effectLst/>
                <a:latin typeface="Liberation Sans" panose="020B0604020202020204" pitchFamily="34" charset="0"/>
              </a:rPr>
              <a:t>Distinguishes between fixed and variable costs.</a:t>
            </a:r>
          </a:p>
        </p:txBody>
      </p:sp>
      <p:sp>
        <p:nvSpPr>
          <p:cNvPr id="46085" name="Text Box 7"/>
          <p:cNvSpPr txBox="1">
            <a:spLocks noChangeArrowheads="1"/>
          </p:cNvSpPr>
          <p:nvPr/>
        </p:nvSpPr>
        <p:spPr bwMode="auto">
          <a:xfrm>
            <a:off x="533400" y="2971800"/>
            <a:ext cx="8305800" cy="2819400"/>
          </a:xfrm>
          <a:prstGeom prst="rect">
            <a:avLst/>
          </a:prstGeom>
          <a:noFill/>
          <a:ln w="12700" algn="ctr">
            <a:solidFill>
              <a:schemeClr val="bg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50000"/>
              </a:spcBef>
              <a:buSzPct val="80000"/>
            </a:pPr>
            <a:r>
              <a:rPr lang="en-US" altLang="en-US" sz="2200" b="1" dirty="0">
                <a:latin typeface="Liberation Sans" panose="020B0604020202020204" pitchFamily="34" charset="0"/>
              </a:rPr>
              <a:t>Illustration:</a:t>
            </a:r>
            <a:r>
              <a:rPr lang="en-US" altLang="en-US" sz="2200" dirty="0">
                <a:latin typeface="Liberation Sans" panose="020B0604020202020204" pitchFamily="34" charset="0"/>
              </a:rPr>
              <a:t> Variable expense rates per unit of sales are sales commissions $3 and freight-out $1. Variable expenses per quarter are based on the unit sales from the sales budget (ILLUSTRATION 13-3).  Hayes expects sales in the first quarter to be 3,000 units. Fixed expenses are based on assumed data. </a:t>
            </a:r>
          </a:p>
          <a:p>
            <a:pPr>
              <a:lnSpc>
                <a:spcPct val="120000"/>
              </a:lnSpc>
              <a:spcBef>
                <a:spcPct val="50000"/>
              </a:spcBef>
              <a:buSzPct val="80000"/>
            </a:pPr>
            <a:r>
              <a:rPr lang="en-US" altLang="en-US" sz="2200" b="1" dirty="0">
                <a:latin typeface="Liberation Sans" panose="020B0604020202020204" pitchFamily="34" charset="0"/>
              </a:rPr>
              <a:t>Prepare a selling and administrative expense budget.</a:t>
            </a:r>
          </a:p>
        </p:txBody>
      </p:sp>
      <p:sp>
        <p:nvSpPr>
          <p:cNvPr id="46086" name="Line 28"/>
          <p:cNvSpPr>
            <a:spLocks noChangeShapeType="1"/>
          </p:cNvSpPr>
          <p:nvPr/>
        </p:nvSpPr>
        <p:spPr bwMode="auto">
          <a:xfrm>
            <a:off x="304800" y="14478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46087" name="Rectangle 13"/>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SELLING AND ADMINISTRATIVE EXPENSE BUDGET</a:t>
            </a: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Tree>
  </p:cSld>
  <p:clrMapOvr>
    <a:masterClrMapping/>
  </p:clrMapOvr>
  <p:transition>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5318315"/>
            <a:ext cx="4572000" cy="461665"/>
          </a:xfrm>
          <a:prstGeom prst="rect">
            <a:avLst/>
          </a:prstGeom>
        </p:spPr>
        <p:txBody>
          <a:bodyPr wrap="square">
            <a:spAutoFit/>
          </a:bodyPr>
          <a:lstStyle/>
          <a:p>
            <a:r>
              <a:rPr lang="en-US" sz="1200" b="1" dirty="0">
                <a:latin typeface="Liberation Sans" panose="020B0604020202020204" pitchFamily="34" charset="0"/>
              </a:rPr>
              <a:t>ILLUSTRATION 13-11</a:t>
            </a:r>
          </a:p>
          <a:p>
            <a:r>
              <a:rPr lang="en-US" sz="1200" dirty="0">
                <a:latin typeface="Liberation Sans" panose="020B0604020202020204" pitchFamily="34" charset="0"/>
              </a:rPr>
              <a:t>Selling and administrative expense budget</a:t>
            </a:r>
          </a:p>
        </p:txBody>
      </p:sp>
      <p:sp>
        <p:nvSpPr>
          <p:cNvPr id="4"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pic>
        <p:nvPicPr>
          <p:cNvPr id="3" name="Picture 2"/>
          <p:cNvPicPr>
            <a:picLocks noChangeAspect="1"/>
          </p:cNvPicPr>
          <p:nvPr/>
        </p:nvPicPr>
        <p:blipFill>
          <a:blip r:embed="rId3"/>
          <a:stretch>
            <a:fillRect/>
          </a:stretch>
        </p:blipFill>
        <p:spPr>
          <a:xfrm>
            <a:off x="381000" y="508175"/>
            <a:ext cx="8382001" cy="4749625"/>
          </a:xfrm>
          <a:prstGeom prst="rect">
            <a:avLst/>
          </a:prstGeom>
          <a:noFill/>
          <a:ln w="19050" cap="sq">
            <a:solidFill>
              <a:schemeClr val="tx1"/>
            </a:solidFill>
            <a:miter lim="800000"/>
            <a:headEnd type="none" w="sm" len="sm"/>
            <a:tailEnd type="none" w="sm" len="sm"/>
          </a:ln>
          <a:effectLst/>
        </p:spPr>
      </p:pic>
    </p:spTree>
  </p:cSld>
  <p:clrMapOvr>
    <a:masterClrMapping/>
  </p:clrMapOvr>
  <p:transition>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2"/>
          <p:cNvSpPr>
            <a:spLocks noGrp="1" noChangeArrowheads="1"/>
          </p:cNvSpPr>
          <p:nvPr>
            <p:ph type="body" sz="half" idx="1"/>
          </p:nvPr>
        </p:nvSpPr>
        <p:spPr bwMode="auto">
          <a:xfrm>
            <a:off x="533400" y="1295400"/>
            <a:ext cx="7848600" cy="2438400"/>
          </a:xfr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0488" tIns="44450" rIns="90488" bIns="44450" numCol="1" anchor="t" anchorCtr="0" compatLnSpc="1">
            <a:prstTxWarp prst="textNoShape">
              <a:avLst/>
            </a:prstTxWarp>
          </a:bodyPr>
          <a:lstStyle/>
          <a:p>
            <a:pPr marL="685800" lvl="1" indent="-457200">
              <a:lnSpc>
                <a:spcPct val="115000"/>
              </a:lnSpc>
              <a:spcBef>
                <a:spcPct val="5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Important </a:t>
            </a:r>
            <a:r>
              <a:rPr lang="en-US" altLang="en-US" sz="2200" dirty="0">
                <a:solidFill>
                  <a:schemeClr val="tx1"/>
                </a:solidFill>
                <a:effectLst/>
                <a:latin typeface="Liberation Sans" panose="020B0604020202020204" pitchFamily="34" charset="0"/>
              </a:rPr>
              <a:t>end-product</a:t>
            </a:r>
            <a:r>
              <a:rPr lang="en-US" altLang="en-US" sz="2200" b="0" dirty="0">
                <a:solidFill>
                  <a:schemeClr val="tx1"/>
                </a:solidFill>
                <a:effectLst/>
                <a:latin typeface="Liberation Sans" panose="020B0604020202020204" pitchFamily="34" charset="0"/>
              </a:rPr>
              <a:t> of the operating budgets.</a:t>
            </a:r>
          </a:p>
          <a:p>
            <a:pPr marL="685800" lvl="1" indent="-457200">
              <a:lnSpc>
                <a:spcPct val="115000"/>
              </a:lnSpc>
              <a:spcBef>
                <a:spcPct val="5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Indicates </a:t>
            </a:r>
            <a:r>
              <a:rPr lang="en-US" altLang="en-US" sz="2200" dirty="0">
                <a:solidFill>
                  <a:schemeClr val="tx1"/>
                </a:solidFill>
                <a:effectLst/>
                <a:latin typeface="Liberation Sans" panose="020B0604020202020204" pitchFamily="34" charset="0"/>
              </a:rPr>
              <a:t>expected profitability</a:t>
            </a:r>
            <a:r>
              <a:rPr lang="en-US" altLang="en-US" sz="2200" b="0" dirty="0">
                <a:solidFill>
                  <a:schemeClr val="tx1"/>
                </a:solidFill>
                <a:effectLst/>
                <a:latin typeface="Liberation Sans" panose="020B0604020202020204" pitchFamily="34" charset="0"/>
              </a:rPr>
              <a:t> of operations.</a:t>
            </a:r>
          </a:p>
          <a:p>
            <a:pPr marL="685800" lvl="1" indent="-457200">
              <a:lnSpc>
                <a:spcPct val="115000"/>
              </a:lnSpc>
              <a:spcBef>
                <a:spcPct val="5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Provides a </a:t>
            </a:r>
            <a:r>
              <a:rPr lang="en-US" altLang="en-US" sz="2200" dirty="0">
                <a:solidFill>
                  <a:schemeClr val="tx1"/>
                </a:solidFill>
                <a:effectLst/>
                <a:latin typeface="Liberation Sans" panose="020B0604020202020204" pitchFamily="34" charset="0"/>
              </a:rPr>
              <a:t>basis for evaluating</a:t>
            </a:r>
            <a:r>
              <a:rPr lang="en-US" altLang="en-US" sz="2200" b="0" dirty="0">
                <a:solidFill>
                  <a:schemeClr val="tx1"/>
                </a:solidFill>
                <a:effectLst/>
                <a:latin typeface="Liberation Sans" panose="020B0604020202020204" pitchFamily="34" charset="0"/>
              </a:rPr>
              <a:t> company performance.</a:t>
            </a:r>
          </a:p>
          <a:p>
            <a:pPr marL="685800" lvl="1" indent="-457200">
              <a:lnSpc>
                <a:spcPct val="115000"/>
              </a:lnSpc>
              <a:spcBef>
                <a:spcPct val="50000"/>
              </a:spcBef>
              <a:buClr>
                <a:srgbClr val="CC0000"/>
              </a:buClr>
              <a:buSzPct val="80000"/>
              <a:buFont typeface="Wingdings" pitchFamily="2" charset="2"/>
              <a:buChar char="u"/>
            </a:pPr>
            <a:r>
              <a:rPr lang="en-US" altLang="en-US" sz="2200" b="0" dirty="0">
                <a:solidFill>
                  <a:schemeClr val="tx1"/>
                </a:solidFill>
                <a:effectLst/>
                <a:latin typeface="Liberation Sans" panose="020B0604020202020204" pitchFamily="34" charset="0"/>
              </a:rPr>
              <a:t>Prepared from the operating </a:t>
            </a:r>
            <a:r>
              <a:rPr lang="en-US" altLang="en-US" sz="2200" dirty="0">
                <a:solidFill>
                  <a:schemeClr val="tx1"/>
                </a:solidFill>
                <a:effectLst/>
                <a:latin typeface="Liberation Sans" panose="020B0604020202020204" pitchFamily="34" charset="0"/>
              </a:rPr>
              <a:t>budgets:</a:t>
            </a:r>
            <a:r>
              <a:rPr lang="en-US" altLang="en-US" sz="2200" b="0" dirty="0">
                <a:solidFill>
                  <a:schemeClr val="tx1"/>
                </a:solidFill>
                <a:effectLst/>
                <a:latin typeface="Liberation Sans" panose="020B0604020202020204" pitchFamily="34" charset="0"/>
              </a:rPr>
              <a:t>	</a:t>
            </a:r>
          </a:p>
        </p:txBody>
      </p:sp>
      <p:sp>
        <p:nvSpPr>
          <p:cNvPr id="49157" name="Rectangle 8"/>
          <p:cNvSpPr>
            <a:spLocks noChangeArrowheads="1"/>
          </p:cNvSpPr>
          <p:nvPr/>
        </p:nvSpPr>
        <p:spPr bwMode="auto">
          <a:xfrm>
            <a:off x="4114800" y="3505200"/>
            <a:ext cx="4953000" cy="14478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bg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buClr>
                <a:srgbClr val="CC0000"/>
              </a:buClr>
              <a:buSzPct val="80000"/>
              <a:buFont typeface="Arial" charset="0"/>
              <a:buChar char="►"/>
            </a:pPr>
            <a:r>
              <a:rPr lang="en-US" altLang="en-US" sz="2100" dirty="0">
                <a:solidFill>
                  <a:schemeClr val="bg2"/>
                </a:solidFill>
                <a:latin typeface="Liberation Sans" panose="020B0604020202020204" pitchFamily="34" charset="0"/>
              </a:rPr>
              <a:t>Manufacturing Overhead </a:t>
            </a:r>
          </a:p>
          <a:p>
            <a:pPr>
              <a:lnSpc>
                <a:spcPct val="120000"/>
              </a:lnSpc>
              <a:spcBef>
                <a:spcPct val="40000"/>
              </a:spcBef>
              <a:buClr>
                <a:srgbClr val="CC0000"/>
              </a:buClr>
              <a:buSzPct val="80000"/>
              <a:buFont typeface="Arial" charset="0"/>
              <a:buChar char="►"/>
            </a:pPr>
            <a:r>
              <a:rPr lang="en-US" altLang="en-US" sz="2100" dirty="0">
                <a:solidFill>
                  <a:schemeClr val="bg2"/>
                </a:solidFill>
                <a:latin typeface="Liberation Sans" panose="020B0604020202020204" pitchFamily="34" charset="0"/>
              </a:rPr>
              <a:t>Selling and Administrative Expense</a:t>
            </a:r>
          </a:p>
        </p:txBody>
      </p:sp>
      <p:sp>
        <p:nvSpPr>
          <p:cNvPr id="49158" name="Rectangle 9"/>
          <p:cNvSpPr>
            <a:spLocks noChangeArrowheads="1"/>
          </p:cNvSpPr>
          <p:nvPr/>
        </p:nvSpPr>
        <p:spPr bwMode="auto">
          <a:xfrm>
            <a:off x="1447800" y="3505200"/>
            <a:ext cx="2819400" cy="14478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bg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342900" indent="-3429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40000"/>
              </a:spcBef>
              <a:buClr>
                <a:srgbClr val="CC0000"/>
              </a:buClr>
              <a:buSzPct val="80000"/>
              <a:buFont typeface="Arial" charset="0"/>
              <a:buChar char="►"/>
            </a:pPr>
            <a:r>
              <a:rPr lang="en-US" altLang="en-US" sz="2100" dirty="0">
                <a:solidFill>
                  <a:schemeClr val="bg2"/>
                </a:solidFill>
                <a:latin typeface="Liberation Sans" panose="020B0604020202020204" pitchFamily="34" charset="0"/>
              </a:rPr>
              <a:t>Sales</a:t>
            </a:r>
          </a:p>
          <a:p>
            <a:pPr>
              <a:lnSpc>
                <a:spcPct val="120000"/>
              </a:lnSpc>
              <a:spcBef>
                <a:spcPct val="40000"/>
              </a:spcBef>
              <a:buClr>
                <a:srgbClr val="CC0000"/>
              </a:buClr>
              <a:buSzPct val="80000"/>
              <a:buFont typeface="Arial" charset="0"/>
              <a:buChar char="►"/>
            </a:pPr>
            <a:r>
              <a:rPr lang="en-US" altLang="en-US" sz="2100" dirty="0">
                <a:solidFill>
                  <a:schemeClr val="bg2"/>
                </a:solidFill>
                <a:latin typeface="Liberation Sans" panose="020B0604020202020204" pitchFamily="34" charset="0"/>
              </a:rPr>
              <a:t>Direct Materials</a:t>
            </a:r>
          </a:p>
          <a:p>
            <a:pPr>
              <a:lnSpc>
                <a:spcPct val="120000"/>
              </a:lnSpc>
              <a:spcBef>
                <a:spcPct val="40000"/>
              </a:spcBef>
              <a:buClr>
                <a:srgbClr val="CC0000"/>
              </a:buClr>
              <a:buSzPct val="80000"/>
              <a:buFont typeface="Arial" charset="0"/>
              <a:buChar char="►"/>
            </a:pPr>
            <a:r>
              <a:rPr lang="en-US" altLang="en-US" sz="2100" dirty="0">
                <a:solidFill>
                  <a:schemeClr val="bg2"/>
                </a:solidFill>
                <a:latin typeface="Liberation Sans" panose="020B0604020202020204" pitchFamily="34" charset="0"/>
              </a:rPr>
              <a:t>Direct Labor</a:t>
            </a:r>
          </a:p>
        </p:txBody>
      </p:sp>
      <p:sp>
        <p:nvSpPr>
          <p:cNvPr id="4915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49160"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BUDGETED INCOME STATEMENT</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Tree>
  </p:cSld>
  <p:clrMapOvr>
    <a:masterClrMapping/>
  </p:clrMapOvr>
  <p:transition>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5"/>
          <p:cNvSpPr txBox="1">
            <a:spLocks noChangeArrowheads="1"/>
          </p:cNvSpPr>
          <p:nvPr/>
        </p:nvSpPr>
        <p:spPr bwMode="auto">
          <a:xfrm>
            <a:off x="533400" y="1295400"/>
            <a:ext cx="8077200" cy="1295400"/>
          </a:xfrm>
          <a:prstGeom prst="rect">
            <a:avLst/>
          </a:prstGeom>
          <a:noFill/>
          <a:ln w="12700" algn="ctr">
            <a:solidFill>
              <a:schemeClr val="bg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15000"/>
              </a:lnSpc>
              <a:spcBef>
                <a:spcPct val="40000"/>
              </a:spcBef>
              <a:buSzPct val="80000"/>
            </a:pPr>
            <a:r>
              <a:rPr lang="en-US" altLang="en-US" sz="2200" b="1" dirty="0">
                <a:latin typeface="Liberation Sans" panose="020B0604020202020204" pitchFamily="34" charset="0"/>
              </a:rPr>
              <a:t>Illustration: </a:t>
            </a:r>
            <a:r>
              <a:rPr lang="en-US" altLang="en-US" sz="2200" dirty="0">
                <a:latin typeface="Liberation Sans" panose="020B0604020202020204" pitchFamily="34" charset="0"/>
              </a:rPr>
              <a:t>To find the cost of goods sold, it is </a:t>
            </a:r>
            <a:r>
              <a:rPr lang="en-US" altLang="en-US" sz="2200" b="1" dirty="0">
                <a:latin typeface="Liberation Sans" panose="020B0604020202020204" pitchFamily="34" charset="0"/>
              </a:rPr>
              <a:t>first</a:t>
            </a:r>
            <a:r>
              <a:rPr lang="en-US" altLang="en-US" sz="2200" dirty="0">
                <a:latin typeface="Liberation Sans" panose="020B0604020202020204" pitchFamily="34" charset="0"/>
              </a:rPr>
              <a:t> necessary to determine the total unit cost of producing one Rightride, as follows.</a:t>
            </a:r>
          </a:p>
        </p:txBody>
      </p:sp>
      <p:sp>
        <p:nvSpPr>
          <p:cNvPr id="50181" name="Text Box 16"/>
          <p:cNvSpPr txBox="1">
            <a:spLocks noChangeArrowheads="1"/>
          </p:cNvSpPr>
          <p:nvPr/>
        </p:nvSpPr>
        <p:spPr bwMode="auto">
          <a:xfrm>
            <a:off x="533400" y="5105400"/>
            <a:ext cx="8077200" cy="914400"/>
          </a:xfrm>
          <a:prstGeom prst="rect">
            <a:avLst/>
          </a:prstGeom>
          <a:noFill/>
          <a:ln w="12700" algn="ctr">
            <a:solidFill>
              <a:schemeClr val="bg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15000"/>
              </a:lnSpc>
              <a:spcBef>
                <a:spcPct val="40000"/>
              </a:spcBef>
              <a:buSzPct val="80000"/>
            </a:pPr>
            <a:r>
              <a:rPr lang="en-US" altLang="en-US" sz="2200" b="1" dirty="0">
                <a:latin typeface="Liberation Sans" panose="020B0604020202020204" pitchFamily="34" charset="0"/>
              </a:rPr>
              <a:t>Second</a:t>
            </a:r>
            <a:r>
              <a:rPr lang="en-US" altLang="en-US" sz="2200" dirty="0">
                <a:latin typeface="Liberation Sans" panose="020B0604020202020204" pitchFamily="34" charset="0"/>
              </a:rPr>
              <a:t>, determine Cost of Goods Sold by multiplying units sold times unit cost: 15,000 units </a:t>
            </a:r>
            <a:r>
              <a:rPr lang="en-US" altLang="en-US" sz="2200" dirty="0">
                <a:latin typeface="Liberation Sans" panose="020B0604020202020204" pitchFamily="34" charset="0"/>
                <a:cs typeface="Arial" charset="0"/>
              </a:rPr>
              <a:t>x</a:t>
            </a:r>
            <a:r>
              <a:rPr lang="en-US" altLang="en-US" sz="2200" dirty="0">
                <a:latin typeface="Liberation Sans" panose="020B0604020202020204" pitchFamily="34" charset="0"/>
              </a:rPr>
              <a:t> $44</a:t>
            </a:r>
            <a:r>
              <a:rPr lang="en-US" altLang="en-US" sz="2200" dirty="0">
                <a:solidFill>
                  <a:schemeClr val="bg2"/>
                </a:solidFill>
                <a:latin typeface="Liberation Sans" panose="020B0604020202020204" pitchFamily="34" charset="0"/>
              </a:rPr>
              <a:t> = </a:t>
            </a:r>
            <a:r>
              <a:rPr lang="en-US" altLang="en-US" sz="2200" b="1" dirty="0">
                <a:solidFill>
                  <a:srgbClr val="CC0000"/>
                </a:solidFill>
                <a:latin typeface="Liberation Sans" panose="020B0604020202020204" pitchFamily="34" charset="0"/>
              </a:rPr>
              <a:t>$660,000</a:t>
            </a:r>
          </a:p>
        </p:txBody>
      </p:sp>
      <p:sp>
        <p:nvSpPr>
          <p:cNvPr id="50183"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BUDGETED INCOME STATEMENT</a:t>
            </a:r>
          </a:p>
        </p:txBody>
      </p:sp>
      <p:sp>
        <p:nvSpPr>
          <p:cNvPr id="2" name="Rectangle 1"/>
          <p:cNvSpPr/>
          <p:nvPr/>
        </p:nvSpPr>
        <p:spPr>
          <a:xfrm>
            <a:off x="6705600" y="2240280"/>
            <a:ext cx="2286000" cy="461665"/>
          </a:xfrm>
          <a:prstGeom prst="rect">
            <a:avLst/>
          </a:prstGeom>
        </p:spPr>
        <p:txBody>
          <a:bodyPr wrap="square">
            <a:spAutoFit/>
          </a:bodyPr>
          <a:lstStyle/>
          <a:p>
            <a:r>
              <a:rPr lang="en-US" sz="1200" b="1" dirty="0">
                <a:latin typeface="Liberation Sans" panose="020B0604020202020204" pitchFamily="34" charset="0"/>
              </a:rPr>
              <a:t>ILLUSTRATION 13-12</a:t>
            </a:r>
          </a:p>
          <a:p>
            <a:r>
              <a:rPr lang="en-US" sz="1200" dirty="0">
                <a:latin typeface="Liberation Sans" panose="020B0604020202020204" pitchFamily="34" charset="0"/>
              </a:rPr>
              <a:t>Computation of total unit cost</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pic>
        <p:nvPicPr>
          <p:cNvPr id="4" name="Picture 3"/>
          <p:cNvPicPr>
            <a:picLocks noChangeAspect="1"/>
          </p:cNvPicPr>
          <p:nvPr/>
        </p:nvPicPr>
        <p:blipFill>
          <a:blip r:embed="rId3"/>
          <a:stretch>
            <a:fillRect/>
          </a:stretch>
        </p:blipFill>
        <p:spPr>
          <a:xfrm>
            <a:off x="304800" y="2748111"/>
            <a:ext cx="8534400" cy="2110761"/>
          </a:xfrm>
          <a:prstGeom prst="rect">
            <a:avLst/>
          </a:prstGeom>
          <a:noFill/>
          <a:ln w="19050" cap="sq">
            <a:solidFill>
              <a:schemeClr val="tx1"/>
            </a:solidFill>
            <a:miter lim="800000"/>
            <a:headEnd type="none" w="sm" len="sm"/>
            <a:tailEnd type="none" w="sm" len="sm"/>
          </a:ln>
          <a:effectLst/>
        </p:spPr>
      </p:pic>
    </p:spTree>
  </p:cSld>
  <p:clrMapOvr>
    <a:masterClrMapping/>
  </p:clrMapOvr>
  <p:transition>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4"/>
          <p:cNvSpPr txBox="1">
            <a:spLocks noChangeArrowheads="1"/>
          </p:cNvSpPr>
          <p:nvPr/>
        </p:nvSpPr>
        <p:spPr bwMode="auto">
          <a:xfrm>
            <a:off x="533400" y="1219200"/>
            <a:ext cx="8077200" cy="1676400"/>
          </a:xfrm>
          <a:prstGeom prst="rect">
            <a:avLst/>
          </a:prstGeom>
          <a:noFill/>
          <a:ln w="12700" algn="ctr">
            <a:solidFill>
              <a:schemeClr val="bg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defPPr>
              <a:defRPr lang="en-US"/>
            </a:defPPr>
            <a:lvl1pPr>
              <a:lnSpc>
                <a:spcPct val="115000"/>
              </a:lnSpc>
              <a:spcBef>
                <a:spcPct val="40000"/>
              </a:spcBef>
              <a:buSzPct val="80000"/>
              <a:defRPr sz="2200" b="1">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altLang="en-US" dirty="0"/>
              <a:t>Illustration: </a:t>
            </a:r>
            <a:r>
              <a:rPr lang="en-US" altLang="en-US" b="0" dirty="0"/>
              <a:t>All data for the income statement come from the individual operating budgets except the following: (1) interest expense is expected to be $100, and (2) income taxes are estimated to be $12,000.</a:t>
            </a:r>
          </a:p>
        </p:txBody>
      </p:sp>
      <p:sp>
        <p:nvSpPr>
          <p:cNvPr id="51205"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 name="Rectangle 1"/>
          <p:cNvSpPr/>
          <p:nvPr/>
        </p:nvSpPr>
        <p:spPr>
          <a:xfrm>
            <a:off x="5334000" y="2456328"/>
            <a:ext cx="3069609" cy="461665"/>
          </a:xfrm>
          <a:prstGeom prst="rect">
            <a:avLst/>
          </a:prstGeom>
        </p:spPr>
        <p:txBody>
          <a:bodyPr wrap="square">
            <a:spAutoFit/>
          </a:bodyPr>
          <a:lstStyle/>
          <a:p>
            <a:r>
              <a:rPr lang="en-US" sz="1200" b="1" dirty="0">
                <a:latin typeface="Liberation Sans" panose="020B0604020202020204" pitchFamily="34" charset="0"/>
              </a:rPr>
              <a:t>ILLUSTRATION 13-13</a:t>
            </a:r>
          </a:p>
          <a:p>
            <a:r>
              <a:rPr lang="en-US" sz="1200" dirty="0">
                <a:latin typeface="Liberation Sans" panose="020B0604020202020204" pitchFamily="34" charset="0"/>
              </a:rPr>
              <a:t>Budgeted multiple-step income statement</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
        <p:nvSpPr>
          <p:cNvPr id="9"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BUDGETED INCOME STATEMENT</a:t>
            </a:r>
          </a:p>
        </p:txBody>
      </p:sp>
      <p:pic>
        <p:nvPicPr>
          <p:cNvPr id="4" name="Picture 3"/>
          <p:cNvPicPr>
            <a:picLocks noChangeAspect="1"/>
          </p:cNvPicPr>
          <p:nvPr/>
        </p:nvPicPr>
        <p:blipFill>
          <a:blip r:embed="rId3"/>
          <a:stretch>
            <a:fillRect/>
          </a:stretch>
        </p:blipFill>
        <p:spPr>
          <a:xfrm>
            <a:off x="978265" y="2965856"/>
            <a:ext cx="7022735" cy="3673913"/>
          </a:xfrm>
          <a:prstGeom prst="rect">
            <a:avLst/>
          </a:prstGeom>
          <a:noFill/>
          <a:ln w="12700" cap="sq">
            <a:solidFill>
              <a:schemeClr val="tx1"/>
            </a:solidFill>
            <a:miter lim="800000"/>
            <a:headEnd type="none" w="sm" len="sm"/>
            <a:tailEnd type="none" w="sm" len="sm"/>
          </a:ln>
          <a:effectLst/>
        </p:spPr>
      </p:pic>
    </p:spTree>
  </p:cSld>
  <p:clrMapOvr>
    <a:masterClrMapping/>
  </p:clrMapOvr>
  <p:transition>
    <p:wipe dir="r"/>
  </p:transition>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body" idx="1"/>
          </p:nvPr>
        </p:nvSpPr>
        <p:spPr bwMode="auto">
          <a:xfrm>
            <a:off x="533400" y="1981200"/>
            <a:ext cx="8077200" cy="914400"/>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lnSpc>
                <a:spcPct val="120000"/>
              </a:lnSpc>
              <a:buFont typeface="Wingdings" pitchFamily="2" charset="2"/>
              <a:buNone/>
            </a:pPr>
            <a:r>
              <a:rPr lang="en-US" altLang="en-US" sz="2200" b="0" dirty="0">
                <a:solidFill>
                  <a:schemeClr val="tx1"/>
                </a:solidFill>
                <a:effectLst/>
                <a:latin typeface="Liberation Sans" panose="020B0604020202020204" pitchFamily="34" charset="0"/>
              </a:rPr>
              <a:t>Each of the following budgets is used in preparing the budgeted income statement </a:t>
            </a:r>
            <a:r>
              <a:rPr lang="en-US" altLang="en-US" sz="2200" dirty="0">
                <a:solidFill>
                  <a:schemeClr val="tx1"/>
                </a:solidFill>
                <a:effectLst/>
                <a:latin typeface="Liberation Sans" panose="020B0604020202020204" pitchFamily="34" charset="0"/>
              </a:rPr>
              <a:t>except</a:t>
            </a:r>
            <a:r>
              <a:rPr lang="en-US" altLang="en-US" sz="2200" b="0" dirty="0">
                <a:solidFill>
                  <a:schemeClr val="tx1"/>
                </a:solidFill>
                <a:effectLst/>
                <a:latin typeface="Liberation Sans" panose="020B0604020202020204" pitchFamily="34" charset="0"/>
              </a:rPr>
              <a:t> the:</a:t>
            </a:r>
          </a:p>
        </p:txBody>
      </p:sp>
      <p:sp>
        <p:nvSpPr>
          <p:cNvPr id="52227" name="Rectangle 3"/>
          <p:cNvSpPr>
            <a:spLocks noChangeArrowheads="1"/>
          </p:cNvSpPr>
          <p:nvPr/>
        </p:nvSpPr>
        <p:spPr bwMode="auto">
          <a:xfrm>
            <a:off x="762000" y="2971800"/>
            <a:ext cx="7696200" cy="2362200"/>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lstStyle>
            <a:lvl1pPr marL="517525" indent="-51752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a.	Sales budget.</a:t>
            </a:r>
          </a:p>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b. 	Selling and administrative budget. </a:t>
            </a:r>
          </a:p>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c. 	Capital expenditure budget.</a:t>
            </a:r>
          </a:p>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d. 	Direct labor budget. </a:t>
            </a:r>
          </a:p>
        </p:txBody>
      </p:sp>
      <p:sp>
        <p:nvSpPr>
          <p:cNvPr id="12" name="Text Box 9"/>
          <p:cNvSpPr txBox="1">
            <a:spLocks noChangeArrowheads="1"/>
          </p:cNvSpPr>
          <p:nvPr/>
        </p:nvSpPr>
        <p:spPr bwMode="auto">
          <a:xfrm>
            <a:off x="533400" y="1295400"/>
            <a:ext cx="43434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3000" b="1">
                <a:solidFill>
                  <a:srgbClr val="CC00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dirty="0"/>
              <a:t>Question</a:t>
            </a:r>
          </a:p>
        </p:txBody>
      </p:sp>
      <p:sp>
        <p:nvSpPr>
          <p:cNvPr id="5223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Notched Right Arrow 8"/>
          <p:cNvSpPr/>
          <p:nvPr/>
        </p:nvSpPr>
        <p:spPr bwMode="auto">
          <a:xfrm>
            <a:off x="228600" y="4142592"/>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p>
            <a:endParaRPr lang="en-US" altLang="en-US" dirty="0">
              <a:latin typeface="Liberation Sans" panose="020B0604020202020204" pitchFamily="34" charset="0"/>
            </a:endParaRP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
        <p:nvSpPr>
          <p:cNvPr id="11"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BUDGETED INCOME STATEMENT</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4"/>
          <p:cNvSpPr>
            <a:spLocks noChangeArrowheads="1"/>
          </p:cNvSpPr>
          <p:nvPr/>
        </p:nvSpPr>
        <p:spPr bwMode="auto">
          <a:xfrm>
            <a:off x="609600" y="1476375"/>
            <a:ext cx="7772400" cy="3324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5000"/>
              </a:lnSpc>
            </a:pPr>
            <a:r>
              <a:rPr lang="en-US" altLang="en-US" sz="2100" dirty="0">
                <a:latin typeface="Liberation Sans" panose="020B0604020202020204" pitchFamily="34" charset="0"/>
              </a:rPr>
              <a:t>Soriano Company is preparing its budgeted income statement for 2017. Relevant data pertaining to its sales, production, and direct materials budgets can be found on the following slide. Soriano budgets 0.5 hours of direct labor per unit, labor costs at $15 per hour, and manufacturing overhead at $25 per direct labor hour. Its budgeted selling and administrative expenses for 2017are $12,000,000. </a:t>
            </a:r>
            <a:r>
              <a:rPr lang="en-US" altLang="en-US" sz="2100" b="1" dirty="0">
                <a:latin typeface="Liberation Sans" panose="020B0604020202020204" pitchFamily="34" charset="0"/>
              </a:rPr>
              <a:t>(a)</a:t>
            </a:r>
            <a:r>
              <a:rPr lang="en-US" altLang="en-US" sz="2100" dirty="0">
                <a:latin typeface="Liberation Sans" panose="020B0604020202020204" pitchFamily="34" charset="0"/>
              </a:rPr>
              <a:t> Calculate the budgeted total unit cost. </a:t>
            </a:r>
            <a:r>
              <a:rPr lang="en-US" altLang="en-US" sz="2100" b="1" dirty="0">
                <a:latin typeface="Liberation Sans" panose="020B0604020202020204" pitchFamily="34" charset="0"/>
              </a:rPr>
              <a:t>(b)</a:t>
            </a:r>
            <a:r>
              <a:rPr lang="en-US" altLang="en-US" sz="2100" dirty="0">
                <a:latin typeface="Liberation Sans" panose="020B0604020202020204" pitchFamily="34" charset="0"/>
              </a:rPr>
              <a:t> Prepare the budgeted income statement for 2017.</a:t>
            </a:r>
          </a:p>
        </p:txBody>
      </p:sp>
      <p:sp>
        <p:nvSpPr>
          <p:cNvPr id="1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
        <p:nvSpPr>
          <p:cNvPr id="17" name="Isosceles Triangle 16"/>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8" name="TextBox 17"/>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19" name="TextBox 18"/>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3</a:t>
            </a:r>
            <a:endParaRPr lang="en-US" sz="4000" b="1" i="0" dirty="0">
              <a:solidFill>
                <a:srgbClr val="E20000"/>
              </a:solidFill>
              <a:effectLst/>
              <a:latin typeface="+mn-lt"/>
            </a:endParaRPr>
          </a:p>
        </p:txBody>
      </p:sp>
      <p:sp>
        <p:nvSpPr>
          <p:cNvPr id="20" name="Rounded Rectangle 19"/>
          <p:cNvSpPr/>
          <p:nvPr/>
        </p:nvSpPr>
        <p:spPr bwMode="auto">
          <a:xfrm>
            <a:off x="2813712" y="351564"/>
            <a:ext cx="6139789" cy="856314"/>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a:solidFill>
                  <a:schemeClr val="accent3"/>
                </a:solidFill>
                <a:latin typeface="Liberation Sans" panose="020B0604020202020204" pitchFamily="34" charset="0"/>
              </a:rPr>
              <a:t>Budgeted Income Statement</a:t>
            </a:r>
          </a:p>
        </p:txBody>
      </p:sp>
      <p:cxnSp>
        <p:nvCxnSpPr>
          <p:cNvPr id="21" name="Straight Connector 20"/>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2" name="Rectangle 21"/>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cSld>
  <p:clrMapOvr>
    <a:masterClrMapping/>
  </p:clrMapOvr>
  <p:transition>
    <p:wipe dir="r"/>
  </p:transition>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17535" y="2965888"/>
            <a:ext cx="8308930" cy="1747292"/>
          </a:xfrm>
          <a:prstGeom prst="rect">
            <a:avLst/>
          </a:prstGeom>
        </p:spPr>
      </p:pic>
      <p:sp>
        <p:nvSpPr>
          <p:cNvPr id="55299" name="Rectangle 3"/>
          <p:cNvSpPr>
            <a:spLocks noChangeArrowheads="1"/>
          </p:cNvSpPr>
          <p:nvPr/>
        </p:nvSpPr>
        <p:spPr bwMode="auto">
          <a:xfrm>
            <a:off x="609600" y="1371600"/>
            <a:ext cx="77724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5000"/>
              </a:lnSpc>
            </a:pPr>
            <a:r>
              <a:rPr lang="en-US" altLang="en-US" sz="2000" dirty="0">
                <a:latin typeface="Liberation Sans" panose="020B0604020202020204" pitchFamily="34" charset="0"/>
              </a:rPr>
              <a:t>Calculate the budgeted total unit cost and prepare the budgeted income statement for 2017.</a:t>
            </a:r>
          </a:p>
        </p:txBody>
      </p:sp>
      <p:sp>
        <p:nvSpPr>
          <p:cNvPr id="2" name="TextBox 1"/>
          <p:cNvSpPr txBox="1"/>
          <p:nvPr/>
        </p:nvSpPr>
        <p:spPr>
          <a:xfrm>
            <a:off x="609600" y="2266950"/>
            <a:ext cx="533400" cy="400050"/>
          </a:xfrm>
          <a:prstGeom prst="rect">
            <a:avLst/>
          </a:prstGeom>
          <a:solidFill>
            <a:schemeClr val="accent3"/>
          </a:solidFill>
        </p:spPr>
        <p:txBody>
          <a:bodyPr>
            <a:spAutoFit/>
          </a:bodyPr>
          <a:lstStyle/>
          <a:p>
            <a:pPr>
              <a:defRPr/>
            </a:pPr>
            <a:r>
              <a:rPr lang="en-US" sz="2000" dirty="0">
                <a:latin typeface="Liberation Sans" panose="020B0604020202020204" pitchFamily="34" charset="0"/>
              </a:rPr>
              <a:t>(a)</a:t>
            </a:r>
          </a:p>
        </p:txBody>
      </p:sp>
      <p:sp>
        <p:nvSpPr>
          <p:cNvPr id="12"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
        <p:nvSpPr>
          <p:cNvPr id="3" name="Rectangle 2"/>
          <p:cNvSpPr/>
          <p:nvPr/>
        </p:nvSpPr>
        <p:spPr bwMode="auto">
          <a:xfrm>
            <a:off x="3886200" y="3352800"/>
            <a:ext cx="4953000" cy="304800"/>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16" name="Rectangle 15"/>
          <p:cNvSpPr/>
          <p:nvPr/>
        </p:nvSpPr>
        <p:spPr bwMode="auto">
          <a:xfrm>
            <a:off x="3886200" y="3657600"/>
            <a:ext cx="4953000" cy="304800"/>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22" name="Rectangle 21"/>
          <p:cNvSpPr/>
          <p:nvPr/>
        </p:nvSpPr>
        <p:spPr bwMode="auto">
          <a:xfrm>
            <a:off x="3886200" y="3910310"/>
            <a:ext cx="4953000" cy="251901"/>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23" name="Rectangle 22"/>
          <p:cNvSpPr/>
          <p:nvPr/>
        </p:nvSpPr>
        <p:spPr bwMode="auto">
          <a:xfrm>
            <a:off x="3886200" y="4216710"/>
            <a:ext cx="4953000" cy="304800"/>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
        <p:nvSpPr>
          <p:cNvPr id="24" name="Isosceles Triangle 23"/>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5" name="TextBox 24"/>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6" name="TextBox 25"/>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3</a:t>
            </a:r>
            <a:endParaRPr lang="en-US" sz="4000" b="1" i="0" dirty="0">
              <a:solidFill>
                <a:srgbClr val="E20000"/>
              </a:solidFill>
              <a:effectLst/>
              <a:latin typeface="+mn-lt"/>
            </a:endParaRPr>
          </a:p>
        </p:txBody>
      </p:sp>
      <p:sp>
        <p:nvSpPr>
          <p:cNvPr id="27" name="Rounded Rectangle 26"/>
          <p:cNvSpPr/>
          <p:nvPr/>
        </p:nvSpPr>
        <p:spPr bwMode="auto">
          <a:xfrm>
            <a:off x="2813712" y="351564"/>
            <a:ext cx="6139789" cy="856314"/>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a:solidFill>
                  <a:schemeClr val="accent3"/>
                </a:solidFill>
                <a:latin typeface="Liberation Sans" panose="020B0604020202020204" pitchFamily="34" charset="0"/>
              </a:rPr>
              <a:t>Budgeted Income Statement</a:t>
            </a:r>
          </a:p>
        </p:txBody>
      </p:sp>
      <p:cxnSp>
        <p:nvCxnSpPr>
          <p:cNvPr id="28" name="Straight Connector 27"/>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29" name="Rectangle 28"/>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grpId="0" nodeType="clickEffect">
                                  <p:stCondLst>
                                    <p:cond delay="0"/>
                                  </p:stCondLst>
                                  <p:childTnLst>
                                    <p:animEffect transition="out" filter="wipe(left)">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grpId="0" nodeType="clickEffect">
                                  <p:stCondLst>
                                    <p:cond delay="0"/>
                                  </p:stCondLst>
                                  <p:childTnLst>
                                    <p:animEffect transition="out" filter="wipe(left)">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grpId="0" nodeType="clickEffect">
                                  <p:stCondLst>
                                    <p:cond delay="0"/>
                                  </p:stCondLst>
                                  <p:childTnLst>
                                    <p:animEffect transition="out" filter="wipe(left)">
                                      <p:cBhvr>
                                        <p:cTn id="16" dur="500"/>
                                        <p:tgtEl>
                                          <p:spTgt spid="22"/>
                                        </p:tgtEl>
                                      </p:cBhvr>
                                    </p:animEffect>
                                    <p:set>
                                      <p:cBhvr>
                                        <p:cTn id="17" dur="1" fill="hold">
                                          <p:stCondLst>
                                            <p:cond delay="499"/>
                                          </p:stCondLst>
                                        </p:cTn>
                                        <p:tgtEl>
                                          <p:spTgt spid="2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grpId="0" nodeType="clickEffect">
                                  <p:stCondLst>
                                    <p:cond delay="0"/>
                                  </p:stCondLst>
                                  <p:childTnLst>
                                    <p:animEffect transition="out" filter="wipe(left)">
                                      <p:cBhvr>
                                        <p:cTn id="21" dur="500"/>
                                        <p:tgtEl>
                                          <p:spTgt spid="23"/>
                                        </p:tgtEl>
                                      </p:cBhvr>
                                    </p:animEffect>
                                    <p:set>
                                      <p:cBhvr>
                                        <p:cTn id="22" dur="1" fill="hold">
                                          <p:stCondLst>
                                            <p:cond delay="499"/>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6" grpId="0" animBg="1"/>
      <p:bldP spid="22" grpId="0" animBg="1"/>
      <p:bldP spid="23" grpId="0" animBg="1"/>
    </p:bld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39488" y="2809507"/>
            <a:ext cx="8599712" cy="2981693"/>
          </a:xfrm>
          <a:prstGeom prst="rect">
            <a:avLst/>
          </a:prstGeom>
          <a:ln>
            <a:solidFill>
              <a:schemeClr val="tx1"/>
            </a:solidFill>
          </a:ln>
        </p:spPr>
      </p:pic>
      <p:pic>
        <p:nvPicPr>
          <p:cNvPr id="55298"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5181600"/>
            <a:ext cx="1447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5299" name="Rectangle 3"/>
          <p:cNvSpPr>
            <a:spLocks noChangeArrowheads="1"/>
          </p:cNvSpPr>
          <p:nvPr/>
        </p:nvSpPr>
        <p:spPr bwMode="auto">
          <a:xfrm>
            <a:off x="609600" y="1379839"/>
            <a:ext cx="7772400"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5000"/>
              </a:lnSpc>
            </a:pPr>
            <a:r>
              <a:rPr lang="en-US" altLang="en-US" sz="2000" dirty="0">
                <a:latin typeface="Liberation Sans" panose="020B0604020202020204" pitchFamily="34" charset="0"/>
              </a:rPr>
              <a:t>Calculate the budgeted total unit cost and prepare the budgeted income statement for 2017.</a:t>
            </a:r>
          </a:p>
        </p:txBody>
      </p:sp>
      <p:sp>
        <p:nvSpPr>
          <p:cNvPr id="22" name="TextBox 21"/>
          <p:cNvSpPr txBox="1"/>
          <p:nvPr/>
        </p:nvSpPr>
        <p:spPr>
          <a:xfrm>
            <a:off x="609600" y="2275189"/>
            <a:ext cx="533400" cy="400050"/>
          </a:xfrm>
          <a:prstGeom prst="rect">
            <a:avLst/>
          </a:prstGeom>
          <a:solidFill>
            <a:schemeClr val="accent3"/>
          </a:solidFill>
        </p:spPr>
        <p:txBody>
          <a:bodyPr>
            <a:spAutoFit/>
          </a:bodyPr>
          <a:lstStyle/>
          <a:p>
            <a:pPr>
              <a:defRPr/>
            </a:pPr>
            <a:r>
              <a:rPr lang="en-US" sz="2000" dirty="0">
                <a:latin typeface="Liberation Sans" panose="020B0604020202020204" pitchFamily="34" charset="0"/>
              </a:rPr>
              <a:t>(b)</a:t>
            </a:r>
          </a:p>
        </p:txBody>
      </p:sp>
      <p:sp>
        <p:nvSpPr>
          <p:cNvPr id="23"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3</a:t>
            </a:r>
          </a:p>
        </p:txBody>
      </p:sp>
      <p:sp>
        <p:nvSpPr>
          <p:cNvPr id="29" name="Isosceles Triangle 28"/>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30" name="TextBox 29"/>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31" name="TextBox 30"/>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3</a:t>
            </a:r>
            <a:endParaRPr lang="en-US" sz="4000" b="1" i="0" dirty="0">
              <a:solidFill>
                <a:srgbClr val="E20000"/>
              </a:solidFill>
              <a:effectLst/>
              <a:latin typeface="+mn-lt"/>
            </a:endParaRPr>
          </a:p>
        </p:txBody>
      </p:sp>
      <p:sp>
        <p:nvSpPr>
          <p:cNvPr id="32" name="Rounded Rectangle 31"/>
          <p:cNvSpPr/>
          <p:nvPr/>
        </p:nvSpPr>
        <p:spPr bwMode="auto">
          <a:xfrm>
            <a:off x="2813712" y="351564"/>
            <a:ext cx="6139789" cy="856314"/>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a:solidFill>
                  <a:schemeClr val="accent3"/>
                </a:solidFill>
                <a:latin typeface="Liberation Sans" panose="020B0604020202020204" pitchFamily="34" charset="0"/>
              </a:rPr>
              <a:t>Budgeted Income Statement</a:t>
            </a:r>
          </a:p>
        </p:txBody>
      </p:sp>
      <p:cxnSp>
        <p:nvCxnSpPr>
          <p:cNvPr id="33" name="Straight Connector 32"/>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4" name="Rectangle 33"/>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pic>
        <p:nvPicPr>
          <p:cNvPr id="3" name="Picture 2"/>
          <p:cNvPicPr preferRelativeResize="0">
            <a:picLocks/>
          </p:cNvPicPr>
          <p:nvPr/>
        </p:nvPicPr>
        <p:blipFill>
          <a:blip r:embed="rId5"/>
          <a:stretch>
            <a:fillRect/>
          </a:stretch>
        </p:blipFill>
        <p:spPr>
          <a:xfrm>
            <a:off x="990600" y="4008880"/>
            <a:ext cx="7788799" cy="305352"/>
          </a:xfrm>
          <a:prstGeom prst="rect">
            <a:avLst/>
          </a:prstGeom>
        </p:spPr>
      </p:pic>
      <p:pic>
        <p:nvPicPr>
          <p:cNvPr id="21" name="Picture 20"/>
          <p:cNvPicPr preferRelativeResize="0">
            <a:picLocks/>
          </p:cNvPicPr>
          <p:nvPr/>
        </p:nvPicPr>
        <p:blipFill>
          <a:blip r:embed="rId5"/>
          <a:stretch>
            <a:fillRect/>
          </a:stretch>
        </p:blipFill>
        <p:spPr>
          <a:xfrm>
            <a:off x="2438400" y="4311237"/>
            <a:ext cx="6340999" cy="277593"/>
          </a:xfrm>
          <a:prstGeom prst="rect">
            <a:avLst/>
          </a:prstGeom>
        </p:spPr>
      </p:pic>
      <p:pic>
        <p:nvPicPr>
          <p:cNvPr id="35" name="Picture 34"/>
          <p:cNvPicPr preferRelativeResize="0">
            <a:picLocks/>
          </p:cNvPicPr>
          <p:nvPr/>
        </p:nvPicPr>
        <p:blipFill>
          <a:blip r:embed="rId5"/>
          <a:stretch>
            <a:fillRect/>
          </a:stretch>
        </p:blipFill>
        <p:spPr>
          <a:xfrm>
            <a:off x="7239000" y="4652967"/>
            <a:ext cx="1540399" cy="277593"/>
          </a:xfrm>
          <a:prstGeom prst="rect">
            <a:avLst/>
          </a:prstGeom>
        </p:spPr>
      </p:pic>
      <p:pic>
        <p:nvPicPr>
          <p:cNvPr id="36" name="Picture 35"/>
          <p:cNvPicPr preferRelativeResize="0">
            <a:picLocks/>
          </p:cNvPicPr>
          <p:nvPr/>
        </p:nvPicPr>
        <p:blipFill>
          <a:blip r:embed="rId5"/>
          <a:stretch>
            <a:fillRect/>
          </a:stretch>
        </p:blipFill>
        <p:spPr>
          <a:xfrm>
            <a:off x="7239000" y="4940937"/>
            <a:ext cx="1540399" cy="277593"/>
          </a:xfrm>
          <a:prstGeom prst="rect">
            <a:avLst/>
          </a:prstGeom>
        </p:spPr>
      </p:pic>
      <p:pic>
        <p:nvPicPr>
          <p:cNvPr id="37" name="Picture 36"/>
          <p:cNvPicPr preferRelativeResize="0">
            <a:picLocks/>
          </p:cNvPicPr>
          <p:nvPr/>
        </p:nvPicPr>
        <p:blipFill>
          <a:blip r:embed="rId5"/>
          <a:stretch>
            <a:fillRect/>
          </a:stretch>
        </p:blipFill>
        <p:spPr>
          <a:xfrm>
            <a:off x="7239000" y="5311560"/>
            <a:ext cx="1540399" cy="277593"/>
          </a:xfrm>
          <a:prstGeom prst="rect">
            <a:avLst/>
          </a:prstGeom>
        </p:spPr>
      </p:pic>
    </p:spTree>
    <p:extLst>
      <p:ext uri="{BB962C8B-B14F-4D97-AF65-F5344CB8AC3E}">
        <p14:creationId xmlns:p14="http://schemas.microsoft.com/office/powerpoint/2010/main" val="405784830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nodeType="clickEffect">
                                  <p:stCondLst>
                                    <p:cond delay="0"/>
                                  </p:stCondLst>
                                  <p:childTnLst>
                                    <p:animEffect transition="out" filter="wipe(left)">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nodeType="clickEffect">
                                  <p:stCondLst>
                                    <p:cond delay="0"/>
                                  </p:stCondLst>
                                  <p:childTnLst>
                                    <p:animEffect transition="out" filter="wipe(left)">
                                      <p:cBhvr>
                                        <p:cTn id="11" dur="500"/>
                                        <p:tgtEl>
                                          <p:spTgt spid="21"/>
                                        </p:tgtEl>
                                      </p:cBhvr>
                                    </p:animEffect>
                                    <p:set>
                                      <p:cBhvr>
                                        <p:cTn id="12" dur="1" fill="hold">
                                          <p:stCondLst>
                                            <p:cond delay="499"/>
                                          </p:stCondLst>
                                        </p:cTn>
                                        <p:tgtEl>
                                          <p:spTgt spid="21"/>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nodeType="clickEffect">
                                  <p:stCondLst>
                                    <p:cond delay="0"/>
                                  </p:stCondLst>
                                  <p:childTnLst>
                                    <p:animEffect transition="out" filter="wipe(left)">
                                      <p:cBhvr>
                                        <p:cTn id="16" dur="500"/>
                                        <p:tgtEl>
                                          <p:spTgt spid="35"/>
                                        </p:tgtEl>
                                      </p:cBhvr>
                                    </p:animEffect>
                                    <p:set>
                                      <p:cBhvr>
                                        <p:cTn id="17" dur="1" fill="hold">
                                          <p:stCondLst>
                                            <p:cond delay="499"/>
                                          </p:stCondLst>
                                        </p:cTn>
                                        <p:tgtEl>
                                          <p:spTgt spid="3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nodeType="clickEffect">
                                  <p:stCondLst>
                                    <p:cond delay="0"/>
                                  </p:stCondLst>
                                  <p:childTnLst>
                                    <p:animEffect transition="out" filter="wipe(left)">
                                      <p:cBhvr>
                                        <p:cTn id="21" dur="500"/>
                                        <p:tgtEl>
                                          <p:spTgt spid="36"/>
                                        </p:tgtEl>
                                      </p:cBhvr>
                                    </p:animEffect>
                                    <p:set>
                                      <p:cBhvr>
                                        <p:cTn id="22" dur="1" fill="hold">
                                          <p:stCondLst>
                                            <p:cond delay="499"/>
                                          </p:stCondLst>
                                        </p:cTn>
                                        <p:tgtEl>
                                          <p:spTgt spid="3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nodeType="clickEffect">
                                  <p:stCondLst>
                                    <p:cond delay="0"/>
                                  </p:stCondLst>
                                  <p:childTnLst>
                                    <p:animEffect transition="out" filter="wipe(left)">
                                      <p:cBhvr>
                                        <p:cTn id="26" dur="500"/>
                                        <p:tgtEl>
                                          <p:spTgt spid="37"/>
                                        </p:tgtEl>
                                      </p:cBhvr>
                                    </p:animEffect>
                                    <p:set>
                                      <p:cBhvr>
                                        <p:cTn id="27" dur="1" fill="hold">
                                          <p:stCondLst>
                                            <p:cond delay="499"/>
                                          </p:stCondLst>
                                        </p:cTn>
                                        <p:tgtEl>
                                          <p:spTgt spid="3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noChangeArrowheads="1"/>
          </p:cNvSpPr>
          <p:nvPr>
            <p:ph type="body" sz="half" idx="1"/>
          </p:nvPr>
        </p:nvSpPr>
        <p:spPr bwMode="auto">
          <a:xfrm>
            <a:off x="533400" y="2069352"/>
            <a:ext cx="7848600" cy="4114800"/>
          </a:xfr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0488" tIns="44450" rIns="90488" bIns="44450" numCol="1" anchor="t" anchorCtr="0" compatLnSpc="1">
            <a:prstTxWarp prst="textNoShape">
              <a:avLst/>
            </a:prstTxWarp>
          </a:bodyPr>
          <a:lstStyle/>
          <a:p>
            <a:pPr marL="685800" lvl="1" indent="-457200">
              <a:lnSpc>
                <a:spcPct val="120000"/>
              </a:lnSpc>
              <a:spcBef>
                <a:spcPct val="50000"/>
              </a:spcBef>
              <a:buClr>
                <a:srgbClr val="CC0000"/>
              </a:buClr>
              <a:buSzPct val="80000"/>
              <a:buFont typeface="Wingdings" pitchFamily="2" charset="2"/>
              <a:buChar char="u"/>
            </a:pPr>
            <a:r>
              <a:rPr lang="en-US" altLang="en-US" sz="2200" b="0" dirty="0">
                <a:effectLst/>
                <a:latin typeface="Liberation Sans" panose="020B0604020202020204" pitchFamily="34" charset="0"/>
              </a:rPr>
              <a:t>Shows anticipated cash flows.</a:t>
            </a:r>
          </a:p>
          <a:p>
            <a:pPr marL="685800" lvl="1" indent="-457200">
              <a:lnSpc>
                <a:spcPct val="120000"/>
              </a:lnSpc>
              <a:spcBef>
                <a:spcPct val="50000"/>
              </a:spcBef>
              <a:buClr>
                <a:srgbClr val="CC0000"/>
              </a:buClr>
              <a:buSzPct val="80000"/>
              <a:buFont typeface="Wingdings" pitchFamily="2" charset="2"/>
              <a:buChar char="u"/>
            </a:pPr>
            <a:r>
              <a:rPr lang="en-US" altLang="en-US" sz="2200" b="0" dirty="0">
                <a:effectLst/>
                <a:latin typeface="Liberation Sans" panose="020B0604020202020204" pitchFamily="34" charset="0"/>
              </a:rPr>
              <a:t>Often considered to be the most important output in preparing financial budgets.</a:t>
            </a:r>
          </a:p>
          <a:p>
            <a:pPr marL="685800" lvl="1" indent="-457200">
              <a:lnSpc>
                <a:spcPct val="120000"/>
              </a:lnSpc>
              <a:spcBef>
                <a:spcPct val="50000"/>
              </a:spcBef>
              <a:buClr>
                <a:srgbClr val="CC0000"/>
              </a:buClr>
              <a:buSzPct val="80000"/>
              <a:buFont typeface="Wingdings" pitchFamily="2" charset="2"/>
              <a:buChar char="u"/>
            </a:pPr>
            <a:r>
              <a:rPr lang="en-US" altLang="en-US" sz="2200" b="0" dirty="0">
                <a:effectLst/>
                <a:latin typeface="Liberation Sans" panose="020B0604020202020204" pitchFamily="34" charset="0"/>
              </a:rPr>
              <a:t>Contains three sections:</a:t>
            </a:r>
          </a:p>
          <a:p>
            <a:pPr marL="1257300" lvl="2" indent="-457200">
              <a:lnSpc>
                <a:spcPct val="120000"/>
              </a:lnSpc>
              <a:spcBef>
                <a:spcPct val="50000"/>
              </a:spcBef>
              <a:buClr>
                <a:srgbClr val="CC0000"/>
              </a:buClr>
              <a:buSzPct val="80000"/>
              <a:buFont typeface="Arial" charset="0"/>
              <a:buChar char="►"/>
            </a:pPr>
            <a:r>
              <a:rPr lang="en-US" altLang="en-US" sz="2100" b="0" dirty="0">
                <a:effectLst/>
                <a:latin typeface="Liberation Sans" panose="020B0604020202020204" pitchFamily="34" charset="0"/>
              </a:rPr>
              <a:t>Cash Receipts</a:t>
            </a:r>
          </a:p>
          <a:p>
            <a:pPr marL="1257300" lvl="2" indent="-457200">
              <a:lnSpc>
                <a:spcPct val="120000"/>
              </a:lnSpc>
              <a:spcBef>
                <a:spcPct val="50000"/>
              </a:spcBef>
              <a:buClr>
                <a:srgbClr val="CC0000"/>
              </a:buClr>
              <a:buSzPct val="80000"/>
              <a:buFont typeface="Arial" charset="0"/>
              <a:buChar char="►"/>
            </a:pPr>
            <a:r>
              <a:rPr lang="en-US" altLang="en-US" sz="2100" b="0" dirty="0">
                <a:effectLst/>
                <a:latin typeface="Liberation Sans" panose="020B0604020202020204" pitchFamily="34" charset="0"/>
              </a:rPr>
              <a:t>Cash Disbursements</a:t>
            </a:r>
          </a:p>
          <a:p>
            <a:pPr marL="1257300" lvl="2" indent="-457200">
              <a:lnSpc>
                <a:spcPct val="120000"/>
              </a:lnSpc>
              <a:spcBef>
                <a:spcPct val="50000"/>
              </a:spcBef>
              <a:buClr>
                <a:srgbClr val="CC0000"/>
              </a:buClr>
              <a:buSzPct val="80000"/>
              <a:buFont typeface="Arial" charset="0"/>
              <a:buChar char="►"/>
            </a:pPr>
            <a:r>
              <a:rPr lang="en-US" altLang="en-US" sz="2100" b="0" dirty="0">
                <a:effectLst/>
                <a:latin typeface="Liberation Sans" panose="020B0604020202020204" pitchFamily="34" charset="0"/>
              </a:rPr>
              <a:t>Financing</a:t>
            </a:r>
          </a:p>
          <a:p>
            <a:pPr marL="685800" lvl="1" indent="-457200">
              <a:lnSpc>
                <a:spcPct val="120000"/>
              </a:lnSpc>
              <a:spcBef>
                <a:spcPct val="50000"/>
              </a:spcBef>
              <a:buClr>
                <a:srgbClr val="CC0000"/>
              </a:buClr>
              <a:buSzPct val="80000"/>
              <a:buFont typeface="Wingdings" pitchFamily="2" charset="2"/>
              <a:buChar char="u"/>
            </a:pPr>
            <a:r>
              <a:rPr lang="en-US" altLang="en-US" sz="2200" b="0" dirty="0">
                <a:effectLst/>
                <a:latin typeface="Liberation Sans" panose="020B0604020202020204" pitchFamily="34" charset="0"/>
              </a:rPr>
              <a:t>Shows beginning and ending cash balances.</a:t>
            </a:r>
          </a:p>
        </p:txBody>
      </p:sp>
      <p:sp>
        <p:nvSpPr>
          <p:cNvPr id="14" name="Text Box 6"/>
          <p:cNvSpPr txBox="1">
            <a:spLocks noChangeArrowheads="1"/>
          </p:cNvSpPr>
          <p:nvPr/>
        </p:nvSpPr>
        <p:spPr bwMode="auto">
          <a:xfrm>
            <a:off x="533400" y="1459752"/>
            <a:ext cx="6629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2800" b="1" dirty="0">
                <a:solidFill>
                  <a:schemeClr val="tx2">
                    <a:lumMod val="50000"/>
                  </a:schemeClr>
                </a:solidFill>
                <a:latin typeface="Liberation Sans" panose="020B0604020202020204" pitchFamily="34" charset="0"/>
              </a:rPr>
              <a:t>CASH BUDGET</a:t>
            </a: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8" name="Isosceles Triangle 7"/>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9" name="TextBox 8"/>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0" name="Rounded Rectangle 9"/>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r>
              <a:rPr lang="en-US" b="1" dirty="0">
                <a:solidFill>
                  <a:schemeClr val="bg1"/>
                </a:solidFill>
                <a:latin typeface="Liberation Sans" panose="020B0604020202020204" pitchFamily="34" charset="0"/>
              </a:rPr>
              <a:t>Prepare a cash budget and a budgeted balance sheet.</a:t>
            </a:r>
          </a:p>
        </p:txBody>
      </p:sp>
      <p:sp>
        <p:nvSpPr>
          <p:cNvPr id="11" name="TextBox 10"/>
          <p:cNvSpPr txBox="1"/>
          <p:nvPr/>
        </p:nvSpPr>
        <p:spPr>
          <a:xfrm>
            <a:off x="2189018" y="426570"/>
            <a:ext cx="554182" cy="707886"/>
          </a:xfrm>
          <a:prstGeom prst="rect">
            <a:avLst/>
          </a:prstGeom>
          <a:noFill/>
        </p:spPr>
        <p:txBody>
          <a:bodyPr wrap="square" rtlCol="0">
            <a:spAutoFit/>
          </a:bodyPr>
          <a:lstStyle/>
          <a:p>
            <a:pPr algn="ctr"/>
            <a:r>
              <a:rPr lang="en-US" sz="4000" b="1" dirty="0">
                <a:solidFill>
                  <a:srgbClr val="E20000"/>
                </a:solidFill>
                <a:latin typeface="+mn-lt"/>
              </a:rPr>
              <a:t>4</a:t>
            </a:r>
            <a:endParaRPr lang="en-US" sz="4000" b="1" i="0" dirty="0">
              <a:solidFill>
                <a:srgbClr val="E20000"/>
              </a:solidFill>
              <a:effectLst/>
              <a:latin typeface="+mn-lt"/>
            </a:endParaRPr>
          </a:p>
        </p:txBody>
      </p:sp>
      <p:cxnSp>
        <p:nvCxnSpPr>
          <p:cNvPr id="12" name="Straight Connector 11"/>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Tree>
  </p:cSld>
  <p:clrMapOvr>
    <a:masterClrMapping/>
  </p:clrMapOvr>
  <p:transition>
    <p:wipe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8"/>
          <p:cNvSpPr>
            <a:spLocks noChangeArrowheads="1"/>
          </p:cNvSpPr>
          <p:nvPr/>
        </p:nvSpPr>
        <p:spPr bwMode="auto">
          <a:xfrm>
            <a:off x="228600" y="5399149"/>
            <a:ext cx="2433638" cy="46196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a:latin typeface="Arial" charset="0"/>
              </a:rPr>
              <a:t>ILLUSTRATION 13-14 </a:t>
            </a:r>
          </a:p>
          <a:p>
            <a:r>
              <a:rPr lang="en-US" altLang="en-US" sz="1200" dirty="0">
                <a:latin typeface="Arial" charset="0"/>
              </a:rPr>
              <a:t>Basic form of a cash budget</a:t>
            </a:r>
          </a:p>
        </p:txBody>
      </p:sp>
      <p:sp>
        <p:nvSpPr>
          <p:cNvPr id="5734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7350" name="Rectangle 10"/>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CASH BUDGET</a:t>
            </a:r>
          </a:p>
        </p:txBody>
      </p:sp>
      <p:sp>
        <p:nvSpPr>
          <p:cNvPr id="6"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pic>
        <p:nvPicPr>
          <p:cNvPr id="2" name="Picture 1"/>
          <p:cNvPicPr>
            <a:picLocks noChangeAspect="1"/>
          </p:cNvPicPr>
          <p:nvPr/>
        </p:nvPicPr>
        <p:blipFill>
          <a:blip r:embed="rId3"/>
          <a:stretch>
            <a:fillRect/>
          </a:stretch>
        </p:blipFill>
        <p:spPr>
          <a:xfrm>
            <a:off x="321062" y="1371600"/>
            <a:ext cx="8501875" cy="3963044"/>
          </a:xfrm>
          <a:prstGeom prst="rect">
            <a:avLst/>
          </a:prstGeom>
          <a:noFill/>
          <a:ln w="12700" cap="sq">
            <a:solidFill>
              <a:schemeClr val="tx1"/>
            </a:solidFill>
            <a:miter lim="800000"/>
            <a:headEnd type="none" w="sm" len="sm"/>
            <a:tailEnd type="none" w="sm" len="sm"/>
          </a:ln>
          <a:effectLst/>
        </p:spPr>
      </p:pic>
    </p:spTree>
  </p:cSld>
  <p:clrMapOvr>
    <a:masterClrMapping/>
  </p:clrMapOvr>
  <p:transition>
    <p:wipe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noChangeArrowheads="1"/>
          </p:cNvSpPr>
          <p:nvPr>
            <p:ph type="body" sz="half" idx="1"/>
          </p:nvPr>
        </p:nvSpPr>
        <p:spPr bwMode="auto">
          <a:xfrm>
            <a:off x="533400" y="1295400"/>
            <a:ext cx="8305800" cy="5105400"/>
          </a:xfr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0488" tIns="44450" rIns="90488" bIns="44450" numCol="1" anchor="t" anchorCtr="0" compatLnSpc="1">
            <a:prstTxWarp prst="textNoShape">
              <a:avLst/>
            </a:prstTxWarp>
          </a:bodyPr>
          <a:lstStyle/>
          <a:p>
            <a:pPr marL="685800" lvl="1" indent="-457200">
              <a:lnSpc>
                <a:spcPct val="114000"/>
              </a:lnSpc>
              <a:spcBef>
                <a:spcPts val="600"/>
              </a:spcBef>
              <a:buClr>
                <a:srgbClr val="CC0000"/>
              </a:buClr>
              <a:buSzPct val="80000"/>
              <a:buFont typeface="Wingdings" pitchFamily="2" charset="2"/>
              <a:buChar char="u"/>
            </a:pPr>
            <a:r>
              <a:rPr lang="en-US" altLang="en-US" sz="2100" dirty="0">
                <a:solidFill>
                  <a:schemeClr val="tx1"/>
                </a:solidFill>
                <a:effectLst/>
                <a:latin typeface="Liberation Sans" panose="020B0604020202020204" pitchFamily="34" charset="0"/>
              </a:rPr>
              <a:t>Cash Receipts Section</a:t>
            </a:r>
          </a:p>
          <a:p>
            <a:pPr marL="1257300" lvl="2" indent="-457200">
              <a:lnSpc>
                <a:spcPct val="114000"/>
              </a:lnSpc>
              <a:spcBef>
                <a:spcPts val="600"/>
              </a:spcBef>
              <a:buClr>
                <a:srgbClr val="CC0000"/>
              </a:buClr>
              <a:buSzPct val="80000"/>
              <a:buFont typeface="Arial" charset="0"/>
              <a:buChar char="►"/>
            </a:pPr>
            <a:r>
              <a:rPr lang="en-US" altLang="en-US" b="0" dirty="0">
                <a:solidFill>
                  <a:schemeClr val="tx1"/>
                </a:solidFill>
                <a:effectLst/>
                <a:latin typeface="Liberation Sans" panose="020B0604020202020204" pitchFamily="34" charset="0"/>
              </a:rPr>
              <a:t>Expected receipts from the </a:t>
            </a:r>
            <a:r>
              <a:rPr lang="en-US" altLang="en-US" i="1" dirty="0">
                <a:solidFill>
                  <a:schemeClr val="tx1"/>
                </a:solidFill>
                <a:effectLst/>
                <a:latin typeface="Liberation Sans" panose="020B0604020202020204" pitchFamily="34" charset="0"/>
              </a:rPr>
              <a:t>principal sources</a:t>
            </a:r>
            <a:r>
              <a:rPr lang="en-US" altLang="en-US" b="0" dirty="0">
                <a:solidFill>
                  <a:schemeClr val="tx1"/>
                </a:solidFill>
                <a:effectLst/>
                <a:latin typeface="Liberation Sans" panose="020B0604020202020204" pitchFamily="34" charset="0"/>
              </a:rPr>
              <a:t> of revenue.</a:t>
            </a:r>
          </a:p>
          <a:p>
            <a:pPr marL="1257300" lvl="2" indent="-457200">
              <a:lnSpc>
                <a:spcPct val="114000"/>
              </a:lnSpc>
              <a:spcBef>
                <a:spcPts val="600"/>
              </a:spcBef>
              <a:buClr>
                <a:srgbClr val="CC0000"/>
              </a:buClr>
              <a:buSzPct val="80000"/>
              <a:buFont typeface="Arial" charset="0"/>
              <a:buChar char="►"/>
            </a:pPr>
            <a:r>
              <a:rPr lang="en-US" altLang="en-US" b="0" dirty="0">
                <a:solidFill>
                  <a:schemeClr val="tx1"/>
                </a:solidFill>
                <a:effectLst/>
                <a:latin typeface="Liberation Sans" panose="020B0604020202020204" pitchFamily="34" charset="0"/>
              </a:rPr>
              <a:t>Expected interest and dividends receipts, proceeds from planned sales of investments, plant assets, and the company’s capital stock.</a:t>
            </a:r>
          </a:p>
          <a:p>
            <a:pPr marL="685800" lvl="1" indent="-457200">
              <a:lnSpc>
                <a:spcPct val="114000"/>
              </a:lnSpc>
              <a:spcBef>
                <a:spcPts val="1200"/>
              </a:spcBef>
              <a:buClr>
                <a:srgbClr val="CC0000"/>
              </a:buClr>
              <a:buSzPct val="80000"/>
              <a:buFont typeface="Wingdings" pitchFamily="2" charset="2"/>
              <a:buChar char="u"/>
            </a:pPr>
            <a:r>
              <a:rPr lang="en-US" altLang="en-US" sz="2100" dirty="0">
                <a:solidFill>
                  <a:schemeClr val="tx1"/>
                </a:solidFill>
                <a:effectLst/>
                <a:latin typeface="Liberation Sans" panose="020B0604020202020204" pitchFamily="34" charset="0"/>
              </a:rPr>
              <a:t>Cash Disbursements Section</a:t>
            </a:r>
            <a:r>
              <a:rPr lang="en-US" altLang="en-US" sz="2100" b="0" dirty="0">
                <a:solidFill>
                  <a:schemeClr val="tx1"/>
                </a:solidFill>
                <a:effectLst/>
                <a:latin typeface="Liberation Sans" panose="020B0604020202020204" pitchFamily="34" charset="0"/>
              </a:rPr>
              <a:t>	</a:t>
            </a:r>
          </a:p>
          <a:p>
            <a:pPr marL="1257300" lvl="2" indent="-457200">
              <a:lnSpc>
                <a:spcPct val="114000"/>
              </a:lnSpc>
              <a:spcBef>
                <a:spcPts val="600"/>
              </a:spcBef>
              <a:buClr>
                <a:srgbClr val="CC0000"/>
              </a:buClr>
              <a:buSzPct val="80000"/>
              <a:buFont typeface="Arial" charset="0"/>
              <a:buChar char="►"/>
            </a:pPr>
            <a:r>
              <a:rPr lang="en-US" altLang="en-US" b="0" dirty="0">
                <a:solidFill>
                  <a:schemeClr val="tx1"/>
                </a:solidFill>
                <a:effectLst/>
                <a:latin typeface="Liberation Sans" panose="020B0604020202020204" pitchFamily="34" charset="0"/>
              </a:rPr>
              <a:t>Expected </a:t>
            </a:r>
            <a:r>
              <a:rPr lang="en-US" altLang="en-US" i="1" dirty="0">
                <a:solidFill>
                  <a:schemeClr val="tx1"/>
                </a:solidFill>
                <a:effectLst/>
                <a:latin typeface="Liberation Sans" panose="020B0604020202020204" pitchFamily="34" charset="0"/>
              </a:rPr>
              <a:t>cash payments</a:t>
            </a:r>
            <a:r>
              <a:rPr lang="en-US" altLang="en-US" b="0" dirty="0">
                <a:solidFill>
                  <a:schemeClr val="tx1"/>
                </a:solidFill>
                <a:effectLst/>
                <a:latin typeface="Liberation Sans" panose="020B0604020202020204" pitchFamily="34" charset="0"/>
              </a:rPr>
              <a:t> for direct materials, direct labor, manufacturing overhead, and selling and administrative expenses.	</a:t>
            </a:r>
            <a:r>
              <a:rPr lang="en-US" altLang="en-US" sz="2100" b="0" dirty="0">
                <a:solidFill>
                  <a:schemeClr val="tx1"/>
                </a:solidFill>
                <a:effectLst/>
                <a:latin typeface="Liberation Sans" panose="020B0604020202020204" pitchFamily="34" charset="0"/>
              </a:rPr>
              <a:t>	</a:t>
            </a:r>
          </a:p>
          <a:p>
            <a:pPr marL="685800" lvl="1" indent="-457200">
              <a:lnSpc>
                <a:spcPct val="114000"/>
              </a:lnSpc>
              <a:spcBef>
                <a:spcPts val="1200"/>
              </a:spcBef>
              <a:buClr>
                <a:srgbClr val="CC0000"/>
              </a:buClr>
              <a:buSzPct val="80000"/>
              <a:buFont typeface="Wingdings" pitchFamily="2" charset="2"/>
              <a:buChar char="u"/>
            </a:pPr>
            <a:r>
              <a:rPr lang="en-US" altLang="en-US" sz="2100" dirty="0">
                <a:solidFill>
                  <a:schemeClr val="tx1"/>
                </a:solidFill>
                <a:effectLst/>
                <a:latin typeface="Liberation Sans" panose="020B0604020202020204" pitchFamily="34" charset="0"/>
              </a:rPr>
              <a:t>Financing Section</a:t>
            </a:r>
            <a:r>
              <a:rPr lang="en-US" altLang="en-US" sz="2100" b="0" dirty="0">
                <a:solidFill>
                  <a:schemeClr val="tx1"/>
                </a:solidFill>
                <a:effectLst/>
                <a:latin typeface="Liberation Sans" panose="020B0604020202020204" pitchFamily="34" charset="0"/>
              </a:rPr>
              <a:t>	</a:t>
            </a:r>
          </a:p>
          <a:p>
            <a:pPr marL="1257300" lvl="2" indent="-457200">
              <a:lnSpc>
                <a:spcPct val="114000"/>
              </a:lnSpc>
              <a:spcBef>
                <a:spcPts val="600"/>
              </a:spcBef>
              <a:buClr>
                <a:srgbClr val="CC0000"/>
              </a:buClr>
              <a:buSzPct val="80000"/>
              <a:buFont typeface="Arial" charset="0"/>
              <a:buChar char="►"/>
            </a:pPr>
            <a:r>
              <a:rPr lang="en-US" altLang="en-US" b="0" dirty="0">
                <a:solidFill>
                  <a:schemeClr val="tx1"/>
                </a:solidFill>
                <a:effectLst/>
                <a:latin typeface="Liberation Sans" panose="020B0604020202020204" pitchFamily="34" charset="0"/>
              </a:rPr>
              <a:t>Expected </a:t>
            </a:r>
            <a:r>
              <a:rPr lang="en-US" altLang="en-US" i="1" dirty="0">
                <a:solidFill>
                  <a:schemeClr val="tx1"/>
                </a:solidFill>
                <a:effectLst/>
                <a:latin typeface="Liberation Sans" panose="020B0604020202020204" pitchFamily="34" charset="0"/>
              </a:rPr>
              <a:t>borrowings and repayments</a:t>
            </a:r>
            <a:r>
              <a:rPr lang="en-US" altLang="en-US" b="0" dirty="0">
                <a:solidFill>
                  <a:schemeClr val="tx1"/>
                </a:solidFill>
                <a:effectLst/>
                <a:latin typeface="Liberation Sans" panose="020B0604020202020204" pitchFamily="34" charset="0"/>
              </a:rPr>
              <a:t> of borrowed funds plus interest.</a:t>
            </a:r>
          </a:p>
        </p:txBody>
      </p:sp>
      <p:sp>
        <p:nvSpPr>
          <p:cNvPr id="5837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7" name="Rectangle 10"/>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CASH BUDGET</a:t>
            </a:r>
          </a:p>
        </p:txBody>
      </p:sp>
    </p:spTree>
  </p:cSld>
  <p:clrMapOvr>
    <a:masterClrMapping/>
  </p:clrMapOvr>
  <p:transition>
    <p:wipe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noChangeArrowheads="1"/>
          </p:cNvSpPr>
          <p:nvPr>
            <p:ph type="body" sz="half" idx="1"/>
          </p:nvPr>
        </p:nvSpPr>
        <p:spPr bwMode="auto">
          <a:xfrm>
            <a:off x="533400" y="1295400"/>
            <a:ext cx="8001000" cy="4191000"/>
          </a:xfr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0488" tIns="44450" rIns="90488" bIns="44450" numCol="1" anchor="t" anchorCtr="0" compatLnSpc="1">
            <a:prstTxWarp prst="textNoShape">
              <a:avLst/>
            </a:prstTxWarp>
          </a:bodyPr>
          <a:lstStyle/>
          <a:p>
            <a:pPr marL="685800" lvl="1" indent="-457200">
              <a:lnSpc>
                <a:spcPct val="120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Must prepare in sequence.</a:t>
            </a:r>
          </a:p>
          <a:p>
            <a:pPr marL="685800" lvl="1" indent="-457200">
              <a:lnSpc>
                <a:spcPct val="120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Ending cash balance of one period is the beginning cash balance for the next.	</a:t>
            </a:r>
          </a:p>
          <a:p>
            <a:pPr marL="685800" lvl="1" indent="-457200">
              <a:lnSpc>
                <a:spcPct val="120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Data obtained from other budgets and from management.</a:t>
            </a:r>
          </a:p>
          <a:p>
            <a:pPr marL="685800" lvl="1" indent="-457200">
              <a:lnSpc>
                <a:spcPct val="120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Often prepared for the year on a monthly basis.</a:t>
            </a:r>
          </a:p>
          <a:p>
            <a:pPr marL="685800" lvl="1" indent="-457200">
              <a:lnSpc>
                <a:spcPct val="120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Contributes to more effective cash management.</a:t>
            </a:r>
          </a:p>
          <a:p>
            <a:pPr marL="685800" lvl="1" indent="-457200">
              <a:lnSpc>
                <a:spcPct val="120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Shows managers the need for additional financing before actual need arises.</a:t>
            </a:r>
          </a:p>
          <a:p>
            <a:pPr marL="685800" lvl="1" indent="-457200">
              <a:lnSpc>
                <a:spcPct val="120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Indicates when excess cash will be available.</a:t>
            </a:r>
          </a:p>
          <a:p>
            <a:pPr marL="685800" lvl="1" indent="-457200">
              <a:lnSpc>
                <a:spcPct val="120000"/>
              </a:lnSpc>
              <a:spcBef>
                <a:spcPts val="1200"/>
              </a:spcBef>
              <a:buClr>
                <a:srgbClr val="800000"/>
              </a:buClr>
              <a:buSzPct val="80000"/>
              <a:buFont typeface="Wingdings" pitchFamily="2" charset="2"/>
              <a:buChar char="u"/>
            </a:pPr>
            <a:endParaRPr lang="en-US" altLang="en-US" sz="2200" b="0" dirty="0">
              <a:effectLst/>
              <a:latin typeface="Liberation Sans" panose="020B0604020202020204" pitchFamily="34" charset="0"/>
            </a:endParaRPr>
          </a:p>
        </p:txBody>
      </p:sp>
      <p:sp>
        <p:nvSpPr>
          <p:cNvPr id="5939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6" name="Rectangle 10"/>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CASH BUDGET</a:t>
            </a:r>
          </a:p>
        </p:txBody>
      </p:sp>
    </p:spTree>
  </p:cSld>
  <p:clrMapOvr>
    <a:masterClrMapping/>
  </p:clrMapOvr>
  <p:transition>
    <p:wipe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body" sz="half" idx="1"/>
          </p:nvPr>
        </p:nvSpPr>
        <p:spPr bwMode="auto">
          <a:xfrm>
            <a:off x="533400" y="1295400"/>
            <a:ext cx="8153400" cy="4651017"/>
          </a:xfrm>
          <a:solidFill>
            <a:schemeClr val="bg1"/>
          </a:solidFill>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t" anchorCtr="0" compatLnSpc="1">
            <a:prstTxWarp prst="textNoShape">
              <a:avLst/>
            </a:prstTxWarp>
            <a:spAutoFit/>
          </a:bodyPr>
          <a:lstStyle/>
          <a:p>
            <a:pPr marL="457200" indent="-457200">
              <a:lnSpc>
                <a:spcPct val="120000"/>
              </a:lnSpc>
              <a:spcBef>
                <a:spcPct val="50000"/>
              </a:spcBef>
              <a:buClrTx/>
              <a:buSzPct val="80000"/>
              <a:buFontTx/>
              <a:buNone/>
            </a:pPr>
            <a:r>
              <a:rPr lang="en-US" altLang="en-US" sz="2300" dirty="0">
                <a:solidFill>
                  <a:schemeClr val="tx1"/>
                </a:solidFill>
                <a:effectLst/>
                <a:latin typeface="Liberation Sans" panose="020B0604020202020204" pitchFamily="34" charset="0"/>
              </a:rPr>
              <a:t>Illustration – Hayes Company Assumptions</a:t>
            </a:r>
          </a:p>
          <a:p>
            <a:pPr marL="457200" indent="-457200">
              <a:lnSpc>
                <a:spcPct val="120000"/>
              </a:lnSpc>
              <a:spcBef>
                <a:spcPct val="50000"/>
              </a:spcBef>
              <a:buClr>
                <a:schemeClr val="tx1"/>
              </a:buClr>
              <a:buSzTx/>
              <a:buFont typeface="Wingdings" pitchFamily="2" charset="2"/>
              <a:buAutoNum type="arabicPeriod"/>
            </a:pPr>
            <a:r>
              <a:rPr lang="en-US" altLang="en-US" sz="2100" b="0" dirty="0">
                <a:solidFill>
                  <a:schemeClr val="tx1"/>
                </a:solidFill>
                <a:effectLst/>
                <a:latin typeface="Liberation Sans" panose="020B0604020202020204" pitchFamily="34" charset="0"/>
              </a:rPr>
              <a:t>The January 1, 2017, cash balance is expected to be $38,000. Hayes wishes to maintain a balance of at least $15,000.</a:t>
            </a:r>
          </a:p>
          <a:p>
            <a:pPr marL="457200" indent="-457200">
              <a:lnSpc>
                <a:spcPct val="120000"/>
              </a:lnSpc>
              <a:spcBef>
                <a:spcPct val="50000"/>
              </a:spcBef>
              <a:buClr>
                <a:schemeClr val="tx1"/>
              </a:buClr>
              <a:buSzTx/>
              <a:buFont typeface="Wingdings" pitchFamily="2" charset="2"/>
              <a:buAutoNum type="arabicPeriod"/>
            </a:pPr>
            <a:r>
              <a:rPr lang="en-US" altLang="en-US" sz="2100" b="0" dirty="0">
                <a:solidFill>
                  <a:schemeClr val="tx1"/>
                </a:solidFill>
                <a:effectLst/>
                <a:latin typeface="Liberation Sans" panose="020B0604020202020204" pitchFamily="34" charset="0"/>
              </a:rPr>
              <a:t>Sales (Illustration 13-3): 60% are collected in the quarter sold and 40% are collected in the following quarter. Accounts receivable of $60,000 at December 31, 2016, are expected to be collected in full in the first quarter of 2017.</a:t>
            </a:r>
          </a:p>
          <a:p>
            <a:pPr marL="457200" indent="-457200">
              <a:lnSpc>
                <a:spcPct val="120000"/>
              </a:lnSpc>
              <a:spcBef>
                <a:spcPct val="50000"/>
              </a:spcBef>
              <a:buClr>
                <a:schemeClr val="tx1"/>
              </a:buClr>
              <a:buSzTx/>
              <a:buFont typeface="Wingdings" pitchFamily="2" charset="2"/>
              <a:buAutoNum type="arabicPeriod"/>
            </a:pPr>
            <a:r>
              <a:rPr lang="en-US" altLang="en-US" sz="2100" b="0" dirty="0">
                <a:solidFill>
                  <a:schemeClr val="tx1"/>
                </a:solidFill>
                <a:effectLst/>
                <a:latin typeface="Liberation Sans" panose="020B0604020202020204" pitchFamily="34" charset="0"/>
              </a:rPr>
              <a:t>Short-term investments are expected to be sold for $2,000 cash in the first quarter.</a:t>
            </a:r>
          </a:p>
          <a:p>
            <a:pPr marL="457200" indent="-457200">
              <a:lnSpc>
                <a:spcPct val="120000"/>
              </a:lnSpc>
              <a:spcBef>
                <a:spcPct val="50000"/>
              </a:spcBef>
              <a:buClr>
                <a:schemeClr val="tx1"/>
              </a:buClr>
              <a:buSzTx/>
              <a:buFont typeface="Wingdings" pitchFamily="2" charset="2"/>
              <a:buNone/>
            </a:pPr>
            <a:r>
              <a:rPr lang="en-US" altLang="en-US" sz="1600" dirty="0">
                <a:solidFill>
                  <a:schemeClr val="tx1"/>
                </a:solidFill>
                <a:effectLst/>
                <a:latin typeface="Liberation Sans" panose="020B0604020202020204" pitchFamily="34" charset="0"/>
              </a:rPr>
              <a:t>Continued</a:t>
            </a:r>
          </a:p>
        </p:txBody>
      </p:sp>
      <p:sp>
        <p:nvSpPr>
          <p:cNvPr id="6042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7" name="Rectangle 10"/>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CASH BUDGET</a:t>
            </a:r>
          </a:p>
        </p:txBody>
      </p:sp>
    </p:spTree>
  </p:cSld>
  <p:clrMapOvr>
    <a:masterClrMapping/>
  </p:clrMapOvr>
  <p:transition>
    <p:wipe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body" sz="half" idx="1"/>
          </p:nvPr>
        </p:nvSpPr>
        <p:spPr bwMode="auto">
          <a:xfrm>
            <a:off x="533400" y="1295400"/>
            <a:ext cx="8229600" cy="4489434"/>
          </a:xfrm>
          <a:solidFill>
            <a:schemeClr val="bg1"/>
          </a:solidFill>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t" anchorCtr="0" compatLnSpc="1">
            <a:prstTxWarp prst="textNoShape">
              <a:avLst/>
            </a:prstTxWarp>
            <a:spAutoFit/>
          </a:bodyPr>
          <a:lstStyle/>
          <a:p>
            <a:pPr marL="457200" indent="-457200">
              <a:lnSpc>
                <a:spcPct val="120000"/>
              </a:lnSpc>
              <a:spcBef>
                <a:spcPct val="50000"/>
              </a:spcBef>
              <a:buClrTx/>
              <a:buSzPct val="80000"/>
              <a:buFontTx/>
              <a:buNone/>
            </a:pPr>
            <a:r>
              <a:rPr lang="en-US" altLang="en-US" sz="2300" dirty="0">
                <a:solidFill>
                  <a:schemeClr val="tx1"/>
                </a:solidFill>
                <a:effectLst/>
                <a:latin typeface="Liberation Sans" panose="020B0604020202020204" pitchFamily="34" charset="0"/>
              </a:rPr>
              <a:t>Illustration – Hayes Company Assumptions</a:t>
            </a:r>
          </a:p>
          <a:p>
            <a:pPr marL="457200" indent="-457200">
              <a:lnSpc>
                <a:spcPct val="120000"/>
              </a:lnSpc>
              <a:spcBef>
                <a:spcPct val="50000"/>
              </a:spcBef>
              <a:buClr>
                <a:schemeClr val="tx1"/>
              </a:buClr>
              <a:buSzTx/>
              <a:buFont typeface="Wingdings" pitchFamily="2" charset="2"/>
              <a:buAutoNum type="arabicPeriod" startAt="4"/>
            </a:pPr>
            <a:r>
              <a:rPr lang="en-US" altLang="en-US" sz="2100" b="0" dirty="0">
                <a:effectLst/>
                <a:latin typeface="Liberation Sans" panose="020B0604020202020204" pitchFamily="34" charset="0"/>
              </a:rPr>
              <a:t>Direct materials (Illustration 13-7): 50% are paid in the quarter purchased and 50% are paid in the following quarter. Accounts payable of $10,600 at December 31, 2016, are expected to be paid in full in the first quarter of 2017.</a:t>
            </a:r>
          </a:p>
          <a:p>
            <a:pPr marL="457200" indent="-457200">
              <a:lnSpc>
                <a:spcPct val="120000"/>
              </a:lnSpc>
              <a:spcBef>
                <a:spcPct val="50000"/>
              </a:spcBef>
              <a:buClr>
                <a:schemeClr val="tx1"/>
              </a:buClr>
              <a:buSzTx/>
              <a:buFont typeface="Wingdings" pitchFamily="2" charset="2"/>
              <a:buAutoNum type="arabicPeriod" startAt="4"/>
            </a:pPr>
            <a:r>
              <a:rPr lang="en-US" altLang="en-US" sz="2100" b="0" dirty="0">
                <a:effectLst/>
                <a:latin typeface="Liberation Sans" panose="020B0604020202020204" pitchFamily="34" charset="0"/>
              </a:rPr>
              <a:t>Direct labor (Illustration 13-9): 100% is paid in the quarter incurred.</a:t>
            </a:r>
          </a:p>
          <a:p>
            <a:pPr marL="457200" indent="-457200">
              <a:lnSpc>
                <a:spcPct val="120000"/>
              </a:lnSpc>
              <a:spcBef>
                <a:spcPct val="50000"/>
              </a:spcBef>
              <a:buClr>
                <a:schemeClr val="tx1"/>
              </a:buClr>
              <a:buSzTx/>
              <a:buFont typeface="Wingdings" pitchFamily="2" charset="2"/>
              <a:buAutoNum type="arabicPeriod" startAt="4"/>
            </a:pPr>
            <a:r>
              <a:rPr lang="en-US" altLang="en-US" sz="2100" b="0" dirty="0">
                <a:effectLst/>
                <a:latin typeface="Liberation Sans" panose="020B0604020202020204" pitchFamily="34" charset="0"/>
              </a:rPr>
              <a:t>Manufacturing overhead (Illustration 13-10) and selling and administrative expenses (Illustration 13-11): All items except depreciation are paid in the quarter incurred.</a:t>
            </a:r>
          </a:p>
        </p:txBody>
      </p:sp>
      <p:sp>
        <p:nvSpPr>
          <p:cNvPr id="6144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7" name="Rectangle 10"/>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CASH BUDGET</a:t>
            </a:r>
          </a:p>
        </p:txBody>
      </p:sp>
    </p:spTree>
  </p:cSld>
  <p:clrMapOvr>
    <a:masterClrMapping/>
  </p:clrMapOvr>
  <p:transition>
    <p:wipe dir="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body" sz="half" idx="1"/>
          </p:nvPr>
        </p:nvSpPr>
        <p:spPr bwMode="auto">
          <a:xfrm>
            <a:off x="533400" y="1295400"/>
            <a:ext cx="8153400" cy="3429000"/>
          </a:xfrm>
          <a:solidFill>
            <a:schemeClr val="bg1"/>
          </a:solidFill>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457200" indent="-457200">
              <a:lnSpc>
                <a:spcPct val="120000"/>
              </a:lnSpc>
              <a:spcBef>
                <a:spcPct val="50000"/>
              </a:spcBef>
              <a:buClrTx/>
              <a:buSzPct val="80000"/>
              <a:buFontTx/>
              <a:buNone/>
            </a:pPr>
            <a:r>
              <a:rPr lang="en-US" altLang="en-US" sz="2300" dirty="0">
                <a:solidFill>
                  <a:schemeClr val="tx1"/>
                </a:solidFill>
                <a:effectLst/>
                <a:latin typeface="Liberation Sans" panose="020B0604020202020204" pitchFamily="34" charset="0"/>
              </a:rPr>
              <a:t>Illustration – Hayes Company Assumptions</a:t>
            </a:r>
          </a:p>
          <a:p>
            <a:pPr marL="457200" indent="-457200">
              <a:lnSpc>
                <a:spcPct val="120000"/>
              </a:lnSpc>
              <a:spcBef>
                <a:spcPct val="50000"/>
              </a:spcBef>
              <a:buClr>
                <a:schemeClr val="tx1"/>
              </a:buClr>
              <a:buSzTx/>
              <a:buFont typeface="+mj-lt"/>
              <a:buAutoNum type="arabicPeriod" startAt="7"/>
            </a:pPr>
            <a:r>
              <a:rPr lang="en-US" altLang="en-US" sz="2100" b="0" dirty="0">
                <a:effectLst/>
                <a:latin typeface="Liberation Sans" panose="020B0604020202020204" pitchFamily="34" charset="0"/>
              </a:rPr>
              <a:t>Management plans to purchase a truck in the second quarter for $10,000 cash.</a:t>
            </a:r>
          </a:p>
          <a:p>
            <a:pPr marL="457200" indent="-457200">
              <a:lnSpc>
                <a:spcPct val="120000"/>
              </a:lnSpc>
              <a:spcBef>
                <a:spcPct val="50000"/>
              </a:spcBef>
              <a:buClr>
                <a:schemeClr val="tx1"/>
              </a:buClr>
              <a:buSzTx/>
              <a:buFont typeface="Wingdings" pitchFamily="2" charset="2"/>
              <a:buAutoNum type="arabicPeriod" startAt="7"/>
            </a:pPr>
            <a:r>
              <a:rPr lang="en-US" altLang="en-US" sz="2100" b="0" dirty="0">
                <a:effectLst/>
                <a:latin typeface="Liberation Sans" panose="020B0604020202020204" pitchFamily="34" charset="0"/>
              </a:rPr>
              <a:t>Hayes makes equal quarterly payments of its estimated $12,000 annual income taxes.</a:t>
            </a:r>
          </a:p>
          <a:p>
            <a:pPr marL="457200" indent="-457200">
              <a:lnSpc>
                <a:spcPct val="120000"/>
              </a:lnSpc>
              <a:spcBef>
                <a:spcPct val="50000"/>
              </a:spcBef>
              <a:buClr>
                <a:schemeClr val="tx1"/>
              </a:buClr>
              <a:buSzTx/>
              <a:buFont typeface="Wingdings" pitchFamily="2" charset="2"/>
              <a:buAutoNum type="arabicPeriod" startAt="7"/>
            </a:pPr>
            <a:r>
              <a:rPr lang="en-US" altLang="en-US" sz="2100" b="0" dirty="0">
                <a:effectLst/>
                <a:latin typeface="Liberation Sans" panose="020B0604020202020204" pitchFamily="34" charset="0"/>
              </a:rPr>
              <a:t>Loans are repaid in the earliest quarter in which there is sufficient cash (that is, when the cash on hand exceeds the $15,000 minimum required balance).</a:t>
            </a:r>
          </a:p>
          <a:p>
            <a:pPr marL="457200" indent="-457200">
              <a:lnSpc>
                <a:spcPct val="120000"/>
              </a:lnSpc>
              <a:spcBef>
                <a:spcPct val="50000"/>
              </a:spcBef>
              <a:buClr>
                <a:schemeClr val="tx1"/>
              </a:buClr>
              <a:buSzTx/>
              <a:buFont typeface="Wingdings" pitchFamily="2" charset="2"/>
              <a:buNone/>
            </a:pPr>
            <a:r>
              <a:rPr lang="en-US" altLang="en-US" sz="2100" dirty="0">
                <a:solidFill>
                  <a:schemeClr val="tx1"/>
                </a:solidFill>
                <a:effectLst/>
                <a:latin typeface="Liberation Sans" panose="020B0604020202020204" pitchFamily="34" charset="0"/>
              </a:rPr>
              <a:t>Prepare</a:t>
            </a:r>
            <a:r>
              <a:rPr lang="en-US" altLang="en-US" sz="2100" b="0" dirty="0">
                <a:solidFill>
                  <a:schemeClr val="tx1"/>
                </a:solidFill>
                <a:effectLst/>
                <a:latin typeface="Liberation Sans" panose="020B0604020202020204" pitchFamily="34" charset="0"/>
              </a:rPr>
              <a:t> a schedule </a:t>
            </a:r>
            <a:r>
              <a:rPr lang="en-US" altLang="en-US" sz="2100" b="0" dirty="0">
                <a:effectLst/>
                <a:latin typeface="Liberation Sans" panose="020B0604020202020204" pitchFamily="34" charset="0"/>
              </a:rPr>
              <a:t>of collections from customers.</a:t>
            </a:r>
          </a:p>
        </p:txBody>
      </p:sp>
      <p:sp>
        <p:nvSpPr>
          <p:cNvPr id="62468"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5"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7" name="Rectangle 10"/>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CASH BUDGET</a:t>
            </a:r>
          </a:p>
        </p:txBody>
      </p:sp>
    </p:spTree>
  </p:cSld>
  <p:clrMapOvr>
    <a:masterClrMapping/>
  </p:clrMapOvr>
  <p:transition>
    <p:wipe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04800" y="2050010"/>
            <a:ext cx="8534400" cy="3633670"/>
          </a:xfrm>
          <a:prstGeom prst="rect">
            <a:avLst/>
          </a:prstGeom>
          <a:noFill/>
          <a:ln w="12700" cap="sq">
            <a:solidFill>
              <a:schemeClr val="tx1"/>
            </a:solidFill>
            <a:miter lim="800000"/>
            <a:headEnd type="none" w="sm" len="sm"/>
            <a:tailEnd type="none" w="sm" len="sm"/>
          </a:ln>
          <a:effectLst/>
        </p:spPr>
      </p:pic>
      <p:sp>
        <p:nvSpPr>
          <p:cNvPr id="63491" name="Rectangle 2"/>
          <p:cNvSpPr>
            <a:spLocks noGrp="1" noChangeArrowheads="1"/>
          </p:cNvSpPr>
          <p:nvPr>
            <p:ph type="body" sz="half" idx="1"/>
          </p:nvPr>
        </p:nvSpPr>
        <p:spPr bwMode="auto">
          <a:xfrm>
            <a:off x="533400" y="1295400"/>
            <a:ext cx="8382000" cy="533400"/>
          </a:xfrm>
          <a:solidFill>
            <a:schemeClr val="bg1"/>
          </a:solidFill>
          <a:extLs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457200" indent="-457200">
              <a:lnSpc>
                <a:spcPct val="120000"/>
              </a:lnSpc>
              <a:spcBef>
                <a:spcPct val="50000"/>
              </a:spcBef>
              <a:buClrTx/>
              <a:buSzPct val="80000"/>
              <a:buFontTx/>
              <a:buNone/>
            </a:pPr>
            <a:r>
              <a:rPr lang="en-US" altLang="en-US" sz="2200" dirty="0">
                <a:solidFill>
                  <a:schemeClr val="tx1"/>
                </a:solidFill>
                <a:effectLst/>
                <a:latin typeface="Liberation Sans" panose="020B0604020202020204" pitchFamily="34" charset="0"/>
              </a:rPr>
              <a:t>Illustration </a:t>
            </a:r>
            <a:r>
              <a:rPr lang="en-US" altLang="en-US" sz="2200" b="0" dirty="0">
                <a:solidFill>
                  <a:schemeClr val="tx1"/>
                </a:solidFill>
                <a:effectLst/>
                <a:latin typeface="Liberation Sans" panose="020B0604020202020204" pitchFamily="34" charset="0"/>
              </a:rPr>
              <a:t>–  Prepare a schedule of collections from customers.</a:t>
            </a:r>
          </a:p>
        </p:txBody>
      </p:sp>
      <p:sp>
        <p:nvSpPr>
          <p:cNvPr id="63506"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3" name="Rectangle 2"/>
          <p:cNvSpPr/>
          <p:nvPr/>
        </p:nvSpPr>
        <p:spPr>
          <a:xfrm>
            <a:off x="228600" y="5741855"/>
            <a:ext cx="2403570"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1200" b="1" dirty="0">
                <a:latin typeface="Arial" charset="0"/>
              </a:rPr>
              <a:t>ILLUSTRATION 13-15</a:t>
            </a:r>
          </a:p>
          <a:p>
            <a:r>
              <a:rPr lang="en-US" sz="1200" dirty="0">
                <a:latin typeface="Arial" charset="0"/>
              </a:rPr>
              <a:t>Collections from customers</a:t>
            </a:r>
          </a:p>
        </p:txBody>
      </p:sp>
      <p:sp>
        <p:nvSpPr>
          <p:cNvPr id="22"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21" name="Rectangle 10"/>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CASH BUDGET</a:t>
            </a:r>
          </a:p>
        </p:txBody>
      </p:sp>
      <p:pic>
        <p:nvPicPr>
          <p:cNvPr id="23" name="Picture 22"/>
          <p:cNvPicPr preferRelativeResize="0">
            <a:picLocks/>
          </p:cNvPicPr>
          <p:nvPr/>
        </p:nvPicPr>
        <p:blipFill>
          <a:blip r:embed="rId4"/>
          <a:stretch>
            <a:fillRect/>
          </a:stretch>
        </p:blipFill>
        <p:spPr>
          <a:xfrm>
            <a:off x="4552449" y="3447773"/>
            <a:ext cx="1034620" cy="219341"/>
          </a:xfrm>
          <a:prstGeom prst="rect">
            <a:avLst/>
          </a:prstGeom>
        </p:spPr>
      </p:pic>
      <p:pic>
        <p:nvPicPr>
          <p:cNvPr id="24" name="Picture 23"/>
          <p:cNvPicPr preferRelativeResize="0">
            <a:picLocks/>
          </p:cNvPicPr>
          <p:nvPr/>
        </p:nvPicPr>
        <p:blipFill>
          <a:blip r:embed="rId4"/>
          <a:stretch>
            <a:fillRect/>
          </a:stretch>
        </p:blipFill>
        <p:spPr>
          <a:xfrm>
            <a:off x="4560048" y="3727946"/>
            <a:ext cx="1034620" cy="219341"/>
          </a:xfrm>
          <a:prstGeom prst="rect">
            <a:avLst/>
          </a:prstGeom>
        </p:spPr>
      </p:pic>
      <p:pic>
        <p:nvPicPr>
          <p:cNvPr id="25" name="Picture 24"/>
          <p:cNvPicPr preferRelativeResize="0">
            <a:picLocks/>
          </p:cNvPicPr>
          <p:nvPr/>
        </p:nvPicPr>
        <p:blipFill>
          <a:blip r:embed="rId4"/>
          <a:stretch>
            <a:fillRect/>
          </a:stretch>
        </p:blipFill>
        <p:spPr>
          <a:xfrm>
            <a:off x="4560048" y="4827498"/>
            <a:ext cx="1034620" cy="199401"/>
          </a:xfrm>
          <a:prstGeom prst="rect">
            <a:avLst/>
          </a:prstGeom>
        </p:spPr>
      </p:pic>
      <p:pic>
        <p:nvPicPr>
          <p:cNvPr id="26" name="Picture 25"/>
          <p:cNvPicPr preferRelativeResize="0">
            <a:picLocks/>
          </p:cNvPicPr>
          <p:nvPr/>
        </p:nvPicPr>
        <p:blipFill>
          <a:blip r:embed="rId4"/>
          <a:stretch>
            <a:fillRect/>
          </a:stretch>
        </p:blipFill>
        <p:spPr>
          <a:xfrm>
            <a:off x="5653052" y="3728669"/>
            <a:ext cx="1034620" cy="219341"/>
          </a:xfrm>
          <a:prstGeom prst="rect">
            <a:avLst/>
          </a:prstGeom>
        </p:spPr>
      </p:pic>
      <p:pic>
        <p:nvPicPr>
          <p:cNvPr id="27" name="Picture 26"/>
          <p:cNvPicPr preferRelativeResize="0">
            <a:picLocks/>
          </p:cNvPicPr>
          <p:nvPr/>
        </p:nvPicPr>
        <p:blipFill>
          <a:blip r:embed="rId4"/>
          <a:stretch>
            <a:fillRect/>
          </a:stretch>
        </p:blipFill>
        <p:spPr>
          <a:xfrm>
            <a:off x="5656728" y="4002500"/>
            <a:ext cx="1034620" cy="219341"/>
          </a:xfrm>
          <a:prstGeom prst="rect">
            <a:avLst/>
          </a:prstGeom>
        </p:spPr>
      </p:pic>
      <p:pic>
        <p:nvPicPr>
          <p:cNvPr id="28" name="Picture 27"/>
          <p:cNvPicPr preferRelativeResize="0">
            <a:picLocks/>
          </p:cNvPicPr>
          <p:nvPr/>
        </p:nvPicPr>
        <p:blipFill>
          <a:blip r:embed="rId4"/>
          <a:stretch>
            <a:fillRect/>
          </a:stretch>
        </p:blipFill>
        <p:spPr>
          <a:xfrm>
            <a:off x="5653052" y="4833474"/>
            <a:ext cx="1034620" cy="199401"/>
          </a:xfrm>
          <a:prstGeom prst="rect">
            <a:avLst/>
          </a:prstGeom>
        </p:spPr>
      </p:pic>
      <p:pic>
        <p:nvPicPr>
          <p:cNvPr id="29" name="Picture 28"/>
          <p:cNvPicPr preferRelativeResize="0">
            <a:picLocks/>
          </p:cNvPicPr>
          <p:nvPr/>
        </p:nvPicPr>
        <p:blipFill>
          <a:blip r:embed="rId4"/>
          <a:stretch>
            <a:fillRect/>
          </a:stretch>
        </p:blipFill>
        <p:spPr>
          <a:xfrm>
            <a:off x="6743756" y="4003223"/>
            <a:ext cx="1034620" cy="219341"/>
          </a:xfrm>
          <a:prstGeom prst="rect">
            <a:avLst/>
          </a:prstGeom>
        </p:spPr>
      </p:pic>
      <p:pic>
        <p:nvPicPr>
          <p:cNvPr id="30" name="Picture 29"/>
          <p:cNvPicPr preferRelativeResize="0">
            <a:picLocks/>
          </p:cNvPicPr>
          <p:nvPr/>
        </p:nvPicPr>
        <p:blipFill>
          <a:blip r:embed="rId4"/>
          <a:stretch>
            <a:fillRect/>
          </a:stretch>
        </p:blipFill>
        <p:spPr>
          <a:xfrm>
            <a:off x="6747432" y="4272176"/>
            <a:ext cx="1034620" cy="219341"/>
          </a:xfrm>
          <a:prstGeom prst="rect">
            <a:avLst/>
          </a:prstGeom>
        </p:spPr>
      </p:pic>
      <p:pic>
        <p:nvPicPr>
          <p:cNvPr id="31" name="Picture 30"/>
          <p:cNvPicPr preferRelativeResize="0">
            <a:picLocks/>
          </p:cNvPicPr>
          <p:nvPr/>
        </p:nvPicPr>
        <p:blipFill>
          <a:blip r:embed="rId4"/>
          <a:stretch>
            <a:fillRect/>
          </a:stretch>
        </p:blipFill>
        <p:spPr>
          <a:xfrm>
            <a:off x="6748244" y="4833474"/>
            <a:ext cx="1034620" cy="199401"/>
          </a:xfrm>
          <a:prstGeom prst="rect">
            <a:avLst/>
          </a:prstGeom>
        </p:spPr>
      </p:pic>
      <p:pic>
        <p:nvPicPr>
          <p:cNvPr id="32" name="Picture 31"/>
          <p:cNvPicPr preferRelativeResize="0">
            <a:picLocks/>
          </p:cNvPicPr>
          <p:nvPr/>
        </p:nvPicPr>
        <p:blipFill>
          <a:blip r:embed="rId4"/>
          <a:stretch>
            <a:fillRect/>
          </a:stretch>
        </p:blipFill>
        <p:spPr>
          <a:xfrm>
            <a:off x="7853237" y="4272176"/>
            <a:ext cx="855058" cy="219341"/>
          </a:xfrm>
          <a:prstGeom prst="rect">
            <a:avLst/>
          </a:prstGeom>
        </p:spPr>
      </p:pic>
      <p:pic>
        <p:nvPicPr>
          <p:cNvPr id="33" name="Picture 32"/>
          <p:cNvPicPr preferRelativeResize="0">
            <a:picLocks/>
          </p:cNvPicPr>
          <p:nvPr/>
        </p:nvPicPr>
        <p:blipFill>
          <a:blip r:embed="rId4"/>
          <a:stretch>
            <a:fillRect/>
          </a:stretch>
        </p:blipFill>
        <p:spPr>
          <a:xfrm>
            <a:off x="7848600" y="4553828"/>
            <a:ext cx="855058" cy="219341"/>
          </a:xfrm>
          <a:prstGeom prst="rect">
            <a:avLst/>
          </a:prstGeom>
        </p:spPr>
      </p:pic>
      <p:pic>
        <p:nvPicPr>
          <p:cNvPr id="34" name="Picture 33"/>
          <p:cNvPicPr preferRelativeResize="0">
            <a:picLocks/>
          </p:cNvPicPr>
          <p:nvPr/>
        </p:nvPicPr>
        <p:blipFill>
          <a:blip r:embed="rId4"/>
          <a:stretch>
            <a:fillRect/>
          </a:stretch>
        </p:blipFill>
        <p:spPr>
          <a:xfrm>
            <a:off x="7848600" y="4827498"/>
            <a:ext cx="855058" cy="199401"/>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3"/>
                                        </p:tgtEl>
                                      </p:cBhvr>
                                    </p:animEffect>
                                    <p:set>
                                      <p:cBhvr>
                                        <p:cTn id="7" dur="1" fill="hold">
                                          <p:stCondLst>
                                            <p:cond delay="499"/>
                                          </p:stCondLst>
                                        </p:cTn>
                                        <p:tgtEl>
                                          <p:spTgt spid="2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4"/>
                                        </p:tgtEl>
                                      </p:cBhvr>
                                    </p:animEffect>
                                    <p:set>
                                      <p:cBhvr>
                                        <p:cTn id="12" dur="1" fill="hold">
                                          <p:stCondLst>
                                            <p:cond delay="499"/>
                                          </p:stCondLst>
                                        </p:cTn>
                                        <p:tgtEl>
                                          <p:spTgt spid="2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25"/>
                                        </p:tgtEl>
                                      </p:cBhvr>
                                    </p:animEffect>
                                    <p:set>
                                      <p:cBhvr>
                                        <p:cTn id="17" dur="1" fill="hold">
                                          <p:stCondLst>
                                            <p:cond delay="499"/>
                                          </p:stCondLst>
                                        </p:cTn>
                                        <p:tgtEl>
                                          <p:spTgt spid="2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26"/>
                                        </p:tgtEl>
                                      </p:cBhvr>
                                    </p:animEffect>
                                    <p:set>
                                      <p:cBhvr>
                                        <p:cTn id="22" dur="1" fill="hold">
                                          <p:stCondLst>
                                            <p:cond delay="499"/>
                                          </p:stCondLst>
                                        </p:cTn>
                                        <p:tgtEl>
                                          <p:spTgt spid="2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27"/>
                                        </p:tgtEl>
                                      </p:cBhvr>
                                    </p:animEffect>
                                    <p:set>
                                      <p:cBhvr>
                                        <p:cTn id="27" dur="1" fill="hold">
                                          <p:stCondLst>
                                            <p:cond delay="499"/>
                                          </p:stCondLst>
                                        </p:cTn>
                                        <p:tgtEl>
                                          <p:spTgt spid="27"/>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28"/>
                                        </p:tgtEl>
                                      </p:cBhvr>
                                    </p:animEffect>
                                    <p:set>
                                      <p:cBhvr>
                                        <p:cTn id="32" dur="1" fill="hold">
                                          <p:stCondLst>
                                            <p:cond delay="499"/>
                                          </p:stCondLst>
                                        </p:cTn>
                                        <p:tgtEl>
                                          <p:spTgt spid="28"/>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29"/>
                                        </p:tgtEl>
                                      </p:cBhvr>
                                    </p:animEffect>
                                    <p:set>
                                      <p:cBhvr>
                                        <p:cTn id="37" dur="1" fill="hold">
                                          <p:stCondLst>
                                            <p:cond delay="499"/>
                                          </p:stCondLst>
                                        </p:cTn>
                                        <p:tgtEl>
                                          <p:spTgt spid="29"/>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30"/>
                                        </p:tgtEl>
                                      </p:cBhvr>
                                    </p:animEffect>
                                    <p:set>
                                      <p:cBhvr>
                                        <p:cTn id="42" dur="1" fill="hold">
                                          <p:stCondLst>
                                            <p:cond delay="499"/>
                                          </p:stCondLst>
                                        </p:cTn>
                                        <p:tgtEl>
                                          <p:spTgt spid="30"/>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nodeType="clickEffect">
                                  <p:stCondLst>
                                    <p:cond delay="0"/>
                                  </p:stCondLst>
                                  <p:childTnLst>
                                    <p:animEffect transition="out" filter="fade">
                                      <p:cBhvr>
                                        <p:cTn id="46" dur="500"/>
                                        <p:tgtEl>
                                          <p:spTgt spid="31"/>
                                        </p:tgtEl>
                                      </p:cBhvr>
                                    </p:animEffect>
                                    <p:set>
                                      <p:cBhvr>
                                        <p:cTn id="47" dur="1" fill="hold">
                                          <p:stCondLst>
                                            <p:cond delay="499"/>
                                          </p:stCondLst>
                                        </p:cTn>
                                        <p:tgtEl>
                                          <p:spTgt spid="31"/>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nodeType="clickEffect">
                                  <p:stCondLst>
                                    <p:cond delay="0"/>
                                  </p:stCondLst>
                                  <p:childTnLst>
                                    <p:animEffect transition="out" filter="fade">
                                      <p:cBhvr>
                                        <p:cTn id="51" dur="500"/>
                                        <p:tgtEl>
                                          <p:spTgt spid="32"/>
                                        </p:tgtEl>
                                      </p:cBhvr>
                                    </p:animEffect>
                                    <p:set>
                                      <p:cBhvr>
                                        <p:cTn id="52" dur="1" fill="hold">
                                          <p:stCondLst>
                                            <p:cond delay="499"/>
                                          </p:stCondLst>
                                        </p:cTn>
                                        <p:tgtEl>
                                          <p:spTgt spid="32"/>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nodeType="clickEffect">
                                  <p:stCondLst>
                                    <p:cond delay="0"/>
                                  </p:stCondLst>
                                  <p:childTnLst>
                                    <p:animEffect transition="out" filter="fade">
                                      <p:cBhvr>
                                        <p:cTn id="56" dur="500"/>
                                        <p:tgtEl>
                                          <p:spTgt spid="33"/>
                                        </p:tgtEl>
                                      </p:cBhvr>
                                    </p:animEffect>
                                    <p:set>
                                      <p:cBhvr>
                                        <p:cTn id="57" dur="1" fill="hold">
                                          <p:stCondLst>
                                            <p:cond delay="499"/>
                                          </p:stCondLst>
                                        </p:cTn>
                                        <p:tgtEl>
                                          <p:spTgt spid="33"/>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10" presetClass="exit" presetSubtype="0" fill="hold" nodeType="clickEffect">
                                  <p:stCondLst>
                                    <p:cond delay="0"/>
                                  </p:stCondLst>
                                  <p:childTnLst>
                                    <p:animEffect transition="out" filter="fade">
                                      <p:cBhvr>
                                        <p:cTn id="61" dur="500"/>
                                        <p:tgtEl>
                                          <p:spTgt spid="34"/>
                                        </p:tgtEl>
                                      </p:cBhvr>
                                    </p:animEffect>
                                    <p:set>
                                      <p:cBhvr>
                                        <p:cTn id="62" dur="1" fill="hold">
                                          <p:stCondLst>
                                            <p:cond delay="499"/>
                                          </p:stCondLst>
                                        </p:cTn>
                                        <p:tgtEl>
                                          <p:spTgt spid="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04799" y="2362200"/>
            <a:ext cx="8534401" cy="3644676"/>
          </a:xfrm>
          <a:prstGeom prst="rect">
            <a:avLst/>
          </a:prstGeom>
          <a:noFill/>
          <a:ln w="12700" cap="sq">
            <a:solidFill>
              <a:schemeClr val="tx1"/>
            </a:solidFill>
            <a:miter lim="800000"/>
            <a:headEnd type="none" w="sm" len="sm"/>
            <a:tailEnd type="none" w="sm" len="sm"/>
          </a:ln>
          <a:effectLst/>
        </p:spPr>
      </p:pic>
      <p:sp>
        <p:nvSpPr>
          <p:cNvPr id="64515" name="Rectangle 3"/>
          <p:cNvSpPr>
            <a:spLocks noGrp="1" noChangeArrowheads="1"/>
          </p:cNvSpPr>
          <p:nvPr>
            <p:ph type="body" sz="half" idx="1"/>
          </p:nvPr>
        </p:nvSpPr>
        <p:spPr bwMode="auto">
          <a:xfrm>
            <a:off x="533400" y="1295400"/>
            <a:ext cx="8382000" cy="1041400"/>
          </a:xfrm>
          <a:solidFill>
            <a:schemeClr val="bg1"/>
          </a:solidFill>
          <a:extLst>
            <a:ext uri="{91240B29-F687-4F45-9708-019B960494DF}">
              <a14:hiddenLine xmlns:a14="http://schemas.microsoft.com/office/drawing/2010/main" w="12700" algn="ctr">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marL="0" indent="0">
              <a:lnSpc>
                <a:spcPct val="120000"/>
              </a:lnSpc>
              <a:spcBef>
                <a:spcPct val="50000"/>
              </a:spcBef>
              <a:buClrTx/>
              <a:buSzPct val="80000"/>
              <a:buFontTx/>
              <a:buNone/>
            </a:pPr>
            <a:r>
              <a:rPr lang="en-US" altLang="en-US" sz="2200" dirty="0">
                <a:solidFill>
                  <a:schemeClr val="tx1"/>
                </a:solidFill>
                <a:effectLst/>
                <a:latin typeface="Liberation Sans" panose="020B0604020202020204" pitchFamily="34" charset="0"/>
              </a:rPr>
              <a:t>Illustration </a:t>
            </a:r>
            <a:r>
              <a:rPr lang="en-US" altLang="en-US" sz="2200" b="0" dirty="0">
                <a:solidFill>
                  <a:schemeClr val="tx1"/>
                </a:solidFill>
                <a:effectLst/>
                <a:latin typeface="Liberation Sans" panose="020B0604020202020204" pitchFamily="34" charset="0"/>
              </a:rPr>
              <a:t>–  Prepare a schedule of cash payments for direct materials.</a:t>
            </a:r>
          </a:p>
        </p:txBody>
      </p:sp>
      <p:sp>
        <p:nvSpPr>
          <p:cNvPr id="6453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 name="Rectangle 1"/>
          <p:cNvSpPr/>
          <p:nvPr/>
        </p:nvSpPr>
        <p:spPr>
          <a:xfrm>
            <a:off x="660090" y="6063485"/>
            <a:ext cx="2209800"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1200" b="1" dirty="0">
                <a:latin typeface="Arial" charset="0"/>
              </a:rPr>
              <a:t>ILLUSTRATION 13-16</a:t>
            </a:r>
          </a:p>
          <a:p>
            <a:r>
              <a:rPr lang="en-US" sz="1200" dirty="0">
                <a:latin typeface="Arial" charset="0"/>
              </a:rPr>
              <a:t>Payments for direct materials</a:t>
            </a:r>
          </a:p>
        </p:txBody>
      </p:sp>
      <p:sp>
        <p:nvSpPr>
          <p:cNvPr id="22"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21" name="Rectangle 10"/>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CASH BUDGET</a:t>
            </a:r>
          </a:p>
        </p:txBody>
      </p:sp>
      <p:pic>
        <p:nvPicPr>
          <p:cNvPr id="23" name="Picture 22"/>
          <p:cNvPicPr preferRelativeResize="0">
            <a:picLocks/>
          </p:cNvPicPr>
          <p:nvPr/>
        </p:nvPicPr>
        <p:blipFill>
          <a:blip r:embed="rId4"/>
          <a:stretch>
            <a:fillRect/>
          </a:stretch>
        </p:blipFill>
        <p:spPr>
          <a:xfrm>
            <a:off x="4560048" y="3773070"/>
            <a:ext cx="1034620" cy="219341"/>
          </a:xfrm>
          <a:prstGeom prst="rect">
            <a:avLst/>
          </a:prstGeom>
        </p:spPr>
      </p:pic>
      <p:pic>
        <p:nvPicPr>
          <p:cNvPr id="24" name="Picture 23"/>
          <p:cNvPicPr preferRelativeResize="0">
            <a:picLocks/>
          </p:cNvPicPr>
          <p:nvPr/>
        </p:nvPicPr>
        <p:blipFill>
          <a:blip r:embed="rId4"/>
          <a:stretch>
            <a:fillRect/>
          </a:stretch>
        </p:blipFill>
        <p:spPr>
          <a:xfrm>
            <a:off x="4560048" y="4044210"/>
            <a:ext cx="1034620" cy="219341"/>
          </a:xfrm>
          <a:prstGeom prst="rect">
            <a:avLst/>
          </a:prstGeom>
        </p:spPr>
      </p:pic>
      <p:pic>
        <p:nvPicPr>
          <p:cNvPr id="25" name="Picture 24"/>
          <p:cNvPicPr preferRelativeResize="0">
            <a:picLocks/>
          </p:cNvPicPr>
          <p:nvPr/>
        </p:nvPicPr>
        <p:blipFill>
          <a:blip r:embed="rId4"/>
          <a:stretch>
            <a:fillRect/>
          </a:stretch>
        </p:blipFill>
        <p:spPr>
          <a:xfrm>
            <a:off x="4554072" y="5148435"/>
            <a:ext cx="1034620" cy="219341"/>
          </a:xfrm>
          <a:prstGeom prst="rect">
            <a:avLst/>
          </a:prstGeom>
        </p:spPr>
      </p:pic>
      <p:pic>
        <p:nvPicPr>
          <p:cNvPr id="26" name="Picture 25"/>
          <p:cNvPicPr preferRelativeResize="0">
            <a:picLocks/>
          </p:cNvPicPr>
          <p:nvPr/>
        </p:nvPicPr>
        <p:blipFill>
          <a:blip r:embed="rId4"/>
          <a:stretch>
            <a:fillRect/>
          </a:stretch>
        </p:blipFill>
        <p:spPr>
          <a:xfrm>
            <a:off x="5653052" y="4044933"/>
            <a:ext cx="1034620" cy="219341"/>
          </a:xfrm>
          <a:prstGeom prst="rect">
            <a:avLst/>
          </a:prstGeom>
        </p:spPr>
      </p:pic>
      <p:pic>
        <p:nvPicPr>
          <p:cNvPr id="27" name="Picture 26"/>
          <p:cNvPicPr preferRelativeResize="0">
            <a:picLocks/>
          </p:cNvPicPr>
          <p:nvPr/>
        </p:nvPicPr>
        <p:blipFill>
          <a:blip r:embed="rId4"/>
          <a:stretch>
            <a:fillRect/>
          </a:stretch>
        </p:blipFill>
        <p:spPr>
          <a:xfrm>
            <a:off x="5647076" y="5149158"/>
            <a:ext cx="1034620" cy="219341"/>
          </a:xfrm>
          <a:prstGeom prst="rect">
            <a:avLst/>
          </a:prstGeom>
        </p:spPr>
      </p:pic>
      <p:pic>
        <p:nvPicPr>
          <p:cNvPr id="28" name="Picture 27"/>
          <p:cNvPicPr preferRelativeResize="0">
            <a:picLocks/>
          </p:cNvPicPr>
          <p:nvPr/>
        </p:nvPicPr>
        <p:blipFill>
          <a:blip r:embed="rId4"/>
          <a:stretch>
            <a:fillRect/>
          </a:stretch>
        </p:blipFill>
        <p:spPr>
          <a:xfrm>
            <a:off x="5638800" y="4327293"/>
            <a:ext cx="1034620" cy="219341"/>
          </a:xfrm>
          <a:prstGeom prst="rect">
            <a:avLst/>
          </a:prstGeom>
        </p:spPr>
      </p:pic>
      <p:pic>
        <p:nvPicPr>
          <p:cNvPr id="29" name="Picture 28"/>
          <p:cNvPicPr preferRelativeResize="0">
            <a:picLocks/>
          </p:cNvPicPr>
          <p:nvPr/>
        </p:nvPicPr>
        <p:blipFill>
          <a:blip r:embed="rId4"/>
          <a:stretch>
            <a:fillRect/>
          </a:stretch>
        </p:blipFill>
        <p:spPr>
          <a:xfrm>
            <a:off x="6743756" y="5148435"/>
            <a:ext cx="1034620" cy="219341"/>
          </a:xfrm>
          <a:prstGeom prst="rect">
            <a:avLst/>
          </a:prstGeom>
        </p:spPr>
      </p:pic>
      <p:pic>
        <p:nvPicPr>
          <p:cNvPr id="30" name="Picture 29"/>
          <p:cNvPicPr preferRelativeResize="0">
            <a:picLocks/>
          </p:cNvPicPr>
          <p:nvPr/>
        </p:nvPicPr>
        <p:blipFill>
          <a:blip r:embed="rId4"/>
          <a:stretch>
            <a:fillRect/>
          </a:stretch>
        </p:blipFill>
        <p:spPr>
          <a:xfrm>
            <a:off x="6735480" y="4326570"/>
            <a:ext cx="1034620" cy="219341"/>
          </a:xfrm>
          <a:prstGeom prst="rect">
            <a:avLst/>
          </a:prstGeom>
        </p:spPr>
      </p:pic>
      <p:pic>
        <p:nvPicPr>
          <p:cNvPr id="31" name="Picture 30"/>
          <p:cNvPicPr preferRelativeResize="0">
            <a:picLocks/>
          </p:cNvPicPr>
          <p:nvPr/>
        </p:nvPicPr>
        <p:blipFill>
          <a:blip r:embed="rId4"/>
          <a:stretch>
            <a:fillRect/>
          </a:stretch>
        </p:blipFill>
        <p:spPr>
          <a:xfrm>
            <a:off x="6737780" y="4603815"/>
            <a:ext cx="1034620" cy="219341"/>
          </a:xfrm>
          <a:prstGeom prst="rect">
            <a:avLst/>
          </a:prstGeom>
        </p:spPr>
      </p:pic>
      <p:pic>
        <p:nvPicPr>
          <p:cNvPr id="32" name="Picture 31"/>
          <p:cNvPicPr preferRelativeResize="0">
            <a:picLocks/>
          </p:cNvPicPr>
          <p:nvPr/>
        </p:nvPicPr>
        <p:blipFill>
          <a:blip r:embed="rId4"/>
          <a:stretch>
            <a:fillRect/>
          </a:stretch>
        </p:blipFill>
        <p:spPr>
          <a:xfrm>
            <a:off x="7842065" y="5144670"/>
            <a:ext cx="855058" cy="219341"/>
          </a:xfrm>
          <a:prstGeom prst="rect">
            <a:avLst/>
          </a:prstGeom>
        </p:spPr>
      </p:pic>
      <p:pic>
        <p:nvPicPr>
          <p:cNvPr id="33" name="Picture 32"/>
          <p:cNvPicPr preferRelativeResize="0">
            <a:picLocks/>
          </p:cNvPicPr>
          <p:nvPr/>
        </p:nvPicPr>
        <p:blipFill>
          <a:blip r:embed="rId4"/>
          <a:stretch>
            <a:fillRect/>
          </a:stretch>
        </p:blipFill>
        <p:spPr>
          <a:xfrm>
            <a:off x="7836089" y="4600050"/>
            <a:ext cx="855058" cy="219341"/>
          </a:xfrm>
          <a:prstGeom prst="rect">
            <a:avLst/>
          </a:prstGeom>
        </p:spPr>
      </p:pic>
      <p:pic>
        <p:nvPicPr>
          <p:cNvPr id="34" name="Picture 33"/>
          <p:cNvPicPr preferRelativeResize="0">
            <a:picLocks/>
          </p:cNvPicPr>
          <p:nvPr/>
        </p:nvPicPr>
        <p:blipFill>
          <a:blip r:embed="rId4"/>
          <a:stretch>
            <a:fillRect/>
          </a:stretch>
        </p:blipFill>
        <p:spPr>
          <a:xfrm>
            <a:off x="7848600" y="4865580"/>
            <a:ext cx="855058" cy="219341"/>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3"/>
                                        </p:tgtEl>
                                      </p:cBhvr>
                                    </p:animEffect>
                                    <p:set>
                                      <p:cBhvr>
                                        <p:cTn id="7" dur="1" fill="hold">
                                          <p:stCondLst>
                                            <p:cond delay="499"/>
                                          </p:stCondLst>
                                        </p:cTn>
                                        <p:tgtEl>
                                          <p:spTgt spid="2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4"/>
                                        </p:tgtEl>
                                      </p:cBhvr>
                                    </p:animEffect>
                                    <p:set>
                                      <p:cBhvr>
                                        <p:cTn id="12" dur="1" fill="hold">
                                          <p:stCondLst>
                                            <p:cond delay="499"/>
                                          </p:stCondLst>
                                        </p:cTn>
                                        <p:tgtEl>
                                          <p:spTgt spid="2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25"/>
                                        </p:tgtEl>
                                      </p:cBhvr>
                                    </p:animEffect>
                                    <p:set>
                                      <p:cBhvr>
                                        <p:cTn id="17" dur="1" fill="hold">
                                          <p:stCondLst>
                                            <p:cond delay="499"/>
                                          </p:stCondLst>
                                        </p:cTn>
                                        <p:tgtEl>
                                          <p:spTgt spid="2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26"/>
                                        </p:tgtEl>
                                      </p:cBhvr>
                                    </p:animEffect>
                                    <p:set>
                                      <p:cBhvr>
                                        <p:cTn id="22" dur="1" fill="hold">
                                          <p:stCondLst>
                                            <p:cond delay="499"/>
                                          </p:stCondLst>
                                        </p:cTn>
                                        <p:tgtEl>
                                          <p:spTgt spid="2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28"/>
                                        </p:tgtEl>
                                      </p:cBhvr>
                                    </p:animEffect>
                                    <p:set>
                                      <p:cBhvr>
                                        <p:cTn id="27" dur="1" fill="hold">
                                          <p:stCondLst>
                                            <p:cond delay="499"/>
                                          </p:stCondLst>
                                        </p:cTn>
                                        <p:tgtEl>
                                          <p:spTgt spid="28"/>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27"/>
                                        </p:tgtEl>
                                      </p:cBhvr>
                                    </p:animEffect>
                                    <p:set>
                                      <p:cBhvr>
                                        <p:cTn id="32" dur="1" fill="hold">
                                          <p:stCondLst>
                                            <p:cond delay="499"/>
                                          </p:stCondLst>
                                        </p:cTn>
                                        <p:tgtEl>
                                          <p:spTgt spid="27"/>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30"/>
                                        </p:tgtEl>
                                      </p:cBhvr>
                                    </p:animEffect>
                                    <p:set>
                                      <p:cBhvr>
                                        <p:cTn id="37" dur="1" fill="hold">
                                          <p:stCondLst>
                                            <p:cond delay="499"/>
                                          </p:stCondLst>
                                        </p:cTn>
                                        <p:tgtEl>
                                          <p:spTgt spid="30"/>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31"/>
                                        </p:tgtEl>
                                      </p:cBhvr>
                                    </p:animEffect>
                                    <p:set>
                                      <p:cBhvr>
                                        <p:cTn id="42" dur="1" fill="hold">
                                          <p:stCondLst>
                                            <p:cond delay="499"/>
                                          </p:stCondLst>
                                        </p:cTn>
                                        <p:tgtEl>
                                          <p:spTgt spid="31"/>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nodeType="clickEffect">
                                  <p:stCondLst>
                                    <p:cond delay="0"/>
                                  </p:stCondLst>
                                  <p:childTnLst>
                                    <p:animEffect transition="out" filter="fade">
                                      <p:cBhvr>
                                        <p:cTn id="46" dur="500"/>
                                        <p:tgtEl>
                                          <p:spTgt spid="29"/>
                                        </p:tgtEl>
                                      </p:cBhvr>
                                    </p:animEffect>
                                    <p:set>
                                      <p:cBhvr>
                                        <p:cTn id="47" dur="1" fill="hold">
                                          <p:stCondLst>
                                            <p:cond delay="499"/>
                                          </p:stCondLst>
                                        </p:cTn>
                                        <p:tgtEl>
                                          <p:spTgt spid="29"/>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nodeType="clickEffect">
                                  <p:stCondLst>
                                    <p:cond delay="0"/>
                                  </p:stCondLst>
                                  <p:childTnLst>
                                    <p:animEffect transition="out" filter="fade">
                                      <p:cBhvr>
                                        <p:cTn id="51" dur="500"/>
                                        <p:tgtEl>
                                          <p:spTgt spid="33"/>
                                        </p:tgtEl>
                                      </p:cBhvr>
                                    </p:animEffect>
                                    <p:set>
                                      <p:cBhvr>
                                        <p:cTn id="52" dur="1" fill="hold">
                                          <p:stCondLst>
                                            <p:cond delay="499"/>
                                          </p:stCondLst>
                                        </p:cTn>
                                        <p:tgtEl>
                                          <p:spTgt spid="33"/>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nodeType="clickEffect">
                                  <p:stCondLst>
                                    <p:cond delay="0"/>
                                  </p:stCondLst>
                                  <p:childTnLst>
                                    <p:animEffect transition="out" filter="fade">
                                      <p:cBhvr>
                                        <p:cTn id="56" dur="500"/>
                                        <p:tgtEl>
                                          <p:spTgt spid="34"/>
                                        </p:tgtEl>
                                      </p:cBhvr>
                                    </p:animEffect>
                                    <p:set>
                                      <p:cBhvr>
                                        <p:cTn id="57" dur="1" fill="hold">
                                          <p:stCondLst>
                                            <p:cond delay="499"/>
                                          </p:stCondLst>
                                        </p:cTn>
                                        <p:tgtEl>
                                          <p:spTgt spid="34"/>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10" presetClass="exit" presetSubtype="0" fill="hold" nodeType="clickEffect">
                                  <p:stCondLst>
                                    <p:cond delay="0"/>
                                  </p:stCondLst>
                                  <p:childTnLst>
                                    <p:animEffect transition="out" filter="fade">
                                      <p:cBhvr>
                                        <p:cTn id="61" dur="500"/>
                                        <p:tgtEl>
                                          <p:spTgt spid="32"/>
                                        </p:tgtEl>
                                      </p:cBhvr>
                                    </p:animEffect>
                                    <p:set>
                                      <p:cBhvr>
                                        <p:cTn id="62" dur="1" fill="hold">
                                          <p:stCondLst>
                                            <p:cond delay="499"/>
                                          </p:stCondLst>
                                        </p:cTn>
                                        <p:tgtEl>
                                          <p:spTgt spid="3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44978" y="228600"/>
            <a:ext cx="8654042" cy="6125008"/>
          </a:xfrm>
          <a:prstGeom prst="rect">
            <a:avLst/>
          </a:prstGeom>
          <a:noFill/>
          <a:ln w="19050" cap="sq" algn="ctr">
            <a:solidFill>
              <a:schemeClr val="tx1"/>
            </a:solidFill>
            <a:miter lim="800000"/>
            <a:headEnd type="none" w="sm" len="sm"/>
            <a:tailEnd type="none" w="sm" len="sm"/>
          </a:ln>
          <a:effectLst/>
        </p:spPr>
      </p:pic>
      <p:sp>
        <p:nvSpPr>
          <p:cNvPr id="3" name="Rectangle 2"/>
          <p:cNvSpPr/>
          <p:nvPr/>
        </p:nvSpPr>
        <p:spPr>
          <a:xfrm>
            <a:off x="762000" y="6423240"/>
            <a:ext cx="1981200"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1200" b="1" dirty="0">
                <a:latin typeface="Arial" charset="0"/>
              </a:rPr>
              <a:t>ILLUSTRATION 13-17</a:t>
            </a:r>
          </a:p>
        </p:txBody>
      </p:sp>
      <p:sp>
        <p:nvSpPr>
          <p:cNvPr id="11"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Tree>
  </p:cSld>
  <p:clrMapOvr>
    <a:masterClrMapping/>
  </p:clrMapOvr>
  <p:transition>
    <p:wipe dir="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pic>
        <p:nvPicPr>
          <p:cNvPr id="2" name="Picture 1"/>
          <p:cNvPicPr>
            <a:picLocks noChangeAspect="1"/>
          </p:cNvPicPr>
          <p:nvPr/>
        </p:nvPicPr>
        <p:blipFill>
          <a:blip r:embed="rId3"/>
          <a:stretch>
            <a:fillRect/>
          </a:stretch>
        </p:blipFill>
        <p:spPr>
          <a:xfrm>
            <a:off x="300990" y="1066800"/>
            <a:ext cx="8465820" cy="5233416"/>
          </a:xfrm>
          <a:prstGeom prst="rect">
            <a:avLst/>
          </a:prstGeom>
        </p:spPr>
      </p:pic>
      <p:pic>
        <p:nvPicPr>
          <p:cNvPr id="3" name="Picture 2"/>
          <p:cNvPicPr>
            <a:picLocks noChangeAspect="1"/>
          </p:cNvPicPr>
          <p:nvPr/>
        </p:nvPicPr>
        <p:blipFill>
          <a:blip r:embed="rId4"/>
          <a:stretch>
            <a:fillRect/>
          </a:stretch>
        </p:blipFill>
        <p:spPr>
          <a:xfrm>
            <a:off x="300990" y="334115"/>
            <a:ext cx="8465820" cy="662095"/>
          </a:xfrm>
          <a:prstGeom prst="rect">
            <a:avLst/>
          </a:prstGeom>
        </p:spPr>
      </p:pic>
    </p:spTree>
  </p:cSld>
  <p:clrMapOvr>
    <a:masterClrMapping/>
  </p:clrMapOvr>
  <p:transition>
    <p:wipe dir="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body" sz="half" idx="1"/>
          </p:nvPr>
        </p:nvSpPr>
        <p:spPr>
          <a:xfrm>
            <a:off x="533400" y="1295400"/>
            <a:ext cx="7467600" cy="928687"/>
          </a:xfrm>
          <a:ln w="12700" cap="flat" algn="ctr">
            <a:solidFill>
              <a:schemeClr val="bg1"/>
            </a:solidFill>
            <a:miter lim="800000"/>
            <a:headEnd/>
            <a:tailEnd/>
          </a:ln>
        </p:spPr>
        <p:txBody>
          <a:bodyPr lIns="90488" tIns="44450" rIns="90488" bIns="44450"/>
          <a:lstStyle/>
          <a:p>
            <a:pPr marL="682625" indent="-450850">
              <a:lnSpc>
                <a:spcPct val="120000"/>
              </a:lnSpc>
              <a:spcBef>
                <a:spcPct val="60000"/>
              </a:spcBef>
              <a:buClr>
                <a:srgbClr val="CC0000"/>
              </a:buClr>
              <a:buSzPct val="80000"/>
              <a:buFont typeface="Wingdings" pitchFamily="2" charset="2"/>
              <a:buChar char="u"/>
              <a:defRPr/>
            </a:pPr>
            <a:r>
              <a:rPr lang="en-US" sz="2200" dirty="0">
                <a:solidFill>
                  <a:schemeClr val="tx1"/>
                </a:solidFill>
                <a:effectLst/>
                <a:latin typeface="Liberation Sans" panose="020B0604020202020204" pitchFamily="34" charset="0"/>
              </a:rPr>
              <a:t>Developed</a:t>
            </a:r>
            <a:r>
              <a:rPr lang="en-US" sz="2200" b="0" dirty="0">
                <a:solidFill>
                  <a:schemeClr val="tx1"/>
                </a:solidFill>
                <a:effectLst/>
                <a:latin typeface="Liberation Sans" panose="020B0604020202020204" pitchFamily="34" charset="0"/>
              </a:rPr>
              <a:t> from the budgeted balance sheet for the preceding year and the budgets for the current year.</a:t>
            </a:r>
          </a:p>
        </p:txBody>
      </p:sp>
      <p:sp>
        <p:nvSpPr>
          <p:cNvPr id="67589" name="Text Box 9"/>
          <p:cNvSpPr txBox="1">
            <a:spLocks noChangeArrowheads="1"/>
          </p:cNvSpPr>
          <p:nvPr/>
        </p:nvSpPr>
        <p:spPr bwMode="auto">
          <a:xfrm>
            <a:off x="533400" y="2452687"/>
            <a:ext cx="8077200" cy="914400"/>
          </a:xfrm>
          <a:prstGeom prst="rect">
            <a:avLst/>
          </a:prstGeom>
          <a:noFill/>
          <a:ln w="12700" algn="ctr">
            <a:solidFill>
              <a:schemeClr val="bg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ts val="1200"/>
              </a:spcBef>
              <a:buSzPct val="80000"/>
            </a:pPr>
            <a:r>
              <a:rPr lang="en-US" altLang="en-US" sz="2300" b="1" dirty="0">
                <a:latin typeface="Liberation Sans" panose="020B0604020202020204" pitchFamily="34" charset="0"/>
              </a:rPr>
              <a:t>Illustration: </a:t>
            </a:r>
            <a:r>
              <a:rPr lang="en-US" altLang="en-US" sz="2300" dirty="0">
                <a:latin typeface="Liberation Sans" panose="020B0604020202020204" pitchFamily="34" charset="0"/>
              </a:rPr>
              <a:t>Pertinent data from the </a:t>
            </a:r>
            <a:r>
              <a:rPr lang="en-US" altLang="en-US" sz="2300" b="1" dirty="0">
                <a:latin typeface="Liberation Sans" panose="020B0604020202020204" pitchFamily="34" charset="0"/>
              </a:rPr>
              <a:t>budgeted balance sheet</a:t>
            </a:r>
            <a:r>
              <a:rPr lang="en-US" altLang="en-US" sz="2300" dirty="0">
                <a:latin typeface="Liberation Sans" panose="020B0604020202020204" pitchFamily="34" charset="0"/>
              </a:rPr>
              <a:t> at December 31, 2016, are as follows.</a:t>
            </a:r>
          </a:p>
          <a:p>
            <a:pPr marL="463550">
              <a:spcBef>
                <a:spcPts val="1800"/>
              </a:spcBef>
              <a:tabLst>
                <a:tab pos="6400800" algn="r"/>
              </a:tabLst>
            </a:pPr>
            <a:r>
              <a:rPr lang="en-US" sz="2200" dirty="0">
                <a:latin typeface="Liberation Sans" panose="020B0604020202020204" pitchFamily="34" charset="0"/>
              </a:rPr>
              <a:t>Buildings and equipment 	$182,000 </a:t>
            </a:r>
          </a:p>
          <a:p>
            <a:pPr marL="463550">
              <a:spcBef>
                <a:spcPts val="600"/>
              </a:spcBef>
              <a:tabLst>
                <a:tab pos="6400800" algn="r"/>
              </a:tabLst>
            </a:pPr>
            <a:r>
              <a:rPr lang="en-US" sz="2200" dirty="0">
                <a:latin typeface="Liberation Sans" panose="020B0604020202020204" pitchFamily="34" charset="0"/>
              </a:rPr>
              <a:t>Common stock 	225,000</a:t>
            </a:r>
          </a:p>
          <a:p>
            <a:pPr marL="463550">
              <a:spcBef>
                <a:spcPts val="600"/>
              </a:spcBef>
              <a:tabLst>
                <a:tab pos="6400800" algn="r"/>
              </a:tabLst>
            </a:pPr>
            <a:r>
              <a:rPr lang="en-US" sz="2200" dirty="0">
                <a:latin typeface="Liberation Sans" panose="020B0604020202020204" pitchFamily="34" charset="0"/>
              </a:rPr>
              <a:t>Accumulated depreciation 	 28,800 </a:t>
            </a:r>
          </a:p>
          <a:p>
            <a:pPr marL="463550">
              <a:spcBef>
                <a:spcPts val="600"/>
              </a:spcBef>
              <a:tabLst>
                <a:tab pos="6400800" algn="r"/>
              </a:tabLst>
            </a:pPr>
            <a:r>
              <a:rPr lang="en-US" sz="2200" dirty="0">
                <a:latin typeface="Liberation Sans" panose="020B0604020202020204" pitchFamily="34" charset="0"/>
              </a:rPr>
              <a:t>Retained earnings 	 46,480</a:t>
            </a:r>
            <a:endParaRPr lang="en-US" altLang="en-US" sz="2200" dirty="0">
              <a:latin typeface="Liberation Sans" panose="020B0604020202020204" pitchFamily="34" charset="0"/>
            </a:endParaRPr>
          </a:p>
        </p:txBody>
      </p:sp>
      <p:sp>
        <p:nvSpPr>
          <p:cNvPr id="67591"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7592"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BUDGETED BALANCE SHEET</a:t>
            </a:r>
          </a:p>
        </p:txBody>
      </p:sp>
      <p:sp>
        <p:nvSpPr>
          <p:cNvPr id="9"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Tree>
  </p:cSld>
  <p:clrMapOvr>
    <a:masterClrMapping/>
  </p:clrMapOvr>
  <p:transition>
    <p:wipe dir="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751008" y="304800"/>
            <a:ext cx="7783392" cy="3912620"/>
          </a:xfrm>
          <a:prstGeom prst="rect">
            <a:avLst/>
          </a:prstGeom>
        </p:spPr>
      </p:pic>
      <p:sp>
        <p:nvSpPr>
          <p:cNvPr id="3" name="Rectangle 2"/>
          <p:cNvSpPr/>
          <p:nvPr/>
        </p:nvSpPr>
        <p:spPr>
          <a:xfrm>
            <a:off x="6705600" y="344269"/>
            <a:ext cx="1828800" cy="6463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1200" b="1" dirty="0">
                <a:solidFill>
                  <a:schemeClr val="accent3"/>
                </a:solidFill>
                <a:latin typeface="Liberation Sans" panose="020B0604020202020204" pitchFamily="34" charset="0"/>
              </a:rPr>
              <a:t>ILLUSTRATION 13-18</a:t>
            </a:r>
          </a:p>
          <a:p>
            <a:r>
              <a:rPr lang="en-US" sz="1200" dirty="0">
                <a:solidFill>
                  <a:schemeClr val="accent3"/>
                </a:solidFill>
                <a:latin typeface="Liberation Sans" panose="020B0604020202020204" pitchFamily="34" charset="0"/>
              </a:rPr>
              <a:t>Budgeted classified balance sheet</a:t>
            </a:r>
          </a:p>
        </p:txBody>
      </p:sp>
      <p:pic>
        <p:nvPicPr>
          <p:cNvPr id="5" name="Picture 4"/>
          <p:cNvPicPr>
            <a:picLocks noChangeAspect="1"/>
          </p:cNvPicPr>
          <p:nvPr/>
        </p:nvPicPr>
        <p:blipFill>
          <a:blip r:embed="rId4"/>
          <a:stretch>
            <a:fillRect/>
          </a:stretch>
        </p:blipFill>
        <p:spPr>
          <a:xfrm>
            <a:off x="751008" y="4191000"/>
            <a:ext cx="7783392" cy="2327695"/>
          </a:xfrm>
          <a:prstGeom prst="rect">
            <a:avLst/>
          </a:prstGeom>
        </p:spPr>
      </p:pic>
    </p:spTree>
  </p:cSld>
  <p:clrMapOvr>
    <a:masterClrMapping/>
  </p:clrMapOvr>
  <p:transition>
    <p:wipe dir="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Text Box 3"/>
          <p:cNvSpPr txBox="1">
            <a:spLocks noChangeArrowheads="1"/>
          </p:cNvSpPr>
          <p:nvPr/>
        </p:nvSpPr>
        <p:spPr bwMode="auto">
          <a:xfrm>
            <a:off x="533400" y="1295400"/>
            <a:ext cx="8077200" cy="914400"/>
          </a:xfrm>
          <a:prstGeom prst="rect">
            <a:avLst/>
          </a:prstGeom>
          <a:noFill/>
          <a:ln w="12700" algn="ctr">
            <a:solidFill>
              <a:schemeClr val="bg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15000"/>
              </a:lnSpc>
              <a:spcBef>
                <a:spcPct val="40000"/>
              </a:spcBef>
              <a:buSzPct val="80000"/>
            </a:pPr>
            <a:r>
              <a:rPr lang="en-US" altLang="en-US" sz="2000" b="1" dirty="0">
                <a:latin typeface="Liberation Sans" panose="020B0604020202020204" pitchFamily="34" charset="0"/>
              </a:rPr>
              <a:t>Illustration: </a:t>
            </a:r>
            <a:r>
              <a:rPr lang="en-US" altLang="en-US" sz="2000" dirty="0">
                <a:latin typeface="Liberation Sans" panose="020B0604020202020204" pitchFamily="34" charset="0"/>
              </a:rPr>
              <a:t>Pertinent data from the </a:t>
            </a:r>
            <a:r>
              <a:rPr lang="en-US" altLang="en-US" sz="2000" b="1" dirty="0">
                <a:latin typeface="Liberation Sans" panose="020B0604020202020204" pitchFamily="34" charset="0"/>
              </a:rPr>
              <a:t>budgeted balance sheet</a:t>
            </a:r>
            <a:r>
              <a:rPr lang="en-US" altLang="en-US" sz="2000" dirty="0">
                <a:latin typeface="Liberation Sans" panose="020B0604020202020204" pitchFamily="34" charset="0"/>
              </a:rPr>
              <a:t> at December 31, 2016, are as follows.</a:t>
            </a:r>
          </a:p>
        </p:txBody>
      </p:sp>
      <p:sp>
        <p:nvSpPr>
          <p:cNvPr id="69637" name="Rectangle 12"/>
          <p:cNvSpPr>
            <a:spLocks noChangeArrowheads="1"/>
          </p:cNvSpPr>
          <p:nvPr/>
        </p:nvSpPr>
        <p:spPr bwMode="auto">
          <a:xfrm>
            <a:off x="533400" y="3962400"/>
            <a:ext cx="8001000" cy="2514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50000"/>
              </a:spcBef>
              <a:buClr>
                <a:schemeClr val="tx1"/>
              </a:buClr>
              <a:buFont typeface="Wingdings" pitchFamily="2" charset="2"/>
              <a:buAutoNum type="arabicPeriod"/>
            </a:pPr>
            <a:r>
              <a:rPr lang="en-US" altLang="en-US" sz="2000" b="1" dirty="0">
                <a:latin typeface="Liberation Sans" panose="020B0604020202020204" pitchFamily="34" charset="0"/>
              </a:rPr>
              <a:t>Cash:</a:t>
            </a:r>
            <a:r>
              <a:rPr lang="en-US" altLang="en-US" sz="2000" dirty="0">
                <a:solidFill>
                  <a:schemeClr val="bg2"/>
                </a:solidFill>
                <a:latin typeface="Liberation Sans" panose="020B0604020202020204" pitchFamily="34" charset="0"/>
              </a:rPr>
              <a:t> Ending cash balance $37,900, shown in the cash budget (Illustration 13-17).</a:t>
            </a:r>
          </a:p>
          <a:p>
            <a:pPr>
              <a:lnSpc>
                <a:spcPct val="120000"/>
              </a:lnSpc>
              <a:spcBef>
                <a:spcPct val="50000"/>
              </a:spcBef>
              <a:buClr>
                <a:schemeClr val="tx1"/>
              </a:buClr>
              <a:buFont typeface="Wingdings" pitchFamily="2" charset="2"/>
              <a:buAutoNum type="arabicPeriod"/>
            </a:pPr>
            <a:r>
              <a:rPr lang="en-US" altLang="en-US" sz="2000" b="1" dirty="0">
                <a:latin typeface="Liberation Sans" panose="020B0604020202020204" pitchFamily="34" charset="0"/>
              </a:rPr>
              <a:t>Accounts receivable:</a:t>
            </a:r>
            <a:r>
              <a:rPr lang="en-US" altLang="en-US" sz="2000" dirty="0">
                <a:solidFill>
                  <a:schemeClr val="bg2"/>
                </a:solidFill>
                <a:latin typeface="Liberation Sans" panose="020B0604020202020204" pitchFamily="34" charset="0"/>
              </a:rPr>
              <a:t> 40% of fourth-quarter sales $270,000, shown in the schedule of expected collections from customers (Illustration 13-15).</a:t>
            </a:r>
            <a:r>
              <a:rPr lang="en-US" altLang="en-US" sz="1600" dirty="0">
                <a:solidFill>
                  <a:schemeClr val="bg2"/>
                </a:solidFill>
                <a:latin typeface="Liberation Sans" panose="020B0604020202020204" pitchFamily="34" charset="0"/>
              </a:rPr>
              <a:t>		</a:t>
            </a:r>
          </a:p>
          <a:p>
            <a:pPr marL="457200" lvl="1" indent="0">
              <a:lnSpc>
                <a:spcPct val="120000"/>
              </a:lnSpc>
              <a:spcBef>
                <a:spcPct val="50000"/>
              </a:spcBef>
              <a:buClr>
                <a:schemeClr val="tx1"/>
              </a:buClr>
            </a:pPr>
            <a:r>
              <a:rPr lang="en-US" altLang="en-US" sz="1600" dirty="0">
                <a:solidFill>
                  <a:schemeClr val="bg2"/>
                </a:solidFill>
                <a:latin typeface="Liberation Sans" panose="020B0604020202020204" pitchFamily="34" charset="0"/>
              </a:rPr>
              <a:t>							Continued</a:t>
            </a:r>
          </a:p>
        </p:txBody>
      </p:sp>
      <p:sp>
        <p:nvSpPr>
          <p:cNvPr id="69638"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2" name="Rectangle 1"/>
          <p:cNvSpPr/>
          <p:nvPr/>
        </p:nvSpPr>
        <p:spPr>
          <a:xfrm>
            <a:off x="990600" y="2255728"/>
            <a:ext cx="7239000" cy="1554272"/>
          </a:xfrm>
          <a:prstGeom prst="rect">
            <a:avLst/>
          </a:prstGeom>
        </p:spPr>
        <p:txBody>
          <a:bodyPr wrap="square">
            <a:spAutoFit/>
          </a:bodyPr>
          <a:lstStyle/>
          <a:p>
            <a:pPr marL="463550">
              <a:spcBef>
                <a:spcPts val="1800"/>
              </a:spcBef>
              <a:tabLst>
                <a:tab pos="6400800" algn="r"/>
              </a:tabLst>
            </a:pPr>
            <a:r>
              <a:rPr lang="en-US" sz="2000" dirty="0">
                <a:latin typeface="Liberation Sans" panose="020B0604020202020204" pitchFamily="34" charset="0"/>
              </a:rPr>
              <a:t>Buildings and equipment 	$182,000 </a:t>
            </a:r>
          </a:p>
          <a:p>
            <a:pPr marL="463550">
              <a:spcBef>
                <a:spcPts val="600"/>
              </a:spcBef>
              <a:tabLst>
                <a:tab pos="6400800" algn="r"/>
              </a:tabLst>
            </a:pPr>
            <a:r>
              <a:rPr lang="en-US" sz="2000" dirty="0">
                <a:latin typeface="Liberation Sans" panose="020B0604020202020204" pitchFamily="34" charset="0"/>
              </a:rPr>
              <a:t>Common stock 	225,000</a:t>
            </a:r>
          </a:p>
          <a:p>
            <a:pPr marL="463550">
              <a:spcBef>
                <a:spcPts val="600"/>
              </a:spcBef>
              <a:tabLst>
                <a:tab pos="6400800" algn="r"/>
              </a:tabLst>
            </a:pPr>
            <a:r>
              <a:rPr lang="en-US" sz="2000" dirty="0">
                <a:latin typeface="Liberation Sans" panose="020B0604020202020204" pitchFamily="34" charset="0"/>
              </a:rPr>
              <a:t>Accumulated depreciation 	 28,800 </a:t>
            </a:r>
          </a:p>
          <a:p>
            <a:pPr marL="463550">
              <a:spcBef>
                <a:spcPts val="600"/>
              </a:spcBef>
              <a:tabLst>
                <a:tab pos="6400800" algn="r"/>
              </a:tabLst>
            </a:pPr>
            <a:r>
              <a:rPr lang="en-US" sz="2000" dirty="0">
                <a:latin typeface="Liberation Sans" panose="020B0604020202020204" pitchFamily="34" charset="0"/>
              </a:rPr>
              <a:t>Retained earnings 	 46,480</a:t>
            </a:r>
            <a:endParaRPr lang="en-US" altLang="en-US" sz="2000" dirty="0">
              <a:latin typeface="Liberation Sans" panose="020B0604020202020204" pitchFamily="34" charset="0"/>
            </a:endParaRPr>
          </a:p>
        </p:txBody>
      </p:sp>
      <p:sp>
        <p:nvSpPr>
          <p:cNvPr id="10"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9"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BUDGETED BALANCE SHEET</a:t>
            </a:r>
          </a:p>
        </p:txBody>
      </p:sp>
    </p:spTree>
  </p:cSld>
  <p:clrMapOvr>
    <a:masterClrMapping/>
  </p:clrMapOvr>
  <p:transition>
    <p:wipe dir="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Rectangle 7"/>
          <p:cNvSpPr>
            <a:spLocks noChangeArrowheads="1"/>
          </p:cNvSpPr>
          <p:nvPr/>
        </p:nvSpPr>
        <p:spPr bwMode="auto">
          <a:xfrm>
            <a:off x="533400" y="1295400"/>
            <a:ext cx="8001000" cy="426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50000"/>
              </a:spcBef>
              <a:buClr>
                <a:schemeClr val="tx1"/>
              </a:buClr>
              <a:buFont typeface="Wingdings" pitchFamily="2" charset="2"/>
              <a:buAutoNum type="arabicPeriod" startAt="3"/>
            </a:pPr>
            <a:r>
              <a:rPr lang="en-US" altLang="en-US" sz="2100" b="1" dirty="0">
                <a:latin typeface="Liberation Sans" panose="020B0604020202020204" pitchFamily="34" charset="0"/>
              </a:rPr>
              <a:t>Finished goods inventory:</a:t>
            </a:r>
            <a:r>
              <a:rPr lang="en-US" altLang="en-US" sz="2000" dirty="0">
                <a:solidFill>
                  <a:schemeClr val="bg2"/>
                </a:solidFill>
                <a:latin typeface="Liberation Sans" panose="020B0604020202020204" pitchFamily="34" charset="0"/>
              </a:rPr>
              <a:t> Desired ending inventory 1,000 units, shown in the production budget (Illustration 13-5) times the total unit cost $44 (shown in Illustration 13-12).</a:t>
            </a:r>
          </a:p>
          <a:p>
            <a:pPr>
              <a:lnSpc>
                <a:spcPct val="120000"/>
              </a:lnSpc>
              <a:spcBef>
                <a:spcPct val="50000"/>
              </a:spcBef>
              <a:buClr>
                <a:schemeClr val="tx1"/>
              </a:buClr>
              <a:buFont typeface="Wingdings" pitchFamily="2" charset="2"/>
              <a:buAutoNum type="arabicPeriod" startAt="3"/>
            </a:pPr>
            <a:r>
              <a:rPr lang="en-US" altLang="en-US" sz="2100" b="1" dirty="0">
                <a:latin typeface="Liberation Sans" panose="020B0604020202020204" pitchFamily="34" charset="0"/>
              </a:rPr>
              <a:t>Raw materials inventory:</a:t>
            </a:r>
            <a:r>
              <a:rPr lang="en-US" altLang="en-US" sz="2000" dirty="0">
                <a:solidFill>
                  <a:schemeClr val="bg2"/>
                </a:solidFill>
                <a:latin typeface="Liberation Sans" panose="020B0604020202020204" pitchFamily="34" charset="0"/>
              </a:rPr>
              <a:t> Desired ending inventory 1,020 pounds, times the cost per pound $4, shown in the direct materials budget (Illustration 13-7).</a:t>
            </a:r>
          </a:p>
          <a:p>
            <a:pPr>
              <a:lnSpc>
                <a:spcPct val="120000"/>
              </a:lnSpc>
              <a:spcBef>
                <a:spcPct val="50000"/>
              </a:spcBef>
              <a:buClr>
                <a:schemeClr val="tx1"/>
              </a:buClr>
              <a:buFont typeface="Wingdings" pitchFamily="2" charset="2"/>
              <a:buAutoNum type="arabicPeriod" startAt="3"/>
            </a:pPr>
            <a:r>
              <a:rPr lang="en-US" altLang="en-US" sz="2100" b="1" dirty="0">
                <a:latin typeface="Liberation Sans" panose="020B0604020202020204" pitchFamily="34" charset="0"/>
              </a:rPr>
              <a:t>Buildings and equipment:</a:t>
            </a:r>
            <a:r>
              <a:rPr lang="en-US" altLang="en-US" sz="2000" dirty="0">
                <a:solidFill>
                  <a:schemeClr val="bg2"/>
                </a:solidFill>
                <a:latin typeface="Liberation Sans" panose="020B0604020202020204" pitchFamily="34" charset="0"/>
              </a:rPr>
              <a:t> December 31, 2016, balance $182,000, plus purchase of truck for $10,000 (Illustration 13-17).</a:t>
            </a:r>
          </a:p>
          <a:p>
            <a:pPr>
              <a:lnSpc>
                <a:spcPct val="120000"/>
              </a:lnSpc>
              <a:spcBef>
                <a:spcPct val="50000"/>
              </a:spcBef>
              <a:buClr>
                <a:schemeClr val="tx1"/>
              </a:buClr>
              <a:buFont typeface="Wingdings" pitchFamily="2" charset="2"/>
              <a:buNone/>
            </a:pPr>
            <a:r>
              <a:rPr lang="en-US" altLang="en-US" sz="1600" dirty="0">
                <a:solidFill>
                  <a:schemeClr val="bg2"/>
                </a:solidFill>
                <a:latin typeface="Liberation Sans" panose="020B0604020202020204" pitchFamily="34" charset="0"/>
              </a:rPr>
              <a:t>								Continued</a:t>
            </a:r>
          </a:p>
        </p:txBody>
      </p:sp>
      <p:sp>
        <p:nvSpPr>
          <p:cNvPr id="7066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8"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BUDGETED BALANCE SHEET</a:t>
            </a:r>
          </a:p>
        </p:txBody>
      </p:sp>
    </p:spTree>
  </p:cSld>
  <p:clrMapOvr>
    <a:masterClrMapping/>
  </p:clrMapOvr>
  <p:transition>
    <p:wipe dir="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3" name="Rectangle 5"/>
          <p:cNvSpPr>
            <a:spLocks noChangeArrowheads="1"/>
          </p:cNvSpPr>
          <p:nvPr/>
        </p:nvSpPr>
        <p:spPr bwMode="auto">
          <a:xfrm>
            <a:off x="533400" y="1295400"/>
            <a:ext cx="8001000" cy="4953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marL="457200" indent="-4572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50000"/>
              </a:spcBef>
              <a:buClr>
                <a:schemeClr val="tx1"/>
              </a:buClr>
              <a:buFont typeface="Wingdings" pitchFamily="2" charset="2"/>
              <a:buAutoNum type="arabicPeriod" startAt="6"/>
            </a:pPr>
            <a:r>
              <a:rPr lang="en-US" altLang="en-US" sz="2000" b="1" dirty="0">
                <a:latin typeface="Liberation Sans" panose="020B0604020202020204" pitchFamily="34" charset="0"/>
              </a:rPr>
              <a:t>Accumulated depreciation:</a:t>
            </a:r>
            <a:r>
              <a:rPr lang="en-US" altLang="en-US" sz="2000" dirty="0">
                <a:solidFill>
                  <a:schemeClr val="bg2"/>
                </a:solidFill>
                <a:latin typeface="Liberation Sans" panose="020B0604020202020204" pitchFamily="34" charset="0"/>
              </a:rPr>
              <a:t> December 31, 2016, balance $28,800, plus $15,200 depreciation shown in manufacturing overhead budget (Illustration 13-10) and $4,000 depreciation shown in selling and administrative expense budget (ILLUSTRATION 13-11).</a:t>
            </a:r>
          </a:p>
          <a:p>
            <a:pPr>
              <a:lnSpc>
                <a:spcPct val="120000"/>
              </a:lnSpc>
              <a:spcBef>
                <a:spcPct val="50000"/>
              </a:spcBef>
              <a:buClr>
                <a:schemeClr val="tx1"/>
              </a:buClr>
              <a:buFont typeface="Wingdings" pitchFamily="2" charset="2"/>
              <a:buAutoNum type="arabicPeriod" startAt="6"/>
            </a:pPr>
            <a:r>
              <a:rPr lang="en-US" altLang="en-US" sz="2000" b="1" dirty="0">
                <a:latin typeface="Liberation Sans" panose="020B0604020202020204" pitchFamily="34" charset="0"/>
              </a:rPr>
              <a:t>Accounts payable:</a:t>
            </a:r>
            <a:r>
              <a:rPr lang="en-US" altLang="en-US" sz="2000" dirty="0">
                <a:solidFill>
                  <a:schemeClr val="bg2"/>
                </a:solidFill>
                <a:latin typeface="Liberation Sans" panose="020B0604020202020204" pitchFamily="34" charset="0"/>
              </a:rPr>
              <a:t> 50% of fourth-quarter purchases $37,200, shown in schedule of expected payments for direct materials (Illustration 13-16). </a:t>
            </a:r>
          </a:p>
          <a:p>
            <a:pPr>
              <a:lnSpc>
                <a:spcPct val="120000"/>
              </a:lnSpc>
              <a:spcBef>
                <a:spcPct val="50000"/>
              </a:spcBef>
              <a:buClr>
                <a:schemeClr val="tx1"/>
              </a:buClr>
              <a:buFont typeface="Wingdings" pitchFamily="2" charset="2"/>
              <a:buAutoNum type="arabicPeriod" startAt="6"/>
            </a:pPr>
            <a:r>
              <a:rPr lang="en-US" altLang="en-US" sz="2000" b="1" dirty="0">
                <a:latin typeface="Liberation Sans" panose="020B0604020202020204" pitchFamily="34" charset="0"/>
              </a:rPr>
              <a:t>Common stock:</a:t>
            </a:r>
            <a:r>
              <a:rPr lang="en-US" altLang="en-US" sz="2000" dirty="0">
                <a:solidFill>
                  <a:schemeClr val="bg2"/>
                </a:solidFill>
                <a:latin typeface="Liberation Sans" panose="020B0604020202020204" pitchFamily="34" charset="0"/>
              </a:rPr>
              <a:t> Unchanged from the beginning of the year.</a:t>
            </a:r>
          </a:p>
          <a:p>
            <a:pPr>
              <a:lnSpc>
                <a:spcPct val="120000"/>
              </a:lnSpc>
              <a:spcBef>
                <a:spcPct val="50000"/>
              </a:spcBef>
              <a:buClr>
                <a:schemeClr val="tx1"/>
              </a:buClr>
              <a:buFont typeface="Wingdings" pitchFamily="2" charset="2"/>
              <a:buAutoNum type="arabicPeriod" startAt="6"/>
            </a:pPr>
            <a:r>
              <a:rPr lang="en-US" altLang="en-US" sz="2000" b="1" dirty="0">
                <a:latin typeface="Liberation Sans" panose="020B0604020202020204" pitchFamily="34" charset="0"/>
              </a:rPr>
              <a:t>Retained earnings:</a:t>
            </a:r>
            <a:r>
              <a:rPr lang="en-US" altLang="en-US" sz="2000" dirty="0">
                <a:solidFill>
                  <a:schemeClr val="bg2"/>
                </a:solidFill>
                <a:latin typeface="Liberation Sans" panose="020B0604020202020204" pitchFamily="34" charset="0"/>
              </a:rPr>
              <a:t> December 31, 2016, balance $46,480, plus net income $47,900, shown in budgeted income statement (Illustration 13-13).</a:t>
            </a:r>
          </a:p>
        </p:txBody>
      </p:sp>
      <p:sp>
        <p:nvSpPr>
          <p:cNvPr id="7168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8"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BUDGETED BALANCE SHEET</a:t>
            </a:r>
          </a:p>
        </p:txBody>
      </p:sp>
    </p:spTree>
  </p:cSld>
  <p:clrMapOvr>
    <a:masterClrMapping/>
  </p:clrMapOvr>
  <p:transition>
    <p:wipe dir="r"/>
  </p:transition>
</p:sld>
</file>

<file path=ppt/slides/slide6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6" name="Rectangle 2"/>
          <p:cNvSpPr>
            <a:spLocks noGrp="1" noChangeArrowheads="1"/>
          </p:cNvSpPr>
          <p:nvPr>
            <p:ph type="body" idx="1"/>
          </p:nvPr>
        </p:nvSpPr>
        <p:spPr bwMode="auto">
          <a:xfrm>
            <a:off x="533400" y="1905000"/>
            <a:ext cx="8077200" cy="2123658"/>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indent="0">
              <a:lnSpc>
                <a:spcPct val="120000"/>
              </a:lnSpc>
              <a:spcBef>
                <a:spcPct val="50000"/>
              </a:spcBef>
              <a:buFont typeface="Wingdings" pitchFamily="2" charset="2"/>
              <a:buNone/>
            </a:pPr>
            <a:r>
              <a:rPr lang="en-US" altLang="en-US" sz="2200" b="0" dirty="0">
                <a:effectLst/>
                <a:latin typeface="Liberation Sans" panose="020B0604020202020204" pitchFamily="34" charset="0"/>
              </a:rPr>
              <a:t>Expected direct materials purchases in Read Company are $70,000 in the first quarter and $90,000 in the second quarter.  Forty percent of the purchases are paid in cash as incurred, and the balance is paid in the following quarter.  The budgeted cash payments for purchases in the second quarter are:</a:t>
            </a:r>
          </a:p>
        </p:txBody>
      </p:sp>
      <p:sp>
        <p:nvSpPr>
          <p:cNvPr id="13" name="Text Box 9"/>
          <p:cNvSpPr txBox="1">
            <a:spLocks noChangeArrowheads="1"/>
          </p:cNvSpPr>
          <p:nvPr/>
        </p:nvSpPr>
        <p:spPr bwMode="auto">
          <a:xfrm>
            <a:off x="533400" y="1295400"/>
            <a:ext cx="43434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3000" b="1">
                <a:solidFill>
                  <a:srgbClr val="CC00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dirty="0"/>
              <a:t>Question</a:t>
            </a:r>
          </a:p>
        </p:txBody>
      </p:sp>
      <p:sp>
        <p:nvSpPr>
          <p:cNvPr id="72710"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2712" name="Rectangle 3"/>
          <p:cNvSpPr>
            <a:spLocks noChangeArrowheads="1"/>
          </p:cNvSpPr>
          <p:nvPr/>
        </p:nvSpPr>
        <p:spPr bwMode="auto">
          <a:xfrm>
            <a:off x="838200" y="4191000"/>
            <a:ext cx="2438400" cy="1219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lstStyle>
            <a:lvl1pPr marL="517525" indent="-51752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a.	$96,000</a:t>
            </a:r>
          </a:p>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b. 	$90,000 </a:t>
            </a:r>
          </a:p>
        </p:txBody>
      </p:sp>
      <p:sp>
        <p:nvSpPr>
          <p:cNvPr id="72713" name="Rectangle 17"/>
          <p:cNvSpPr>
            <a:spLocks noChangeArrowheads="1"/>
          </p:cNvSpPr>
          <p:nvPr/>
        </p:nvSpPr>
        <p:spPr bwMode="auto">
          <a:xfrm>
            <a:off x="3657600" y="4191000"/>
            <a:ext cx="3048000" cy="12954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182562" tIns="46038" rIns="182562" bIns="46038"/>
          <a:lstStyle>
            <a:lvl1pPr marL="533400" indent="-533400">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50000"/>
              </a:spcBef>
              <a:buClr>
                <a:schemeClr val="tx1"/>
              </a:buClr>
              <a:buFont typeface="Wingdings" pitchFamily="2" charset="2"/>
              <a:buAutoNum type="alphaLcPeriod" startAt="3"/>
            </a:pPr>
            <a:r>
              <a:rPr lang="en-US" altLang="en-US" sz="2200" dirty="0">
                <a:latin typeface="Liberation Sans" panose="020B0604020202020204" pitchFamily="34" charset="0"/>
              </a:rPr>
              <a:t>$78,000</a:t>
            </a:r>
          </a:p>
          <a:p>
            <a:pPr>
              <a:lnSpc>
                <a:spcPct val="120000"/>
              </a:lnSpc>
              <a:spcBef>
                <a:spcPct val="50000"/>
              </a:spcBef>
              <a:buClr>
                <a:schemeClr val="tx1"/>
              </a:buClr>
              <a:buFont typeface="Wingdings" pitchFamily="2" charset="2"/>
              <a:buAutoNum type="alphaLcPeriod" startAt="3"/>
            </a:pPr>
            <a:r>
              <a:rPr lang="en-US" altLang="en-US" sz="2200" dirty="0">
                <a:latin typeface="Liberation Sans" panose="020B0604020202020204" pitchFamily="34" charset="0"/>
              </a:rPr>
              <a:t>$72,000 </a:t>
            </a:r>
          </a:p>
        </p:txBody>
      </p:sp>
      <p:sp>
        <p:nvSpPr>
          <p:cNvPr id="10" name="Notched Right Arrow 9"/>
          <p:cNvSpPr/>
          <p:nvPr/>
        </p:nvSpPr>
        <p:spPr bwMode="auto">
          <a:xfrm>
            <a:off x="3124200" y="4224168"/>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p>
            <a:endParaRPr lang="en-US" altLang="en-US" dirty="0">
              <a:latin typeface="Liberation Sans" panose="020B0604020202020204" pitchFamily="34" charset="0"/>
            </a:endParaRPr>
          </a:p>
        </p:txBody>
      </p:sp>
      <p:sp>
        <p:nvSpPr>
          <p:cNvPr id="14"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12"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BUDGETED BALANCE SHEET</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04800" y="3810000"/>
            <a:ext cx="8610600" cy="2545945"/>
          </a:xfrm>
          <a:prstGeom prst="rect">
            <a:avLst/>
          </a:prstGeom>
        </p:spPr>
      </p:pic>
      <p:sp>
        <p:nvSpPr>
          <p:cNvPr id="73731" name="Rectangle 3"/>
          <p:cNvSpPr>
            <a:spLocks noChangeArrowheads="1"/>
          </p:cNvSpPr>
          <p:nvPr/>
        </p:nvSpPr>
        <p:spPr bwMode="auto">
          <a:xfrm>
            <a:off x="685800" y="1382712"/>
            <a:ext cx="8001000" cy="237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5000"/>
              </a:lnSpc>
            </a:pPr>
            <a:r>
              <a:rPr lang="en-US" altLang="en-US" sz="2000" dirty="0">
                <a:latin typeface="Liberation Sans" panose="020B0604020202020204" pitchFamily="34" charset="0"/>
              </a:rPr>
              <a:t>Martian Company management wants to maintain a minimum monthly cash balance of $15,000. At the beginning of March, the cash balance is $16,500, expected cash receipts for March are $210,000, and cash disbursements are expected to be $220,000.  How much cash, if any, must be borrowed to maintain the desired minimum monthly balance?</a:t>
            </a:r>
          </a:p>
        </p:txBody>
      </p:sp>
      <p:sp>
        <p:nvSpPr>
          <p:cNvPr id="24"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4</a:t>
            </a:r>
          </a:p>
        </p:txBody>
      </p:sp>
      <p:sp>
        <p:nvSpPr>
          <p:cNvPr id="25" name="Isosceles Triangle 24"/>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6" name="TextBox 25"/>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7" name="TextBox 26"/>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4</a:t>
            </a:r>
            <a:endParaRPr lang="en-US" sz="4000" b="1" i="0" dirty="0">
              <a:solidFill>
                <a:srgbClr val="E20000"/>
              </a:solidFill>
              <a:effectLst/>
              <a:latin typeface="+mn-lt"/>
            </a:endParaRPr>
          </a:p>
        </p:txBody>
      </p:sp>
      <p:sp>
        <p:nvSpPr>
          <p:cNvPr id="28" name="Rounded Rectangle 27"/>
          <p:cNvSpPr/>
          <p:nvPr/>
        </p:nvSpPr>
        <p:spPr bwMode="auto">
          <a:xfrm>
            <a:off x="2813712" y="390488"/>
            <a:ext cx="6139789" cy="77846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a:solidFill>
                  <a:schemeClr val="accent3"/>
                </a:solidFill>
                <a:latin typeface="Liberation Sans" panose="020B0604020202020204" pitchFamily="34" charset="0"/>
              </a:rPr>
              <a:t>Cash Budget</a:t>
            </a:r>
          </a:p>
        </p:txBody>
      </p:sp>
      <p:cxnSp>
        <p:nvCxnSpPr>
          <p:cNvPr id="29" name="Straight Connector 28"/>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30" name="Rectangle 29"/>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pic>
        <p:nvPicPr>
          <p:cNvPr id="31" name="Picture 30"/>
          <p:cNvPicPr preferRelativeResize="0">
            <a:picLocks/>
          </p:cNvPicPr>
          <p:nvPr/>
        </p:nvPicPr>
        <p:blipFill>
          <a:blip r:embed="rId4"/>
          <a:stretch>
            <a:fillRect/>
          </a:stretch>
        </p:blipFill>
        <p:spPr>
          <a:xfrm>
            <a:off x="703728" y="4185390"/>
            <a:ext cx="8077200" cy="243978"/>
          </a:xfrm>
          <a:prstGeom prst="rect">
            <a:avLst/>
          </a:prstGeom>
        </p:spPr>
      </p:pic>
      <p:pic>
        <p:nvPicPr>
          <p:cNvPr id="32" name="Picture 31"/>
          <p:cNvPicPr preferRelativeResize="0">
            <a:picLocks/>
          </p:cNvPicPr>
          <p:nvPr/>
        </p:nvPicPr>
        <p:blipFill>
          <a:blip r:embed="rId4"/>
          <a:stretch>
            <a:fillRect/>
          </a:stretch>
        </p:blipFill>
        <p:spPr>
          <a:xfrm>
            <a:off x="704601" y="4484580"/>
            <a:ext cx="8077200" cy="243978"/>
          </a:xfrm>
          <a:prstGeom prst="rect">
            <a:avLst/>
          </a:prstGeom>
        </p:spPr>
      </p:pic>
      <p:pic>
        <p:nvPicPr>
          <p:cNvPr id="33" name="Picture 32"/>
          <p:cNvPicPr preferRelativeResize="0">
            <a:picLocks/>
          </p:cNvPicPr>
          <p:nvPr/>
        </p:nvPicPr>
        <p:blipFill>
          <a:blip r:embed="rId4"/>
          <a:stretch>
            <a:fillRect/>
          </a:stretch>
        </p:blipFill>
        <p:spPr>
          <a:xfrm>
            <a:off x="685800" y="4783770"/>
            <a:ext cx="8077200" cy="243978"/>
          </a:xfrm>
          <a:prstGeom prst="rect">
            <a:avLst/>
          </a:prstGeom>
        </p:spPr>
      </p:pic>
      <p:pic>
        <p:nvPicPr>
          <p:cNvPr id="34" name="Picture 33"/>
          <p:cNvPicPr preferRelativeResize="0">
            <a:picLocks/>
          </p:cNvPicPr>
          <p:nvPr/>
        </p:nvPicPr>
        <p:blipFill>
          <a:blip r:embed="rId4"/>
          <a:stretch>
            <a:fillRect/>
          </a:stretch>
        </p:blipFill>
        <p:spPr>
          <a:xfrm>
            <a:off x="685800" y="5078329"/>
            <a:ext cx="8077200" cy="243978"/>
          </a:xfrm>
          <a:prstGeom prst="rect">
            <a:avLst/>
          </a:prstGeom>
        </p:spPr>
      </p:pic>
      <p:pic>
        <p:nvPicPr>
          <p:cNvPr id="35" name="Picture 34"/>
          <p:cNvPicPr preferRelativeResize="0">
            <a:picLocks/>
          </p:cNvPicPr>
          <p:nvPr/>
        </p:nvPicPr>
        <p:blipFill>
          <a:blip r:embed="rId4"/>
          <a:stretch>
            <a:fillRect/>
          </a:stretch>
        </p:blipFill>
        <p:spPr>
          <a:xfrm>
            <a:off x="703728" y="5375561"/>
            <a:ext cx="8077200" cy="268376"/>
          </a:xfrm>
          <a:prstGeom prst="rect">
            <a:avLst/>
          </a:prstGeom>
        </p:spPr>
      </p:pic>
      <p:pic>
        <p:nvPicPr>
          <p:cNvPr id="36" name="Picture 35"/>
          <p:cNvPicPr preferRelativeResize="0">
            <a:picLocks/>
          </p:cNvPicPr>
          <p:nvPr/>
        </p:nvPicPr>
        <p:blipFill>
          <a:blip r:embed="rId4"/>
          <a:stretch>
            <a:fillRect/>
          </a:stretch>
        </p:blipFill>
        <p:spPr>
          <a:xfrm>
            <a:off x="7176655" y="5973426"/>
            <a:ext cx="1662545" cy="252534"/>
          </a:xfrm>
          <a:prstGeom prst="rect">
            <a:avLst/>
          </a:prstGeom>
        </p:spPr>
      </p:pic>
      <p:pic>
        <p:nvPicPr>
          <p:cNvPr id="19" name="Picture 18"/>
          <p:cNvPicPr preferRelativeResize="0">
            <a:picLocks/>
          </p:cNvPicPr>
          <p:nvPr/>
        </p:nvPicPr>
        <p:blipFill>
          <a:blip r:embed="rId4"/>
          <a:stretch>
            <a:fillRect/>
          </a:stretch>
        </p:blipFill>
        <p:spPr>
          <a:xfrm>
            <a:off x="705900" y="5670593"/>
            <a:ext cx="8077200" cy="268376"/>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8" fill="hold" nodeType="clickEffect">
                                  <p:stCondLst>
                                    <p:cond delay="0"/>
                                  </p:stCondLst>
                                  <p:childTnLst>
                                    <p:animEffect transition="out" filter="wipe(left)">
                                      <p:cBhvr>
                                        <p:cTn id="6" dur="500"/>
                                        <p:tgtEl>
                                          <p:spTgt spid="31"/>
                                        </p:tgtEl>
                                      </p:cBhvr>
                                    </p:animEffect>
                                    <p:set>
                                      <p:cBhvr>
                                        <p:cTn id="7" dur="1" fill="hold">
                                          <p:stCondLst>
                                            <p:cond delay="499"/>
                                          </p:stCondLst>
                                        </p:cTn>
                                        <p:tgtEl>
                                          <p:spTgt spid="31"/>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8" fill="hold" nodeType="clickEffect">
                                  <p:stCondLst>
                                    <p:cond delay="0"/>
                                  </p:stCondLst>
                                  <p:childTnLst>
                                    <p:animEffect transition="out" filter="wipe(left)">
                                      <p:cBhvr>
                                        <p:cTn id="11" dur="500"/>
                                        <p:tgtEl>
                                          <p:spTgt spid="32"/>
                                        </p:tgtEl>
                                      </p:cBhvr>
                                    </p:animEffect>
                                    <p:set>
                                      <p:cBhvr>
                                        <p:cTn id="12" dur="1" fill="hold">
                                          <p:stCondLst>
                                            <p:cond delay="499"/>
                                          </p:stCondLst>
                                        </p:cTn>
                                        <p:tgtEl>
                                          <p:spTgt spid="32"/>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8" fill="hold" nodeType="clickEffect">
                                  <p:stCondLst>
                                    <p:cond delay="0"/>
                                  </p:stCondLst>
                                  <p:childTnLst>
                                    <p:animEffect transition="out" filter="wipe(left)">
                                      <p:cBhvr>
                                        <p:cTn id="16" dur="500"/>
                                        <p:tgtEl>
                                          <p:spTgt spid="33"/>
                                        </p:tgtEl>
                                      </p:cBhvr>
                                    </p:animEffect>
                                    <p:set>
                                      <p:cBhvr>
                                        <p:cTn id="17" dur="1" fill="hold">
                                          <p:stCondLst>
                                            <p:cond delay="499"/>
                                          </p:stCondLst>
                                        </p:cTn>
                                        <p:tgtEl>
                                          <p:spTgt spid="33"/>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8" fill="hold" nodeType="clickEffect">
                                  <p:stCondLst>
                                    <p:cond delay="0"/>
                                  </p:stCondLst>
                                  <p:childTnLst>
                                    <p:animEffect transition="out" filter="wipe(left)">
                                      <p:cBhvr>
                                        <p:cTn id="21" dur="500"/>
                                        <p:tgtEl>
                                          <p:spTgt spid="34"/>
                                        </p:tgtEl>
                                      </p:cBhvr>
                                    </p:animEffect>
                                    <p:set>
                                      <p:cBhvr>
                                        <p:cTn id="22" dur="1" fill="hold">
                                          <p:stCondLst>
                                            <p:cond delay="499"/>
                                          </p:stCondLst>
                                        </p:cTn>
                                        <p:tgtEl>
                                          <p:spTgt spid="34"/>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8" fill="hold" nodeType="clickEffect">
                                  <p:stCondLst>
                                    <p:cond delay="0"/>
                                  </p:stCondLst>
                                  <p:childTnLst>
                                    <p:animEffect transition="out" filter="wipe(left)">
                                      <p:cBhvr>
                                        <p:cTn id="26" dur="500"/>
                                        <p:tgtEl>
                                          <p:spTgt spid="35"/>
                                        </p:tgtEl>
                                      </p:cBhvr>
                                    </p:animEffect>
                                    <p:set>
                                      <p:cBhvr>
                                        <p:cTn id="27" dur="1" fill="hold">
                                          <p:stCondLst>
                                            <p:cond delay="499"/>
                                          </p:stCondLst>
                                        </p:cTn>
                                        <p:tgtEl>
                                          <p:spTgt spid="35"/>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8" fill="hold" nodeType="clickEffect">
                                  <p:stCondLst>
                                    <p:cond delay="0"/>
                                  </p:stCondLst>
                                  <p:childTnLst>
                                    <p:animEffect transition="out" filter="wipe(left)">
                                      <p:cBhvr>
                                        <p:cTn id="31" dur="500"/>
                                        <p:tgtEl>
                                          <p:spTgt spid="19"/>
                                        </p:tgtEl>
                                      </p:cBhvr>
                                    </p:animEffect>
                                    <p:set>
                                      <p:cBhvr>
                                        <p:cTn id="32" dur="1" fill="hold">
                                          <p:stCondLst>
                                            <p:cond delay="499"/>
                                          </p:stCondLst>
                                        </p:cTn>
                                        <p:tgtEl>
                                          <p:spTgt spid="19"/>
                                        </p:tgtEl>
                                        <p:attrNameLst>
                                          <p:attrName>style.visibility</p:attrName>
                                        </p:attrNameLst>
                                      </p:cBhvr>
                                      <p:to>
                                        <p:strVal val="hidden"/>
                                      </p:to>
                                    </p:set>
                                  </p:childTnLst>
                                </p:cTn>
                              </p:par>
                            </p:childTnLst>
                          </p:cTn>
                        </p:par>
                        <p:par>
                          <p:cTn id="33" fill="hold">
                            <p:stCondLst>
                              <p:cond delay="500"/>
                            </p:stCondLst>
                            <p:childTnLst>
                              <p:par>
                                <p:cTn id="34" presetID="22" presetClass="exit" presetSubtype="8" fill="hold" nodeType="afterEffect">
                                  <p:stCondLst>
                                    <p:cond delay="0"/>
                                  </p:stCondLst>
                                  <p:childTnLst>
                                    <p:animEffect transition="out" filter="wipe(left)">
                                      <p:cBhvr>
                                        <p:cTn id="35" dur="500"/>
                                        <p:tgtEl>
                                          <p:spTgt spid="36"/>
                                        </p:tgtEl>
                                      </p:cBhvr>
                                    </p:animEffect>
                                    <p:set>
                                      <p:cBhvr>
                                        <p:cTn id="36" dur="1" fill="hold">
                                          <p:stCondLst>
                                            <p:cond delay="499"/>
                                          </p:stCondLst>
                                        </p:cTn>
                                        <p:tgtEl>
                                          <p:spTgt spid="3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body" sz="half" idx="1"/>
          </p:nvPr>
        </p:nvSpPr>
        <p:spPr>
          <a:xfrm>
            <a:off x="752475" y="2057400"/>
            <a:ext cx="7848600" cy="2971800"/>
          </a:xfrm>
          <a:ln w="12700" cap="flat" algn="ctr">
            <a:solidFill>
              <a:schemeClr val="bg1"/>
            </a:solidFill>
            <a:miter lim="800000"/>
            <a:headEnd/>
            <a:tailEnd/>
          </a:ln>
        </p:spPr>
        <p:txBody>
          <a:bodyPr lIns="90488" tIns="44450" rIns="90488" bIns="44450"/>
          <a:lstStyle/>
          <a:p>
            <a:pPr marL="457200" indent="-457200">
              <a:lnSpc>
                <a:spcPct val="120000"/>
              </a:lnSpc>
              <a:spcBef>
                <a:spcPct val="50000"/>
              </a:spcBef>
              <a:buClr>
                <a:srgbClr val="CC0000"/>
              </a:buClr>
              <a:buSzPct val="80000"/>
              <a:buFont typeface="Wingdings" pitchFamily="2" charset="2"/>
              <a:buChar char="u"/>
              <a:defRPr/>
            </a:pPr>
            <a:r>
              <a:rPr lang="en-US" sz="2100" dirty="0">
                <a:solidFill>
                  <a:schemeClr val="tx1"/>
                </a:solidFill>
                <a:effectLst/>
                <a:latin typeface="Liberation Sans" panose="020B0604020202020204" pitchFamily="34" charset="0"/>
              </a:rPr>
              <a:t>Sales Budget</a:t>
            </a:r>
            <a:r>
              <a:rPr lang="en-US" sz="2100" b="0" dirty="0">
                <a:solidFill>
                  <a:schemeClr val="tx1"/>
                </a:solidFill>
                <a:effectLst/>
                <a:latin typeface="Liberation Sans" panose="020B0604020202020204" pitchFamily="34" charset="0"/>
              </a:rPr>
              <a:t>:  starting point and key factor in developing the master budget.</a:t>
            </a:r>
          </a:p>
          <a:p>
            <a:pPr marL="457200" indent="-457200">
              <a:lnSpc>
                <a:spcPct val="120000"/>
              </a:lnSpc>
              <a:spcBef>
                <a:spcPct val="50000"/>
              </a:spcBef>
              <a:buClr>
                <a:srgbClr val="CC0000"/>
              </a:buClr>
              <a:buSzPct val="80000"/>
              <a:buFont typeface="Wingdings" pitchFamily="2" charset="2"/>
              <a:buChar char="u"/>
              <a:defRPr/>
            </a:pPr>
            <a:r>
              <a:rPr lang="en-US" sz="2100" b="0" dirty="0">
                <a:effectLst/>
                <a:latin typeface="Liberation Sans" panose="020B0604020202020204" pitchFamily="34" charset="0"/>
              </a:rPr>
              <a:t>Use a </a:t>
            </a:r>
            <a:r>
              <a:rPr lang="en-US" sz="2100" dirty="0">
                <a:solidFill>
                  <a:schemeClr val="tx2">
                    <a:lumMod val="50000"/>
                  </a:schemeClr>
                </a:solidFill>
                <a:effectLst/>
                <a:latin typeface="Liberation Sans" panose="020B0604020202020204" pitchFamily="34" charset="0"/>
              </a:rPr>
              <a:t>purchases budget</a:t>
            </a:r>
            <a:r>
              <a:rPr lang="en-US" sz="2100" b="0" dirty="0">
                <a:solidFill>
                  <a:schemeClr val="tx2">
                    <a:lumMod val="50000"/>
                  </a:schemeClr>
                </a:solidFill>
                <a:effectLst/>
                <a:latin typeface="Liberation Sans" panose="020B0604020202020204" pitchFamily="34" charset="0"/>
              </a:rPr>
              <a:t> </a:t>
            </a:r>
            <a:r>
              <a:rPr lang="en-US" sz="2100" b="0" dirty="0">
                <a:effectLst/>
                <a:latin typeface="Liberation Sans" panose="020B0604020202020204" pitchFamily="34" charset="0"/>
              </a:rPr>
              <a:t>instead of a production budget.</a:t>
            </a:r>
          </a:p>
          <a:p>
            <a:pPr marL="457200" indent="-457200">
              <a:lnSpc>
                <a:spcPct val="120000"/>
              </a:lnSpc>
              <a:spcBef>
                <a:spcPct val="50000"/>
              </a:spcBef>
              <a:buClr>
                <a:srgbClr val="CC0000"/>
              </a:buClr>
              <a:buSzPct val="80000"/>
              <a:buFont typeface="Wingdings" pitchFamily="2" charset="2"/>
              <a:buChar char="u"/>
              <a:defRPr/>
            </a:pPr>
            <a:r>
              <a:rPr lang="en-US" sz="2100" b="0" dirty="0">
                <a:solidFill>
                  <a:schemeClr val="tx1"/>
                </a:solidFill>
                <a:effectLst/>
                <a:latin typeface="Liberation Sans" panose="020B0604020202020204" pitchFamily="34" charset="0"/>
              </a:rPr>
              <a:t>Does </a:t>
            </a:r>
            <a:r>
              <a:rPr lang="en-US" sz="2100" dirty="0">
                <a:solidFill>
                  <a:schemeClr val="tx1"/>
                </a:solidFill>
                <a:effectLst/>
                <a:latin typeface="Liberation Sans" panose="020B0604020202020204" pitchFamily="34" charset="0"/>
              </a:rPr>
              <a:t>not</a:t>
            </a:r>
            <a:r>
              <a:rPr lang="en-US" sz="2100" b="0" dirty="0">
                <a:solidFill>
                  <a:schemeClr val="tx1"/>
                </a:solidFill>
                <a:effectLst/>
                <a:latin typeface="Liberation Sans" panose="020B0604020202020204" pitchFamily="34" charset="0"/>
              </a:rPr>
              <a:t> use </a:t>
            </a:r>
            <a:r>
              <a:rPr lang="en-US" sz="2100" b="0" dirty="0">
                <a:effectLst/>
                <a:latin typeface="Liberation Sans" panose="020B0604020202020204" pitchFamily="34" charset="0"/>
              </a:rPr>
              <a:t>the manufacturing budgets (direct materials, direct labor, manufacturing overhead).</a:t>
            </a:r>
          </a:p>
          <a:p>
            <a:pPr marL="457200" indent="-457200">
              <a:lnSpc>
                <a:spcPct val="120000"/>
              </a:lnSpc>
              <a:spcBef>
                <a:spcPct val="50000"/>
              </a:spcBef>
              <a:buClr>
                <a:srgbClr val="CC0000"/>
              </a:buClr>
              <a:buSzPct val="80000"/>
              <a:buFont typeface="Wingdings" pitchFamily="2" charset="2"/>
              <a:buChar char="u"/>
              <a:defRPr/>
            </a:pPr>
            <a:r>
              <a:rPr lang="en-US" sz="2100" b="0" dirty="0">
                <a:effectLst/>
                <a:latin typeface="Liberation Sans" panose="020B0604020202020204" pitchFamily="34" charset="0"/>
              </a:rPr>
              <a:t>To determine budgeted merchandise purchases:</a:t>
            </a:r>
          </a:p>
        </p:txBody>
      </p:sp>
      <p:sp>
        <p:nvSpPr>
          <p:cNvPr id="74755" name="Rectangle 3"/>
          <p:cNvSpPr>
            <a:spLocks noChangeArrowheads="1"/>
          </p:cNvSpPr>
          <p:nvPr/>
        </p:nvSpPr>
        <p:spPr bwMode="auto">
          <a:xfrm>
            <a:off x="762000" y="6143831"/>
            <a:ext cx="2366353" cy="46166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a:latin typeface="Liberation Sans" panose="020B0604020202020204" pitchFamily="34" charset="0"/>
              </a:rPr>
              <a:t>ILLUSTRATION 13-19</a:t>
            </a:r>
          </a:p>
          <a:p>
            <a:r>
              <a:rPr lang="en-US" altLang="en-US" sz="1200" dirty="0">
                <a:latin typeface="Liberation Sans" panose="020B0604020202020204" pitchFamily="34" charset="0"/>
              </a:rPr>
              <a:t>Merchandise purchases formula</a:t>
            </a:r>
          </a:p>
        </p:txBody>
      </p:sp>
      <p:sp>
        <p:nvSpPr>
          <p:cNvPr id="74756" name="Text Box 5"/>
          <p:cNvSpPr txBox="1">
            <a:spLocks noChangeArrowheads="1"/>
          </p:cNvSpPr>
          <p:nvPr/>
        </p:nvSpPr>
        <p:spPr bwMode="auto">
          <a:xfrm>
            <a:off x="523875" y="1447800"/>
            <a:ext cx="6629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2800" b="1" dirty="0">
                <a:solidFill>
                  <a:schemeClr val="tx2">
                    <a:lumMod val="50000"/>
                  </a:schemeClr>
                </a:solidFill>
                <a:latin typeface="Liberation Sans" panose="020B0604020202020204" pitchFamily="34" charset="0"/>
              </a:rPr>
              <a:t>MERCHANDISERS</a:t>
            </a:r>
          </a:p>
        </p:txBody>
      </p:sp>
      <p:sp>
        <p:nvSpPr>
          <p:cNvPr id="12"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5</a:t>
            </a:r>
          </a:p>
        </p:txBody>
      </p:sp>
      <p:sp>
        <p:nvSpPr>
          <p:cNvPr id="13" name="Isosceles Triangle 12"/>
          <p:cNvSpPr/>
          <p:nvPr/>
        </p:nvSpPr>
        <p:spPr bwMode="auto">
          <a:xfrm rot="5400000">
            <a:off x="1917401"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14" name="TextBox 13"/>
          <p:cNvSpPr txBox="1"/>
          <p:nvPr/>
        </p:nvSpPr>
        <p:spPr>
          <a:xfrm>
            <a:off x="228600" y="465160"/>
            <a:ext cx="17337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pPr algn="l"/>
            <a:r>
              <a:rPr lang="en-US" sz="1800" b="1" dirty="0">
                <a:latin typeface="Liberation Sans" panose="020B0604020202020204" pitchFamily="34" charset="0"/>
              </a:rPr>
              <a:t>LEARNING OBJECTIVE</a:t>
            </a:r>
          </a:p>
        </p:txBody>
      </p:sp>
      <p:sp>
        <p:nvSpPr>
          <p:cNvPr id="15" name="Rounded Rectangle 14"/>
          <p:cNvSpPr/>
          <p:nvPr/>
        </p:nvSpPr>
        <p:spPr bwMode="auto">
          <a:xfrm>
            <a:off x="2789829" y="330348"/>
            <a:ext cx="5958883" cy="941945"/>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53975"/>
            <a:r>
              <a:rPr lang="en-US" b="1" dirty="0">
                <a:solidFill>
                  <a:schemeClr val="bg1"/>
                </a:solidFill>
                <a:latin typeface="Liberation Sans" panose="020B0604020202020204" pitchFamily="34" charset="0"/>
              </a:rPr>
              <a:t>Apply budgeting principles to nonmanufacturing companies.</a:t>
            </a:r>
          </a:p>
        </p:txBody>
      </p:sp>
      <p:sp>
        <p:nvSpPr>
          <p:cNvPr id="16" name="TextBox 15"/>
          <p:cNvSpPr txBox="1"/>
          <p:nvPr/>
        </p:nvSpPr>
        <p:spPr>
          <a:xfrm>
            <a:off x="2189018" y="426570"/>
            <a:ext cx="554182" cy="707886"/>
          </a:xfrm>
          <a:prstGeom prst="rect">
            <a:avLst/>
          </a:prstGeom>
          <a:noFill/>
        </p:spPr>
        <p:txBody>
          <a:bodyPr wrap="square" rtlCol="0">
            <a:spAutoFit/>
          </a:bodyPr>
          <a:lstStyle/>
          <a:p>
            <a:pPr algn="ctr"/>
            <a:r>
              <a:rPr lang="en-US" sz="4000" b="1" dirty="0">
                <a:solidFill>
                  <a:srgbClr val="E20000"/>
                </a:solidFill>
                <a:latin typeface="+mn-lt"/>
              </a:rPr>
              <a:t>5</a:t>
            </a:r>
            <a:endParaRPr lang="en-US" sz="4000" b="1" i="0" dirty="0">
              <a:solidFill>
                <a:srgbClr val="E20000"/>
              </a:solidFill>
              <a:effectLst/>
              <a:latin typeface="+mn-lt"/>
            </a:endParaRPr>
          </a:p>
        </p:txBody>
      </p:sp>
      <p:cxnSp>
        <p:nvCxnSpPr>
          <p:cNvPr id="17" name="Straight Connector 16"/>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pic>
        <p:nvPicPr>
          <p:cNvPr id="2" name="Picture 1"/>
          <p:cNvPicPr>
            <a:picLocks noChangeAspect="1"/>
          </p:cNvPicPr>
          <p:nvPr/>
        </p:nvPicPr>
        <p:blipFill>
          <a:blip r:embed="rId3"/>
          <a:stretch>
            <a:fillRect/>
          </a:stretch>
        </p:blipFill>
        <p:spPr>
          <a:xfrm>
            <a:off x="381001" y="5126641"/>
            <a:ext cx="8220074" cy="957407"/>
          </a:xfrm>
          <a:prstGeom prst="rect">
            <a:avLst/>
          </a:prstGeom>
          <a:noFill/>
          <a:ln w="19050" cap="sq">
            <a:solidFill>
              <a:schemeClr val="tx1"/>
            </a:solidFill>
            <a:miter lim="800000"/>
            <a:headEnd type="none" w="sm" len="sm"/>
            <a:tailEnd type="none" w="sm" len="sm"/>
          </a:ln>
          <a:effectLst/>
        </p:spPr>
      </p:pic>
    </p:spTree>
  </p:cSld>
  <p:clrMapOvr>
    <a:masterClrMapping/>
  </p:clrMapOvr>
  <p:transition>
    <p:wipe dir="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ext Box 2"/>
          <p:cNvSpPr txBox="1">
            <a:spLocks noChangeArrowheads="1"/>
          </p:cNvSpPr>
          <p:nvPr/>
        </p:nvSpPr>
        <p:spPr bwMode="auto">
          <a:xfrm>
            <a:off x="533400" y="1295400"/>
            <a:ext cx="8229600" cy="1752600"/>
          </a:xfrm>
          <a:prstGeom prst="rect">
            <a:avLst/>
          </a:prstGeom>
          <a:noFill/>
          <a:ln w="12700" algn="ctr">
            <a:solidFill>
              <a:schemeClr val="bg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50000"/>
              </a:spcBef>
            </a:pPr>
            <a:r>
              <a:rPr lang="en-US" altLang="en-US" sz="2100" b="1" dirty="0">
                <a:latin typeface="Liberation Sans" panose="020B0604020202020204" pitchFamily="34" charset="0"/>
              </a:rPr>
              <a:t>Illustration: </a:t>
            </a:r>
            <a:r>
              <a:rPr lang="en-US" altLang="en-US" sz="2100" dirty="0">
                <a:latin typeface="Liberation Sans" panose="020B0604020202020204" pitchFamily="34" charset="0"/>
              </a:rPr>
              <a:t>Lima </a:t>
            </a:r>
            <a:r>
              <a:rPr lang="en-US" sz="2100" dirty="0">
                <a:latin typeface="Liberation Sans" panose="020B0604020202020204" pitchFamily="34" charset="0"/>
              </a:rPr>
              <a:t>estimates that budgeted sales will be $300,000 in July and $320,000 in August. Cost of goods sold is expected to be 70% of sales. The company’s desired ending inventory is 30% of the followings month’s cost of goods sold. </a:t>
            </a:r>
            <a:r>
              <a:rPr lang="en-US" altLang="en-US" sz="2100" dirty="0">
                <a:latin typeface="Liberation Sans" panose="020B0604020202020204" pitchFamily="34" charset="0"/>
              </a:rPr>
              <a:t>Required merchandise purchases for July are computed as follows.</a:t>
            </a:r>
          </a:p>
        </p:txBody>
      </p:sp>
      <p:sp>
        <p:nvSpPr>
          <p:cNvPr id="75780" name="Rectangle 16"/>
          <p:cNvSpPr>
            <a:spLocks noChangeArrowheads="1"/>
          </p:cNvSpPr>
          <p:nvPr/>
        </p:nvSpPr>
        <p:spPr bwMode="auto">
          <a:xfrm>
            <a:off x="838200" y="6301179"/>
            <a:ext cx="1721946" cy="276999"/>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1200" b="1" dirty="0">
                <a:latin typeface="Liberation Sans" panose="020B0604020202020204" pitchFamily="34" charset="0"/>
              </a:rPr>
              <a:t>ILLUSTRATION 13-20</a:t>
            </a:r>
          </a:p>
        </p:txBody>
      </p:sp>
      <p:sp>
        <p:nvSpPr>
          <p:cNvPr id="75782"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MERCHANDISERS</a:t>
            </a:r>
          </a:p>
        </p:txBody>
      </p:sp>
      <p:sp>
        <p:nvSpPr>
          <p:cNvPr id="11"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5</a:t>
            </a:r>
          </a:p>
        </p:txBody>
      </p:sp>
      <p:pic>
        <p:nvPicPr>
          <p:cNvPr id="2" name="Picture 1"/>
          <p:cNvPicPr>
            <a:picLocks noChangeAspect="1"/>
          </p:cNvPicPr>
          <p:nvPr/>
        </p:nvPicPr>
        <p:blipFill>
          <a:blip r:embed="rId3"/>
          <a:stretch>
            <a:fillRect/>
          </a:stretch>
        </p:blipFill>
        <p:spPr>
          <a:xfrm>
            <a:off x="304800" y="3473880"/>
            <a:ext cx="8534400" cy="2764178"/>
          </a:xfrm>
          <a:prstGeom prst="rect">
            <a:avLst/>
          </a:prstGeom>
          <a:noFill/>
          <a:ln w="19050" cap="sq">
            <a:solidFill>
              <a:schemeClr val="tx1"/>
            </a:solidFill>
            <a:miter lim="800000"/>
            <a:headEnd type="none" w="sm" len="sm"/>
            <a:tailEnd type="none" w="sm" len="sm"/>
          </a:ln>
          <a:effectLst/>
        </p:spPr>
      </p:pic>
    </p:spTree>
  </p:cSld>
  <p:clrMapOvr>
    <a:masterClrMapping/>
  </p:clrMapOvr>
  <p:transition>
    <p:wipe dir="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body" sz="half" idx="1"/>
          </p:nvPr>
        </p:nvSpPr>
        <p:spPr bwMode="auto">
          <a:xfrm>
            <a:off x="533400" y="1295400"/>
            <a:ext cx="8153400" cy="4648200"/>
          </a:xfr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0488" tIns="44450" rIns="90488" bIns="44450" numCol="1" anchor="t" anchorCtr="0" compatLnSpc="1">
            <a:prstTxWarp prst="textNoShape">
              <a:avLst/>
            </a:prstTxWarp>
          </a:bodyPr>
          <a:lstStyle/>
          <a:p>
            <a:pPr marL="688975" indent="-457200">
              <a:lnSpc>
                <a:spcPct val="120000"/>
              </a:lnSpc>
              <a:spcBef>
                <a:spcPct val="40000"/>
              </a:spcBef>
              <a:buClr>
                <a:srgbClr val="CC0000"/>
              </a:buClr>
              <a:buSzPct val="80000"/>
              <a:buFont typeface="Wingdings" pitchFamily="2" charset="2"/>
              <a:buChar char="u"/>
            </a:pPr>
            <a:r>
              <a:rPr lang="en-US" altLang="en-US" sz="2200" dirty="0">
                <a:effectLst/>
                <a:latin typeface="Liberation Sans" panose="020B0604020202020204" pitchFamily="34" charset="0"/>
              </a:rPr>
              <a:t>Critical factor</a:t>
            </a:r>
            <a:r>
              <a:rPr lang="en-US" altLang="en-US" sz="2200" b="0" dirty="0">
                <a:effectLst/>
                <a:latin typeface="Liberation Sans" panose="020B0604020202020204" pitchFamily="34" charset="0"/>
              </a:rPr>
              <a:t> in budgeting is </a:t>
            </a:r>
            <a:r>
              <a:rPr lang="en-US" altLang="en-US" sz="2200" dirty="0">
                <a:effectLst/>
                <a:latin typeface="Liberation Sans" panose="020B0604020202020204" pitchFamily="34" charset="0"/>
              </a:rPr>
              <a:t>coordinating professional staff</a:t>
            </a:r>
            <a:r>
              <a:rPr lang="en-US" altLang="en-US" sz="2200" b="0" dirty="0">
                <a:effectLst/>
                <a:latin typeface="Liberation Sans" panose="020B0604020202020204" pitchFamily="34" charset="0"/>
              </a:rPr>
              <a:t> needs with anticipated services.</a:t>
            </a:r>
          </a:p>
          <a:p>
            <a:pPr marL="688975" indent="-457200">
              <a:lnSpc>
                <a:spcPct val="120000"/>
              </a:lnSpc>
              <a:spcBef>
                <a:spcPct val="40000"/>
              </a:spcBef>
              <a:buClr>
                <a:srgbClr val="CC0000"/>
              </a:buClr>
              <a:buSzPct val="80000"/>
              <a:buFont typeface="Wingdings" pitchFamily="2" charset="2"/>
              <a:buChar char="u"/>
            </a:pPr>
            <a:r>
              <a:rPr lang="en-US" altLang="en-US" sz="2200" dirty="0">
                <a:effectLst/>
                <a:latin typeface="Liberation Sans" panose="020B0604020202020204" pitchFamily="34" charset="0"/>
              </a:rPr>
              <a:t>Problems if overstaffed</a:t>
            </a:r>
            <a:r>
              <a:rPr lang="en-US" altLang="en-US" sz="2200" b="0" dirty="0">
                <a:effectLst/>
                <a:latin typeface="Liberation Sans" panose="020B0604020202020204" pitchFamily="34" charset="0"/>
              </a:rPr>
              <a:t>:	</a:t>
            </a:r>
          </a:p>
          <a:p>
            <a:pPr marL="1252538" lvl="1" indent="-457200">
              <a:lnSpc>
                <a:spcPct val="120000"/>
              </a:lnSpc>
              <a:spcBef>
                <a:spcPct val="30000"/>
              </a:spcBef>
              <a:buClr>
                <a:srgbClr val="CC0000"/>
              </a:buClr>
              <a:buSzPct val="80000"/>
              <a:buFont typeface="Arial" panose="020B0604020202020204" pitchFamily="34" charset="0"/>
              <a:buChar char="►"/>
            </a:pPr>
            <a:r>
              <a:rPr lang="en-US" altLang="en-US" sz="2100" b="0" dirty="0">
                <a:effectLst/>
                <a:latin typeface="Liberation Sans" panose="020B0604020202020204" pitchFamily="34" charset="0"/>
              </a:rPr>
              <a:t>Disproportionately high labor costs.</a:t>
            </a:r>
          </a:p>
          <a:p>
            <a:pPr marL="1252538" lvl="1" indent="-457200">
              <a:lnSpc>
                <a:spcPct val="120000"/>
              </a:lnSpc>
              <a:spcBef>
                <a:spcPts val="500"/>
              </a:spcBef>
              <a:buClr>
                <a:srgbClr val="CC0000"/>
              </a:buClr>
              <a:buSzPct val="80000"/>
              <a:buFont typeface="Arial" panose="020B0604020202020204" pitchFamily="34" charset="0"/>
              <a:buChar char="►"/>
            </a:pPr>
            <a:r>
              <a:rPr lang="en-US" altLang="en-US" sz="2100" b="0" dirty="0">
                <a:effectLst/>
                <a:latin typeface="Liberation Sans" panose="020B0604020202020204" pitchFamily="34" charset="0"/>
              </a:rPr>
              <a:t>Lower profits due to additional salaries.</a:t>
            </a:r>
          </a:p>
          <a:p>
            <a:pPr marL="1252538" lvl="1" indent="-457200">
              <a:lnSpc>
                <a:spcPct val="120000"/>
              </a:lnSpc>
              <a:spcBef>
                <a:spcPts val="500"/>
              </a:spcBef>
              <a:buClr>
                <a:srgbClr val="CC0000"/>
              </a:buClr>
              <a:buSzPct val="80000"/>
              <a:buFont typeface="Arial" panose="020B0604020202020204" pitchFamily="34" charset="0"/>
              <a:buChar char="►"/>
            </a:pPr>
            <a:r>
              <a:rPr lang="en-US" altLang="en-US" sz="2100" b="0" dirty="0">
                <a:effectLst/>
                <a:latin typeface="Liberation Sans" panose="020B0604020202020204" pitchFamily="34" charset="0"/>
              </a:rPr>
              <a:t>Increased staff turnover due to lack of challenging work.</a:t>
            </a:r>
          </a:p>
          <a:p>
            <a:pPr marL="688975" indent="-457200">
              <a:lnSpc>
                <a:spcPct val="120000"/>
              </a:lnSpc>
              <a:spcBef>
                <a:spcPct val="40000"/>
              </a:spcBef>
              <a:buClr>
                <a:srgbClr val="CC0000"/>
              </a:buClr>
              <a:buSzPct val="80000"/>
              <a:buFont typeface="Wingdings" pitchFamily="2" charset="2"/>
              <a:buChar char="u"/>
            </a:pPr>
            <a:r>
              <a:rPr lang="en-US" altLang="en-US" sz="2200" dirty="0">
                <a:effectLst/>
                <a:latin typeface="Liberation Sans" panose="020B0604020202020204" pitchFamily="34" charset="0"/>
              </a:rPr>
              <a:t>Problems if understaffed</a:t>
            </a:r>
            <a:r>
              <a:rPr lang="en-US" altLang="en-US" sz="2200" b="0" dirty="0">
                <a:effectLst/>
                <a:latin typeface="Liberation Sans" panose="020B0604020202020204" pitchFamily="34" charset="0"/>
              </a:rPr>
              <a:t>:	</a:t>
            </a:r>
          </a:p>
          <a:p>
            <a:pPr marL="1252538" lvl="1" indent="-457200">
              <a:lnSpc>
                <a:spcPct val="120000"/>
              </a:lnSpc>
              <a:spcBef>
                <a:spcPct val="30000"/>
              </a:spcBef>
              <a:buClr>
                <a:srgbClr val="CC0000"/>
              </a:buClr>
              <a:buSzPct val="80000"/>
              <a:buFont typeface="Arial" panose="020B0604020202020204" pitchFamily="34" charset="0"/>
              <a:buChar char="►"/>
            </a:pPr>
            <a:r>
              <a:rPr lang="en-US" altLang="en-US" sz="2100" b="0" dirty="0">
                <a:effectLst/>
                <a:latin typeface="Liberation Sans" panose="020B0604020202020204" pitchFamily="34" charset="0"/>
              </a:rPr>
              <a:t>Lost revenues because existing and future client needs for services cannot be met.</a:t>
            </a:r>
          </a:p>
          <a:p>
            <a:pPr marL="1252538" lvl="1" indent="-457200">
              <a:lnSpc>
                <a:spcPct val="120000"/>
              </a:lnSpc>
              <a:spcBef>
                <a:spcPts val="500"/>
              </a:spcBef>
              <a:buClr>
                <a:srgbClr val="CC0000"/>
              </a:buClr>
              <a:buSzPct val="80000"/>
              <a:buFont typeface="Arial" panose="020B0604020202020204" pitchFamily="34" charset="0"/>
              <a:buChar char="►"/>
            </a:pPr>
            <a:r>
              <a:rPr lang="en-US" altLang="en-US" sz="2100" b="0" dirty="0">
                <a:effectLst/>
                <a:latin typeface="Liberation Sans" panose="020B0604020202020204" pitchFamily="34" charset="0"/>
              </a:rPr>
              <a:t>Loss of professional staff due to excessive work loads.</a:t>
            </a:r>
          </a:p>
        </p:txBody>
      </p:sp>
      <p:sp>
        <p:nvSpPr>
          <p:cNvPr id="76804"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SERVICE COMPANIES</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5</a:t>
            </a:r>
          </a:p>
        </p:txBody>
      </p:sp>
    </p:spTree>
  </p:cSld>
  <p:clrMapOvr>
    <a:masterClrMapping/>
  </p:clrMapOvr>
  <p:transition>
    <p:wipe dir="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body" sz="half" idx="1"/>
          </p:nvPr>
        </p:nvSpPr>
        <p:spPr bwMode="auto">
          <a:xfrm>
            <a:off x="762000" y="1295400"/>
            <a:ext cx="7924800" cy="4191000"/>
          </a:xfrm>
          <a:noFill/>
          <a:ln w="12700" algn="ctr">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0488" tIns="44450" rIns="90488" bIns="44450" numCol="1" anchor="t" anchorCtr="0" compatLnSpc="1">
            <a:prstTxWarp prst="textNoShape">
              <a:avLst/>
            </a:prstTxWarp>
          </a:bodyPr>
          <a:lstStyle/>
          <a:p>
            <a:pPr marL="457200" indent="-457200">
              <a:lnSpc>
                <a:spcPct val="120000"/>
              </a:lnSpc>
              <a:spcBef>
                <a:spcPts val="1200"/>
              </a:spcBef>
              <a:buClr>
                <a:srgbClr val="CC0000"/>
              </a:buClr>
              <a:buSzPct val="80000"/>
              <a:buFont typeface="Wingdings" pitchFamily="2" charset="2"/>
              <a:buChar char="u"/>
            </a:pPr>
            <a:r>
              <a:rPr lang="en-US" altLang="en-US" sz="2200" dirty="0">
                <a:effectLst/>
                <a:latin typeface="Liberation Sans" panose="020B0604020202020204" pitchFamily="34" charset="0"/>
              </a:rPr>
              <a:t>Just as important</a:t>
            </a:r>
            <a:r>
              <a:rPr lang="en-US" altLang="en-US" sz="2200" b="0" dirty="0">
                <a:effectLst/>
                <a:latin typeface="Liberation Sans" panose="020B0604020202020204" pitchFamily="34" charset="0"/>
              </a:rPr>
              <a:t> as for profit-oriented company.</a:t>
            </a:r>
          </a:p>
          <a:p>
            <a:pPr marL="457200" indent="-457200">
              <a:lnSpc>
                <a:spcPct val="120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Budget </a:t>
            </a:r>
            <a:r>
              <a:rPr lang="en-US" altLang="en-US" sz="2200" dirty="0">
                <a:effectLst/>
                <a:latin typeface="Liberation Sans" panose="020B0604020202020204" pitchFamily="34" charset="0"/>
              </a:rPr>
              <a:t>process differs</a:t>
            </a:r>
            <a:r>
              <a:rPr lang="en-US" altLang="en-US" sz="2200" b="0" dirty="0">
                <a:effectLst/>
                <a:latin typeface="Liberation Sans" panose="020B0604020202020204" pitchFamily="34" charset="0"/>
              </a:rPr>
              <a:t> from profit-oriented company.</a:t>
            </a:r>
          </a:p>
          <a:p>
            <a:pPr marL="457200" indent="-457200">
              <a:lnSpc>
                <a:spcPct val="120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Budget on the basis of </a:t>
            </a:r>
            <a:r>
              <a:rPr lang="en-US" altLang="en-US" sz="2200" dirty="0">
                <a:effectLst/>
                <a:latin typeface="Liberation Sans" panose="020B0604020202020204" pitchFamily="34" charset="0"/>
              </a:rPr>
              <a:t>cash flows</a:t>
            </a:r>
            <a:r>
              <a:rPr lang="en-US" altLang="en-US" sz="2200" b="0" dirty="0">
                <a:effectLst/>
                <a:latin typeface="Liberation Sans" panose="020B0604020202020204" pitchFamily="34" charset="0"/>
              </a:rPr>
              <a:t> (expenditures and receipts), not on a revenue and expense basis.</a:t>
            </a:r>
          </a:p>
          <a:p>
            <a:pPr marL="457200" indent="-457200">
              <a:lnSpc>
                <a:spcPct val="120000"/>
              </a:lnSpc>
              <a:spcBef>
                <a:spcPts val="1200"/>
              </a:spcBef>
              <a:buClr>
                <a:srgbClr val="CC0000"/>
              </a:buClr>
              <a:buSzPct val="80000"/>
              <a:buFont typeface="Wingdings" pitchFamily="2" charset="2"/>
              <a:buChar char="u"/>
            </a:pPr>
            <a:r>
              <a:rPr lang="en-US" altLang="en-US" sz="2200" dirty="0">
                <a:effectLst/>
                <a:latin typeface="Liberation Sans" panose="020B0604020202020204" pitchFamily="34" charset="0"/>
              </a:rPr>
              <a:t>Starting point</a:t>
            </a:r>
            <a:r>
              <a:rPr lang="en-US" altLang="en-US" sz="2200" b="0" dirty="0">
                <a:effectLst/>
                <a:latin typeface="Liberation Sans" panose="020B0604020202020204" pitchFamily="34" charset="0"/>
              </a:rPr>
              <a:t> is usually </a:t>
            </a:r>
            <a:r>
              <a:rPr lang="en-US" altLang="en-US" sz="2200" dirty="0">
                <a:effectLst/>
                <a:latin typeface="Liberation Sans" panose="020B0604020202020204" pitchFamily="34" charset="0"/>
              </a:rPr>
              <a:t>expenditures</a:t>
            </a:r>
            <a:r>
              <a:rPr lang="en-US" altLang="en-US" sz="2200" b="0" dirty="0">
                <a:effectLst/>
                <a:latin typeface="Liberation Sans" panose="020B0604020202020204" pitchFamily="34" charset="0"/>
              </a:rPr>
              <a:t>, not receipts.</a:t>
            </a:r>
          </a:p>
          <a:p>
            <a:pPr marL="457200" indent="-457200">
              <a:lnSpc>
                <a:spcPct val="120000"/>
              </a:lnSpc>
              <a:spcBef>
                <a:spcPts val="1200"/>
              </a:spcBef>
              <a:buClr>
                <a:srgbClr val="CC0000"/>
              </a:buClr>
              <a:buSzPct val="80000"/>
              <a:buFont typeface="Wingdings" pitchFamily="2" charset="2"/>
              <a:buChar char="u"/>
            </a:pPr>
            <a:r>
              <a:rPr lang="en-US" altLang="en-US" sz="2200" dirty="0">
                <a:effectLst/>
                <a:latin typeface="Liberation Sans" panose="020B0604020202020204" pitchFamily="34" charset="0"/>
              </a:rPr>
              <a:t>Management’s task</a:t>
            </a:r>
            <a:r>
              <a:rPr lang="en-US" altLang="en-US" sz="2200" b="0" dirty="0">
                <a:effectLst/>
                <a:latin typeface="Liberation Sans" panose="020B0604020202020204" pitchFamily="34" charset="0"/>
              </a:rPr>
              <a:t> is to find receipts needed to support planned expenditures.</a:t>
            </a:r>
          </a:p>
          <a:p>
            <a:pPr marL="457200" indent="-457200">
              <a:lnSpc>
                <a:spcPct val="120000"/>
              </a:lnSpc>
              <a:spcBef>
                <a:spcPts val="1200"/>
              </a:spcBef>
              <a:buClr>
                <a:srgbClr val="CC0000"/>
              </a:buClr>
              <a:buSzPct val="80000"/>
              <a:buFont typeface="Wingdings" pitchFamily="2" charset="2"/>
              <a:buChar char="u"/>
            </a:pPr>
            <a:r>
              <a:rPr lang="en-US" altLang="en-US" sz="2200" b="0" dirty="0">
                <a:effectLst/>
                <a:latin typeface="Liberation Sans" panose="020B0604020202020204" pitchFamily="34" charset="0"/>
              </a:rPr>
              <a:t>Budget must be followed, </a:t>
            </a:r>
            <a:r>
              <a:rPr lang="en-US" altLang="en-US" sz="2200" dirty="0">
                <a:effectLst/>
                <a:latin typeface="Liberation Sans" panose="020B0604020202020204" pitchFamily="34" charset="0"/>
              </a:rPr>
              <a:t>overspending often illegal</a:t>
            </a:r>
            <a:r>
              <a:rPr lang="en-US" altLang="en-US" sz="2200" b="0" dirty="0">
                <a:effectLst/>
                <a:latin typeface="Liberation Sans" panose="020B0604020202020204" pitchFamily="34" charset="0"/>
              </a:rPr>
              <a:t>.</a:t>
            </a:r>
          </a:p>
        </p:txBody>
      </p:sp>
      <p:sp>
        <p:nvSpPr>
          <p:cNvPr id="7782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7"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NOT-FOR-PROFIT ORGANIZATIONS</a:t>
            </a:r>
          </a:p>
        </p:txBody>
      </p:sp>
      <p:sp>
        <p:nvSpPr>
          <p:cNvPr id="8"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5</a:t>
            </a:r>
          </a:p>
        </p:txBody>
      </p:sp>
    </p:spTree>
  </p:cSld>
  <p:clrMapOvr>
    <a:masterClrMapping/>
  </p:clrMapOvr>
  <p:transition>
    <p:wipe dir="r"/>
  </p:transition>
</p:sld>
</file>

<file path=ppt/slides/slide7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50" name="Rectangle 2"/>
          <p:cNvSpPr>
            <a:spLocks noGrp="1" noChangeArrowheads="1"/>
          </p:cNvSpPr>
          <p:nvPr>
            <p:ph type="body" idx="1"/>
          </p:nvPr>
        </p:nvSpPr>
        <p:spPr bwMode="auto">
          <a:xfrm>
            <a:off x="533400" y="1905000"/>
            <a:ext cx="8077200" cy="904863"/>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indent="0">
              <a:lnSpc>
                <a:spcPct val="120000"/>
              </a:lnSpc>
              <a:spcBef>
                <a:spcPct val="50000"/>
              </a:spcBef>
              <a:buFont typeface="Wingdings" pitchFamily="2" charset="2"/>
              <a:buNone/>
            </a:pPr>
            <a:r>
              <a:rPr lang="en-US" altLang="en-US" sz="2200" b="0" dirty="0">
                <a:effectLst/>
                <a:latin typeface="Liberation Sans" panose="020B0604020202020204" pitchFamily="34" charset="0"/>
              </a:rPr>
              <a:t>The budget for a merchandiser differs from a budget for a manufacturer because:</a:t>
            </a:r>
          </a:p>
        </p:txBody>
      </p:sp>
      <p:sp>
        <p:nvSpPr>
          <p:cNvPr id="78851" name="Rectangle 3"/>
          <p:cNvSpPr>
            <a:spLocks noChangeArrowheads="1"/>
          </p:cNvSpPr>
          <p:nvPr/>
        </p:nvSpPr>
        <p:spPr bwMode="auto">
          <a:xfrm>
            <a:off x="914400" y="2895600"/>
            <a:ext cx="7620000" cy="2632132"/>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square" lIns="182562" tIns="46038" rIns="182562" bIns="46038">
            <a:spAutoFit/>
          </a:bodyPr>
          <a:lstStyle>
            <a:lvl1pPr marL="517525" indent="-517525">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a.	A merchandise purchases budget replaces the production budget.</a:t>
            </a:r>
          </a:p>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b. 	The manufacturing budgets are not applicable. </a:t>
            </a:r>
          </a:p>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c. 	None of the above.</a:t>
            </a:r>
          </a:p>
          <a:p>
            <a:pPr>
              <a:lnSpc>
                <a:spcPct val="120000"/>
              </a:lnSpc>
              <a:spcBef>
                <a:spcPct val="50000"/>
              </a:spcBef>
              <a:buClr>
                <a:schemeClr val="accent2"/>
              </a:buClr>
              <a:buSzPct val="75000"/>
              <a:buFont typeface="Wingdings" pitchFamily="2" charset="2"/>
              <a:buNone/>
            </a:pPr>
            <a:r>
              <a:rPr lang="en-US" altLang="en-US" sz="2200" dirty="0">
                <a:latin typeface="Liberation Sans" panose="020B0604020202020204" pitchFamily="34" charset="0"/>
              </a:rPr>
              <a:t>d. 	Both (a) and (b) above</a:t>
            </a:r>
          </a:p>
        </p:txBody>
      </p:sp>
      <p:sp>
        <p:nvSpPr>
          <p:cNvPr id="12" name="Text Box 9"/>
          <p:cNvSpPr txBox="1">
            <a:spLocks noChangeArrowheads="1"/>
          </p:cNvSpPr>
          <p:nvPr/>
        </p:nvSpPr>
        <p:spPr bwMode="auto">
          <a:xfrm>
            <a:off x="533400" y="1295400"/>
            <a:ext cx="4343400"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defRPr lang="en-US"/>
            </a:defPPr>
            <a:lvl1pPr>
              <a:defRPr sz="3000" b="1">
                <a:solidFill>
                  <a:srgbClr val="CC0000"/>
                </a:solidFill>
                <a:latin typeface="Liberation Sans"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en-US" dirty="0"/>
              <a:t>Question</a:t>
            </a:r>
          </a:p>
        </p:txBody>
      </p:sp>
      <p:sp>
        <p:nvSpPr>
          <p:cNvPr id="78855"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9" name="Notched Right Arrow 8"/>
          <p:cNvSpPr/>
          <p:nvPr/>
        </p:nvSpPr>
        <p:spPr bwMode="auto">
          <a:xfrm>
            <a:off x="304800" y="5029200"/>
            <a:ext cx="609600" cy="457200"/>
          </a:xfrm>
          <a:prstGeom prst="notchedRightArrow">
            <a:avLst/>
          </a:prstGeom>
          <a:solidFill>
            <a:srgbClr val="CC0000"/>
          </a:solidFill>
          <a:ln w="38100" cap="sq" cmpd="sng" algn="ctr">
            <a:solidFill>
              <a:schemeClr val="tx1"/>
            </a:solidFill>
            <a:prstDash val="solid"/>
            <a:round/>
            <a:headEnd type="none" w="sm" len="sm"/>
            <a:tailEnd type="none" w="sm" len="sm"/>
          </a:ln>
          <a:effectLst/>
        </p:spPr>
        <p:txBody>
          <a:bodyPr/>
          <a:lstStyle/>
          <a:p>
            <a:endParaRPr lang="en-US" altLang="en-US" dirty="0">
              <a:latin typeface="Liberation Sans" panose="020B0604020202020204" pitchFamily="34" charset="0"/>
            </a:endParaRPr>
          </a:p>
        </p:txBody>
      </p:sp>
      <p:sp>
        <p:nvSpPr>
          <p:cNvPr id="10" name="Rectangle 11"/>
          <p:cNvSpPr>
            <a:spLocks noChangeArrowheads="1"/>
          </p:cNvSpPr>
          <p:nvPr/>
        </p:nvSpPr>
        <p:spPr bwMode="auto">
          <a:xfrm>
            <a:off x="533400" y="304800"/>
            <a:ext cx="83058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altLang="en-US" sz="3200" b="1" dirty="0">
                <a:solidFill>
                  <a:schemeClr val="tx2">
                    <a:lumMod val="50000"/>
                  </a:schemeClr>
                </a:solidFill>
                <a:latin typeface="Liberation Sans" panose="020B0604020202020204" pitchFamily="34" charset="0"/>
              </a:rPr>
              <a:t>MERCHANDISERS</a:t>
            </a:r>
          </a:p>
        </p:txBody>
      </p:sp>
      <p:sp>
        <p:nvSpPr>
          <p:cNvPr id="13"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5</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5</a:t>
            </a:r>
          </a:p>
        </p:txBody>
      </p:sp>
      <p:pic>
        <p:nvPicPr>
          <p:cNvPr id="3" name="Picture 2"/>
          <p:cNvPicPr>
            <a:picLocks noChangeAspect="1"/>
          </p:cNvPicPr>
          <p:nvPr/>
        </p:nvPicPr>
        <p:blipFill>
          <a:blip r:embed="rId3"/>
          <a:stretch>
            <a:fillRect/>
          </a:stretch>
        </p:blipFill>
        <p:spPr>
          <a:xfrm>
            <a:off x="228601" y="609600"/>
            <a:ext cx="8685306" cy="4677100"/>
          </a:xfrm>
          <a:prstGeom prst="rect">
            <a:avLst/>
          </a:prstGeom>
        </p:spPr>
      </p:pic>
    </p:spTree>
  </p:cSld>
  <p:clrMapOvr>
    <a:masterClrMapping/>
  </p:clrMapOvr>
  <p:transition>
    <p:wipe dir="r"/>
  </p:transition>
</p:sld>
</file>

<file path=ppt/slides/slide7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81000" y="3320061"/>
            <a:ext cx="8472715" cy="3004539"/>
          </a:xfrm>
          <a:prstGeom prst="rect">
            <a:avLst/>
          </a:prstGeom>
          <a:noFill/>
          <a:ln w="19050" cap="sq">
            <a:solidFill>
              <a:schemeClr val="tx1"/>
            </a:solidFill>
            <a:miter lim="800000"/>
            <a:headEnd type="none" w="sm" len="sm"/>
            <a:tailEnd type="none" w="sm" len="sm"/>
          </a:ln>
          <a:effectLst/>
        </p:spPr>
      </p:pic>
      <p:sp>
        <p:nvSpPr>
          <p:cNvPr id="31747" name="Rectangle 4"/>
          <p:cNvSpPr>
            <a:spLocks noChangeArrowheads="1"/>
          </p:cNvSpPr>
          <p:nvPr/>
        </p:nvSpPr>
        <p:spPr bwMode="auto">
          <a:xfrm>
            <a:off x="609600" y="1303338"/>
            <a:ext cx="8153400" cy="18466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tabLst>
                <a:tab pos="2057400" algn="l"/>
              </a:tabLst>
              <a:defRPr sz="2400">
                <a:solidFill>
                  <a:schemeClr val="tx1"/>
                </a:solidFill>
                <a:latin typeface="Times New Roman" pitchFamily="18" charset="0"/>
              </a:defRPr>
            </a:lvl1pPr>
            <a:lvl2pPr marL="742950" indent="-285750">
              <a:tabLst>
                <a:tab pos="2057400" algn="l"/>
              </a:tabLst>
              <a:defRPr sz="2400">
                <a:solidFill>
                  <a:schemeClr val="tx1"/>
                </a:solidFill>
                <a:latin typeface="Times New Roman" pitchFamily="18" charset="0"/>
              </a:defRPr>
            </a:lvl2pPr>
            <a:lvl3pPr marL="1143000" indent="-228600">
              <a:tabLst>
                <a:tab pos="2057400" algn="l"/>
              </a:tabLst>
              <a:defRPr sz="2400">
                <a:solidFill>
                  <a:schemeClr val="tx1"/>
                </a:solidFill>
                <a:latin typeface="Times New Roman" pitchFamily="18" charset="0"/>
              </a:defRPr>
            </a:lvl3pPr>
            <a:lvl4pPr marL="1600200" indent="-228600">
              <a:tabLst>
                <a:tab pos="2057400" algn="l"/>
              </a:tabLst>
              <a:defRPr sz="2400">
                <a:solidFill>
                  <a:schemeClr val="tx1"/>
                </a:solidFill>
                <a:latin typeface="Times New Roman" pitchFamily="18" charset="0"/>
              </a:defRPr>
            </a:lvl4pPr>
            <a:lvl5pPr marL="2057400" indent="-228600">
              <a:tabLst>
                <a:tab pos="2057400" algn="l"/>
              </a:tabLst>
              <a:defRPr sz="2400">
                <a:solidFill>
                  <a:schemeClr val="tx1"/>
                </a:solidFill>
                <a:latin typeface="Times New Roman" pitchFamily="18" charset="0"/>
              </a:defRPr>
            </a:lvl5pPr>
            <a:lvl6pPr marL="2514600" indent="-228600" eaLnBrk="0" fontAlgn="base" hangingPunct="0">
              <a:spcBef>
                <a:spcPct val="0"/>
              </a:spcBef>
              <a:spcAft>
                <a:spcPct val="0"/>
              </a:spcAft>
              <a:tabLst>
                <a:tab pos="2057400" algn="l"/>
              </a:tabLst>
              <a:defRPr sz="2400">
                <a:solidFill>
                  <a:schemeClr val="tx1"/>
                </a:solidFill>
                <a:latin typeface="Times New Roman" pitchFamily="18" charset="0"/>
              </a:defRPr>
            </a:lvl6pPr>
            <a:lvl7pPr marL="2971800" indent="-228600" eaLnBrk="0" fontAlgn="base" hangingPunct="0">
              <a:spcBef>
                <a:spcPct val="0"/>
              </a:spcBef>
              <a:spcAft>
                <a:spcPct val="0"/>
              </a:spcAft>
              <a:tabLst>
                <a:tab pos="2057400" algn="l"/>
              </a:tabLst>
              <a:defRPr sz="2400">
                <a:solidFill>
                  <a:schemeClr val="tx1"/>
                </a:solidFill>
                <a:latin typeface="Times New Roman" pitchFamily="18" charset="0"/>
              </a:defRPr>
            </a:lvl7pPr>
            <a:lvl8pPr marL="3429000" indent="-228600" eaLnBrk="0" fontAlgn="base" hangingPunct="0">
              <a:spcBef>
                <a:spcPct val="0"/>
              </a:spcBef>
              <a:spcAft>
                <a:spcPct val="0"/>
              </a:spcAft>
              <a:tabLst>
                <a:tab pos="2057400" algn="l"/>
              </a:tabLst>
              <a:defRPr sz="2400">
                <a:solidFill>
                  <a:schemeClr val="tx1"/>
                </a:solidFill>
                <a:latin typeface="Times New Roman" pitchFamily="18" charset="0"/>
              </a:defRPr>
            </a:lvl8pPr>
            <a:lvl9pPr marL="3886200" indent="-228600" eaLnBrk="0" fontAlgn="base" hangingPunct="0">
              <a:spcBef>
                <a:spcPct val="0"/>
              </a:spcBef>
              <a:spcAft>
                <a:spcPct val="0"/>
              </a:spcAft>
              <a:tabLst>
                <a:tab pos="2057400" algn="l"/>
              </a:tabLst>
              <a:defRPr sz="2400">
                <a:solidFill>
                  <a:schemeClr val="tx1"/>
                </a:solidFill>
                <a:latin typeface="Times New Roman" pitchFamily="18" charset="0"/>
              </a:defRPr>
            </a:lvl9pPr>
          </a:lstStyle>
          <a:p>
            <a:pPr>
              <a:lnSpc>
                <a:spcPct val="120000"/>
              </a:lnSpc>
              <a:spcBef>
                <a:spcPct val="40000"/>
              </a:spcBef>
            </a:pPr>
            <a:r>
              <a:rPr lang="en-US" sz="1900" dirty="0">
                <a:latin typeface="Liberation Sans" panose="020B0604020202020204" pitchFamily="34" charset="0"/>
              </a:rPr>
              <a:t>Becker Company estimates that 2017 sales will be $15,000 in quarter 1, $20,000 in quarter 2, and $25,000 in quarter 3. Cost of goods sold is 80% of sales. Management desires to have ending finished goods inventory equal to 15% of the next quarter’s expected cost of goods sold. Prepare a merchandise purchases budget by quarter for the first six months of 2017.</a:t>
            </a:r>
            <a:endParaRPr lang="en-US" altLang="en-US" sz="1900" dirty="0">
              <a:latin typeface="Liberation Sans" panose="020B0604020202020204" pitchFamily="34" charset="0"/>
            </a:endParaRPr>
          </a:p>
        </p:txBody>
      </p:sp>
      <p:sp>
        <p:nvSpPr>
          <p:cNvPr id="47" name="Text Box 5"/>
          <p:cNvSpPr txBox="1">
            <a:spLocks noChangeArrowheads="1"/>
          </p:cNvSpPr>
          <p:nvPr/>
        </p:nvSpPr>
        <p:spPr bwMode="auto">
          <a:xfrm>
            <a:off x="8077200" y="6369050"/>
            <a:ext cx="914400" cy="336550"/>
          </a:xfrm>
          <a:prstGeom prst="rect">
            <a:avLst/>
          </a:prstGeom>
          <a:noFill/>
          <a:ln>
            <a:noFill/>
          </a:ln>
          <a:effectLst/>
        </p:spPr>
        <p:txBody>
          <a:bodyPr wrap="square">
            <a:spAutoFit/>
          </a:bodyPr>
          <a:lstStyle>
            <a:defPPr>
              <a:defRPr lang="en-US"/>
            </a:defPPr>
            <a:lvl1pPr marL="457200" indent="-457200" algn="r">
              <a:spcBef>
                <a:spcPct val="50000"/>
              </a:spcBef>
              <a:defRPr sz="1600" b="1" i="1">
                <a:latin typeface="Liberation Sans" panose="020B0604020202020204" pitchFamily="34" charset="0"/>
              </a:defRPr>
            </a:lvl1pPr>
            <a:lvl2pPr marL="742950" indent="-285750">
              <a:defRPr b="1">
                <a:solidFill>
                  <a:schemeClr val="folHlink"/>
                </a:solidFill>
                <a:latin typeface="Comic Sans MS" pitchFamily="66" charset="0"/>
              </a:defRPr>
            </a:lvl2pPr>
            <a:lvl3pPr marL="1143000" indent="-228600">
              <a:defRPr b="1">
                <a:solidFill>
                  <a:schemeClr val="folHlink"/>
                </a:solidFill>
                <a:latin typeface="Comic Sans MS" pitchFamily="66" charset="0"/>
              </a:defRPr>
            </a:lvl3pPr>
            <a:lvl4pPr marL="1600200" indent="-228600">
              <a:defRPr b="1">
                <a:solidFill>
                  <a:schemeClr val="folHlink"/>
                </a:solidFill>
                <a:latin typeface="Comic Sans MS" pitchFamily="66" charset="0"/>
              </a:defRPr>
            </a:lvl4pPr>
            <a:lvl5pPr marL="2057400" indent="-228600">
              <a:defRPr b="1">
                <a:solidFill>
                  <a:schemeClr val="folHlink"/>
                </a:solidFill>
                <a:latin typeface="Comic Sans MS" pitchFamily="66" charset="0"/>
              </a:defRPr>
            </a:lvl5pPr>
            <a:lvl6pPr marL="2514600" indent="-228600" algn="ctr" eaLnBrk="0" fontAlgn="base" hangingPunct="0">
              <a:spcBef>
                <a:spcPct val="0"/>
              </a:spcBef>
              <a:spcAft>
                <a:spcPct val="0"/>
              </a:spcAft>
              <a:defRPr b="1">
                <a:solidFill>
                  <a:schemeClr val="folHlink"/>
                </a:solidFill>
                <a:latin typeface="Comic Sans MS" pitchFamily="66" charset="0"/>
              </a:defRPr>
            </a:lvl6pPr>
            <a:lvl7pPr marL="2971800" indent="-228600" algn="ctr" eaLnBrk="0" fontAlgn="base" hangingPunct="0">
              <a:spcBef>
                <a:spcPct val="0"/>
              </a:spcBef>
              <a:spcAft>
                <a:spcPct val="0"/>
              </a:spcAft>
              <a:defRPr b="1">
                <a:solidFill>
                  <a:schemeClr val="folHlink"/>
                </a:solidFill>
                <a:latin typeface="Comic Sans MS" pitchFamily="66" charset="0"/>
              </a:defRPr>
            </a:lvl7pPr>
            <a:lvl8pPr marL="3429000" indent="-228600" algn="ctr" eaLnBrk="0" fontAlgn="base" hangingPunct="0">
              <a:spcBef>
                <a:spcPct val="0"/>
              </a:spcBef>
              <a:spcAft>
                <a:spcPct val="0"/>
              </a:spcAft>
              <a:defRPr b="1">
                <a:solidFill>
                  <a:schemeClr val="folHlink"/>
                </a:solidFill>
                <a:latin typeface="Comic Sans MS" pitchFamily="66" charset="0"/>
              </a:defRPr>
            </a:lvl8pPr>
            <a:lvl9pPr marL="3886200" indent="-228600" algn="ctr" eaLnBrk="0" fontAlgn="base" hangingPunct="0">
              <a:spcBef>
                <a:spcPct val="0"/>
              </a:spcBef>
              <a:spcAft>
                <a:spcPct val="0"/>
              </a:spcAft>
              <a:defRPr b="1">
                <a:solidFill>
                  <a:schemeClr val="folHlink"/>
                </a:solidFill>
                <a:latin typeface="Comic Sans MS" pitchFamily="66" charset="0"/>
              </a:defRPr>
            </a:lvl9pPr>
          </a:lstStyle>
          <a:p>
            <a:r>
              <a:rPr lang="en-US" altLang="en-US" dirty="0">
                <a:effectLst/>
              </a:rPr>
              <a:t>LO 5</a:t>
            </a:r>
          </a:p>
        </p:txBody>
      </p:sp>
      <p:sp>
        <p:nvSpPr>
          <p:cNvPr id="24" name="Isosceles Triangle 23"/>
          <p:cNvSpPr/>
          <p:nvPr/>
        </p:nvSpPr>
        <p:spPr bwMode="auto">
          <a:xfrm rot="5400000">
            <a:off x="1903753" y="616060"/>
            <a:ext cx="338931" cy="329406"/>
          </a:xfrm>
          <a:prstGeom prst="triangle">
            <a:avLst/>
          </a:prstGeom>
          <a:solidFill>
            <a:srgbClr val="003399"/>
          </a:solidFill>
          <a:ln w="12700" cap="sq" cmpd="sng" algn="ctr">
            <a:solidFill>
              <a:schemeClr val="tx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Liberation Sans" panose="020B0604020202020204" pitchFamily="34" charset="0"/>
            </a:endParaRPr>
          </a:p>
        </p:txBody>
      </p:sp>
      <p:sp>
        <p:nvSpPr>
          <p:cNvPr id="26" name="TextBox 25"/>
          <p:cNvSpPr txBox="1"/>
          <p:nvPr/>
        </p:nvSpPr>
        <p:spPr>
          <a:xfrm>
            <a:off x="171260" y="484505"/>
            <a:ext cx="17337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defPPr>
              <a:defRPr lang="en-US"/>
            </a:defPPr>
            <a:lvl1pPr algn="ctr">
              <a:spcBef>
                <a:spcPct val="50000"/>
              </a:spcBef>
              <a:defRPr i="0">
                <a:solidFill>
                  <a:srgbClr val="E20000"/>
                </a:solidFill>
                <a:effectLst/>
                <a:latin typeface="Arial" charset="0"/>
              </a:defRPr>
            </a:lvl1pPr>
            <a:lvl2pPr marL="742950" indent="-285750" algn="ctr">
              <a:defRPr sz="2400">
                <a:solidFill>
                  <a:schemeClr val="tx1"/>
                </a:solidFill>
                <a:latin typeface="Times New Roman" pitchFamily="18" charset="0"/>
              </a:defRPr>
            </a:lvl2pPr>
            <a:lvl3pPr marL="1143000" indent="-228600" algn="ctr">
              <a:defRPr sz="2400">
                <a:solidFill>
                  <a:schemeClr val="tx1"/>
                </a:solidFill>
                <a:latin typeface="Times New Roman" pitchFamily="18" charset="0"/>
              </a:defRPr>
            </a:lvl3pPr>
            <a:lvl4pPr marL="1600200" indent="-228600" algn="ctr">
              <a:defRPr sz="2400">
                <a:solidFill>
                  <a:schemeClr val="tx1"/>
                </a:solidFill>
                <a:latin typeface="Times New Roman" pitchFamily="18" charset="0"/>
              </a:defRPr>
            </a:lvl4pPr>
            <a:lvl5pPr marL="2057400" indent="-228600" algn="ctr">
              <a:defRPr sz="2400">
                <a:solidFill>
                  <a:schemeClr val="tx1"/>
                </a:solidFill>
                <a:latin typeface="Times New Roman" pitchFamily="18" charset="0"/>
              </a:defRPr>
            </a:lvl5pPr>
            <a:lvl6pPr marL="2514600" indent="-228600" algn="ctr" eaLnBrk="0" fontAlgn="base" hangingPunct="0">
              <a:spcBef>
                <a:spcPct val="0"/>
              </a:spcBef>
              <a:spcAft>
                <a:spcPct val="0"/>
              </a:spcAft>
              <a:defRPr sz="2400">
                <a:solidFill>
                  <a:schemeClr val="tx1"/>
                </a:solidFill>
                <a:latin typeface="Times New Roman" pitchFamily="18" charset="0"/>
              </a:defRPr>
            </a:lvl6pPr>
            <a:lvl7pPr marL="2971800" indent="-228600" algn="ctr" eaLnBrk="0" fontAlgn="base" hangingPunct="0">
              <a:spcBef>
                <a:spcPct val="0"/>
              </a:spcBef>
              <a:spcAft>
                <a:spcPct val="0"/>
              </a:spcAft>
              <a:defRPr sz="2400">
                <a:solidFill>
                  <a:schemeClr val="tx1"/>
                </a:solidFill>
                <a:latin typeface="Times New Roman" pitchFamily="18" charset="0"/>
              </a:defRPr>
            </a:lvl7pPr>
            <a:lvl8pPr marL="3429000" indent="-228600" algn="ctr" eaLnBrk="0" fontAlgn="base" hangingPunct="0">
              <a:spcBef>
                <a:spcPct val="0"/>
              </a:spcBef>
              <a:spcAft>
                <a:spcPct val="0"/>
              </a:spcAft>
              <a:defRPr sz="2400">
                <a:solidFill>
                  <a:schemeClr val="tx1"/>
                </a:solidFill>
                <a:latin typeface="Times New Roman" pitchFamily="18" charset="0"/>
              </a:defRPr>
            </a:lvl8pPr>
            <a:lvl9pPr marL="3886200" indent="-228600" algn="ctr" eaLnBrk="0" fontAlgn="base" hangingPunct="0">
              <a:spcBef>
                <a:spcPct val="0"/>
              </a:spcBef>
              <a:spcAft>
                <a:spcPct val="0"/>
              </a:spcAft>
              <a:defRPr sz="2400">
                <a:solidFill>
                  <a:schemeClr val="tx1"/>
                </a:solidFill>
                <a:latin typeface="Times New Roman" pitchFamily="18" charset="0"/>
              </a:defRPr>
            </a:lvl9pPr>
          </a:lstStyle>
          <a:p>
            <a:r>
              <a:rPr lang="en-US" sz="3200" b="1" dirty="0">
                <a:latin typeface="Liberation Sans" panose="020B0604020202020204" pitchFamily="34" charset="0"/>
              </a:rPr>
              <a:t>DO IT!</a:t>
            </a:r>
          </a:p>
        </p:txBody>
      </p:sp>
      <p:sp>
        <p:nvSpPr>
          <p:cNvPr id="27" name="TextBox 26"/>
          <p:cNvSpPr txBox="1"/>
          <p:nvPr/>
        </p:nvSpPr>
        <p:spPr>
          <a:xfrm>
            <a:off x="2183330" y="417430"/>
            <a:ext cx="554182" cy="707886"/>
          </a:xfrm>
          <a:prstGeom prst="rect">
            <a:avLst/>
          </a:prstGeom>
          <a:noFill/>
        </p:spPr>
        <p:txBody>
          <a:bodyPr wrap="square" rtlCol="0">
            <a:spAutoFit/>
          </a:bodyPr>
          <a:lstStyle/>
          <a:p>
            <a:pPr algn="ctr"/>
            <a:r>
              <a:rPr lang="en-US" sz="4000" b="1" dirty="0">
                <a:solidFill>
                  <a:srgbClr val="E20000"/>
                </a:solidFill>
                <a:latin typeface="+mn-lt"/>
              </a:rPr>
              <a:t>5</a:t>
            </a:r>
            <a:endParaRPr lang="en-US" sz="4000" b="1" i="0" dirty="0">
              <a:solidFill>
                <a:srgbClr val="E20000"/>
              </a:solidFill>
              <a:effectLst/>
              <a:latin typeface="+mn-lt"/>
            </a:endParaRPr>
          </a:p>
        </p:txBody>
      </p:sp>
      <p:sp>
        <p:nvSpPr>
          <p:cNvPr id="28" name="Rounded Rectangle 27"/>
          <p:cNvSpPr/>
          <p:nvPr/>
        </p:nvSpPr>
        <p:spPr bwMode="auto">
          <a:xfrm>
            <a:off x="2813712" y="390488"/>
            <a:ext cx="6139789" cy="778467"/>
          </a:xfrm>
          <a:prstGeom prst="roundRect">
            <a:avLst/>
          </a:prstGeom>
          <a:solidFill>
            <a:srgbClr val="0066CC"/>
          </a:solidFill>
          <a:ln w="12700" cap="sq" cmpd="sng" algn="ctr">
            <a:noFill/>
            <a:prstDash val="solid"/>
            <a:round/>
            <a:headEnd type="none" w="sm" len="sm"/>
            <a:tailEnd type="none" w="sm" len="sm"/>
          </a:ln>
          <a:effectLst>
            <a:innerShdw blurRad="114300">
              <a:prstClr val="black"/>
            </a:innerShdw>
          </a:effectLst>
        </p:spPr>
        <p:txBody>
          <a:bodyPr vert="horz" wrap="square" lIns="91440" tIns="45720" rIns="91440" bIns="91440" numCol="1" rtlCol="0" anchor="ctr" anchorCtr="0" compatLnSpc="1">
            <a:prstTxWarp prst="textNoShape">
              <a:avLst/>
            </a:prstTxWarp>
            <a:noAutofit/>
          </a:bodyPr>
          <a:lstStyle/>
          <a:p>
            <a:pPr marL="60325" algn="l"/>
            <a:r>
              <a:rPr lang="en-US" sz="3000" b="1" dirty="0">
                <a:solidFill>
                  <a:schemeClr val="accent3"/>
                </a:solidFill>
                <a:latin typeface="Liberation Sans" panose="020B0604020202020204" pitchFamily="34" charset="0"/>
              </a:rPr>
              <a:t>Merchandise Purchases Budget</a:t>
            </a:r>
          </a:p>
        </p:txBody>
      </p:sp>
      <p:cxnSp>
        <p:nvCxnSpPr>
          <p:cNvPr id="46" name="Straight Connector 45"/>
          <p:cNvCxnSpPr/>
          <p:nvPr/>
        </p:nvCxnSpPr>
        <p:spPr bwMode="auto">
          <a:xfrm>
            <a:off x="1905000" y="338012"/>
            <a:ext cx="0" cy="912801"/>
          </a:xfrm>
          <a:prstGeom prst="line">
            <a:avLst/>
          </a:prstGeom>
          <a:solidFill>
            <a:schemeClr val="accent1"/>
          </a:solidFill>
          <a:ln w="38100" cap="sq" cmpd="sng" algn="ctr">
            <a:solidFill>
              <a:schemeClr val="tx1"/>
            </a:solidFill>
            <a:prstDash val="solid"/>
            <a:round/>
            <a:headEnd type="none" w="sm" len="sm"/>
            <a:tailEnd type="none" w="sm" len="sm"/>
          </a:ln>
          <a:effectLst/>
        </p:spPr>
      </p:cxnSp>
      <p:sp>
        <p:nvSpPr>
          <p:cNvPr id="48" name="Rectangle 47"/>
          <p:cNvSpPr/>
          <p:nvPr/>
        </p:nvSpPr>
        <p:spPr bwMode="auto">
          <a:xfrm>
            <a:off x="8839200" y="152400"/>
            <a:ext cx="228600" cy="1244586"/>
          </a:xfrm>
          <a:prstGeom prst="rect">
            <a:avLst/>
          </a:prstGeom>
          <a:solidFill>
            <a:schemeClr val="accent3"/>
          </a:solidFill>
          <a:ln w="12700" cap="sq" cmpd="sng" algn="ctr">
            <a:no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pitchFamily="18" charset="0"/>
            </a:endParaRPr>
          </a:p>
        </p:txBody>
      </p:sp>
      <p:pic>
        <p:nvPicPr>
          <p:cNvPr id="49" name="Picture 48"/>
          <p:cNvPicPr preferRelativeResize="0">
            <a:picLocks/>
          </p:cNvPicPr>
          <p:nvPr/>
        </p:nvPicPr>
        <p:blipFill>
          <a:blip r:embed="rId4"/>
          <a:stretch>
            <a:fillRect/>
          </a:stretch>
        </p:blipFill>
        <p:spPr>
          <a:xfrm>
            <a:off x="3508470" y="3978151"/>
            <a:ext cx="2743200" cy="291943"/>
          </a:xfrm>
          <a:prstGeom prst="rect">
            <a:avLst/>
          </a:prstGeom>
        </p:spPr>
      </p:pic>
      <p:pic>
        <p:nvPicPr>
          <p:cNvPr id="50" name="Picture 49"/>
          <p:cNvPicPr preferRelativeResize="0">
            <a:picLocks/>
          </p:cNvPicPr>
          <p:nvPr/>
        </p:nvPicPr>
        <p:blipFill>
          <a:blip r:embed="rId4"/>
          <a:stretch>
            <a:fillRect/>
          </a:stretch>
        </p:blipFill>
        <p:spPr>
          <a:xfrm>
            <a:off x="641286" y="4639569"/>
            <a:ext cx="4417951" cy="265403"/>
          </a:xfrm>
          <a:prstGeom prst="rect">
            <a:avLst/>
          </a:prstGeom>
        </p:spPr>
      </p:pic>
      <p:pic>
        <p:nvPicPr>
          <p:cNvPr id="51" name="Picture 50"/>
          <p:cNvPicPr preferRelativeResize="0">
            <a:picLocks/>
          </p:cNvPicPr>
          <p:nvPr/>
        </p:nvPicPr>
        <p:blipFill>
          <a:blip r:embed="rId4"/>
          <a:stretch>
            <a:fillRect/>
          </a:stretch>
        </p:blipFill>
        <p:spPr>
          <a:xfrm>
            <a:off x="5190777" y="4431552"/>
            <a:ext cx="1057623" cy="353251"/>
          </a:xfrm>
          <a:prstGeom prst="rect">
            <a:avLst/>
          </a:prstGeom>
        </p:spPr>
      </p:pic>
      <p:pic>
        <p:nvPicPr>
          <p:cNvPr id="52" name="Picture 51"/>
          <p:cNvPicPr preferRelativeResize="0">
            <a:picLocks/>
          </p:cNvPicPr>
          <p:nvPr/>
        </p:nvPicPr>
        <p:blipFill>
          <a:blip r:embed="rId4"/>
          <a:stretch>
            <a:fillRect/>
          </a:stretch>
        </p:blipFill>
        <p:spPr>
          <a:xfrm>
            <a:off x="646530" y="5603095"/>
            <a:ext cx="4417951" cy="265403"/>
          </a:xfrm>
          <a:prstGeom prst="rect">
            <a:avLst/>
          </a:prstGeom>
        </p:spPr>
      </p:pic>
      <p:pic>
        <p:nvPicPr>
          <p:cNvPr id="53" name="Picture 52"/>
          <p:cNvPicPr preferRelativeResize="0">
            <a:picLocks/>
          </p:cNvPicPr>
          <p:nvPr/>
        </p:nvPicPr>
        <p:blipFill>
          <a:blip r:embed="rId4"/>
          <a:stretch>
            <a:fillRect/>
          </a:stretch>
        </p:blipFill>
        <p:spPr>
          <a:xfrm>
            <a:off x="5207310" y="4952029"/>
            <a:ext cx="1057623" cy="265403"/>
          </a:xfrm>
          <a:prstGeom prst="rect">
            <a:avLst/>
          </a:prstGeom>
        </p:spPr>
      </p:pic>
      <p:pic>
        <p:nvPicPr>
          <p:cNvPr id="54" name="Picture 53"/>
          <p:cNvPicPr preferRelativeResize="0">
            <a:picLocks/>
          </p:cNvPicPr>
          <p:nvPr/>
        </p:nvPicPr>
        <p:blipFill>
          <a:blip r:embed="rId4"/>
          <a:stretch>
            <a:fillRect/>
          </a:stretch>
        </p:blipFill>
        <p:spPr>
          <a:xfrm>
            <a:off x="5218530" y="5591143"/>
            <a:ext cx="1057623" cy="265403"/>
          </a:xfrm>
          <a:prstGeom prst="rect">
            <a:avLst/>
          </a:prstGeom>
        </p:spPr>
      </p:pic>
      <p:pic>
        <p:nvPicPr>
          <p:cNvPr id="55" name="Picture 54"/>
          <p:cNvPicPr preferRelativeResize="0">
            <a:picLocks/>
          </p:cNvPicPr>
          <p:nvPr/>
        </p:nvPicPr>
        <p:blipFill>
          <a:blip r:embed="rId4"/>
          <a:stretch>
            <a:fillRect/>
          </a:stretch>
        </p:blipFill>
        <p:spPr>
          <a:xfrm>
            <a:off x="5201700" y="5937887"/>
            <a:ext cx="1057623" cy="241275"/>
          </a:xfrm>
          <a:prstGeom prst="rect">
            <a:avLst/>
          </a:prstGeom>
        </p:spPr>
      </p:pic>
      <p:pic>
        <p:nvPicPr>
          <p:cNvPr id="56" name="Picture 55"/>
          <p:cNvPicPr preferRelativeResize="0">
            <a:picLocks/>
          </p:cNvPicPr>
          <p:nvPr/>
        </p:nvPicPr>
        <p:blipFill>
          <a:blip r:embed="rId4"/>
          <a:stretch>
            <a:fillRect/>
          </a:stretch>
        </p:blipFill>
        <p:spPr>
          <a:xfrm>
            <a:off x="6372750" y="3982331"/>
            <a:ext cx="1057623" cy="291943"/>
          </a:xfrm>
          <a:prstGeom prst="rect">
            <a:avLst/>
          </a:prstGeom>
        </p:spPr>
      </p:pic>
      <p:pic>
        <p:nvPicPr>
          <p:cNvPr id="57" name="Picture 56"/>
          <p:cNvPicPr preferRelativeResize="0">
            <a:picLocks/>
          </p:cNvPicPr>
          <p:nvPr/>
        </p:nvPicPr>
        <p:blipFill>
          <a:blip r:embed="rId4"/>
          <a:stretch>
            <a:fillRect/>
          </a:stretch>
        </p:blipFill>
        <p:spPr>
          <a:xfrm>
            <a:off x="6380700" y="4495800"/>
            <a:ext cx="1057623" cy="291943"/>
          </a:xfrm>
          <a:prstGeom prst="rect">
            <a:avLst/>
          </a:prstGeom>
        </p:spPr>
      </p:pic>
      <p:pic>
        <p:nvPicPr>
          <p:cNvPr id="58" name="Picture 57"/>
          <p:cNvPicPr preferRelativeResize="0">
            <a:picLocks/>
          </p:cNvPicPr>
          <p:nvPr/>
        </p:nvPicPr>
        <p:blipFill>
          <a:blip r:embed="rId4"/>
          <a:stretch>
            <a:fillRect/>
          </a:stretch>
        </p:blipFill>
        <p:spPr>
          <a:xfrm>
            <a:off x="6398460" y="4944735"/>
            <a:ext cx="1057623" cy="265403"/>
          </a:xfrm>
          <a:prstGeom prst="rect">
            <a:avLst/>
          </a:prstGeom>
        </p:spPr>
      </p:pic>
      <p:pic>
        <p:nvPicPr>
          <p:cNvPr id="59" name="Picture 58"/>
          <p:cNvPicPr preferRelativeResize="0">
            <a:picLocks/>
          </p:cNvPicPr>
          <p:nvPr/>
        </p:nvPicPr>
        <p:blipFill>
          <a:blip r:embed="rId4"/>
          <a:stretch>
            <a:fillRect/>
          </a:stretch>
        </p:blipFill>
        <p:spPr>
          <a:xfrm>
            <a:off x="6392851" y="5591509"/>
            <a:ext cx="1057623" cy="265403"/>
          </a:xfrm>
          <a:prstGeom prst="rect">
            <a:avLst/>
          </a:prstGeom>
        </p:spPr>
      </p:pic>
      <p:pic>
        <p:nvPicPr>
          <p:cNvPr id="60" name="Picture 59"/>
          <p:cNvPicPr preferRelativeResize="0">
            <a:picLocks/>
          </p:cNvPicPr>
          <p:nvPr/>
        </p:nvPicPr>
        <p:blipFill>
          <a:blip r:embed="rId4"/>
          <a:stretch>
            <a:fillRect/>
          </a:stretch>
        </p:blipFill>
        <p:spPr>
          <a:xfrm>
            <a:off x="6381630" y="5927614"/>
            <a:ext cx="2267109" cy="241275"/>
          </a:xfrm>
          <a:prstGeom prst="rect">
            <a:avLst/>
          </a:prstGeom>
        </p:spPr>
      </p:pic>
    </p:spTree>
    <p:extLst>
      <p:ext uri="{BB962C8B-B14F-4D97-AF65-F5344CB8AC3E}">
        <p14:creationId xmlns:p14="http://schemas.microsoft.com/office/powerpoint/2010/main" val="2457437465"/>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49"/>
                                        </p:tgtEl>
                                      </p:cBhvr>
                                    </p:animEffect>
                                    <p:set>
                                      <p:cBhvr>
                                        <p:cTn id="7" dur="1" fill="hold">
                                          <p:stCondLst>
                                            <p:cond delay="499"/>
                                          </p:stCondLst>
                                        </p:cTn>
                                        <p:tgtEl>
                                          <p:spTgt spid="49"/>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50"/>
                                        </p:tgtEl>
                                      </p:cBhvr>
                                    </p:animEffect>
                                    <p:set>
                                      <p:cBhvr>
                                        <p:cTn id="12" dur="1" fill="hold">
                                          <p:stCondLst>
                                            <p:cond delay="499"/>
                                          </p:stCondLst>
                                        </p:cTn>
                                        <p:tgtEl>
                                          <p:spTgt spid="5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51"/>
                                        </p:tgtEl>
                                      </p:cBhvr>
                                    </p:animEffect>
                                    <p:set>
                                      <p:cBhvr>
                                        <p:cTn id="17" dur="1" fill="hold">
                                          <p:stCondLst>
                                            <p:cond delay="499"/>
                                          </p:stCondLst>
                                        </p:cTn>
                                        <p:tgtEl>
                                          <p:spTgt spid="51"/>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53"/>
                                        </p:tgtEl>
                                      </p:cBhvr>
                                    </p:animEffect>
                                    <p:set>
                                      <p:cBhvr>
                                        <p:cTn id="22" dur="1" fill="hold">
                                          <p:stCondLst>
                                            <p:cond delay="499"/>
                                          </p:stCondLst>
                                        </p:cTn>
                                        <p:tgtEl>
                                          <p:spTgt spid="53"/>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nodeType="clickEffect">
                                  <p:stCondLst>
                                    <p:cond delay="0"/>
                                  </p:stCondLst>
                                  <p:childTnLst>
                                    <p:animEffect transition="out" filter="fade">
                                      <p:cBhvr>
                                        <p:cTn id="26" dur="500"/>
                                        <p:tgtEl>
                                          <p:spTgt spid="52"/>
                                        </p:tgtEl>
                                      </p:cBhvr>
                                    </p:animEffect>
                                    <p:set>
                                      <p:cBhvr>
                                        <p:cTn id="27" dur="1" fill="hold">
                                          <p:stCondLst>
                                            <p:cond delay="499"/>
                                          </p:stCondLst>
                                        </p:cTn>
                                        <p:tgtEl>
                                          <p:spTgt spid="52"/>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54"/>
                                        </p:tgtEl>
                                      </p:cBhvr>
                                    </p:animEffect>
                                    <p:set>
                                      <p:cBhvr>
                                        <p:cTn id="32" dur="1" fill="hold">
                                          <p:stCondLst>
                                            <p:cond delay="499"/>
                                          </p:stCondLst>
                                        </p:cTn>
                                        <p:tgtEl>
                                          <p:spTgt spid="54"/>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55"/>
                                        </p:tgtEl>
                                      </p:cBhvr>
                                    </p:animEffect>
                                    <p:set>
                                      <p:cBhvr>
                                        <p:cTn id="37" dur="1" fill="hold">
                                          <p:stCondLst>
                                            <p:cond delay="499"/>
                                          </p:stCondLst>
                                        </p:cTn>
                                        <p:tgtEl>
                                          <p:spTgt spid="55"/>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nodeType="clickEffect">
                                  <p:stCondLst>
                                    <p:cond delay="0"/>
                                  </p:stCondLst>
                                  <p:childTnLst>
                                    <p:animEffect transition="out" filter="fade">
                                      <p:cBhvr>
                                        <p:cTn id="41" dur="500"/>
                                        <p:tgtEl>
                                          <p:spTgt spid="56"/>
                                        </p:tgtEl>
                                      </p:cBhvr>
                                    </p:animEffect>
                                    <p:set>
                                      <p:cBhvr>
                                        <p:cTn id="42" dur="1" fill="hold">
                                          <p:stCondLst>
                                            <p:cond delay="499"/>
                                          </p:stCondLst>
                                        </p:cTn>
                                        <p:tgtEl>
                                          <p:spTgt spid="56"/>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0" presetClass="exit" presetSubtype="0" fill="hold" nodeType="clickEffect">
                                  <p:stCondLst>
                                    <p:cond delay="0"/>
                                  </p:stCondLst>
                                  <p:childTnLst>
                                    <p:animEffect transition="out" filter="fade">
                                      <p:cBhvr>
                                        <p:cTn id="46" dur="500"/>
                                        <p:tgtEl>
                                          <p:spTgt spid="57"/>
                                        </p:tgtEl>
                                      </p:cBhvr>
                                    </p:animEffect>
                                    <p:set>
                                      <p:cBhvr>
                                        <p:cTn id="47" dur="1" fill="hold">
                                          <p:stCondLst>
                                            <p:cond delay="499"/>
                                          </p:stCondLst>
                                        </p:cTn>
                                        <p:tgtEl>
                                          <p:spTgt spid="57"/>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nodeType="clickEffect">
                                  <p:stCondLst>
                                    <p:cond delay="0"/>
                                  </p:stCondLst>
                                  <p:childTnLst>
                                    <p:animEffect transition="out" filter="fade">
                                      <p:cBhvr>
                                        <p:cTn id="51" dur="500"/>
                                        <p:tgtEl>
                                          <p:spTgt spid="58"/>
                                        </p:tgtEl>
                                      </p:cBhvr>
                                    </p:animEffect>
                                    <p:set>
                                      <p:cBhvr>
                                        <p:cTn id="52" dur="1" fill="hold">
                                          <p:stCondLst>
                                            <p:cond delay="499"/>
                                          </p:stCondLst>
                                        </p:cTn>
                                        <p:tgtEl>
                                          <p:spTgt spid="58"/>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nodeType="clickEffect">
                                  <p:stCondLst>
                                    <p:cond delay="0"/>
                                  </p:stCondLst>
                                  <p:childTnLst>
                                    <p:animEffect transition="out" filter="fade">
                                      <p:cBhvr>
                                        <p:cTn id="56" dur="500"/>
                                        <p:tgtEl>
                                          <p:spTgt spid="59"/>
                                        </p:tgtEl>
                                      </p:cBhvr>
                                    </p:animEffect>
                                    <p:set>
                                      <p:cBhvr>
                                        <p:cTn id="57" dur="1" fill="hold">
                                          <p:stCondLst>
                                            <p:cond delay="499"/>
                                          </p:stCondLst>
                                        </p:cTn>
                                        <p:tgtEl>
                                          <p:spTgt spid="59"/>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10" presetClass="exit" presetSubtype="0" fill="hold" nodeType="clickEffect">
                                  <p:stCondLst>
                                    <p:cond delay="0"/>
                                  </p:stCondLst>
                                  <p:childTnLst>
                                    <p:animEffect transition="out" filter="fade">
                                      <p:cBhvr>
                                        <p:cTn id="61" dur="500"/>
                                        <p:tgtEl>
                                          <p:spTgt spid="60"/>
                                        </p:tgtEl>
                                      </p:cBhvr>
                                    </p:animEffect>
                                    <p:set>
                                      <p:cBhvr>
                                        <p:cTn id="62" dur="1" fill="hold">
                                          <p:stCondLst>
                                            <p:cond delay="499"/>
                                          </p:stCondLst>
                                        </p:cTn>
                                        <p:tgtEl>
                                          <p:spTgt spid="6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ChangeArrowheads="1"/>
          </p:cNvSpPr>
          <p:nvPr/>
        </p:nvSpPr>
        <p:spPr bwMode="auto">
          <a:xfrm>
            <a:off x="533400" y="1371600"/>
            <a:ext cx="8153400" cy="406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l">
              <a:lnSpc>
                <a:spcPct val="130000"/>
              </a:lnSpc>
            </a:pPr>
            <a:r>
              <a:rPr lang="en-US" altLang="en-US" sz="2000" dirty="0">
                <a:effectLst/>
                <a:latin typeface="Liberation Sans" panose="020B0604020202020204" pitchFamily="34" charset="0"/>
              </a:rPr>
              <a:t>“Copyright © 2017 John Wiley &amp; Sons, Inc. All rights reserved. Reproduction or translation of this work beyond that permitted in Section 117 of the 1976 United States Copyright Act without the express written permission of the copyright owner is unlawful. Request for further information should be addressed to the Permissions Department, John Wiley &amp; Sons, Inc. The purchaser may make back-up copies for his/her own use only and not for distribution or resale. The Publisher assumes no responsibility for errors, omissions, or damages, caused by the use of these programs or from the use of the information contained herein.”</a:t>
            </a:r>
          </a:p>
        </p:txBody>
      </p:sp>
      <p:sp>
        <p:nvSpPr>
          <p:cNvPr id="86019" name="Line 28"/>
          <p:cNvSpPr>
            <a:spLocks noChangeShapeType="1"/>
          </p:cNvSpPr>
          <p:nvPr/>
        </p:nvSpPr>
        <p:spPr bwMode="auto">
          <a:xfrm>
            <a:off x="304800" y="990600"/>
            <a:ext cx="8534400" cy="0"/>
          </a:xfrm>
          <a:prstGeom prst="line">
            <a:avLst/>
          </a:prstGeom>
          <a:noFill/>
          <a:ln w="5715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latin typeface="Liberation Sans" panose="020B0604020202020204" pitchFamily="34" charset="0"/>
            </a:endParaRPr>
          </a:p>
        </p:txBody>
      </p:sp>
      <p:sp>
        <p:nvSpPr>
          <p:cNvPr id="6" name="Rectangle 9"/>
          <p:cNvSpPr>
            <a:spLocks noChangeArrowheads="1"/>
          </p:cNvSpPr>
          <p:nvPr/>
        </p:nvSpPr>
        <p:spPr bwMode="auto">
          <a:xfrm>
            <a:off x="533400" y="304800"/>
            <a:ext cx="7772400" cy="560388"/>
          </a:xfrm>
          <a:prstGeom prst="rect">
            <a:avLst/>
          </a:prstGeom>
          <a:noFill/>
          <a:ln>
            <a:noFill/>
          </a:ln>
          <a:effectLst/>
          <a:extLst>
            <a:ext uri="{909E8E84-426E-40DD-AFC4-6F175D3DCCD1}">
              <a14:hiddenFill xmlns:a14="http://schemas.microsoft.com/office/drawing/2010/main">
                <a:solidFill>
                  <a:srgbClr val="990000"/>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lIns="90488" tIns="44450" rIns="90488" bIns="44450"/>
          <a:lstStyle/>
          <a:p>
            <a:pPr algn="l"/>
            <a:r>
              <a:rPr lang="en-US" altLang="en-US" sz="3200" b="1" dirty="0">
                <a:solidFill>
                  <a:schemeClr val="tx2">
                    <a:lumMod val="50000"/>
                  </a:schemeClr>
                </a:solidFill>
                <a:effectLst/>
                <a:latin typeface="Liberation Sans" panose="020B0604020202020204" pitchFamily="34" charset="0"/>
              </a:rPr>
              <a:t>Copyright</a:t>
            </a:r>
          </a:p>
        </p:txBody>
      </p:sp>
    </p:spTree>
    <p:extLst>
      <p:ext uri="{BB962C8B-B14F-4D97-AF65-F5344CB8AC3E}">
        <p14:creationId xmlns:p14="http://schemas.microsoft.com/office/powerpoint/2010/main" val="914884094"/>
      </p:ext>
    </p:extLst>
  </p:cSld>
  <p:clrMapOvr>
    <a:masterClrMapping/>
  </p:clrMapOvr>
  <p:transition>
    <p:zoom dir="in"/>
  </p:transition>
</p:sld>
</file>

<file path=ppt/theme/theme1.xml><?xml version="1.0" encoding="utf-8"?>
<a:theme xmlns:a="http://schemas.openxmlformats.org/drawingml/2006/main" name="movnglnc">
  <a:themeElements>
    <a:clrScheme name="">
      <a:dk1>
        <a:srgbClr val="000000"/>
      </a:dk1>
      <a:lt1>
        <a:srgbClr val="FFFFFF"/>
      </a:lt1>
      <a:dk2>
        <a:srgbClr val="0000FF"/>
      </a:dk2>
      <a:lt2>
        <a:srgbClr val="000000"/>
      </a:lt2>
      <a:accent1>
        <a:srgbClr val="00FFFF"/>
      </a:accent1>
      <a:accent2>
        <a:srgbClr val="FF0000"/>
      </a:accent2>
      <a:accent3>
        <a:srgbClr val="FFFFFF"/>
      </a:accent3>
      <a:accent4>
        <a:srgbClr val="000000"/>
      </a:accent4>
      <a:accent5>
        <a:srgbClr val="AAFFFF"/>
      </a:accent5>
      <a:accent6>
        <a:srgbClr val="E70000"/>
      </a:accent6>
      <a:hlink>
        <a:srgbClr val="000099"/>
      </a:hlink>
      <a:folHlink>
        <a:srgbClr val="000000"/>
      </a:folHlink>
    </a:clrScheme>
    <a:fontScheme name="movnglnc">
      <a:majorFont>
        <a:latin typeface="Comic Sans MS"/>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movngln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vngln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vngln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vngln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vngln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vngln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vngln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6DF764A6F52B49968E4AB0C4C5012D" ma:contentTypeVersion="4" ma:contentTypeDescription="Create a new document." ma:contentTypeScope="" ma:versionID="22cb981c9d44129059961b4d133faea1">
  <xsd:schema xmlns:xsd="http://www.w3.org/2001/XMLSchema" xmlns:xs="http://www.w3.org/2001/XMLSchema" xmlns:p="http://schemas.microsoft.com/office/2006/metadata/properties" xmlns:ns2="0b03a2af-f498-433c-8776-97d3c032a002" targetNamespace="http://schemas.microsoft.com/office/2006/metadata/properties" ma:root="true" ma:fieldsID="d4d589f5c29b6c89fd8900c759efc40b" ns2:_="">
    <xsd:import namespace="0b03a2af-f498-433c-8776-97d3c032a00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03a2af-f498-433c-8776-97d3c032a0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F547E45-BF8F-4D94-8A07-E760437AB36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03a2af-f498-433c-8776-97d3c032a00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7D62A16-05BB-4218-A9CF-2E8427A1EF4D}">
  <ds:schemaRefs>
    <ds:schemaRef ds:uri="http://schemas.microsoft.com/sharepoint/v3/contenttype/forms"/>
  </ds:schemaRefs>
</ds:datastoreItem>
</file>

<file path=customXml/itemProps3.xml><?xml version="1.0" encoding="utf-8"?>
<ds:datastoreItem xmlns:ds="http://schemas.openxmlformats.org/officeDocument/2006/customXml" ds:itemID="{18268C5D-3FAA-48DA-A64A-95EC027DBA09}">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C:\Program Files\Microsoft Office\Templates\1033\Company Handbook.pot</Template>
  <TotalTime>13414</TotalTime>
  <Pages>43</Pages>
  <Words>3648</Words>
  <Application>Microsoft Office PowerPoint</Application>
  <PresentationFormat>On-screen Show (4:3)</PresentationFormat>
  <Paragraphs>480</Paragraphs>
  <Slides>77</Slides>
  <Notes>76</Notes>
  <HiddenSlides>0</HiddenSlides>
  <MMClips>0</MMClips>
  <ScaleCrop>false</ScaleCrop>
  <HeadingPairs>
    <vt:vector size="4" baseType="variant">
      <vt:variant>
        <vt:lpstr>Theme</vt:lpstr>
      </vt:variant>
      <vt:variant>
        <vt:i4>1</vt:i4>
      </vt:variant>
      <vt:variant>
        <vt:lpstr>Slide Titles</vt:lpstr>
      </vt:variant>
      <vt:variant>
        <vt:i4>77</vt:i4>
      </vt:variant>
    </vt:vector>
  </HeadingPairs>
  <TitlesOfParts>
    <vt:vector size="78" baseType="lpstr">
      <vt:lpstr>movnglnc</vt:lpstr>
      <vt:lpstr>PowerPoint Presentation</vt:lpstr>
      <vt:lpstr>PowerPoint Presentation</vt:lpstr>
      <vt:lpstr>CHAPTER OUTLINE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Accounting 6e</dc:title>
  <dc:subject>Chapter 9</dc:subject>
  <dc:creator>Coby Harmon, UCSB &amp; Westmont College</dc:creator>
  <cp:lastModifiedBy>Coby Harmon</cp:lastModifiedBy>
  <cp:revision>1942</cp:revision>
  <cp:lastPrinted>1999-09-16T17:08:20Z</cp:lastPrinted>
  <dcterms:created xsi:type="dcterms:W3CDTF">1997-03-28T18:03:02Z</dcterms:created>
  <dcterms:modified xsi:type="dcterms:W3CDTF">2021-09-02T04:40:11Z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0x0101005B6DF764A6F52B49968E4AB0C4C5012D</vt:lpwstr>
  </property>
</Properties>
</file>