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4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9.xml" ContentType="application/vnd.openxmlformats-officedocument.presentationml.slide+xml"/>
  <Override PartName="/ppt/slides/slide27.xml" ContentType="application/vnd.openxmlformats-officedocument.presentationml.slide+xml"/>
  <Override PartName="/ppt/slides/slide3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30.xml" ContentType="application/vnd.openxmlformats-officedocument.presentationml.slide+xml"/>
  <Override PartName="/ppt/slides/slide56.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55.xml" ContentType="application/vnd.openxmlformats-officedocument.presentationml.slide+xml"/>
  <Override PartName="/ppt/slides/slide59.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58.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7.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8.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notesSlides/notesSlide12.xml" ContentType="application/vnd.openxmlformats-officedocument.presentationml.notesSlide+xml"/>
  <Override PartName="/ppt/notesSlides/notesSlide31.xml" ContentType="application/vnd.openxmlformats-officedocument.presentationml.notesSlide+xml"/>
  <Override PartName="/ppt/notesSlides/notesSlide5.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6.xml" ContentType="application/vnd.openxmlformats-officedocument.presentationml.notesSlide+xml"/>
  <Override PartName="/ppt/notesSlides/notesSlide28.xml" ContentType="application/vnd.openxmlformats-officedocument.presentationml.notesSlide+xml"/>
  <Override PartName="/ppt/notesSlides/notesSlide7.xml" ContentType="application/vnd.openxmlformats-officedocument.presentationml.notesSlide+xml"/>
  <Override PartName="/ppt/notesSlides/notesSlide32.xml" ContentType="application/vnd.openxmlformats-officedocument.presentationml.notesSlide+xml"/>
  <Override PartName="/ppt/notesSlides/notesSlide4.xml" ContentType="application/vnd.openxmlformats-officedocument.presentationml.notesSlide+xml"/>
  <Override PartName="/ppt/notesSlides/notesSlide33.xml" ContentType="application/vnd.openxmlformats-officedocument.presentationml.notesSlide+xml"/>
  <Override PartName="/ppt/notesSlides/notesSlide11.xml" ContentType="application/vnd.openxmlformats-officedocument.presentationml.notesSlide+xml"/>
  <Override PartName="/ppt/notesSlides/notesSlide3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34.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notesSlides/notesSlide53.xml" ContentType="application/vnd.openxmlformats-officedocument.presentationml.notesSlide+xml"/>
  <Override PartName="/ppt/slideLayouts/slideLayout8.xml" ContentType="application/vnd.openxmlformats-officedocument.presentationml.slideLayout+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slideLayouts/slideLayout9.xml" ContentType="application/vnd.openxmlformats-officedocument.presentationml.slideLayout+xml"/>
  <Override PartName="/ppt/notesSlides/notesSlide54.xml" ContentType="application/vnd.openxmlformats-officedocument.presentationml.notesSlide+xml"/>
  <Override PartName="/ppt/slideLayouts/slideLayout6.xml" ContentType="application/vnd.openxmlformats-officedocument.presentationml.slideLayout+xml"/>
  <Override PartName="/ppt/notesSlides/notesSlide55.xml" ContentType="application/vnd.openxmlformats-officedocument.presentationml.notesSlide+xml"/>
  <Override PartName="/ppt/notesSlides/notesSlide58.xml" ContentType="application/vnd.openxmlformats-officedocument.presentationml.notesSlide+xml"/>
  <Override PartName="/ppt/slideLayouts/slideLayout4.xml" ContentType="application/vnd.openxmlformats-officedocument.presentationml.slideLayout+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slideLayouts/slideLayout14.xml" ContentType="application/vnd.openxmlformats-officedocument.presentationml.slideLayout+xml"/>
  <Override PartName="/ppt/notesSlides/notesSlide38.xml" ContentType="application/vnd.openxmlformats-officedocument.presentationml.notesSlide+xml"/>
  <Override PartName="/ppt/slideLayouts/slideLayout10.xml" ContentType="application/vnd.openxmlformats-officedocument.presentationml.slideLayout+xml"/>
  <Override PartName="/ppt/notesSlides/notesSlide43.xml" ContentType="application/vnd.openxmlformats-officedocument.presentationml.notesSlide+xml"/>
  <Override PartName="/ppt/notesSlides/notesSlide45.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47.xml" ContentType="application/vnd.openxmlformats-officedocument.presentationml.notesSlide+xml"/>
  <Override PartName="/ppt/notesSlides/notesSlide44.xml" ContentType="application/vnd.openxmlformats-officedocument.presentationml.notesSlide+xml"/>
  <Override PartName="/ppt/slideLayouts/slideLayout13.xml" ContentType="application/vnd.openxmlformats-officedocument.presentationml.slideLayout+xml"/>
  <Override PartName="/ppt/notesSlides/notesSlide46.xml" ContentType="application/vnd.openxmlformats-officedocument.presentationml.notesSlide+xml"/>
  <Override PartName="/ppt/theme/theme1.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61"/>
  </p:notesMasterIdLst>
  <p:handoutMasterIdLst>
    <p:handoutMasterId r:id="rId62"/>
  </p:handoutMasterIdLst>
  <p:sldIdLst>
    <p:sldId id="1029" r:id="rId2"/>
    <p:sldId id="1026" r:id="rId3"/>
    <p:sldId id="1027" r:id="rId4"/>
    <p:sldId id="870" r:id="rId5"/>
    <p:sldId id="947" r:id="rId6"/>
    <p:sldId id="948" r:id="rId7"/>
    <p:sldId id="949" r:id="rId8"/>
    <p:sldId id="950" r:id="rId9"/>
    <p:sldId id="957" r:id="rId10"/>
    <p:sldId id="959" r:id="rId11"/>
    <p:sldId id="960" r:id="rId12"/>
    <p:sldId id="963" r:id="rId13"/>
    <p:sldId id="961" r:id="rId14"/>
    <p:sldId id="970" r:id="rId15"/>
    <p:sldId id="971" r:id="rId16"/>
    <p:sldId id="972" r:id="rId17"/>
    <p:sldId id="973" r:id="rId18"/>
    <p:sldId id="974" r:id="rId19"/>
    <p:sldId id="975" r:id="rId20"/>
    <p:sldId id="976" r:id="rId21"/>
    <p:sldId id="977" r:id="rId22"/>
    <p:sldId id="1017" r:id="rId23"/>
    <p:sldId id="979" r:id="rId24"/>
    <p:sldId id="980" r:id="rId25"/>
    <p:sldId id="981" r:id="rId26"/>
    <p:sldId id="982" r:id="rId27"/>
    <p:sldId id="985" r:id="rId28"/>
    <p:sldId id="986" r:id="rId29"/>
    <p:sldId id="987" r:id="rId30"/>
    <p:sldId id="1018" r:id="rId31"/>
    <p:sldId id="1019" r:id="rId32"/>
    <p:sldId id="988" r:id="rId33"/>
    <p:sldId id="989" r:id="rId34"/>
    <p:sldId id="990" r:id="rId35"/>
    <p:sldId id="1020" r:id="rId36"/>
    <p:sldId id="1021" r:id="rId37"/>
    <p:sldId id="992" r:id="rId38"/>
    <p:sldId id="993" r:id="rId39"/>
    <p:sldId id="994" r:id="rId40"/>
    <p:sldId id="995" r:id="rId41"/>
    <p:sldId id="996" r:id="rId42"/>
    <p:sldId id="1022" r:id="rId43"/>
    <p:sldId id="998" r:id="rId44"/>
    <p:sldId id="1023" r:id="rId45"/>
    <p:sldId id="1024" r:id="rId46"/>
    <p:sldId id="1000" r:id="rId47"/>
    <p:sldId id="1001" r:id="rId48"/>
    <p:sldId id="1002" r:id="rId49"/>
    <p:sldId id="1003" r:id="rId50"/>
    <p:sldId id="1007" r:id="rId51"/>
    <p:sldId id="1004" r:id="rId52"/>
    <p:sldId id="1005" r:id="rId53"/>
    <p:sldId id="1006" r:id="rId54"/>
    <p:sldId id="1008" r:id="rId55"/>
    <p:sldId id="1009" r:id="rId56"/>
    <p:sldId id="1010" r:id="rId57"/>
    <p:sldId id="1011" r:id="rId58"/>
    <p:sldId id="1012" r:id="rId59"/>
    <p:sldId id="1028" r:id="rId60"/>
  </p:sldIdLst>
  <p:sldSz cx="9144000" cy="6858000" type="screen4x3"/>
  <p:notesSz cx="7004050" cy="9290050"/>
  <p:kinsoku lang="ja-JP" invalStChars="、。，．・：；？！゛゜ヽヾゝゞ々ー’”）〕］｝〉》」』】°‰′″℃￠％ぁぃぅぇぉっゃゅょゎァィゥェォッャュョヮヵヶ!%),.:;?]}｡｣､･ｧｨｩｪｫｬｭｮｯｰﾞﾟ" invalEndChars="‘“（〔［｛〈《「『【￥＄$([\{｢￡"/>
  <p:defaultTextStyle>
    <a:defPPr>
      <a:defRPr lang="en-US"/>
    </a:defPPr>
    <a:lvl1pPr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1pPr>
    <a:lvl2pPr marL="4572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2pPr>
    <a:lvl3pPr marL="9144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3pPr>
    <a:lvl4pPr marL="13716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4pPr>
    <a:lvl5pPr marL="1828800" algn="ctr"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5">
          <p15:clr>
            <a:srgbClr val="A4A3A4"/>
          </p15:clr>
        </p15:guide>
        <p15:guide id="2" pos="220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0000"/>
    <a:srgbClr val="FF0000"/>
    <a:srgbClr val="FFFFCC"/>
    <a:srgbClr val="008000"/>
    <a:srgbClr val="006600"/>
    <a:srgbClr val="003300"/>
    <a:srgbClr val="000066"/>
    <a:srgbClr val="99CCFF"/>
    <a:srgbClr val="000099"/>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38" autoAdjust="0"/>
    <p:restoredTop sz="94316" autoAdjust="0"/>
  </p:normalViewPr>
  <p:slideViewPr>
    <p:cSldViewPr>
      <p:cViewPr>
        <p:scale>
          <a:sx n="85" d="100"/>
          <a:sy n="85" d="100"/>
        </p:scale>
        <p:origin x="1026" y="21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Lst>
  </p:outlineViewPr>
  <p:notesTextViewPr>
    <p:cViewPr>
      <p:scale>
        <a:sx n="100" d="100"/>
        <a:sy n="100" d="100"/>
      </p:scale>
      <p:origin x="0" y="0"/>
    </p:cViewPr>
  </p:notesTextViewPr>
  <p:sorterViewPr>
    <p:cViewPr>
      <p:scale>
        <a:sx n="100" d="100"/>
        <a:sy n="100" d="100"/>
      </p:scale>
      <p:origin x="0" y="1884"/>
    </p:cViewPr>
  </p:sorterViewPr>
  <p:notesViewPr>
    <p:cSldViewPr>
      <p:cViewPr>
        <p:scale>
          <a:sx n="75" d="100"/>
          <a:sy n="75" d="100"/>
        </p:scale>
        <p:origin x="-2406" y="-246"/>
      </p:cViewPr>
      <p:guideLst>
        <p:guide orient="horz" pos="2925"/>
        <p:guide pos="2206"/>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presProps" Target="presProps.xml"/><Relationship Id="rId68"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69"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_rels/viewProps.xml.rels><?xml version="1.0" encoding="UTF-8" standalone="yes"?>
<Relationships xmlns="http://schemas.openxmlformats.org/package/2006/relationships"><Relationship Id="rId13" Type="http://schemas.openxmlformats.org/officeDocument/2006/relationships/slide" Target="slides/slide15.xml"/><Relationship Id="rId18" Type="http://schemas.openxmlformats.org/officeDocument/2006/relationships/slide" Target="slides/slide20.xml"/><Relationship Id="rId26" Type="http://schemas.openxmlformats.org/officeDocument/2006/relationships/slide" Target="slides/slide29.xml"/><Relationship Id="rId39" Type="http://schemas.openxmlformats.org/officeDocument/2006/relationships/slide" Target="slides/slide44.xml"/><Relationship Id="rId21" Type="http://schemas.openxmlformats.org/officeDocument/2006/relationships/slide" Target="slides/slide24.xml"/><Relationship Id="rId34" Type="http://schemas.openxmlformats.org/officeDocument/2006/relationships/slide" Target="slides/slide38.xml"/><Relationship Id="rId42" Type="http://schemas.openxmlformats.org/officeDocument/2006/relationships/slide" Target="slides/slide47.xml"/><Relationship Id="rId47" Type="http://schemas.openxmlformats.org/officeDocument/2006/relationships/slide" Target="slides/slide52.xml"/><Relationship Id="rId50" Type="http://schemas.openxmlformats.org/officeDocument/2006/relationships/slide" Target="slides/slide55.xml"/><Relationship Id="rId7" Type="http://schemas.openxmlformats.org/officeDocument/2006/relationships/slide" Target="slides/slide9.xml"/><Relationship Id="rId2" Type="http://schemas.openxmlformats.org/officeDocument/2006/relationships/slide" Target="slides/slide4.xml"/><Relationship Id="rId16" Type="http://schemas.openxmlformats.org/officeDocument/2006/relationships/slide" Target="slides/slide18.xml"/><Relationship Id="rId29" Type="http://schemas.openxmlformats.org/officeDocument/2006/relationships/slide" Target="slides/slide32.xml"/><Relationship Id="rId11" Type="http://schemas.openxmlformats.org/officeDocument/2006/relationships/slide" Target="slides/slide13.xml"/><Relationship Id="rId24" Type="http://schemas.openxmlformats.org/officeDocument/2006/relationships/slide" Target="slides/slide27.xml"/><Relationship Id="rId32" Type="http://schemas.openxmlformats.org/officeDocument/2006/relationships/slide" Target="slides/slide35.xml"/><Relationship Id="rId37" Type="http://schemas.openxmlformats.org/officeDocument/2006/relationships/slide" Target="slides/slide41.xml"/><Relationship Id="rId40" Type="http://schemas.openxmlformats.org/officeDocument/2006/relationships/slide" Target="slides/slide45.xml"/><Relationship Id="rId45" Type="http://schemas.openxmlformats.org/officeDocument/2006/relationships/slide" Target="slides/slide50.xml"/><Relationship Id="rId53" Type="http://schemas.openxmlformats.org/officeDocument/2006/relationships/slide" Target="slides/slide58.xml"/><Relationship Id="rId5" Type="http://schemas.openxmlformats.org/officeDocument/2006/relationships/slide" Target="slides/slide7.xml"/><Relationship Id="rId10" Type="http://schemas.openxmlformats.org/officeDocument/2006/relationships/slide" Target="slides/slide12.xml"/><Relationship Id="rId19" Type="http://schemas.openxmlformats.org/officeDocument/2006/relationships/slide" Target="slides/slide21.xml"/><Relationship Id="rId31" Type="http://schemas.openxmlformats.org/officeDocument/2006/relationships/slide" Target="slides/slide34.xml"/><Relationship Id="rId44" Type="http://schemas.openxmlformats.org/officeDocument/2006/relationships/slide" Target="slides/slide49.xml"/><Relationship Id="rId52" Type="http://schemas.openxmlformats.org/officeDocument/2006/relationships/slide" Target="slides/slide57.xml"/><Relationship Id="rId4" Type="http://schemas.openxmlformats.org/officeDocument/2006/relationships/slide" Target="slides/slide6.xml"/><Relationship Id="rId9" Type="http://schemas.openxmlformats.org/officeDocument/2006/relationships/slide" Target="slides/slide11.xml"/><Relationship Id="rId14" Type="http://schemas.openxmlformats.org/officeDocument/2006/relationships/slide" Target="slides/slide16.xml"/><Relationship Id="rId22" Type="http://schemas.openxmlformats.org/officeDocument/2006/relationships/slide" Target="slides/slide25.xml"/><Relationship Id="rId27" Type="http://schemas.openxmlformats.org/officeDocument/2006/relationships/slide" Target="slides/slide30.xml"/><Relationship Id="rId30" Type="http://schemas.openxmlformats.org/officeDocument/2006/relationships/slide" Target="slides/slide33.xml"/><Relationship Id="rId35" Type="http://schemas.openxmlformats.org/officeDocument/2006/relationships/slide" Target="slides/slide39.xml"/><Relationship Id="rId43" Type="http://schemas.openxmlformats.org/officeDocument/2006/relationships/slide" Target="slides/slide48.xml"/><Relationship Id="rId48" Type="http://schemas.openxmlformats.org/officeDocument/2006/relationships/slide" Target="slides/slide53.xml"/><Relationship Id="rId8" Type="http://schemas.openxmlformats.org/officeDocument/2006/relationships/slide" Target="slides/slide10.xml"/><Relationship Id="rId51" Type="http://schemas.openxmlformats.org/officeDocument/2006/relationships/slide" Target="slides/slide56.xml"/><Relationship Id="rId3" Type="http://schemas.openxmlformats.org/officeDocument/2006/relationships/slide" Target="slides/slide5.xml"/><Relationship Id="rId12" Type="http://schemas.openxmlformats.org/officeDocument/2006/relationships/slide" Target="slides/slide14.xml"/><Relationship Id="rId17" Type="http://schemas.openxmlformats.org/officeDocument/2006/relationships/slide" Target="slides/slide19.xml"/><Relationship Id="rId25" Type="http://schemas.openxmlformats.org/officeDocument/2006/relationships/slide" Target="slides/slide28.xml"/><Relationship Id="rId33" Type="http://schemas.openxmlformats.org/officeDocument/2006/relationships/slide" Target="slides/slide37.xml"/><Relationship Id="rId38" Type="http://schemas.openxmlformats.org/officeDocument/2006/relationships/slide" Target="slides/slide43.xml"/><Relationship Id="rId46" Type="http://schemas.openxmlformats.org/officeDocument/2006/relationships/slide" Target="slides/slide51.xml"/><Relationship Id="rId20" Type="http://schemas.openxmlformats.org/officeDocument/2006/relationships/slide" Target="slides/slide23.xml"/><Relationship Id="rId41" Type="http://schemas.openxmlformats.org/officeDocument/2006/relationships/slide" Target="slides/slide46.xml"/><Relationship Id="rId1" Type="http://schemas.openxmlformats.org/officeDocument/2006/relationships/slide" Target="slides/slide3.xml"/><Relationship Id="rId6" Type="http://schemas.openxmlformats.org/officeDocument/2006/relationships/slide" Target="slides/slide8.xml"/><Relationship Id="rId15" Type="http://schemas.openxmlformats.org/officeDocument/2006/relationships/slide" Target="slides/slide17.xml"/><Relationship Id="rId23" Type="http://schemas.openxmlformats.org/officeDocument/2006/relationships/slide" Target="slides/slide26.xml"/><Relationship Id="rId28" Type="http://schemas.openxmlformats.org/officeDocument/2006/relationships/slide" Target="slides/slide31.xml"/><Relationship Id="rId36" Type="http://schemas.openxmlformats.org/officeDocument/2006/relationships/slide" Target="slides/slide40.xml"/><Relationship Id="rId49" Type="http://schemas.openxmlformats.org/officeDocument/2006/relationships/slide" Target="slides/slide5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27328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388938" y="4413250"/>
            <a:ext cx="6303962" cy="417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1" tIns="45130" rIns="91871" bIns="4513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0899" name="Rectangle 3"/>
          <p:cNvSpPr>
            <a:spLocks noGrp="1" noRot="1" noChangeAspect="1" noChangeArrowheads="1" noTextEdit="1"/>
          </p:cNvSpPr>
          <p:nvPr>
            <p:ph type="sldImg" idx="2"/>
          </p:nvPr>
        </p:nvSpPr>
        <p:spPr bwMode="auto">
          <a:xfrm>
            <a:off x="1189038" y="703263"/>
            <a:ext cx="4627562" cy="347027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423140305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Rot="1" noChangeAspect="1" noChangeArrowheads="1" noTextEdit="1"/>
          </p:cNvSpPr>
          <p:nvPr>
            <p:ph type="sldImg"/>
          </p:nvPr>
        </p:nvSpPr>
        <p:spPr>
          <a:ln/>
        </p:spPr>
      </p:sp>
      <p:sp>
        <p:nvSpPr>
          <p:cNvPr id="3225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59685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300" name="Rectangle 4"/>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353959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ln/>
        </p:spPr>
      </p:sp>
      <p:sp>
        <p:nvSpPr>
          <p:cNvPr id="12595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932978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6" name="Rectangle 2"/>
          <p:cNvSpPr>
            <a:spLocks noGrp="1" noRot="1" noChangeAspect="1" noChangeArrowheads="1" noTextEdit="1"/>
          </p:cNvSpPr>
          <p:nvPr>
            <p:ph type="sldImg"/>
          </p:nvPr>
        </p:nvSpPr>
        <p:spPr>
          <a:ln/>
        </p:spPr>
      </p:sp>
      <p:sp>
        <p:nvSpPr>
          <p:cNvPr id="66662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69684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9874" name="Rectangle 2"/>
          <p:cNvSpPr>
            <a:spLocks noGrp="1" noRot="1" noChangeAspect="1" noChangeArrowheads="1" noTextEdit="1"/>
          </p:cNvSpPr>
          <p:nvPr>
            <p:ph type="sldImg"/>
          </p:nvPr>
        </p:nvSpPr>
        <p:spPr>
          <a:ln/>
        </p:spPr>
      </p:sp>
      <p:sp>
        <p:nvSpPr>
          <p:cNvPr id="71987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1614040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1922" name="Rectangle 2"/>
          <p:cNvSpPr>
            <a:spLocks noGrp="1" noRot="1" noChangeAspect="1" noChangeArrowheads="1" noTextEdit="1"/>
          </p:cNvSpPr>
          <p:nvPr>
            <p:ph type="sldImg"/>
          </p:nvPr>
        </p:nvSpPr>
        <p:spPr>
          <a:ln/>
        </p:spPr>
      </p:sp>
      <p:sp>
        <p:nvSpPr>
          <p:cNvPr id="72192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860688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7994631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6018" name="Rectangle 2"/>
          <p:cNvSpPr>
            <a:spLocks noGrp="1" noRot="1" noChangeAspect="1" noChangeArrowheads="1" noTextEdit="1"/>
          </p:cNvSpPr>
          <p:nvPr>
            <p:ph type="sldImg"/>
          </p:nvPr>
        </p:nvSpPr>
        <p:spPr>
          <a:ln/>
        </p:spPr>
      </p:sp>
      <p:sp>
        <p:nvSpPr>
          <p:cNvPr id="72601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76482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9138" name="Rectangle 2"/>
          <p:cNvSpPr>
            <a:spLocks noGrp="1" noRot="1" noChangeAspect="1" noChangeArrowheads="1" noTextEdit="1"/>
          </p:cNvSpPr>
          <p:nvPr>
            <p:ph type="sldImg"/>
          </p:nvPr>
        </p:nvSpPr>
        <p:spPr>
          <a:ln/>
        </p:spPr>
      </p:sp>
      <p:sp>
        <p:nvSpPr>
          <p:cNvPr id="85913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824354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2162" name="Rectangle 2"/>
          <p:cNvSpPr>
            <a:spLocks noGrp="1" noRot="1" noChangeAspect="1" noChangeArrowheads="1" noTextEdit="1"/>
          </p:cNvSpPr>
          <p:nvPr>
            <p:ph type="sldImg"/>
          </p:nvPr>
        </p:nvSpPr>
        <p:spPr>
          <a:ln/>
        </p:spPr>
      </p:sp>
      <p:sp>
        <p:nvSpPr>
          <p:cNvPr id="73216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630729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xfrm>
            <a:off x="1190625" y="703263"/>
            <a:ext cx="4625975" cy="3470275"/>
          </a:xfrm>
          <a:ln/>
        </p:spPr>
      </p:sp>
      <p:sp>
        <p:nvSpPr>
          <p:cNvPr id="140291"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0119099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0946" name="Rectangle 2"/>
          <p:cNvSpPr>
            <a:spLocks noGrp="1" noRot="1" noChangeAspect="1" noChangeArrowheads="1" noTextEdit="1"/>
          </p:cNvSpPr>
          <p:nvPr>
            <p:ph type="sldImg"/>
          </p:nvPr>
        </p:nvSpPr>
        <p:spPr>
          <a:ln/>
        </p:spPr>
      </p:sp>
      <p:sp>
        <p:nvSpPr>
          <p:cNvPr id="85094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467013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6" name="Rectangle 2"/>
          <p:cNvSpPr>
            <a:spLocks noGrp="1" noRot="1" noChangeAspect="1" noChangeArrowheads="1" noTextEdit="1"/>
          </p:cNvSpPr>
          <p:nvPr>
            <p:ph type="sldImg"/>
          </p:nvPr>
        </p:nvSpPr>
        <p:spPr>
          <a:ln/>
        </p:spPr>
      </p:sp>
      <p:sp>
        <p:nvSpPr>
          <p:cNvPr id="73830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153215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354" name="Rectangle 2"/>
          <p:cNvSpPr>
            <a:spLocks noGrp="1" noRot="1" noChangeAspect="1" noChangeArrowheads="1" noTextEdit="1"/>
          </p:cNvSpPr>
          <p:nvPr>
            <p:ph type="sldImg"/>
          </p:nvPr>
        </p:nvSpPr>
        <p:spPr>
          <a:ln/>
        </p:spPr>
      </p:sp>
      <p:sp>
        <p:nvSpPr>
          <p:cNvPr id="74035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538012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2402" name="Rectangle 2"/>
          <p:cNvSpPr>
            <a:spLocks noGrp="1" noRot="1" noChangeAspect="1" noChangeArrowheads="1" noTextEdit="1"/>
          </p:cNvSpPr>
          <p:nvPr>
            <p:ph type="sldImg"/>
          </p:nvPr>
        </p:nvSpPr>
        <p:spPr>
          <a:ln/>
        </p:spPr>
      </p:sp>
      <p:sp>
        <p:nvSpPr>
          <p:cNvPr id="74240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029800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4450" name="Rectangle 2"/>
          <p:cNvSpPr>
            <a:spLocks noGrp="1" noRot="1" noChangeAspect="1" noChangeArrowheads="1" noTextEdit="1"/>
          </p:cNvSpPr>
          <p:nvPr>
            <p:ph type="sldImg"/>
          </p:nvPr>
        </p:nvSpPr>
        <p:spPr>
          <a:ln/>
        </p:spPr>
      </p:sp>
      <p:sp>
        <p:nvSpPr>
          <p:cNvPr id="74445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5436511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6498" name="Rectangle 2"/>
          <p:cNvSpPr>
            <a:spLocks noGrp="1" noRot="1" noChangeAspect="1" noChangeArrowheads="1" noTextEdit="1"/>
          </p:cNvSpPr>
          <p:nvPr>
            <p:ph type="sldImg"/>
          </p:nvPr>
        </p:nvSpPr>
        <p:spPr>
          <a:ln/>
        </p:spPr>
      </p:sp>
      <p:sp>
        <p:nvSpPr>
          <p:cNvPr id="74649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37885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Rectangle 2"/>
          <p:cNvSpPr>
            <a:spLocks noGrp="1" noRot="1" noChangeAspect="1" noChangeArrowheads="1" noTextEdit="1"/>
          </p:cNvSpPr>
          <p:nvPr>
            <p:ph type="sldImg"/>
          </p:nvPr>
        </p:nvSpPr>
        <p:spPr>
          <a:ln/>
        </p:spPr>
      </p:sp>
      <p:sp>
        <p:nvSpPr>
          <p:cNvPr id="74854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0091318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0594" name="Rectangle 2"/>
          <p:cNvSpPr>
            <a:spLocks noGrp="1" noRot="1" noChangeAspect="1" noChangeArrowheads="1" noTextEdit="1"/>
          </p:cNvSpPr>
          <p:nvPr>
            <p:ph type="sldImg"/>
          </p:nvPr>
        </p:nvSpPr>
        <p:spPr>
          <a:ln/>
        </p:spPr>
      </p:sp>
      <p:sp>
        <p:nvSpPr>
          <p:cNvPr id="75059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5170664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4690" name="Rectangle 2"/>
          <p:cNvSpPr>
            <a:spLocks noGrp="1" noRot="1" noChangeAspect="1" noChangeArrowheads="1" noTextEdit="1"/>
          </p:cNvSpPr>
          <p:nvPr>
            <p:ph type="sldImg"/>
          </p:nvPr>
        </p:nvSpPr>
        <p:spPr>
          <a:ln/>
        </p:spPr>
      </p:sp>
      <p:sp>
        <p:nvSpPr>
          <p:cNvPr id="75469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856307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89038" y="703263"/>
            <a:ext cx="4625975" cy="3470275"/>
          </a:xfrm>
          <a:ln/>
        </p:spPr>
      </p:sp>
      <p:sp>
        <p:nvSpPr>
          <p:cNvPr id="563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3185416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6738" name="Rectangle 2"/>
          <p:cNvSpPr>
            <a:spLocks noGrp="1" noRot="1" noChangeAspect="1" noChangeArrowheads="1" noTextEdit="1"/>
          </p:cNvSpPr>
          <p:nvPr>
            <p:ph type="sldImg"/>
          </p:nvPr>
        </p:nvSpPr>
        <p:spPr>
          <a:ln/>
        </p:spPr>
      </p:sp>
      <p:sp>
        <p:nvSpPr>
          <p:cNvPr id="75673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64809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786" name="Rectangle 2"/>
          <p:cNvSpPr>
            <a:spLocks noGrp="1" noRot="1" noChangeAspect="1" noChangeArrowheads="1" noTextEdit="1"/>
          </p:cNvSpPr>
          <p:nvPr>
            <p:ph type="sldImg"/>
          </p:nvPr>
        </p:nvSpPr>
        <p:spPr>
          <a:ln/>
        </p:spPr>
      </p:sp>
      <p:sp>
        <p:nvSpPr>
          <p:cNvPr id="75878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8285742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0834" name="Rectangle 2"/>
          <p:cNvSpPr>
            <a:spLocks noGrp="1" noRot="1" noChangeAspect="1" noChangeArrowheads="1" noTextEdit="1"/>
          </p:cNvSpPr>
          <p:nvPr>
            <p:ph type="sldImg"/>
          </p:nvPr>
        </p:nvSpPr>
        <p:spPr>
          <a:ln/>
        </p:spPr>
      </p:sp>
      <p:sp>
        <p:nvSpPr>
          <p:cNvPr id="76083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661123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6978" name="Rectangle 2"/>
          <p:cNvSpPr>
            <a:spLocks noGrp="1" noRot="1" noChangeAspect="1" noChangeArrowheads="1" noTextEdit="1"/>
          </p:cNvSpPr>
          <p:nvPr>
            <p:ph type="sldImg"/>
          </p:nvPr>
        </p:nvSpPr>
        <p:spPr>
          <a:ln/>
        </p:spPr>
      </p:sp>
      <p:sp>
        <p:nvSpPr>
          <p:cNvPr id="76697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8144608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9026" name="Rectangle 2"/>
          <p:cNvSpPr>
            <a:spLocks noGrp="1" noRot="1" noChangeAspect="1" noChangeArrowheads="1" noTextEdit="1"/>
          </p:cNvSpPr>
          <p:nvPr>
            <p:ph type="sldImg"/>
          </p:nvPr>
        </p:nvSpPr>
        <p:spPr>
          <a:ln/>
        </p:spPr>
      </p:sp>
      <p:sp>
        <p:nvSpPr>
          <p:cNvPr id="76902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7653362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1074" name="Rectangle 2"/>
          <p:cNvSpPr>
            <a:spLocks noGrp="1" noRot="1" noChangeAspect="1" noChangeArrowheads="1" noTextEdit="1"/>
          </p:cNvSpPr>
          <p:nvPr>
            <p:ph type="sldImg"/>
          </p:nvPr>
        </p:nvSpPr>
        <p:spPr>
          <a:ln/>
        </p:spPr>
      </p:sp>
      <p:sp>
        <p:nvSpPr>
          <p:cNvPr id="77107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3245556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3122" name="Rectangle 2"/>
          <p:cNvSpPr>
            <a:spLocks noGrp="1" noRot="1" noChangeAspect="1" noChangeArrowheads="1" noTextEdit="1"/>
          </p:cNvSpPr>
          <p:nvPr>
            <p:ph type="sldImg"/>
          </p:nvPr>
        </p:nvSpPr>
        <p:spPr>
          <a:ln/>
        </p:spPr>
      </p:sp>
      <p:sp>
        <p:nvSpPr>
          <p:cNvPr id="77312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213897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2882" name="Rectangle 2"/>
          <p:cNvSpPr>
            <a:spLocks noGrp="1" noRot="1" noChangeAspect="1" noChangeArrowheads="1" noTextEdit="1"/>
          </p:cNvSpPr>
          <p:nvPr>
            <p:ph type="sldImg"/>
          </p:nvPr>
        </p:nvSpPr>
        <p:spPr>
          <a:ln/>
        </p:spPr>
      </p:sp>
      <p:sp>
        <p:nvSpPr>
          <p:cNvPr id="76288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9354874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4930" name="Rectangle 2"/>
          <p:cNvSpPr>
            <a:spLocks noGrp="1" noRot="1" noChangeAspect="1" noChangeArrowheads="1" noTextEdit="1"/>
          </p:cNvSpPr>
          <p:nvPr>
            <p:ph type="sldImg"/>
          </p:nvPr>
        </p:nvSpPr>
        <p:spPr>
          <a:ln/>
        </p:spPr>
      </p:sp>
      <p:sp>
        <p:nvSpPr>
          <p:cNvPr id="76493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414679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5170" name="Rectangle 2"/>
          <p:cNvSpPr>
            <a:spLocks noGrp="1" noRot="1" noChangeAspect="1" noChangeArrowheads="1" noTextEdit="1"/>
          </p:cNvSpPr>
          <p:nvPr>
            <p:ph type="sldImg"/>
          </p:nvPr>
        </p:nvSpPr>
        <p:spPr>
          <a:ln/>
        </p:spPr>
      </p:sp>
      <p:sp>
        <p:nvSpPr>
          <p:cNvPr id="77517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4083310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7218" name="Rectangle 2"/>
          <p:cNvSpPr>
            <a:spLocks noGrp="1" noRot="1" noChangeAspect="1" noChangeArrowheads="1" noTextEdit="1"/>
          </p:cNvSpPr>
          <p:nvPr>
            <p:ph type="sldImg"/>
          </p:nvPr>
        </p:nvSpPr>
        <p:spPr>
          <a:ln/>
        </p:spPr>
      </p:sp>
      <p:sp>
        <p:nvSpPr>
          <p:cNvPr id="77721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0444318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485833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73620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89038" y="703263"/>
            <a:ext cx="4625975" cy="3470275"/>
          </a:xfrm>
          <a:ln/>
        </p:spPr>
      </p:sp>
      <p:sp>
        <p:nvSpPr>
          <p:cNvPr id="563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6370379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2" name="Rectangle 2"/>
          <p:cNvSpPr>
            <a:spLocks noGrp="1" noRot="1" noChangeAspect="1" noChangeArrowheads="1" noTextEdit="1"/>
          </p:cNvSpPr>
          <p:nvPr>
            <p:ph type="sldImg"/>
          </p:nvPr>
        </p:nvSpPr>
        <p:spPr>
          <a:ln/>
        </p:spPr>
      </p:sp>
      <p:sp>
        <p:nvSpPr>
          <p:cNvPr id="78336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0441843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1554" name="Rectangle 2"/>
          <p:cNvSpPr>
            <a:spLocks noGrp="1" noRot="1" noChangeAspect="1" noChangeArrowheads="1" noTextEdit="1"/>
          </p:cNvSpPr>
          <p:nvPr>
            <p:ph type="sldImg"/>
          </p:nvPr>
        </p:nvSpPr>
        <p:spPr>
          <a:ln/>
        </p:spPr>
      </p:sp>
      <p:sp>
        <p:nvSpPr>
          <p:cNvPr id="79155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1228168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7458" name="Rectangle 2"/>
          <p:cNvSpPr>
            <a:spLocks noGrp="1" noRot="1" noChangeAspect="1" noChangeArrowheads="1" noTextEdit="1"/>
          </p:cNvSpPr>
          <p:nvPr>
            <p:ph type="sldImg"/>
          </p:nvPr>
        </p:nvSpPr>
        <p:spPr>
          <a:ln/>
        </p:spPr>
      </p:sp>
      <p:sp>
        <p:nvSpPr>
          <p:cNvPr id="78745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2030821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spect="1" noChangeArrowheads="1" noTextEdit="1"/>
          </p:cNvSpPr>
          <p:nvPr>
            <p:ph type="sldImg"/>
          </p:nvPr>
        </p:nvSpPr>
        <p:spPr>
          <a:ln/>
        </p:spPr>
      </p:sp>
      <p:sp>
        <p:nvSpPr>
          <p:cNvPr id="79974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0063218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3602" name="Rectangle 2"/>
          <p:cNvSpPr>
            <a:spLocks noGrp="1" noRot="1" noChangeAspect="1" noChangeArrowheads="1" noTextEdit="1"/>
          </p:cNvSpPr>
          <p:nvPr>
            <p:ph type="sldImg"/>
          </p:nvPr>
        </p:nvSpPr>
        <p:spPr>
          <a:ln/>
        </p:spPr>
      </p:sp>
      <p:sp>
        <p:nvSpPr>
          <p:cNvPr id="79360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5064162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89038" y="703263"/>
            <a:ext cx="4625975" cy="3470275"/>
          </a:xfrm>
          <a:ln/>
        </p:spPr>
      </p:sp>
      <p:sp>
        <p:nvSpPr>
          <p:cNvPr id="563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4717566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ln/>
        </p:spPr>
      </p:sp>
      <p:sp>
        <p:nvSpPr>
          <p:cNvPr id="79769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5641034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2882" name="Rectangle 2"/>
          <p:cNvSpPr>
            <a:spLocks noGrp="1" noRot="1" noChangeAspect="1" noChangeArrowheads="1" noTextEdit="1"/>
          </p:cNvSpPr>
          <p:nvPr>
            <p:ph type="sldImg"/>
          </p:nvPr>
        </p:nvSpPr>
        <p:spPr>
          <a:ln/>
        </p:spPr>
      </p:sp>
      <p:sp>
        <p:nvSpPr>
          <p:cNvPr id="76288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033995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2882" name="Rectangle 2"/>
          <p:cNvSpPr>
            <a:spLocks noGrp="1" noRot="1" noChangeAspect="1" noChangeArrowheads="1" noTextEdit="1"/>
          </p:cNvSpPr>
          <p:nvPr>
            <p:ph type="sldImg"/>
          </p:nvPr>
        </p:nvSpPr>
        <p:spPr>
          <a:ln/>
        </p:spPr>
      </p:sp>
      <p:sp>
        <p:nvSpPr>
          <p:cNvPr id="76288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9877645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3842" name="Rectangle 2"/>
          <p:cNvSpPr>
            <a:spLocks noGrp="1" noRot="1" noChangeAspect="1" noChangeArrowheads="1" noTextEdit="1"/>
          </p:cNvSpPr>
          <p:nvPr>
            <p:ph type="sldImg"/>
          </p:nvPr>
        </p:nvSpPr>
        <p:spPr>
          <a:ln/>
        </p:spPr>
      </p:sp>
      <p:sp>
        <p:nvSpPr>
          <p:cNvPr id="80384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5180032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5890" name="Rectangle 2"/>
          <p:cNvSpPr>
            <a:spLocks noGrp="1" noRot="1" noChangeAspect="1" noChangeArrowheads="1" noTextEdit="1"/>
          </p:cNvSpPr>
          <p:nvPr>
            <p:ph type="sldImg"/>
          </p:nvPr>
        </p:nvSpPr>
        <p:spPr>
          <a:ln/>
        </p:spPr>
      </p:sp>
      <p:sp>
        <p:nvSpPr>
          <p:cNvPr id="80589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3049964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ln/>
        </p:spPr>
      </p:sp>
      <p:sp>
        <p:nvSpPr>
          <p:cNvPr id="80793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92459317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ln/>
        </p:spPr>
      </p:sp>
      <p:sp>
        <p:nvSpPr>
          <p:cNvPr id="80998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2119277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8178" name="Rectangle 2"/>
          <p:cNvSpPr>
            <a:spLocks noGrp="1" noRot="1" noChangeAspect="1" noChangeArrowheads="1" noTextEdit="1"/>
          </p:cNvSpPr>
          <p:nvPr>
            <p:ph type="sldImg"/>
          </p:nvPr>
        </p:nvSpPr>
        <p:spPr>
          <a:ln/>
        </p:spPr>
      </p:sp>
      <p:sp>
        <p:nvSpPr>
          <p:cNvPr id="81817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414208845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2034" name="Rectangle 2"/>
          <p:cNvSpPr>
            <a:spLocks noGrp="1" noRot="1" noChangeAspect="1" noChangeArrowheads="1" noTextEdit="1"/>
          </p:cNvSpPr>
          <p:nvPr>
            <p:ph type="sldImg"/>
          </p:nvPr>
        </p:nvSpPr>
        <p:spPr>
          <a:ln/>
        </p:spPr>
      </p:sp>
      <p:sp>
        <p:nvSpPr>
          <p:cNvPr id="81203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70379077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4082" name="Rectangle 2"/>
          <p:cNvSpPr>
            <a:spLocks noGrp="1" noRot="1" noChangeAspect="1" noChangeArrowheads="1" noTextEdit="1"/>
          </p:cNvSpPr>
          <p:nvPr>
            <p:ph type="sldImg"/>
          </p:nvPr>
        </p:nvSpPr>
        <p:spPr>
          <a:ln/>
        </p:spPr>
      </p:sp>
      <p:sp>
        <p:nvSpPr>
          <p:cNvPr id="81408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98924366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6130" name="Rectangle 2"/>
          <p:cNvSpPr>
            <a:spLocks noGrp="1" noRot="1" noChangeAspect="1" noChangeArrowheads="1" noTextEdit="1"/>
          </p:cNvSpPr>
          <p:nvPr>
            <p:ph type="sldImg"/>
          </p:nvPr>
        </p:nvSpPr>
        <p:spPr>
          <a:ln/>
        </p:spPr>
      </p:sp>
      <p:sp>
        <p:nvSpPr>
          <p:cNvPr id="816131"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46229800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226" name="Rectangle 2"/>
          <p:cNvSpPr>
            <a:spLocks noGrp="1" noRot="1" noChangeAspect="1" noChangeArrowheads="1" noTextEdit="1"/>
          </p:cNvSpPr>
          <p:nvPr>
            <p:ph type="sldImg"/>
          </p:nvPr>
        </p:nvSpPr>
        <p:spPr>
          <a:ln/>
        </p:spPr>
      </p:sp>
      <p:sp>
        <p:nvSpPr>
          <p:cNvPr id="82022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37894772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ln/>
        </p:spPr>
      </p:sp>
      <p:sp>
        <p:nvSpPr>
          <p:cNvPr id="822275"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0402767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ln/>
        </p:spPr>
      </p:sp>
      <p:sp>
        <p:nvSpPr>
          <p:cNvPr id="82432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5289731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8418" name="Rectangle 2"/>
          <p:cNvSpPr>
            <a:spLocks noGrp="1" noRot="1" noChangeAspect="1" noChangeArrowheads="1" noTextEdit="1"/>
          </p:cNvSpPr>
          <p:nvPr>
            <p:ph type="sldImg"/>
          </p:nvPr>
        </p:nvSpPr>
        <p:spPr>
          <a:ln/>
        </p:spPr>
      </p:sp>
      <p:sp>
        <p:nvSpPr>
          <p:cNvPr id="828419"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186313661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0466" name="Rectangle 2"/>
          <p:cNvSpPr>
            <a:spLocks noGrp="1" noRot="1" noChangeAspect="1" noChangeArrowheads="1" noTextEdit="1"/>
          </p:cNvSpPr>
          <p:nvPr>
            <p:ph type="sldImg"/>
          </p:nvPr>
        </p:nvSpPr>
        <p:spPr>
          <a:ln/>
        </p:spPr>
      </p:sp>
      <p:sp>
        <p:nvSpPr>
          <p:cNvPr id="830467"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27938003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xfrm>
            <a:off x="1182688" y="698500"/>
            <a:ext cx="4638675" cy="3479800"/>
          </a:xfrm>
          <a:ln cap="flat"/>
        </p:spPr>
      </p:sp>
      <p:sp>
        <p:nvSpPr>
          <p:cNvPr id="172035" name="Rectangle 3"/>
          <p:cNvSpPr>
            <a:spLocks noGrp="1" noChangeArrowheads="1"/>
          </p:cNvSpPr>
          <p:nvPr>
            <p:ph type="body" idx="1"/>
          </p:nvPr>
        </p:nvSpPr>
        <p:spPr>
          <a:xfrm>
            <a:off x="933450" y="4413250"/>
            <a:ext cx="5137150" cy="4179888"/>
          </a:xfrm>
          <a:noFill/>
        </p:spPr>
        <p:txBody>
          <a:bodyPr lIns="93482" tIns="46742" rIns="93482" bIns="46742"/>
          <a:lstStyle/>
          <a:p>
            <a:endParaRPr lang="en-US" altLang="en-US" dirty="0" smtClean="0"/>
          </a:p>
        </p:txBody>
      </p:sp>
    </p:spTree>
    <p:extLst>
      <p:ext uri="{BB962C8B-B14F-4D97-AF65-F5344CB8AC3E}">
        <p14:creationId xmlns:p14="http://schemas.microsoft.com/office/powerpoint/2010/main" val="3986047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503250872"/>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381000" y="1143000"/>
            <a:ext cx="8382000" cy="48006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79560944"/>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958761835"/>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143000"/>
            <a:ext cx="4114800" cy="4800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3000"/>
            <a:ext cx="4114800" cy="4800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15850368"/>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89225592"/>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3909340981"/>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369924"/>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63973343"/>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22018420"/>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1143000"/>
            <a:ext cx="8382000" cy="480060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45371043"/>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354013"/>
            <a:ext cx="2095500" cy="558958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354013"/>
            <a:ext cx="6134100" cy="5589587"/>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69458409"/>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381000" y="1143000"/>
            <a:ext cx="4114800" cy="48006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3000"/>
            <a:ext cx="4114800" cy="48006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44974766"/>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354013"/>
            <a:ext cx="8375650" cy="560387"/>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81000" y="1143000"/>
            <a:ext cx="4114800" cy="48006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143000"/>
            <a:ext cx="4114800" cy="23241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619500"/>
            <a:ext cx="4114800" cy="23241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6672205"/>
      </p:ext>
    </p:extLst>
  </p:cSld>
  <p:clrMapOvr>
    <a:masterClrMapping/>
  </p:clrMapOvr>
  <p:transition>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endParaRPr lang="en-US" dirty="0"/>
          </a:p>
        </p:txBody>
      </p:sp>
    </p:spTree>
    <p:extLst>
      <p:ext uri="{BB962C8B-B14F-4D97-AF65-F5344CB8AC3E}">
        <p14:creationId xmlns:p14="http://schemas.microsoft.com/office/powerpoint/2010/main" val="3567761311"/>
      </p:ext>
    </p:extLst>
  </p:cSld>
  <p:clrMapOvr>
    <a:masterClrMapping/>
  </p:clrMapOvr>
  <p:transition>
    <p:wipe dir="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Text Box 16"/>
          <p:cNvSpPr txBox="1">
            <a:spLocks noChangeArrowheads="1"/>
          </p:cNvSpPr>
          <p:nvPr/>
        </p:nvSpPr>
        <p:spPr bwMode="auto">
          <a:xfrm>
            <a:off x="152400" y="6430963"/>
            <a:ext cx="6858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spcBef>
                <a:spcPct val="50000"/>
              </a:spcBef>
            </a:pPr>
            <a:r>
              <a:rPr lang="en-US" altLang="en-US" sz="1200" b="1" dirty="0" smtClean="0">
                <a:effectLst/>
                <a:latin typeface="Liberation Sans"/>
              </a:rPr>
              <a:t>24-</a:t>
            </a:r>
            <a:fld id="{D8CFD5EA-A6C7-4773-A4D3-F12A3AB074C4}" type="slidenum">
              <a:rPr lang="en-US" altLang="en-US" sz="1200" b="1">
                <a:effectLst/>
                <a:latin typeface="Liberation Sans"/>
              </a:rPr>
              <a:pPr>
                <a:spcBef>
                  <a:spcPct val="50000"/>
                </a:spcBef>
              </a:pPr>
              <a:t>‹#›</a:t>
            </a:fld>
            <a:endParaRPr lang="en-US" altLang="en-US" sz="1200" b="1" dirty="0">
              <a:effectLst/>
              <a:latin typeface="Liberation San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ransition>
    <p:wipe dir="r"/>
  </p:transition>
  <p:timing>
    <p:tnLst>
      <p:par>
        <p:cTn id="1" dur="indefinite" restart="never" nodeType="tmRoot"/>
      </p:par>
    </p:tnLst>
  </p:timing>
  <p:txStyles>
    <p:titleStyle>
      <a:lvl1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2pPr>
      <a:lvl3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3pPr>
      <a:lvl4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4pPr>
      <a:lvl5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5pPr>
      <a:lvl6pPr marL="4572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6pPr>
      <a:lvl7pPr marL="9144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7pPr>
      <a:lvl8pPr marL="13716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8pPr>
      <a:lvl9pPr marL="18288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25903292"/>
      </p:ext>
    </p:extLst>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7" name="Rectangle 2051"/>
          <p:cNvSpPr>
            <a:spLocks noGrp="1" noChangeArrowheads="1"/>
          </p:cNvSpPr>
          <p:nvPr>
            <p:ph type="body" idx="4294967295"/>
          </p:nvPr>
        </p:nvSpPr>
        <p:spPr>
          <a:xfrm>
            <a:off x="457200" y="2574099"/>
            <a:ext cx="7543800" cy="1754326"/>
          </a:xfrm>
          <a:prstGeom prst="rect">
            <a:avLst/>
          </a:prstGeo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p>
            <a:pPr marL="0" indent="0">
              <a:spcBef>
                <a:spcPct val="5000"/>
              </a:spcBef>
              <a:buNone/>
            </a:pPr>
            <a:r>
              <a:rPr lang="en-US" altLang="en-US" sz="5400" dirty="0" smtClean="0">
                <a:solidFill>
                  <a:schemeClr val="tx1"/>
                </a:solidFill>
                <a:effectLst/>
              </a:rPr>
              <a:t>Planning for Capital Investments</a:t>
            </a:r>
          </a:p>
        </p:txBody>
      </p:sp>
      <p:cxnSp>
        <p:nvCxnSpPr>
          <p:cNvPr id="4" name="Straight Connector 3"/>
          <p:cNvCxnSpPr/>
          <p:nvPr/>
        </p:nvCxnSpPr>
        <p:spPr bwMode="auto">
          <a:xfrm>
            <a:off x="587992" y="2354240"/>
            <a:ext cx="7924800" cy="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7" name="TextBox 6"/>
          <p:cNvSpPr txBox="1"/>
          <p:nvPr/>
        </p:nvSpPr>
        <p:spPr>
          <a:xfrm>
            <a:off x="6188610" y="381000"/>
            <a:ext cx="2498190" cy="830997"/>
          </a:xfrm>
          <a:prstGeom prst="rect">
            <a:avLst/>
          </a:prstGeom>
          <a:noFill/>
        </p:spPr>
        <p:txBody>
          <a:bodyPr wrap="square" rtlCol="0">
            <a:spAutoFit/>
          </a:bodyPr>
          <a:lstStyle/>
          <a:p>
            <a:pPr algn="ctr"/>
            <a:r>
              <a:rPr lang="en-US" sz="4800" b="1" dirty="0" smtClean="0">
                <a:effectLst/>
                <a:latin typeface="Constantia" panose="02030602050306030303" pitchFamily="18" charset="0"/>
                <a:cs typeface="Arial" panose="020B0604020202020204" pitchFamily="34" charset="0"/>
              </a:rPr>
              <a:t>W</a:t>
            </a:r>
            <a:r>
              <a:rPr lang="en-US" sz="4000" b="1" dirty="0" smtClean="0">
                <a:effectLst/>
                <a:latin typeface="Constantia" panose="02030602050306030303" pitchFamily="18" charset="0"/>
                <a:cs typeface="Arial" panose="020B0604020202020204" pitchFamily="34" charset="0"/>
              </a:rPr>
              <a:t>ILEY</a:t>
            </a:r>
            <a:endParaRPr lang="en-US" sz="4000" b="1" dirty="0">
              <a:effectLst/>
              <a:latin typeface="Constantia" panose="02030602050306030303" pitchFamily="18" charset="0"/>
              <a:cs typeface="Arial" panose="020B0604020202020204" pitchFamily="34" charset="0"/>
            </a:endParaRPr>
          </a:p>
        </p:txBody>
      </p:sp>
      <p:sp>
        <p:nvSpPr>
          <p:cNvPr id="8" name="Text Box 2052"/>
          <p:cNvSpPr txBox="1">
            <a:spLocks noChangeArrowheads="1"/>
          </p:cNvSpPr>
          <p:nvPr/>
        </p:nvSpPr>
        <p:spPr bwMode="auto">
          <a:xfrm>
            <a:off x="2071048" y="5791200"/>
            <a:ext cx="495300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lgn="ctr">
              <a:defRPr sz="2400">
                <a:solidFill>
                  <a:schemeClr val="tx1"/>
                </a:solidFill>
                <a:latin typeface="Times New Roman" pitchFamily="18"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300"/>
              </a:spcBef>
            </a:pPr>
            <a:r>
              <a:rPr lang="en-US" altLang="en-US" sz="1800" dirty="0" smtClean="0">
                <a:effectLst/>
                <a:latin typeface="Liberation Sans" panose="020B0604020202020204"/>
                <a:cs typeface="Arial"/>
              </a:rPr>
              <a:t>Kimmel ●</a:t>
            </a:r>
            <a:r>
              <a:rPr lang="en-US" altLang="en-US" sz="1800" dirty="0" smtClean="0">
                <a:effectLst/>
                <a:latin typeface="Liberation Sans" panose="020B0604020202020204"/>
              </a:rPr>
              <a:t> </a:t>
            </a:r>
            <a:r>
              <a:rPr lang="en-US" altLang="en-US" sz="1800" i="0" dirty="0" smtClean="0">
                <a:effectLst/>
                <a:latin typeface="Liberation Sans" panose="020B0604020202020204"/>
              </a:rPr>
              <a:t>Weygandt</a:t>
            </a:r>
            <a:endParaRPr lang="en-US" altLang="en-US" sz="1800" i="0" dirty="0" smtClean="0">
              <a:effectLst/>
              <a:latin typeface="Liberation Sans" panose="020B0604020202020204"/>
              <a:cs typeface="Arial"/>
            </a:endParaRPr>
          </a:p>
          <a:p>
            <a:pPr>
              <a:spcBef>
                <a:spcPts val="300"/>
              </a:spcBef>
            </a:pPr>
            <a:r>
              <a:rPr lang="en-US" altLang="en-US" sz="1800" i="0" dirty="0" smtClean="0">
                <a:effectLst/>
                <a:latin typeface="Liberation Sans" panose="020B0604020202020204"/>
              </a:rPr>
              <a:t>Survey of Accounting</a:t>
            </a:r>
            <a:r>
              <a:rPr lang="en-US" altLang="en-US" sz="1800" i="0" dirty="0">
                <a:effectLst/>
                <a:latin typeface="Liberation Sans" panose="020B0604020202020204"/>
              </a:rPr>
              <a:t>,  </a:t>
            </a:r>
            <a:r>
              <a:rPr lang="en-US" altLang="en-US" sz="1800" i="0" dirty="0" smtClean="0">
                <a:effectLst/>
                <a:latin typeface="Liberation Sans" panose="020B0604020202020204"/>
              </a:rPr>
              <a:t>First </a:t>
            </a:r>
            <a:r>
              <a:rPr lang="en-US" altLang="en-US" sz="1800" i="0" dirty="0">
                <a:effectLst/>
                <a:latin typeface="Liberation Sans" panose="020B0604020202020204"/>
              </a:rPr>
              <a:t>Edition</a:t>
            </a:r>
          </a:p>
        </p:txBody>
      </p:sp>
      <p:sp>
        <p:nvSpPr>
          <p:cNvPr id="9" name="TextBox 8"/>
          <p:cNvSpPr txBox="1"/>
          <p:nvPr/>
        </p:nvSpPr>
        <p:spPr>
          <a:xfrm>
            <a:off x="286872" y="-209474"/>
            <a:ext cx="2961409" cy="3031599"/>
          </a:xfrm>
          <a:prstGeom prst="rect">
            <a:avLst/>
          </a:prstGeom>
          <a:noFill/>
          <a:ln>
            <a:noFill/>
          </a:ln>
        </p:spPr>
        <p:txBody>
          <a:bodyPr wrap="square" lIns="45720" rIns="45720" rtlCol="0" anchor="ctr" anchorCtr="0">
            <a:spAutoFit/>
          </a:bodyPr>
          <a:lstStyle/>
          <a:p>
            <a:pPr algn="l"/>
            <a:r>
              <a:rPr lang="en-US" sz="19100" dirty="0" smtClean="0">
                <a:solidFill>
                  <a:srgbClr val="000099"/>
                </a:solidFill>
                <a:latin typeface="Liberation Sans" panose="020B0604020202020204"/>
              </a:rPr>
              <a:t>16</a:t>
            </a:r>
            <a:endParaRPr lang="en-US" sz="19100" i="0" dirty="0">
              <a:solidFill>
                <a:srgbClr val="000099"/>
              </a:solidFill>
              <a:effectLst/>
              <a:latin typeface="Liberation Sans" panose="020B0604020202020204"/>
            </a:endParaRPr>
          </a:p>
        </p:txBody>
      </p:sp>
    </p:spTree>
    <p:extLst>
      <p:ext uri="{BB962C8B-B14F-4D97-AF65-F5344CB8AC3E}">
        <p14:creationId xmlns:p14="http://schemas.microsoft.com/office/powerpoint/2010/main" val="4271567403"/>
      </p:ext>
    </p:extLst>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p:cNvSpPr>
            <a:spLocks noGrp="1" noChangeArrowheads="1"/>
          </p:cNvSpPr>
          <p:nvPr>
            <p:ph type="title"/>
          </p:nvPr>
        </p:nvSpPr>
        <p:spPr bwMode="auto">
          <a:xfrm>
            <a:off x="457200" y="381000"/>
            <a:ext cx="8229600" cy="560388"/>
          </a:xfrm>
          <a:prstGeom prst="rect">
            <a:avLst/>
          </a:prstGeom>
          <a:solidFill>
            <a:srgbClr val="0066CC"/>
          </a:solidFill>
          <a:ln w="38100" cap="flat" algn="ctr">
            <a:solidFill>
              <a:srgbClr val="7F7F7F"/>
            </a:solidFill>
            <a:miter lim="800000"/>
            <a:headEnd/>
            <a:tailEnd/>
          </a:ln>
          <a:effectLst/>
        </p:spPr>
        <p:txBody>
          <a:bodyPr vert="horz" wrap="square" lIns="90488" tIns="44450" rIns="90488" bIns="44450" numCol="1" anchor="t" anchorCtr="0" compatLnSpc="1">
            <a:prstTxWarp prst="textNoShape">
              <a:avLst/>
            </a:prstTxWarp>
          </a:bodyPr>
          <a:lstStyle/>
          <a:p>
            <a:pPr marL="109538"/>
            <a:r>
              <a:rPr lang="en-US" altLang="en-US" i="0" dirty="0" smtClean="0">
                <a:solidFill>
                  <a:schemeClr val="bg1"/>
                </a:solidFill>
                <a:effectLst>
                  <a:outerShdw blurRad="38100" dist="38100" dir="2700000" algn="tl">
                    <a:srgbClr val="000000"/>
                  </a:outerShdw>
                </a:effectLst>
                <a:latin typeface="Liberation Sans" panose="020B0604020202020204" pitchFamily="34" charset="0"/>
              </a:rPr>
              <a:t>CHAPTER OUTLINE</a:t>
            </a:r>
          </a:p>
        </p:txBody>
      </p:sp>
      <p:sp>
        <p:nvSpPr>
          <p:cNvPr id="3" name="Rounded Rectangle 2"/>
          <p:cNvSpPr/>
          <p:nvPr/>
        </p:nvSpPr>
        <p:spPr bwMode="auto">
          <a:xfrm>
            <a:off x="677840" y="1713849"/>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685800" algn="l"/>
            <a:r>
              <a:rPr lang="en-US" sz="1900" b="1" dirty="0">
                <a:effectLst/>
                <a:latin typeface="Liberation Sans" panose="020B0604020202020204" pitchFamily="34" charset="0"/>
              </a:rPr>
              <a:t>Describe capital budgeting inputs and apply the cash payback technique.</a:t>
            </a:r>
          </a:p>
        </p:txBody>
      </p:sp>
      <p:cxnSp>
        <p:nvCxnSpPr>
          <p:cNvPr id="5" name="Straight Connector 4"/>
          <p:cNvCxnSpPr/>
          <p:nvPr/>
        </p:nvCxnSpPr>
        <p:spPr bwMode="auto">
          <a:xfrm>
            <a:off x="1360100" y="1813341"/>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6" name="TextBox 5"/>
          <p:cNvSpPr txBox="1"/>
          <p:nvPr/>
        </p:nvSpPr>
        <p:spPr>
          <a:xfrm>
            <a:off x="785453" y="1823112"/>
            <a:ext cx="554182" cy="584775"/>
          </a:xfrm>
          <a:prstGeom prst="rect">
            <a:avLst/>
          </a:prstGeom>
          <a:noFill/>
        </p:spPr>
        <p:txBody>
          <a:bodyPr wrap="square" rtlCol="0">
            <a:spAutoFit/>
          </a:bodyPr>
          <a:lstStyle/>
          <a:p>
            <a:pPr algn="ctr"/>
            <a:r>
              <a:rPr lang="en-US" sz="3200" b="1" i="0" dirty="0" smtClean="0">
                <a:solidFill>
                  <a:srgbClr val="E20000"/>
                </a:solidFill>
                <a:effectLst/>
                <a:latin typeface="+mn-lt"/>
              </a:rPr>
              <a:t>1</a:t>
            </a:r>
            <a:endParaRPr lang="en-US" sz="3200" b="1" i="0" dirty="0">
              <a:solidFill>
                <a:srgbClr val="E20000"/>
              </a:solidFill>
              <a:effectLst/>
              <a:latin typeface="+mn-lt"/>
            </a:endParaRPr>
          </a:p>
        </p:txBody>
      </p:sp>
      <p:sp>
        <p:nvSpPr>
          <p:cNvPr id="7" name="Rectangle 6"/>
          <p:cNvSpPr/>
          <p:nvPr/>
        </p:nvSpPr>
        <p:spPr bwMode="auto">
          <a:xfrm>
            <a:off x="457200" y="381000"/>
            <a:ext cx="8229600" cy="5943600"/>
          </a:xfrm>
          <a:prstGeom prst="rect">
            <a:avLst/>
          </a:prstGeom>
          <a:noFill/>
          <a:ln w="38100" cap="sq" cmpd="sng" algn="ctr">
            <a:solidFill>
              <a:srgbClr val="7F7F7F"/>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8" name="TextBox 7"/>
          <p:cNvSpPr txBox="1"/>
          <p:nvPr/>
        </p:nvSpPr>
        <p:spPr>
          <a:xfrm>
            <a:off x="587992" y="1115291"/>
            <a:ext cx="5181600" cy="484909"/>
          </a:xfrm>
          <a:prstGeom prst="rect">
            <a:avLst/>
          </a:prstGeom>
          <a:noFill/>
          <a:ln w="38100" cap="flat" algn="ctr">
            <a:noFill/>
            <a:miter lim="800000"/>
            <a:headEnd/>
            <a:tailEnd/>
          </a:ln>
          <a:effectLst/>
        </p:spPr>
        <p:txBody>
          <a:bodyPr vert="horz" wrap="square" lIns="90488" tIns="44450" rIns="90488" bIns="44450" numCol="1" anchor="t" anchorCtr="0" compatLnSpc="1">
            <a:prstTxWarp prst="textNoShape">
              <a:avLst/>
            </a:prstTxWarp>
          </a:bodyPr>
          <a:lstStyle>
            <a:defPPr>
              <a:defRPr lang="en-US"/>
            </a:defPPr>
            <a:lvl1pPr marL="109538" algn="l">
              <a:defRPr b="1" i="0">
                <a:solidFill>
                  <a:srgbClr val="E20000"/>
                </a:solidFill>
                <a:effectLst/>
                <a:latin typeface="Liberation Sans" panose="020B0604020202020204" pitchFamily="34" charset="0"/>
                <a:ea typeface="+mj-ea"/>
                <a:cs typeface="+mj-cs"/>
              </a:defRPr>
            </a:lvl1pPr>
            <a:lvl2pPr>
              <a:defRPr sz="3000" b="1" i="1">
                <a:solidFill>
                  <a:srgbClr val="BC0000"/>
                </a:solidFill>
                <a:effectLst>
                  <a:outerShdw blurRad="38100" dist="38100" dir="2700000" algn="tl">
                    <a:srgbClr val="C0C0C0"/>
                  </a:outerShdw>
                </a:effectLst>
              </a:defRPr>
            </a:lvl2pPr>
            <a:lvl3pPr>
              <a:defRPr sz="3000" b="1" i="1">
                <a:solidFill>
                  <a:srgbClr val="BC0000"/>
                </a:solidFill>
                <a:effectLst>
                  <a:outerShdw blurRad="38100" dist="38100" dir="2700000" algn="tl">
                    <a:srgbClr val="C0C0C0"/>
                  </a:outerShdw>
                </a:effectLst>
              </a:defRPr>
            </a:lvl3pPr>
            <a:lvl4pPr>
              <a:defRPr sz="3000" b="1" i="1">
                <a:solidFill>
                  <a:srgbClr val="BC0000"/>
                </a:solidFill>
                <a:effectLst>
                  <a:outerShdw blurRad="38100" dist="38100" dir="2700000" algn="tl">
                    <a:srgbClr val="C0C0C0"/>
                  </a:outerShdw>
                </a:effectLst>
              </a:defRPr>
            </a:lvl4pPr>
            <a:lvl5pPr>
              <a:defRPr sz="3000" b="1" i="1">
                <a:solidFill>
                  <a:srgbClr val="BC0000"/>
                </a:solidFill>
                <a:effectLst>
                  <a:outerShdw blurRad="38100" dist="38100" dir="2700000" algn="tl">
                    <a:srgbClr val="C0C0C0"/>
                  </a:outerShdw>
                </a:effectLst>
              </a:defRPr>
            </a:lvl5pPr>
            <a:lvl6pPr marL="457200" algn="ctr" eaLnBrk="0" fontAlgn="base" hangingPunct="0">
              <a:spcBef>
                <a:spcPct val="0"/>
              </a:spcBef>
              <a:spcAft>
                <a:spcPct val="0"/>
              </a:spcAft>
              <a:defRPr sz="3000" b="1" i="1">
                <a:effectLst>
                  <a:outerShdw blurRad="38100" dist="38100" dir="2700000" algn="tl">
                    <a:srgbClr val="FFFFFF"/>
                  </a:outerShdw>
                </a:effectLst>
              </a:defRPr>
            </a:lvl6pPr>
            <a:lvl7pPr marL="914400" algn="ctr" eaLnBrk="0" fontAlgn="base" hangingPunct="0">
              <a:spcBef>
                <a:spcPct val="0"/>
              </a:spcBef>
              <a:spcAft>
                <a:spcPct val="0"/>
              </a:spcAft>
              <a:defRPr sz="3000" b="1" i="1">
                <a:effectLst>
                  <a:outerShdw blurRad="38100" dist="38100" dir="2700000" algn="tl">
                    <a:srgbClr val="FFFFFF"/>
                  </a:outerShdw>
                </a:effectLst>
              </a:defRPr>
            </a:lvl7pPr>
            <a:lvl8pPr marL="1371600" algn="ctr" eaLnBrk="0" fontAlgn="base" hangingPunct="0">
              <a:spcBef>
                <a:spcPct val="0"/>
              </a:spcBef>
              <a:spcAft>
                <a:spcPct val="0"/>
              </a:spcAft>
              <a:defRPr sz="3000" b="1" i="1">
                <a:effectLst>
                  <a:outerShdw blurRad="38100" dist="38100" dir="2700000" algn="tl">
                    <a:srgbClr val="FFFFFF"/>
                  </a:outerShdw>
                </a:effectLst>
              </a:defRPr>
            </a:lvl8pPr>
            <a:lvl9pPr marL="1828800" algn="ctr" eaLnBrk="0" fontAlgn="base" hangingPunct="0">
              <a:spcBef>
                <a:spcPct val="0"/>
              </a:spcBef>
              <a:spcAft>
                <a:spcPct val="0"/>
              </a:spcAft>
              <a:defRPr sz="3000" b="1" i="1">
                <a:effectLst>
                  <a:outerShdw blurRad="38100" dist="38100" dir="2700000" algn="tl">
                    <a:srgbClr val="FFFFFF"/>
                  </a:outerShdw>
                </a:effectLst>
              </a:defRPr>
            </a:lvl9pPr>
          </a:lstStyle>
          <a:p>
            <a:r>
              <a:rPr lang="en-US" dirty="0"/>
              <a:t>LEARNING OBJECTIVES</a:t>
            </a:r>
          </a:p>
        </p:txBody>
      </p:sp>
      <p:sp>
        <p:nvSpPr>
          <p:cNvPr id="25" name="Rounded Rectangle 24"/>
          <p:cNvSpPr/>
          <p:nvPr/>
        </p:nvSpPr>
        <p:spPr bwMode="auto">
          <a:xfrm>
            <a:off x="685800" y="26282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685800" algn="l"/>
            <a:r>
              <a:rPr lang="en-US" sz="1900" b="1" dirty="0">
                <a:effectLst/>
                <a:latin typeface="Liberation Sans" panose="020B0604020202020204" pitchFamily="34" charset="0"/>
              </a:rPr>
              <a:t>Use the net present value method.</a:t>
            </a:r>
          </a:p>
        </p:txBody>
      </p:sp>
      <p:cxnSp>
        <p:nvCxnSpPr>
          <p:cNvPr id="26" name="Straight Connector 25"/>
          <p:cNvCxnSpPr/>
          <p:nvPr/>
        </p:nvCxnSpPr>
        <p:spPr bwMode="auto">
          <a:xfrm>
            <a:off x="1368060" y="27277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7" name="TextBox 26"/>
          <p:cNvSpPr txBox="1"/>
          <p:nvPr/>
        </p:nvSpPr>
        <p:spPr>
          <a:xfrm>
            <a:off x="793413" y="2737494"/>
            <a:ext cx="554182" cy="584775"/>
          </a:xfrm>
          <a:prstGeom prst="rect">
            <a:avLst/>
          </a:prstGeom>
          <a:noFill/>
        </p:spPr>
        <p:txBody>
          <a:bodyPr wrap="square" rtlCol="0">
            <a:spAutoFit/>
          </a:bodyPr>
          <a:lstStyle>
            <a:defPPr>
              <a:defRPr lang="en-US"/>
            </a:defPPr>
            <a:lvl1pPr>
              <a:defRPr sz="3200" b="1" i="0">
                <a:solidFill>
                  <a:srgbClr val="E20000"/>
                </a:solidFill>
                <a:effectLst/>
                <a:latin typeface="+mn-lt"/>
              </a:defRPr>
            </a:lvl1pPr>
          </a:lstStyle>
          <a:p>
            <a:r>
              <a:rPr lang="en-US" dirty="0"/>
              <a:t>2</a:t>
            </a:r>
          </a:p>
        </p:txBody>
      </p:sp>
      <p:sp>
        <p:nvSpPr>
          <p:cNvPr id="31" name="Rounded Rectangle 30"/>
          <p:cNvSpPr/>
          <p:nvPr/>
        </p:nvSpPr>
        <p:spPr bwMode="auto">
          <a:xfrm>
            <a:off x="685800" y="35426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685800" algn="l"/>
            <a:r>
              <a:rPr lang="en-US" sz="1900" b="1" dirty="0">
                <a:effectLst/>
                <a:latin typeface="Liberation Sans" panose="020B0604020202020204" pitchFamily="34" charset="0"/>
              </a:rPr>
              <a:t>Identify capital budgeting challenges and refinements.</a:t>
            </a:r>
          </a:p>
        </p:txBody>
      </p:sp>
      <p:cxnSp>
        <p:nvCxnSpPr>
          <p:cNvPr id="32" name="Straight Connector 31"/>
          <p:cNvCxnSpPr/>
          <p:nvPr/>
        </p:nvCxnSpPr>
        <p:spPr bwMode="auto">
          <a:xfrm>
            <a:off x="1368060" y="36421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3" name="TextBox 32"/>
          <p:cNvSpPr txBox="1"/>
          <p:nvPr/>
        </p:nvSpPr>
        <p:spPr>
          <a:xfrm>
            <a:off x="793413" y="3651894"/>
            <a:ext cx="554182" cy="584775"/>
          </a:xfrm>
          <a:prstGeom prst="rect">
            <a:avLst/>
          </a:prstGeom>
          <a:noFill/>
        </p:spPr>
        <p:txBody>
          <a:bodyPr wrap="square" rtlCol="0">
            <a:spAutoFit/>
          </a:bodyPr>
          <a:lstStyle>
            <a:defPPr>
              <a:defRPr lang="en-US"/>
            </a:defPPr>
            <a:lvl1pPr>
              <a:defRPr sz="3200" b="1" i="0">
                <a:solidFill>
                  <a:srgbClr val="E20000"/>
                </a:solidFill>
                <a:effectLst/>
                <a:latin typeface="+mn-lt"/>
              </a:defRPr>
            </a:lvl1pPr>
          </a:lstStyle>
          <a:p>
            <a:r>
              <a:rPr lang="en-US" dirty="0"/>
              <a:t>3</a:t>
            </a:r>
          </a:p>
        </p:txBody>
      </p:sp>
      <p:sp>
        <p:nvSpPr>
          <p:cNvPr id="34" name="Rounded Rectangle 33"/>
          <p:cNvSpPr/>
          <p:nvPr/>
        </p:nvSpPr>
        <p:spPr bwMode="auto">
          <a:xfrm>
            <a:off x="685800" y="44570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685800" algn="l"/>
            <a:r>
              <a:rPr lang="en-US" sz="1900" b="1" dirty="0">
                <a:effectLst/>
                <a:latin typeface="Liberation Sans" panose="020B0604020202020204" pitchFamily="34" charset="0"/>
              </a:rPr>
              <a:t>Use the internal rate of return method.</a:t>
            </a:r>
          </a:p>
        </p:txBody>
      </p:sp>
      <p:cxnSp>
        <p:nvCxnSpPr>
          <p:cNvPr id="35" name="Straight Connector 34"/>
          <p:cNvCxnSpPr/>
          <p:nvPr/>
        </p:nvCxnSpPr>
        <p:spPr bwMode="auto">
          <a:xfrm>
            <a:off x="1368060" y="45565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6" name="TextBox 35"/>
          <p:cNvSpPr txBox="1"/>
          <p:nvPr/>
        </p:nvSpPr>
        <p:spPr>
          <a:xfrm>
            <a:off x="793413" y="4566294"/>
            <a:ext cx="554182" cy="584775"/>
          </a:xfrm>
          <a:prstGeom prst="rect">
            <a:avLst/>
          </a:prstGeom>
          <a:noFill/>
        </p:spPr>
        <p:txBody>
          <a:bodyPr wrap="square" rtlCol="0">
            <a:spAutoFit/>
          </a:bodyPr>
          <a:lstStyle>
            <a:defPPr>
              <a:defRPr lang="en-US"/>
            </a:defPPr>
            <a:lvl1pPr>
              <a:defRPr sz="3200" b="1" i="0">
                <a:solidFill>
                  <a:srgbClr val="E20000"/>
                </a:solidFill>
                <a:effectLst/>
                <a:latin typeface="+mn-lt"/>
              </a:defRPr>
            </a:lvl1pPr>
          </a:lstStyle>
          <a:p>
            <a:r>
              <a:rPr lang="en-US" dirty="0"/>
              <a:t>4</a:t>
            </a:r>
          </a:p>
        </p:txBody>
      </p:sp>
      <p:sp>
        <p:nvSpPr>
          <p:cNvPr id="37" name="Rounded Rectangle 36"/>
          <p:cNvSpPr/>
          <p:nvPr/>
        </p:nvSpPr>
        <p:spPr bwMode="auto">
          <a:xfrm>
            <a:off x="685800" y="53714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685800" algn="l"/>
            <a:r>
              <a:rPr lang="en-US" sz="1900" b="1" dirty="0">
                <a:effectLst/>
                <a:latin typeface="Liberation Sans" panose="020B0604020202020204" pitchFamily="34" charset="0"/>
              </a:rPr>
              <a:t>Use the annual rate of return method.</a:t>
            </a:r>
          </a:p>
        </p:txBody>
      </p:sp>
      <p:cxnSp>
        <p:nvCxnSpPr>
          <p:cNvPr id="38" name="Straight Connector 37"/>
          <p:cNvCxnSpPr/>
          <p:nvPr/>
        </p:nvCxnSpPr>
        <p:spPr bwMode="auto">
          <a:xfrm>
            <a:off x="1368060" y="54709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9" name="TextBox 38"/>
          <p:cNvSpPr txBox="1"/>
          <p:nvPr/>
        </p:nvSpPr>
        <p:spPr>
          <a:xfrm>
            <a:off x="793413" y="5480694"/>
            <a:ext cx="554182" cy="584775"/>
          </a:xfrm>
          <a:prstGeom prst="rect">
            <a:avLst/>
          </a:prstGeom>
          <a:noFill/>
        </p:spPr>
        <p:txBody>
          <a:bodyPr wrap="square" rtlCol="0">
            <a:spAutoFit/>
          </a:bodyPr>
          <a:lstStyle>
            <a:defPPr>
              <a:defRPr lang="en-US"/>
            </a:defPPr>
            <a:lvl1pPr>
              <a:defRPr sz="3200" b="1" i="0">
                <a:solidFill>
                  <a:srgbClr val="E20000"/>
                </a:solidFill>
                <a:effectLst/>
                <a:latin typeface="+mn-lt"/>
              </a:defRPr>
            </a:lvl1pPr>
          </a:lstStyle>
          <a:p>
            <a:r>
              <a:rPr lang="en-US" dirty="0"/>
              <a:t>5</a:t>
            </a:r>
          </a:p>
        </p:txBody>
      </p:sp>
    </p:spTree>
    <p:extLst>
      <p:ext uri="{BB962C8B-B14F-4D97-AF65-F5344CB8AC3E}">
        <p14:creationId xmlns:p14="http://schemas.microsoft.com/office/powerpoint/2010/main" val="2009435843"/>
      </p:ext>
    </p:extLst>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sz="half" idx="1"/>
          </p:nvPr>
        </p:nvSpPr>
        <p:spPr bwMode="auto">
          <a:xfrm>
            <a:off x="533400" y="1547904"/>
            <a:ext cx="8153400" cy="4267200"/>
          </a:xfrm>
          <a:noFill/>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p>
            <a:pPr marL="533400" indent="-533400" defTabSz="966788" eaLnBrk="1" hangingPunct="1">
              <a:lnSpc>
                <a:spcPct val="125000"/>
              </a:lnSpc>
              <a:spcBef>
                <a:spcPct val="50000"/>
              </a:spcBef>
              <a:buNone/>
            </a:pPr>
            <a:r>
              <a:rPr lang="en-US" altLang="en-US" sz="2300" dirty="0" smtClean="0">
                <a:solidFill>
                  <a:schemeClr val="tx1"/>
                </a:solidFill>
                <a:effectLst/>
                <a:latin typeface="Liberation Sans" panose="020B0604020202020204" pitchFamily="34" charset="0"/>
              </a:rPr>
              <a:t>Corporate capital budget authorization </a:t>
            </a:r>
            <a:r>
              <a:rPr lang="en-US" altLang="en-US" sz="2300" dirty="0" smtClean="0">
                <a:effectLst/>
                <a:latin typeface="Liberation Sans" panose="020B0604020202020204" pitchFamily="34" charset="0"/>
              </a:rPr>
              <a:t>process:</a:t>
            </a:r>
          </a:p>
          <a:p>
            <a:pPr marL="685800" lvl="1" indent="-457200" defTabSz="966788" eaLnBrk="1" hangingPunct="1">
              <a:lnSpc>
                <a:spcPct val="125000"/>
              </a:lnSpc>
              <a:spcBef>
                <a:spcPct val="50000"/>
              </a:spcBef>
              <a:buClr>
                <a:schemeClr val="tx1"/>
              </a:buClr>
              <a:buSzTx/>
              <a:buFontTx/>
              <a:buAutoNum type="arabicPeriod"/>
            </a:pPr>
            <a:r>
              <a:rPr lang="en-US" altLang="en-US" sz="2200" b="0" dirty="0" smtClean="0">
                <a:effectLst/>
                <a:latin typeface="Liberation Sans" panose="020B0604020202020204" pitchFamily="34" charset="0"/>
              </a:rPr>
              <a:t>Proposals for projects are requested from </a:t>
            </a:r>
            <a:r>
              <a:rPr lang="en-US" altLang="en-US" sz="2200" b="0" dirty="0" smtClean="0">
                <a:effectLst/>
                <a:latin typeface="Liberation Sans" panose="020B0604020202020204" pitchFamily="34" charset="0"/>
              </a:rPr>
              <a:t>departments, plants, and authorized personnel.</a:t>
            </a:r>
            <a:endParaRPr lang="en-US" altLang="en-US" sz="2200" b="0" dirty="0" smtClean="0">
              <a:effectLst/>
              <a:latin typeface="Liberation Sans" panose="020B0604020202020204" pitchFamily="34" charset="0"/>
            </a:endParaRPr>
          </a:p>
          <a:p>
            <a:pPr marL="685800" lvl="1" indent="-457200" defTabSz="966788" eaLnBrk="1" hangingPunct="1">
              <a:lnSpc>
                <a:spcPct val="125000"/>
              </a:lnSpc>
              <a:spcBef>
                <a:spcPct val="50000"/>
              </a:spcBef>
              <a:buClr>
                <a:schemeClr val="tx1"/>
              </a:buClr>
              <a:buSzTx/>
              <a:buFontTx/>
              <a:buAutoNum type="arabicPeriod"/>
            </a:pPr>
            <a:r>
              <a:rPr lang="en-US" altLang="en-US" sz="2200" b="0" dirty="0" smtClean="0">
                <a:effectLst/>
                <a:latin typeface="Liberation Sans" panose="020B0604020202020204" pitchFamily="34" charset="0"/>
              </a:rPr>
              <a:t>Proposals are screened by a capital budget committee.</a:t>
            </a:r>
          </a:p>
          <a:p>
            <a:pPr marL="685800" lvl="1" indent="-457200" defTabSz="966788" eaLnBrk="1" hangingPunct="1">
              <a:lnSpc>
                <a:spcPct val="125000"/>
              </a:lnSpc>
              <a:spcBef>
                <a:spcPct val="50000"/>
              </a:spcBef>
              <a:buClr>
                <a:schemeClr val="tx1"/>
              </a:buClr>
              <a:buSzTx/>
              <a:buFontTx/>
              <a:buAutoNum type="arabicPeriod"/>
            </a:pPr>
            <a:r>
              <a:rPr lang="en-US" altLang="en-US" sz="2200" b="0" dirty="0" smtClean="0">
                <a:effectLst/>
                <a:latin typeface="Liberation Sans" panose="020B0604020202020204" pitchFamily="34" charset="0"/>
              </a:rPr>
              <a:t>Officers determine which projects are worthy of funding.</a:t>
            </a:r>
          </a:p>
          <a:p>
            <a:pPr marL="685800" lvl="1" indent="-457200" defTabSz="966788" eaLnBrk="1" hangingPunct="1">
              <a:lnSpc>
                <a:spcPct val="125000"/>
              </a:lnSpc>
              <a:spcBef>
                <a:spcPct val="50000"/>
              </a:spcBef>
              <a:buClr>
                <a:schemeClr val="tx1"/>
              </a:buClr>
              <a:buSzTx/>
              <a:buFontTx/>
              <a:buAutoNum type="arabicPeriod"/>
            </a:pPr>
            <a:r>
              <a:rPr lang="en-US" altLang="en-US" sz="2200" b="0" dirty="0" smtClean="0">
                <a:effectLst/>
                <a:latin typeface="Liberation Sans" panose="020B0604020202020204" pitchFamily="34" charset="0"/>
              </a:rPr>
              <a:t>Board of directors approves capital budget.</a:t>
            </a:r>
            <a:endParaRPr lang="en-US" altLang="en-US" sz="2200" b="0" dirty="0">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0" name="Isosceles Triangle 9"/>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2" name="Rounded Rectangle 11"/>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300" b="1" dirty="0">
                <a:solidFill>
                  <a:schemeClr val="bg1"/>
                </a:solidFill>
                <a:latin typeface="Liberation Sans" panose="020B0604020202020204" pitchFamily="34" charset="0"/>
              </a:rPr>
              <a:t>Describe capital budgeting inputs and apply the cash payback technique.</a:t>
            </a:r>
          </a:p>
        </p:txBody>
      </p:sp>
      <p:sp>
        <p:nvSpPr>
          <p:cNvPr id="13" name="TextBox 12"/>
          <p:cNvSpPr txBox="1"/>
          <p:nvPr/>
        </p:nvSpPr>
        <p:spPr>
          <a:xfrm>
            <a:off x="2189018" y="426570"/>
            <a:ext cx="554182" cy="707886"/>
          </a:xfrm>
          <a:prstGeom prst="rect">
            <a:avLst/>
          </a:prstGeom>
          <a:noFill/>
        </p:spPr>
        <p:txBody>
          <a:bodyPr wrap="square" rtlCol="0">
            <a:spAutoFit/>
          </a:bodyPr>
          <a:lstStyle/>
          <a:p>
            <a:pPr algn="ctr"/>
            <a:r>
              <a:rPr lang="en-US" sz="4000" b="1" i="0" dirty="0" smtClean="0">
                <a:solidFill>
                  <a:srgbClr val="E20000"/>
                </a:solidFill>
                <a:effectLst/>
                <a:latin typeface="+mn-lt"/>
              </a:rPr>
              <a:t>1</a:t>
            </a:r>
            <a:endParaRPr lang="en-US" sz="4000" b="1" i="0" dirty="0">
              <a:solidFill>
                <a:srgbClr val="E20000"/>
              </a:solidFill>
              <a:effectLst/>
              <a:latin typeface="+mn-lt"/>
            </a:endParaRP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6" name="Rectangle 4"/>
          <p:cNvSpPr>
            <a:spLocks noChangeArrowheads="1"/>
          </p:cNvSpPr>
          <p:nvPr/>
        </p:nvSpPr>
        <p:spPr bwMode="auto">
          <a:xfrm>
            <a:off x="533400" y="1295400"/>
            <a:ext cx="7772400" cy="1579536"/>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85725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4922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18351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1780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26352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0924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5496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0068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algn="l">
              <a:lnSpc>
                <a:spcPct val="120000"/>
              </a:lnSpc>
              <a:spcBef>
                <a:spcPct val="60000"/>
              </a:spcBef>
              <a:buFont typeface="Wingdings" pitchFamily="2" charset="2"/>
              <a:buNone/>
            </a:pPr>
            <a:r>
              <a:rPr lang="en-US" altLang="en-US" sz="2300" b="0" dirty="0">
                <a:solidFill>
                  <a:srgbClr val="000000"/>
                </a:solidFill>
                <a:effectLst/>
                <a:latin typeface="Liberation Sans" panose="020B0604020202020204" pitchFamily="34" charset="0"/>
              </a:rPr>
              <a:t>For purposes of capital budgeting, </a:t>
            </a:r>
            <a:r>
              <a:rPr lang="en-US" altLang="en-US" sz="2300" b="0" dirty="0">
                <a:solidFill>
                  <a:schemeClr val="tx1"/>
                </a:solidFill>
                <a:effectLst/>
                <a:latin typeface="Liberation Sans" panose="020B0604020202020204" pitchFamily="34" charset="0"/>
              </a:rPr>
              <a:t>estimated </a:t>
            </a:r>
            <a:r>
              <a:rPr lang="en-US" altLang="en-US" sz="2300" dirty="0">
                <a:solidFill>
                  <a:schemeClr val="tx1"/>
                </a:solidFill>
                <a:effectLst/>
                <a:latin typeface="Liberation Sans" panose="020B0604020202020204" pitchFamily="34" charset="0"/>
              </a:rPr>
              <a:t>cash inflows and outflows</a:t>
            </a:r>
            <a:r>
              <a:rPr lang="en-US" altLang="en-US" sz="2300" b="0" dirty="0">
                <a:solidFill>
                  <a:schemeClr val="tx1"/>
                </a:solidFill>
                <a:effectLst/>
                <a:latin typeface="Liberation Sans" panose="020B0604020202020204" pitchFamily="34" charset="0"/>
              </a:rPr>
              <a:t> are the preferred inputs.</a:t>
            </a:r>
          </a:p>
          <a:p>
            <a:pPr algn="l">
              <a:lnSpc>
                <a:spcPct val="120000"/>
              </a:lnSpc>
              <a:spcBef>
                <a:spcPct val="60000"/>
              </a:spcBef>
              <a:buFont typeface="Wingdings" pitchFamily="2" charset="2"/>
              <a:buNone/>
            </a:pPr>
            <a:r>
              <a:rPr lang="en-US" altLang="en-US" sz="2300" dirty="0">
                <a:solidFill>
                  <a:srgbClr val="CC0000"/>
                </a:solidFill>
                <a:effectLst/>
                <a:latin typeface="Liberation Sans" panose="020B0604020202020204" pitchFamily="34" charset="0"/>
              </a:rPr>
              <a:t>Why?</a:t>
            </a:r>
            <a:r>
              <a:rPr lang="en-US" altLang="en-US" sz="2300" b="0" dirty="0">
                <a:solidFill>
                  <a:srgbClr val="CC0000"/>
                </a:solidFill>
                <a:effectLst/>
                <a:latin typeface="Liberation Sans" panose="020B0604020202020204" pitchFamily="34" charset="0"/>
              </a:rPr>
              <a:t> </a:t>
            </a:r>
          </a:p>
        </p:txBody>
      </p:sp>
      <p:sp>
        <p:nvSpPr>
          <p:cNvPr id="412698" name="Rectangle 26"/>
          <p:cNvSpPr>
            <a:spLocks noChangeArrowheads="1"/>
          </p:cNvSpPr>
          <p:nvPr/>
        </p:nvSpPr>
        <p:spPr bwMode="auto">
          <a:xfrm>
            <a:off x="533400" y="2990850"/>
            <a:ext cx="7772400" cy="942438"/>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85725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4922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18351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178050" indent="-2286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26352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0924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5496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006850" indent="-2286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algn="l">
              <a:lnSpc>
                <a:spcPct val="120000"/>
              </a:lnSpc>
              <a:spcBef>
                <a:spcPct val="60000"/>
              </a:spcBef>
              <a:buFont typeface="Wingdings" pitchFamily="2" charset="2"/>
              <a:buNone/>
            </a:pPr>
            <a:r>
              <a:rPr lang="en-US" altLang="en-US" sz="2300" b="0" dirty="0">
                <a:solidFill>
                  <a:srgbClr val="000000"/>
                </a:solidFill>
                <a:effectLst/>
                <a:latin typeface="Liberation Sans" panose="020B0604020202020204" pitchFamily="34" charset="0"/>
              </a:rPr>
              <a:t>Ultimately, the value of all financial investments is determined by the value of cash flows received and paid.</a:t>
            </a:r>
          </a:p>
        </p:txBody>
      </p:sp>
      <p:sp>
        <p:nvSpPr>
          <p:cNvPr id="8"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CASH FLOW INFORMATION</a:t>
            </a:r>
          </a:p>
          <a:p>
            <a:pPr algn="l"/>
            <a:endParaRPr lang="en-US" altLang="en-US" sz="3200" b="1" dirty="0">
              <a:solidFill>
                <a:schemeClr val="tx2">
                  <a:lumMod val="50000"/>
                </a:schemeClr>
              </a:solidFill>
              <a:effectLst/>
              <a:latin typeface="Liberation Sans" panose="020B0604020202020204" pitchFamily="34" charset="0"/>
            </a:endParaRP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extLst>
      <p:ext uri="{BB962C8B-B14F-4D97-AF65-F5344CB8AC3E}">
        <p14:creationId xmlns:p14="http://schemas.microsoft.com/office/powerpoint/2010/main" val="173153364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2698"/>
                                        </p:tgtEl>
                                        <p:attrNameLst>
                                          <p:attrName>style.visibility</p:attrName>
                                        </p:attrNameLst>
                                      </p:cBhvr>
                                      <p:to>
                                        <p:strVal val="visible"/>
                                      </p:to>
                                    </p:set>
                                    <p:animEffect transition="in" filter="wipe(left)">
                                      <p:cBhvr>
                                        <p:cTn id="7" dur="500"/>
                                        <p:tgtEl>
                                          <p:spTgt spid="412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9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295400"/>
            <a:ext cx="8305800" cy="5071196"/>
          </a:xfrm>
          <a:prstGeom prst="rect">
            <a:avLst/>
          </a:prstGeom>
        </p:spPr>
        <p:txBody>
          <a:bodyPr wrap="square">
            <a:spAutoFit/>
          </a:bodyPr>
          <a:lstStyle/>
          <a:p>
            <a:pPr algn="l">
              <a:lnSpc>
                <a:spcPct val="110000"/>
              </a:lnSpc>
              <a:spcBef>
                <a:spcPts val="1200"/>
              </a:spcBef>
            </a:pPr>
            <a:r>
              <a:rPr lang="en-US" sz="2500" b="1" dirty="0" smtClean="0">
                <a:effectLst/>
                <a:latin typeface="Liberation Sans" panose="020B0604020202020204" pitchFamily="34" charset="0"/>
              </a:rPr>
              <a:t>Typical cash flows relating to capital budgeting decisions.</a:t>
            </a:r>
          </a:p>
          <a:p>
            <a:pPr algn="l">
              <a:lnSpc>
                <a:spcPct val="110000"/>
              </a:lnSpc>
              <a:spcBef>
                <a:spcPts val="1200"/>
              </a:spcBef>
            </a:pPr>
            <a:r>
              <a:rPr lang="en-US" sz="2300" b="1" dirty="0" smtClean="0">
                <a:effectLst/>
                <a:latin typeface="Liberation Sans" panose="020B0604020202020204" pitchFamily="34" charset="0"/>
              </a:rPr>
              <a:t>Cash Outflows</a:t>
            </a:r>
            <a:endParaRPr lang="en-US" sz="2300" b="1" dirty="0">
              <a:effectLst/>
              <a:latin typeface="Liberation Sans" panose="020B0604020202020204" pitchFamily="34" charset="0"/>
            </a:endParaRPr>
          </a:p>
          <a:p>
            <a:pPr marL="463550" algn="l">
              <a:lnSpc>
                <a:spcPct val="110000"/>
              </a:lnSpc>
              <a:spcBef>
                <a:spcPts val="300"/>
              </a:spcBef>
            </a:pPr>
            <a:r>
              <a:rPr lang="en-US" sz="2200" dirty="0">
                <a:effectLst/>
                <a:latin typeface="Liberation Sans" panose="020B0604020202020204" pitchFamily="34" charset="0"/>
              </a:rPr>
              <a:t>Initial investment</a:t>
            </a:r>
          </a:p>
          <a:p>
            <a:pPr marL="463550" algn="l">
              <a:lnSpc>
                <a:spcPct val="110000"/>
              </a:lnSpc>
              <a:spcBef>
                <a:spcPts val="0"/>
              </a:spcBef>
            </a:pPr>
            <a:r>
              <a:rPr lang="en-US" sz="2200" dirty="0">
                <a:effectLst/>
                <a:latin typeface="Liberation Sans" panose="020B0604020202020204" pitchFamily="34" charset="0"/>
              </a:rPr>
              <a:t>Repairs and maintenance</a:t>
            </a:r>
          </a:p>
          <a:p>
            <a:pPr marL="463550" algn="l">
              <a:lnSpc>
                <a:spcPct val="110000"/>
              </a:lnSpc>
              <a:spcBef>
                <a:spcPts val="0"/>
              </a:spcBef>
            </a:pPr>
            <a:r>
              <a:rPr lang="en-US" sz="2200" dirty="0">
                <a:effectLst/>
                <a:latin typeface="Liberation Sans" panose="020B0604020202020204" pitchFamily="34" charset="0"/>
              </a:rPr>
              <a:t>Increased operating costs</a:t>
            </a:r>
          </a:p>
          <a:p>
            <a:pPr marL="463550" algn="l">
              <a:lnSpc>
                <a:spcPct val="110000"/>
              </a:lnSpc>
              <a:spcBef>
                <a:spcPts val="0"/>
              </a:spcBef>
            </a:pPr>
            <a:r>
              <a:rPr lang="en-US" sz="2200" dirty="0">
                <a:effectLst/>
                <a:latin typeface="Liberation Sans" panose="020B0604020202020204" pitchFamily="34" charset="0"/>
              </a:rPr>
              <a:t>Overhaul of equipment</a:t>
            </a:r>
          </a:p>
          <a:p>
            <a:pPr algn="l">
              <a:lnSpc>
                <a:spcPct val="110000"/>
              </a:lnSpc>
              <a:spcBef>
                <a:spcPts val="300"/>
              </a:spcBef>
            </a:pPr>
            <a:r>
              <a:rPr lang="en-US" sz="2300" b="1" dirty="0">
                <a:effectLst/>
                <a:latin typeface="Liberation Sans" panose="020B0604020202020204" pitchFamily="34" charset="0"/>
              </a:rPr>
              <a:t>Cash </a:t>
            </a:r>
            <a:r>
              <a:rPr lang="en-US" sz="2300" b="1" dirty="0" smtClean="0">
                <a:effectLst/>
                <a:latin typeface="Liberation Sans" panose="020B0604020202020204" pitchFamily="34" charset="0"/>
              </a:rPr>
              <a:t>Inflows</a:t>
            </a:r>
            <a:endParaRPr lang="en-US" sz="2300" b="1" dirty="0">
              <a:effectLst/>
              <a:latin typeface="Liberation Sans" panose="020B0604020202020204" pitchFamily="34" charset="0"/>
            </a:endParaRPr>
          </a:p>
          <a:p>
            <a:pPr marL="463550" algn="l">
              <a:lnSpc>
                <a:spcPct val="110000"/>
              </a:lnSpc>
              <a:spcBef>
                <a:spcPts val="300"/>
              </a:spcBef>
            </a:pPr>
            <a:r>
              <a:rPr lang="en-US" sz="2200" dirty="0">
                <a:effectLst/>
                <a:latin typeface="Liberation Sans" panose="020B0604020202020204" pitchFamily="34" charset="0"/>
              </a:rPr>
              <a:t>Sale of old equipment</a:t>
            </a:r>
          </a:p>
          <a:p>
            <a:pPr marL="463550" algn="l">
              <a:lnSpc>
                <a:spcPct val="110000"/>
              </a:lnSpc>
              <a:spcBef>
                <a:spcPts val="0"/>
              </a:spcBef>
            </a:pPr>
            <a:r>
              <a:rPr lang="en-US" sz="2200" dirty="0">
                <a:effectLst/>
                <a:latin typeface="Liberation Sans" panose="020B0604020202020204" pitchFamily="34" charset="0"/>
              </a:rPr>
              <a:t>Increased cash received from customers</a:t>
            </a:r>
          </a:p>
          <a:p>
            <a:pPr marL="463550" algn="l">
              <a:lnSpc>
                <a:spcPct val="110000"/>
              </a:lnSpc>
              <a:spcBef>
                <a:spcPts val="0"/>
              </a:spcBef>
            </a:pPr>
            <a:r>
              <a:rPr lang="en-US" sz="2200" dirty="0">
                <a:effectLst/>
                <a:latin typeface="Liberation Sans" panose="020B0604020202020204" pitchFamily="34" charset="0"/>
              </a:rPr>
              <a:t>Reduced cash </a:t>
            </a:r>
            <a:r>
              <a:rPr lang="en-US" sz="2200" dirty="0" smtClean="0">
                <a:effectLst/>
                <a:latin typeface="Liberation Sans" panose="020B0604020202020204" pitchFamily="34" charset="0"/>
              </a:rPr>
              <a:t>outflows </a:t>
            </a:r>
            <a:r>
              <a:rPr lang="en-US" sz="2200" dirty="0">
                <a:effectLst/>
                <a:latin typeface="Liberation Sans" panose="020B0604020202020204" pitchFamily="34" charset="0"/>
              </a:rPr>
              <a:t>related to operating costs</a:t>
            </a:r>
          </a:p>
          <a:p>
            <a:pPr marL="463550" algn="l">
              <a:lnSpc>
                <a:spcPct val="110000"/>
              </a:lnSpc>
              <a:spcBef>
                <a:spcPts val="0"/>
              </a:spcBef>
            </a:pPr>
            <a:r>
              <a:rPr lang="en-US" sz="2200" dirty="0">
                <a:effectLst/>
                <a:latin typeface="Liberation Sans" panose="020B0604020202020204" pitchFamily="34" charset="0"/>
              </a:rPr>
              <a:t>Salvage value of equipment</a:t>
            </a:r>
          </a:p>
        </p:txBody>
      </p:sp>
      <p:sp>
        <p:nvSpPr>
          <p:cNvPr id="718855" name="Rectangle 7"/>
          <p:cNvSpPr>
            <a:spLocks noChangeArrowheads="1"/>
          </p:cNvSpPr>
          <p:nvPr/>
        </p:nvSpPr>
        <p:spPr bwMode="auto">
          <a:xfrm>
            <a:off x="6553200" y="2133600"/>
            <a:ext cx="2057400" cy="276999"/>
          </a:xfrm>
          <a:prstGeom prst="rect">
            <a:avLst/>
          </a:prstGeom>
          <a:solidFill>
            <a:schemeClr val="bg1"/>
          </a:solidFill>
          <a:ln w="1270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0"/>
              </a:spcBef>
              <a:buClrTx/>
              <a:buSzTx/>
              <a:buFontTx/>
              <a:buNone/>
            </a:pPr>
            <a:r>
              <a:rPr lang="en-US" altLang="en-US" sz="1200" b="1" dirty="0" smtClean="0">
                <a:solidFill>
                  <a:schemeClr val="tx1"/>
                </a:solidFill>
                <a:effectLst/>
                <a:latin typeface="Liberation Sans" panose="020B0604020202020204" pitchFamily="34" charset="0"/>
              </a:rPr>
              <a:t>ILLUSTRATION 16-2</a:t>
            </a:r>
            <a:endParaRPr lang="en-US" altLang="en-US" sz="1200" b="1" dirty="0">
              <a:solidFill>
                <a:schemeClr val="tx1"/>
              </a:solidFill>
              <a:effectLst/>
              <a:latin typeface="Liberation Sans" panose="020B0604020202020204" pitchFamily="34" charset="0"/>
            </a:endParaRPr>
          </a:p>
        </p:txBody>
      </p:sp>
      <p:sp>
        <p:nvSpPr>
          <p:cNvPr id="8"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effectLst/>
              <a:latin typeface="Liberation Sans" panose="020B0604020202020204" pitchFamily="34" charset="0"/>
            </a:endParaRPr>
          </a:p>
        </p:txBody>
      </p:sp>
      <p:sp>
        <p:nvSpPr>
          <p:cNvPr id="9"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CASH FLOW INFORMATION</a:t>
            </a:r>
          </a:p>
          <a:p>
            <a:pPr algn="l"/>
            <a:endParaRPr lang="en-US" altLang="en-US" sz="3200" b="1" dirty="0">
              <a:solidFill>
                <a:schemeClr val="tx2">
                  <a:lumMod val="50000"/>
                </a:schemeClr>
              </a:solidFill>
              <a:effectLst/>
              <a:latin typeface="Liberation Sans" panose="020B0604020202020204" pitchFamily="34" charset="0"/>
            </a:endParaRP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extLst>
      <p:ext uri="{BB962C8B-B14F-4D97-AF65-F5344CB8AC3E}">
        <p14:creationId xmlns:p14="http://schemas.microsoft.com/office/powerpoint/2010/main" val="1191624097"/>
      </p:ext>
    </p:extLst>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0898" name="Rectangle 2"/>
          <p:cNvSpPr>
            <a:spLocks noChangeArrowheads="1"/>
          </p:cNvSpPr>
          <p:nvPr/>
        </p:nvSpPr>
        <p:spPr bwMode="auto">
          <a:xfrm>
            <a:off x="533400" y="1295400"/>
            <a:ext cx="7772400" cy="2955297"/>
          </a:xfrm>
          <a:prstGeom prst="rect">
            <a:avLst/>
          </a:prstGeom>
          <a:solidFill>
            <a:schemeClr val="bg1"/>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68580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809750" indent="-5334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2457450" indent="-5334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3105150" indent="-5334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35623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40195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44767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933950" indent="-5334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algn="l">
              <a:lnSpc>
                <a:spcPct val="120000"/>
              </a:lnSpc>
              <a:spcBef>
                <a:spcPct val="60000"/>
              </a:spcBef>
              <a:buFont typeface="Wingdings" pitchFamily="2" charset="2"/>
              <a:buNone/>
            </a:pPr>
            <a:r>
              <a:rPr lang="en-US" altLang="en-US" sz="2300" dirty="0">
                <a:solidFill>
                  <a:srgbClr val="000000"/>
                </a:solidFill>
                <a:effectLst/>
                <a:latin typeface="Liberation Sans" panose="020B0604020202020204" pitchFamily="34" charset="0"/>
              </a:rPr>
              <a:t>Capital budgeting decisions depend on:</a:t>
            </a:r>
          </a:p>
          <a:p>
            <a:pPr lvl="1" algn="l">
              <a:lnSpc>
                <a:spcPct val="120000"/>
              </a:lnSpc>
              <a:spcBef>
                <a:spcPct val="60000"/>
              </a:spcBef>
              <a:buClr>
                <a:schemeClr val="tx1"/>
              </a:buClr>
              <a:buSzTx/>
              <a:buFont typeface="Wingdings" pitchFamily="2" charset="2"/>
              <a:buAutoNum type="arabicPeriod"/>
            </a:pPr>
            <a:r>
              <a:rPr lang="en-US" altLang="en-US" sz="2200" b="0" dirty="0">
                <a:solidFill>
                  <a:srgbClr val="000000"/>
                </a:solidFill>
                <a:effectLst/>
                <a:latin typeface="Liberation Sans" panose="020B0604020202020204" pitchFamily="34" charset="0"/>
              </a:rPr>
              <a:t>Availability of funds.</a:t>
            </a:r>
          </a:p>
          <a:p>
            <a:pPr lvl="1" algn="l">
              <a:lnSpc>
                <a:spcPct val="120000"/>
              </a:lnSpc>
              <a:spcBef>
                <a:spcPct val="60000"/>
              </a:spcBef>
              <a:buClr>
                <a:schemeClr val="tx1"/>
              </a:buClr>
              <a:buSzTx/>
              <a:buFont typeface="Wingdings" pitchFamily="2" charset="2"/>
              <a:buAutoNum type="arabicPeriod"/>
            </a:pPr>
            <a:r>
              <a:rPr lang="en-US" altLang="en-US" sz="2200" b="0" dirty="0">
                <a:solidFill>
                  <a:srgbClr val="000000"/>
                </a:solidFill>
                <a:effectLst/>
                <a:latin typeface="Liberation Sans" panose="020B0604020202020204" pitchFamily="34" charset="0"/>
              </a:rPr>
              <a:t>Relationships among proposed projects.</a:t>
            </a:r>
          </a:p>
          <a:p>
            <a:pPr lvl="1" algn="l">
              <a:lnSpc>
                <a:spcPct val="120000"/>
              </a:lnSpc>
              <a:spcBef>
                <a:spcPct val="60000"/>
              </a:spcBef>
              <a:buClr>
                <a:schemeClr val="tx1"/>
              </a:buClr>
              <a:buSzTx/>
              <a:buFont typeface="Wingdings" pitchFamily="2" charset="2"/>
              <a:buAutoNum type="arabicPeriod"/>
            </a:pPr>
            <a:r>
              <a:rPr lang="en-US" altLang="en-US" sz="2200" b="0" dirty="0">
                <a:solidFill>
                  <a:srgbClr val="000000"/>
                </a:solidFill>
                <a:effectLst/>
                <a:latin typeface="Liberation Sans" panose="020B0604020202020204" pitchFamily="34" charset="0"/>
              </a:rPr>
              <a:t>Company’s basic decision-making approach.</a:t>
            </a:r>
          </a:p>
          <a:p>
            <a:pPr lvl="1" algn="l">
              <a:lnSpc>
                <a:spcPct val="120000"/>
              </a:lnSpc>
              <a:spcBef>
                <a:spcPct val="60000"/>
              </a:spcBef>
              <a:buClr>
                <a:schemeClr val="tx1"/>
              </a:buClr>
              <a:buSzTx/>
              <a:buFont typeface="Wingdings" pitchFamily="2" charset="2"/>
              <a:buAutoNum type="arabicPeriod"/>
            </a:pPr>
            <a:r>
              <a:rPr lang="en-US" altLang="en-US" sz="2200" b="0" dirty="0">
                <a:solidFill>
                  <a:srgbClr val="000000"/>
                </a:solidFill>
                <a:effectLst/>
                <a:latin typeface="Liberation Sans" panose="020B0604020202020204" pitchFamily="34" charset="0"/>
              </a:rPr>
              <a:t>Risk associated with a particular project.</a:t>
            </a:r>
          </a:p>
        </p:txBody>
      </p:sp>
      <p:sp>
        <p:nvSpPr>
          <p:cNvPr id="7"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CASH FLOW INFORMATION</a:t>
            </a:r>
          </a:p>
          <a:p>
            <a:pPr algn="l"/>
            <a:endParaRPr lang="en-US" altLang="en-US" sz="3200" b="1" dirty="0">
              <a:solidFill>
                <a:schemeClr val="tx2">
                  <a:lumMod val="50000"/>
                </a:schemeClr>
              </a:solidFill>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extLst>
      <p:ext uri="{BB962C8B-B14F-4D97-AF65-F5344CB8AC3E}">
        <p14:creationId xmlns:p14="http://schemas.microsoft.com/office/powerpoint/2010/main" val="3088235142"/>
      </p:ext>
    </p:extLst>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2950" name="Rectangle 6"/>
          <p:cNvSpPr>
            <a:spLocks noChangeArrowheads="1"/>
          </p:cNvSpPr>
          <p:nvPr/>
        </p:nvSpPr>
        <p:spPr bwMode="auto">
          <a:xfrm>
            <a:off x="533400" y="1295400"/>
            <a:ext cx="7924800" cy="90550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60000"/>
              </a:spcBef>
              <a:buClr>
                <a:srgbClr val="800000"/>
              </a:buClr>
              <a:buSzPct val="80000"/>
              <a:buFont typeface="Wingdings" pitchFamily="2" charset="2"/>
              <a:buNone/>
            </a:pPr>
            <a:r>
              <a:rPr lang="en-US" altLang="en-US" sz="2300" b="0" dirty="0">
                <a:solidFill>
                  <a:srgbClr val="000000"/>
                </a:solidFill>
                <a:effectLst/>
                <a:latin typeface="Liberation Sans" panose="020B0604020202020204" pitchFamily="34" charset="0"/>
              </a:rPr>
              <a:t>Stewart Shipping Company is considering an investment of $130,000 in new equipment. </a:t>
            </a:r>
          </a:p>
        </p:txBody>
      </p:sp>
      <p:sp>
        <p:nvSpPr>
          <p:cNvPr id="722952" name="Rectangle 8"/>
          <p:cNvSpPr>
            <a:spLocks noChangeArrowheads="1"/>
          </p:cNvSpPr>
          <p:nvPr/>
        </p:nvSpPr>
        <p:spPr bwMode="auto">
          <a:xfrm>
            <a:off x="651298" y="5731830"/>
            <a:ext cx="4253552"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smtClean="0">
                <a:effectLst/>
                <a:latin typeface="Liberation Sans" panose="020B0604020202020204" pitchFamily="34" charset="0"/>
              </a:rPr>
              <a:t>ILLUSTRATION 16-3 </a:t>
            </a:r>
            <a:endParaRPr lang="en-US" altLang="en-US" sz="1200" b="1" dirty="0" smtClean="0">
              <a:effectLst/>
              <a:latin typeface="Liberation Sans" panose="020B0604020202020204" pitchFamily="34" charset="0"/>
            </a:endParaRPr>
          </a:p>
          <a:p>
            <a:pPr algn="l"/>
            <a:r>
              <a:rPr lang="en-US" altLang="en-US" sz="1200" dirty="0" smtClean="0">
                <a:effectLst/>
                <a:latin typeface="Liberation Sans" panose="020B0604020202020204" pitchFamily="34" charset="0"/>
              </a:rPr>
              <a:t>Investment </a:t>
            </a:r>
            <a:r>
              <a:rPr lang="en-US" altLang="en-US" sz="1200" dirty="0">
                <a:effectLst/>
                <a:latin typeface="Liberation Sans" panose="020B0604020202020204" pitchFamily="34" charset="0"/>
              </a:rPr>
              <a:t>information for Stewart Shipping example</a:t>
            </a: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ILLUSTRATIVE DATA</a:t>
            </a:r>
          </a:p>
          <a:p>
            <a:pPr algn="l"/>
            <a:endParaRPr lang="en-US" altLang="en-US" sz="3200" b="1" dirty="0">
              <a:solidFill>
                <a:schemeClr val="tx2">
                  <a:lumMod val="50000"/>
                </a:schemeClr>
              </a:solidFill>
              <a:effectLst/>
              <a:latin typeface="Liberation Sans" panose="020B0604020202020204" pitchFamily="34" charset="0"/>
            </a:endParaRPr>
          </a:p>
        </p:txBody>
      </p:sp>
      <p:sp>
        <p:nvSpPr>
          <p:cNvPr id="1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pic>
        <p:nvPicPr>
          <p:cNvPr id="2" name="Picture 1"/>
          <p:cNvPicPr>
            <a:picLocks noChangeAspect="1"/>
          </p:cNvPicPr>
          <p:nvPr/>
        </p:nvPicPr>
        <p:blipFill>
          <a:blip r:embed="rId3"/>
          <a:stretch>
            <a:fillRect/>
          </a:stretch>
        </p:blipFill>
        <p:spPr>
          <a:xfrm>
            <a:off x="738930" y="2438400"/>
            <a:ext cx="7666138" cy="3240327"/>
          </a:xfrm>
          <a:prstGeom prst="rect">
            <a:avLst/>
          </a:prstGeom>
          <a:noFill/>
          <a:ln w="12700" cap="sq" cmpd="sng">
            <a:solidFill>
              <a:schemeClr val="tx1"/>
            </a:solidFill>
            <a:prstDash val="solid"/>
            <a:miter lim="800000"/>
            <a:headEnd type="none" w="sm" len="sm"/>
            <a:tailEnd type="none" w="sm" len="sm"/>
          </a:ln>
        </p:spPr>
      </p:pic>
    </p:spTree>
    <p:extLst>
      <p:ext uri="{BB962C8B-B14F-4D97-AF65-F5344CB8AC3E}">
        <p14:creationId xmlns:p14="http://schemas.microsoft.com/office/powerpoint/2010/main" val="3848936235"/>
      </p:ext>
    </p:extLst>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5002" name="Rectangle 10"/>
          <p:cNvSpPr>
            <a:spLocks noChangeArrowheads="1"/>
          </p:cNvSpPr>
          <p:nvPr/>
        </p:nvSpPr>
        <p:spPr bwMode="auto">
          <a:xfrm>
            <a:off x="609600" y="4419600"/>
            <a:ext cx="8153400" cy="1108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60000"/>
              </a:spcBef>
              <a:buClr>
                <a:srgbClr val="800000"/>
              </a:buClr>
              <a:buSzPct val="80000"/>
              <a:buFont typeface="Wingdings" pitchFamily="2" charset="2"/>
              <a:buNone/>
            </a:pPr>
            <a:r>
              <a:rPr lang="en-US" altLang="en-US" sz="2200" b="0" dirty="0">
                <a:solidFill>
                  <a:srgbClr val="000000"/>
                </a:solidFill>
                <a:effectLst/>
                <a:latin typeface="Liberation Sans" panose="020B0604020202020204" pitchFamily="34" charset="0"/>
              </a:rPr>
              <a:t>Cash payback period for Stewart is …</a:t>
            </a:r>
          </a:p>
          <a:p>
            <a:pPr algn="l">
              <a:lnSpc>
                <a:spcPct val="120000"/>
              </a:lnSpc>
              <a:spcBef>
                <a:spcPct val="60000"/>
              </a:spcBef>
              <a:buClr>
                <a:srgbClr val="800000"/>
              </a:buClr>
              <a:buSzPct val="80000"/>
              <a:buFont typeface="Wingdings" pitchFamily="2" charset="2"/>
              <a:buNone/>
            </a:pPr>
            <a:r>
              <a:rPr lang="en-US" altLang="en-US" sz="2200" b="0" dirty="0">
                <a:solidFill>
                  <a:srgbClr val="000000"/>
                </a:solidFill>
                <a:effectLst/>
                <a:latin typeface="Liberation Sans" panose="020B0604020202020204" pitchFamily="34" charset="0"/>
              </a:rPr>
              <a:t>$130,000   </a:t>
            </a:r>
            <a:r>
              <a:rPr lang="en-US" altLang="en-US" sz="2200" b="0" dirty="0">
                <a:solidFill>
                  <a:srgbClr val="000000"/>
                </a:solidFill>
                <a:effectLst/>
                <a:latin typeface="Liberation Sans" panose="020B0604020202020204" pitchFamily="34" charset="0"/>
                <a:cs typeface="Arial" charset="0"/>
              </a:rPr>
              <a:t>÷</a:t>
            </a:r>
            <a:r>
              <a:rPr lang="en-US" altLang="en-US" sz="2200" b="0" dirty="0">
                <a:solidFill>
                  <a:srgbClr val="000000"/>
                </a:solidFill>
                <a:effectLst/>
                <a:latin typeface="Liberation Sans" panose="020B0604020202020204" pitchFamily="34" charset="0"/>
              </a:rPr>
              <a:t>   $24,000   =   5.42 years</a:t>
            </a:r>
          </a:p>
        </p:txBody>
      </p:sp>
      <p:sp>
        <p:nvSpPr>
          <p:cNvPr id="725000" name="Rectangle 8"/>
          <p:cNvSpPr>
            <a:spLocks noChangeArrowheads="1"/>
          </p:cNvSpPr>
          <p:nvPr/>
        </p:nvSpPr>
        <p:spPr bwMode="auto">
          <a:xfrm>
            <a:off x="533400" y="1295400"/>
            <a:ext cx="8001000" cy="142026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60000"/>
              </a:spcBef>
              <a:buClr>
                <a:srgbClr val="800000"/>
              </a:buClr>
              <a:buSzPct val="80000"/>
              <a:buFont typeface="Wingdings" pitchFamily="2" charset="2"/>
              <a:buNone/>
            </a:pPr>
            <a:r>
              <a:rPr lang="en-US" altLang="en-US" sz="2300" b="1" dirty="0">
                <a:solidFill>
                  <a:schemeClr val="tx2">
                    <a:lumMod val="50000"/>
                  </a:schemeClr>
                </a:solidFill>
                <a:effectLst/>
                <a:latin typeface="Liberation Sans" panose="020B0604020202020204" pitchFamily="34" charset="0"/>
              </a:rPr>
              <a:t>Cash payback technique </a:t>
            </a:r>
            <a:r>
              <a:rPr lang="en-US" altLang="en-US" sz="2300" b="0" dirty="0">
                <a:solidFill>
                  <a:srgbClr val="000000"/>
                </a:solidFill>
                <a:effectLst/>
                <a:latin typeface="Liberation Sans" panose="020B0604020202020204" pitchFamily="34" charset="0"/>
              </a:rPr>
              <a:t>identifies the time period required to recover the cost of the capital investment from the net annual cash inflow produced by the investment.</a:t>
            </a:r>
          </a:p>
        </p:txBody>
      </p:sp>
      <p:sp>
        <p:nvSpPr>
          <p:cNvPr id="724999" name="Rectangle 7"/>
          <p:cNvSpPr>
            <a:spLocks noChangeArrowheads="1"/>
          </p:cNvSpPr>
          <p:nvPr/>
        </p:nvSpPr>
        <p:spPr bwMode="auto">
          <a:xfrm>
            <a:off x="7086600" y="2762639"/>
            <a:ext cx="17526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smtClean="0">
                <a:effectLst/>
                <a:latin typeface="Liberation Sans" panose="020B0604020202020204" pitchFamily="34" charset="0"/>
              </a:rPr>
              <a:t>ILLUSTRATION 16-4 </a:t>
            </a:r>
            <a:r>
              <a:rPr lang="en-US" altLang="en-US" sz="1200" dirty="0">
                <a:effectLst/>
                <a:latin typeface="Liberation Sans" panose="020B0604020202020204" pitchFamily="34" charset="0"/>
              </a:rPr>
              <a:t>Cash payback formula </a:t>
            </a:r>
            <a:endParaRPr lang="en-US" altLang="en-US" sz="1200" dirty="0">
              <a:solidFill>
                <a:schemeClr val="tx1"/>
              </a:solidFill>
              <a:effectLst/>
              <a:latin typeface="Liberation Sans" panose="020B0604020202020204" pitchFamily="34" charset="0"/>
            </a:endParaRPr>
          </a:p>
        </p:txBody>
      </p:sp>
      <p:sp>
        <p:nvSpPr>
          <p:cNvPr id="725004" name="Rectangle 12"/>
          <p:cNvSpPr>
            <a:spLocks noChangeArrowheads="1"/>
          </p:cNvSpPr>
          <p:nvPr/>
        </p:nvSpPr>
        <p:spPr bwMode="auto">
          <a:xfrm>
            <a:off x="609600" y="5086350"/>
            <a:ext cx="1371600" cy="4572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725005" name="Rectangle 13"/>
          <p:cNvSpPr>
            <a:spLocks noChangeArrowheads="1"/>
          </p:cNvSpPr>
          <p:nvPr/>
        </p:nvSpPr>
        <p:spPr bwMode="auto">
          <a:xfrm>
            <a:off x="2286000" y="5086350"/>
            <a:ext cx="1295400" cy="4572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725006" name="Rectangle 14"/>
          <p:cNvSpPr>
            <a:spLocks noChangeArrowheads="1"/>
          </p:cNvSpPr>
          <p:nvPr/>
        </p:nvSpPr>
        <p:spPr bwMode="auto">
          <a:xfrm>
            <a:off x="3962400" y="5086350"/>
            <a:ext cx="1600200" cy="4572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pic>
        <p:nvPicPr>
          <p:cNvPr id="725007"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279775"/>
            <a:ext cx="8229600" cy="682625"/>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12"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3" name="Rectangle 12"/>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CASH PAYBACK</a:t>
            </a:r>
            <a:endParaRPr lang="en-US" altLang="en-US" sz="3200" b="1" dirty="0">
              <a:solidFill>
                <a:schemeClr val="tx2">
                  <a:lumMod val="50000"/>
                </a:schemeClr>
              </a:solidFill>
              <a:effectLst/>
              <a:latin typeface="Liberation Sans" panose="020B0604020202020204" pitchFamily="34" charset="0"/>
            </a:endParaRPr>
          </a:p>
        </p:txBody>
      </p:sp>
      <p:sp>
        <p:nvSpPr>
          <p:cNvPr id="14"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extLst>
      <p:ext uri="{BB962C8B-B14F-4D97-AF65-F5344CB8AC3E}">
        <p14:creationId xmlns:p14="http://schemas.microsoft.com/office/powerpoint/2010/main" val="14843263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725004"/>
                                        </p:tgtEl>
                                      </p:cBhvr>
                                    </p:animEffect>
                                    <p:set>
                                      <p:cBhvr>
                                        <p:cTn id="7" dur="1" fill="hold">
                                          <p:stCondLst>
                                            <p:cond delay="499"/>
                                          </p:stCondLst>
                                        </p:cTn>
                                        <p:tgtEl>
                                          <p:spTgt spid="72500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725005"/>
                                        </p:tgtEl>
                                      </p:cBhvr>
                                    </p:animEffect>
                                    <p:set>
                                      <p:cBhvr>
                                        <p:cTn id="12" dur="1" fill="hold">
                                          <p:stCondLst>
                                            <p:cond delay="499"/>
                                          </p:stCondLst>
                                        </p:cTn>
                                        <p:tgtEl>
                                          <p:spTgt spid="72500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725006"/>
                                        </p:tgtEl>
                                      </p:cBhvr>
                                    </p:animEffect>
                                    <p:set>
                                      <p:cBhvr>
                                        <p:cTn id="17" dur="1" fill="hold">
                                          <p:stCondLst>
                                            <p:cond delay="499"/>
                                          </p:stCondLst>
                                        </p:cTn>
                                        <p:tgtEl>
                                          <p:spTgt spid="7250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5004" grpId="0" animBg="1"/>
      <p:bldP spid="725005" grpId="0" animBg="1"/>
      <p:bldP spid="72500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8114" name="Rectangle 2"/>
          <p:cNvSpPr>
            <a:spLocks noChangeArrowheads="1"/>
          </p:cNvSpPr>
          <p:nvPr/>
        </p:nvSpPr>
        <p:spPr bwMode="auto">
          <a:xfrm>
            <a:off x="533400" y="1295400"/>
            <a:ext cx="8077200" cy="16326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60000"/>
              </a:spcBef>
              <a:buClr>
                <a:srgbClr val="800000"/>
              </a:buClr>
              <a:buSzPct val="80000"/>
              <a:buFont typeface="Wingdings" pitchFamily="2" charset="2"/>
              <a:buNone/>
            </a:pPr>
            <a:r>
              <a:rPr lang="en-US" altLang="en-US" sz="2300" b="1" dirty="0">
                <a:solidFill>
                  <a:srgbClr val="000000"/>
                </a:solidFill>
                <a:effectLst/>
                <a:latin typeface="Liberation Sans" panose="020B0604020202020204" pitchFamily="34" charset="0"/>
              </a:rPr>
              <a:t>Shorter payback period = More attractive the </a:t>
            </a:r>
            <a:r>
              <a:rPr lang="en-US" altLang="en-US" sz="2300" b="1" dirty="0" smtClean="0">
                <a:solidFill>
                  <a:srgbClr val="000000"/>
                </a:solidFill>
                <a:effectLst/>
                <a:latin typeface="Liberation Sans" panose="020B0604020202020204" pitchFamily="34" charset="0"/>
              </a:rPr>
              <a:t>investment</a:t>
            </a:r>
            <a:endParaRPr lang="en-US" altLang="en-US" sz="2300" b="1" dirty="0">
              <a:solidFill>
                <a:srgbClr val="000000"/>
              </a:solidFill>
              <a:effectLst/>
              <a:latin typeface="Liberation Sans" panose="020B0604020202020204" pitchFamily="34" charset="0"/>
            </a:endParaRPr>
          </a:p>
          <a:p>
            <a:pPr algn="l">
              <a:lnSpc>
                <a:spcPct val="125000"/>
              </a:lnSpc>
              <a:spcBef>
                <a:spcPct val="60000"/>
              </a:spcBef>
              <a:buClr>
                <a:srgbClr val="800000"/>
              </a:buClr>
              <a:buSzPct val="80000"/>
              <a:buFont typeface="Wingdings" pitchFamily="2" charset="2"/>
              <a:buNone/>
            </a:pPr>
            <a:r>
              <a:rPr lang="en-US" altLang="en-US" sz="2300" b="0" dirty="0">
                <a:solidFill>
                  <a:srgbClr val="000000"/>
                </a:solidFill>
                <a:effectLst/>
                <a:latin typeface="Liberation Sans" panose="020B0604020202020204" pitchFamily="34" charset="0"/>
              </a:rPr>
              <a:t>In the case of uneven net annual cash flows, the company determines the cash payback period when </a:t>
            </a:r>
            <a:r>
              <a:rPr lang="en-US" altLang="en-US" sz="2300" b="0" dirty="0" smtClean="0">
                <a:solidFill>
                  <a:srgbClr val="000000"/>
                </a:solidFill>
                <a:effectLst/>
                <a:latin typeface="Liberation Sans" panose="020B0604020202020204" pitchFamily="34" charset="0"/>
              </a:rPr>
              <a:t>the:</a:t>
            </a:r>
            <a:endParaRPr lang="en-US" altLang="en-US" sz="2300" b="0" dirty="0">
              <a:solidFill>
                <a:srgbClr val="000000"/>
              </a:solidFill>
              <a:effectLst/>
              <a:latin typeface="Liberation Sans" panose="020B0604020202020204" pitchFamily="34" charset="0"/>
            </a:endParaRPr>
          </a:p>
        </p:txBody>
      </p:sp>
      <p:sp>
        <p:nvSpPr>
          <p:cNvPr id="858120" name="Rectangle 8"/>
          <p:cNvSpPr>
            <a:spLocks noChangeArrowheads="1"/>
          </p:cNvSpPr>
          <p:nvPr/>
        </p:nvSpPr>
        <p:spPr bwMode="auto">
          <a:xfrm>
            <a:off x="4191000" y="3810000"/>
            <a:ext cx="533400" cy="4623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p>
            <a:pPr algn="ctr">
              <a:buFont typeface="Wingdings" pitchFamily="2" charset="2"/>
              <a:buNone/>
            </a:pPr>
            <a:r>
              <a:rPr lang="en-US" altLang="en-US" b="1" dirty="0">
                <a:solidFill>
                  <a:srgbClr val="000000"/>
                </a:solidFill>
                <a:effectLst/>
                <a:latin typeface="Liberation Sans" panose="020B0604020202020204" pitchFamily="34" charset="0"/>
              </a:rPr>
              <a:t>=</a:t>
            </a:r>
          </a:p>
        </p:txBody>
      </p:sp>
      <p:sp>
        <p:nvSpPr>
          <p:cNvPr id="858127" name="Rectangle 15"/>
          <p:cNvSpPr>
            <a:spLocks noChangeArrowheads="1"/>
          </p:cNvSpPr>
          <p:nvPr/>
        </p:nvSpPr>
        <p:spPr bwMode="auto">
          <a:xfrm>
            <a:off x="990600" y="3448050"/>
            <a:ext cx="2895600" cy="1257300"/>
          </a:xfrm>
          <a:prstGeom prst="rect">
            <a:avLst/>
          </a:prstGeom>
          <a:solidFill>
            <a:srgbClr val="FFFFCC"/>
          </a:solidFill>
          <a:ln w="19050" algn="ctr">
            <a:solidFill>
              <a:schemeClr val="tx1"/>
            </a:solidFill>
            <a:miter lim="800000"/>
            <a:headEnd/>
            <a:tailEnd/>
          </a:ln>
          <a:effectLst/>
          <a:extLst/>
        </p:spPr>
        <p:txBody>
          <a:bodyPr lIns="182562" tIns="46038" rIns="182562" bIns="46038" anchor="ctr"/>
          <a:lstStyle/>
          <a:p>
            <a:pPr algn="ctr">
              <a:buFont typeface="Wingdings" pitchFamily="2" charset="2"/>
              <a:buNone/>
            </a:pPr>
            <a:r>
              <a:rPr lang="en-US" altLang="en-US" b="1" dirty="0">
                <a:effectLst/>
                <a:latin typeface="Liberation Sans" panose="020B0604020202020204" pitchFamily="34" charset="0"/>
              </a:rPr>
              <a:t>Cumulative net cash flows from the investment</a:t>
            </a:r>
          </a:p>
        </p:txBody>
      </p:sp>
      <p:sp>
        <p:nvSpPr>
          <p:cNvPr id="858128" name="Rectangle 16"/>
          <p:cNvSpPr>
            <a:spLocks noChangeArrowheads="1"/>
          </p:cNvSpPr>
          <p:nvPr/>
        </p:nvSpPr>
        <p:spPr bwMode="auto">
          <a:xfrm>
            <a:off x="4953000" y="3448050"/>
            <a:ext cx="2895600" cy="1257300"/>
          </a:xfrm>
          <a:prstGeom prst="rect">
            <a:avLst/>
          </a:prstGeom>
          <a:solidFill>
            <a:srgbClr val="FFFFCC"/>
          </a:solidFill>
          <a:ln w="19050" algn="ctr">
            <a:solidFill>
              <a:schemeClr val="tx1"/>
            </a:solidFill>
            <a:miter lim="800000"/>
            <a:headEnd/>
            <a:tailEnd/>
          </a:ln>
          <a:effectLst/>
          <a:extLst/>
        </p:spPr>
        <p:txBody>
          <a:bodyPr lIns="182562" tIns="46038" rIns="182562" bIns="46038" anchor="ctr"/>
          <a:lstStyle/>
          <a:p>
            <a:pPr algn="ctr">
              <a:buFont typeface="Wingdings" pitchFamily="2" charset="2"/>
              <a:buNone/>
            </a:pPr>
            <a:r>
              <a:rPr lang="en-US" altLang="en-US" b="1" dirty="0">
                <a:effectLst/>
                <a:latin typeface="Liberation Sans" panose="020B0604020202020204" pitchFamily="34" charset="0"/>
              </a:rPr>
              <a:t>Cost of the investment</a:t>
            </a:r>
          </a:p>
        </p:txBody>
      </p:sp>
      <p:sp>
        <p:nvSpPr>
          <p:cNvPr id="11"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4" name="Rectangle 13"/>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CASH PAYBACK</a:t>
            </a:r>
            <a:endParaRPr lang="en-US" altLang="en-US" sz="3200" b="1" dirty="0">
              <a:solidFill>
                <a:schemeClr val="tx2">
                  <a:lumMod val="50000"/>
                </a:schemeClr>
              </a:solidFill>
              <a:effectLst/>
              <a:latin typeface="Liberation Sans" panose="020B0604020202020204" pitchFamily="34" charset="0"/>
            </a:endParaRPr>
          </a:p>
        </p:txBody>
      </p:sp>
    </p:spTree>
    <p:extLst>
      <p:ext uri="{BB962C8B-B14F-4D97-AF65-F5344CB8AC3E}">
        <p14:creationId xmlns:p14="http://schemas.microsoft.com/office/powerpoint/2010/main" val="2505079123"/>
      </p:ext>
    </p:extLst>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71990" y="2449620"/>
            <a:ext cx="8600021" cy="2339141"/>
          </a:xfrm>
          <a:prstGeom prst="rect">
            <a:avLst/>
          </a:prstGeom>
          <a:noFill/>
          <a:ln w="19050" algn="ctr">
            <a:solidFill>
              <a:schemeClr val="tx1"/>
            </a:solidFill>
            <a:miter lim="800000"/>
            <a:headEnd/>
            <a:tailEnd/>
          </a:ln>
          <a:effectLst/>
        </p:spPr>
      </p:pic>
      <p:pic>
        <p:nvPicPr>
          <p:cNvPr id="4" name="Picture 3"/>
          <p:cNvPicPr preferRelativeResize="0">
            <a:picLocks/>
          </p:cNvPicPr>
          <p:nvPr/>
        </p:nvPicPr>
        <p:blipFill>
          <a:blip r:embed="rId4"/>
          <a:stretch>
            <a:fillRect/>
          </a:stretch>
        </p:blipFill>
        <p:spPr>
          <a:xfrm>
            <a:off x="5282065" y="3832754"/>
            <a:ext cx="1665279" cy="947746"/>
          </a:xfrm>
          <a:prstGeom prst="rect">
            <a:avLst/>
          </a:prstGeom>
        </p:spPr>
      </p:pic>
      <p:sp>
        <p:nvSpPr>
          <p:cNvPr id="731138" name="Rectangle 2"/>
          <p:cNvSpPr>
            <a:spLocks noChangeArrowheads="1"/>
          </p:cNvSpPr>
          <p:nvPr/>
        </p:nvSpPr>
        <p:spPr bwMode="auto">
          <a:xfrm>
            <a:off x="533400" y="1295400"/>
            <a:ext cx="8001000" cy="97783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60000"/>
              </a:spcBef>
              <a:buClr>
                <a:srgbClr val="800000"/>
              </a:buClr>
              <a:buSzPct val="80000"/>
              <a:buFont typeface="Wingdings" pitchFamily="2" charset="2"/>
              <a:buNone/>
            </a:pPr>
            <a:r>
              <a:rPr lang="en-US" altLang="en-US" sz="2300" dirty="0">
                <a:effectLst/>
                <a:latin typeface="Liberation Sans" panose="020B0604020202020204" pitchFamily="34" charset="0"/>
              </a:rPr>
              <a:t>Illustration:</a:t>
            </a:r>
            <a:r>
              <a:rPr lang="en-US" altLang="en-US" sz="2300" b="0" dirty="0">
                <a:effectLst/>
                <a:latin typeface="Liberation Sans" panose="020B0604020202020204" pitchFamily="34" charset="0"/>
              </a:rPr>
              <a:t> </a:t>
            </a:r>
            <a:r>
              <a:rPr lang="en-US" altLang="en-US" sz="2300" b="0" dirty="0" smtClean="0">
                <a:effectLst/>
                <a:latin typeface="Liberation Sans" panose="020B0604020202020204" pitchFamily="34" charset="0"/>
              </a:rPr>
              <a:t>Chen </a:t>
            </a:r>
            <a:r>
              <a:rPr lang="en-US" altLang="en-US" sz="2300" b="0" dirty="0">
                <a:effectLst/>
                <a:latin typeface="Liberation Sans" panose="020B0604020202020204" pitchFamily="34" charset="0"/>
              </a:rPr>
              <a:t>Company proposes an investment in a new website that is estimated to cost $300,000. </a:t>
            </a:r>
          </a:p>
        </p:txBody>
      </p:sp>
      <p:sp>
        <p:nvSpPr>
          <p:cNvPr id="731145" name="Rectangle 9"/>
          <p:cNvSpPr>
            <a:spLocks noChangeArrowheads="1"/>
          </p:cNvSpPr>
          <p:nvPr/>
        </p:nvSpPr>
        <p:spPr bwMode="auto">
          <a:xfrm>
            <a:off x="533400" y="4981050"/>
            <a:ext cx="6172200" cy="130484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p>
            <a:pPr algn="l">
              <a:lnSpc>
                <a:spcPct val="125000"/>
              </a:lnSpc>
              <a:spcBef>
                <a:spcPct val="60000"/>
              </a:spcBef>
              <a:buClr>
                <a:srgbClr val="800000"/>
              </a:buClr>
              <a:buSzPct val="80000"/>
              <a:buFont typeface="Wingdings" pitchFamily="2" charset="2"/>
              <a:buNone/>
            </a:pPr>
            <a:r>
              <a:rPr lang="en-US" altLang="en-US" sz="2100" dirty="0">
                <a:effectLst/>
                <a:latin typeface="Liberation Sans" panose="020B0604020202020204" pitchFamily="34" charset="0"/>
              </a:rPr>
              <a:t>Cash payback should not be the only basis for the capital budgeting decision as it ignores the expected profitability of the project.</a:t>
            </a:r>
          </a:p>
        </p:txBody>
      </p:sp>
      <p:sp>
        <p:nvSpPr>
          <p:cNvPr id="10"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2" name="Rectangle 1"/>
          <p:cNvSpPr/>
          <p:nvPr/>
        </p:nvSpPr>
        <p:spPr>
          <a:xfrm>
            <a:off x="7315200" y="4851090"/>
            <a:ext cx="1752600" cy="8309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smtClean="0">
                <a:effectLst/>
                <a:latin typeface="Liberation Sans" panose="020B0604020202020204" pitchFamily="34" charset="0"/>
              </a:rPr>
              <a:t>ILLUSTRATION 16-5</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Computation of cash </a:t>
            </a:r>
            <a:r>
              <a:rPr lang="en-US" sz="1200" dirty="0" smtClean="0">
                <a:effectLst/>
                <a:latin typeface="Liberation Sans" panose="020B0604020202020204" pitchFamily="34" charset="0"/>
              </a:rPr>
              <a:t>payback period— unequal </a:t>
            </a:r>
            <a:r>
              <a:rPr lang="en-US" sz="1200" dirty="0">
                <a:effectLst/>
                <a:latin typeface="Liberation Sans" panose="020B0604020202020204" pitchFamily="34" charset="0"/>
              </a:rPr>
              <a:t>cash </a:t>
            </a:r>
            <a:r>
              <a:rPr lang="en-US" sz="1200" dirty="0" smtClean="0">
                <a:effectLst/>
                <a:latin typeface="Liberation Sans" panose="020B0604020202020204" pitchFamily="34" charset="0"/>
              </a:rPr>
              <a:t>flows</a:t>
            </a:r>
            <a:endParaRPr lang="en-US" sz="1200" dirty="0">
              <a:effectLst/>
              <a:latin typeface="Liberation Sans" panose="020B0604020202020204" pitchFamily="34" charset="0"/>
            </a:endParaRPr>
          </a:p>
        </p:txBody>
      </p:sp>
      <p:sp>
        <p:nvSpPr>
          <p:cNvPr id="1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2" name="Rectangle 11"/>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CASH PAYBACK</a:t>
            </a:r>
            <a:endParaRPr lang="en-US" altLang="en-US" sz="3200" b="1" dirty="0">
              <a:solidFill>
                <a:schemeClr val="tx2">
                  <a:lumMod val="50000"/>
                </a:schemeClr>
              </a:solidFill>
              <a:effectLst/>
              <a:latin typeface="Liberation Sans" panose="020B0604020202020204" pitchFamily="34" charset="0"/>
            </a:endParaRPr>
          </a:p>
        </p:txBody>
      </p:sp>
    </p:spTree>
    <p:extLst>
      <p:ext uri="{BB962C8B-B14F-4D97-AF65-F5344CB8AC3E}">
        <p14:creationId xmlns:p14="http://schemas.microsoft.com/office/powerpoint/2010/main" val="382716653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p:cNvSpPr>
            <a:spLocks noChangeArrowheads="1"/>
          </p:cNvSpPr>
          <p:nvPr/>
        </p:nvSpPr>
        <p:spPr bwMode="auto">
          <a:xfrm>
            <a:off x="533400" y="1905000"/>
            <a:ext cx="8001000" cy="42672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lvl1pPr>
              <a:defRPr sz="2400">
                <a:solidFill>
                  <a:schemeClr val="tx1"/>
                </a:solidFill>
                <a:latin typeface="Comic Sans MS" pitchFamily="66" charset="0"/>
              </a:defRPr>
            </a:lvl1pPr>
            <a:lvl2pPr marL="682625" indent="-4508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lnSpc>
                <a:spcPct val="120000"/>
              </a:lnSpc>
              <a:spcBef>
                <a:spcPct val="50000"/>
              </a:spcBef>
              <a:buClr>
                <a:schemeClr val="tx1"/>
              </a:buClr>
              <a:buFont typeface="Wingdings" pitchFamily="2" charset="2"/>
              <a:buNone/>
            </a:pPr>
            <a:r>
              <a:rPr lang="en-US" altLang="en-US" sz="2300" dirty="0">
                <a:effectLst/>
                <a:latin typeface="Liberation Sans" panose="020B0604020202020204" pitchFamily="34" charset="0"/>
                <a:cs typeface="Times New Roman" pitchFamily="18" charset="0"/>
              </a:rPr>
              <a:t>A $100,000 investment with a zero scrap value has an 8-year life.  Compute the payback period if straight-line depreciation is used and net income is determined to be $20,000.</a:t>
            </a:r>
          </a:p>
          <a:p>
            <a:pPr marL="804863" lvl="1" indent="-463550" algn="l">
              <a:lnSpc>
                <a:spcPct val="120000"/>
              </a:lnSpc>
              <a:spcBef>
                <a:spcPct val="50000"/>
              </a:spcBef>
              <a:buClr>
                <a:schemeClr val="tx1"/>
              </a:buClr>
              <a:buFont typeface="Wingdings" pitchFamily="2" charset="2"/>
              <a:buAutoNum type="alphaLcPeriod"/>
            </a:pPr>
            <a:r>
              <a:rPr lang="en-US" altLang="en-US" sz="2300" dirty="0">
                <a:effectLst/>
                <a:latin typeface="Liberation Sans" panose="020B0604020202020204" pitchFamily="34" charset="0"/>
                <a:cs typeface="Times New Roman" pitchFamily="18" charset="0"/>
              </a:rPr>
              <a:t>8.00 years.</a:t>
            </a:r>
          </a:p>
          <a:p>
            <a:pPr marL="804863" lvl="1" indent="-463550" algn="l">
              <a:lnSpc>
                <a:spcPct val="120000"/>
              </a:lnSpc>
              <a:spcBef>
                <a:spcPct val="50000"/>
              </a:spcBef>
              <a:buClr>
                <a:schemeClr val="tx1"/>
              </a:buClr>
              <a:buFont typeface="Wingdings" pitchFamily="2" charset="2"/>
              <a:buAutoNum type="alphaLcPeriod"/>
            </a:pPr>
            <a:r>
              <a:rPr lang="en-US" altLang="en-US" sz="2300" dirty="0">
                <a:effectLst/>
                <a:latin typeface="Liberation Sans" panose="020B0604020202020204" pitchFamily="34" charset="0"/>
                <a:cs typeface="Times New Roman" pitchFamily="18" charset="0"/>
              </a:rPr>
              <a:t>3.08 years.</a:t>
            </a:r>
          </a:p>
          <a:p>
            <a:pPr marL="804863" lvl="1" indent="-463550" algn="l">
              <a:lnSpc>
                <a:spcPct val="120000"/>
              </a:lnSpc>
              <a:spcBef>
                <a:spcPct val="50000"/>
              </a:spcBef>
              <a:buClr>
                <a:schemeClr val="tx1"/>
              </a:buClr>
              <a:buFont typeface="Wingdings" pitchFamily="2" charset="2"/>
              <a:buAutoNum type="alphaLcPeriod"/>
            </a:pPr>
            <a:r>
              <a:rPr lang="en-US" altLang="en-US" sz="2300" dirty="0">
                <a:effectLst/>
                <a:latin typeface="Liberation Sans" panose="020B0604020202020204" pitchFamily="34" charset="0"/>
                <a:cs typeface="Times New Roman" pitchFamily="18" charset="0"/>
              </a:rPr>
              <a:t>5.00 years.</a:t>
            </a:r>
          </a:p>
          <a:p>
            <a:pPr marL="804863" lvl="1" indent="-463550" algn="l">
              <a:lnSpc>
                <a:spcPct val="120000"/>
              </a:lnSpc>
              <a:spcBef>
                <a:spcPct val="50000"/>
              </a:spcBef>
              <a:buClr>
                <a:schemeClr val="tx1"/>
              </a:buClr>
              <a:buFont typeface="Wingdings" pitchFamily="2" charset="2"/>
              <a:buAutoNum type="alphaLcPeriod"/>
            </a:pPr>
            <a:r>
              <a:rPr lang="en-US" altLang="en-US" sz="2300" dirty="0">
                <a:effectLst/>
                <a:latin typeface="Liberation Sans" panose="020B0604020202020204" pitchFamily="34" charset="0"/>
                <a:cs typeface="Times New Roman" pitchFamily="18" charset="0"/>
              </a:rPr>
              <a:t>13.33 years.</a:t>
            </a:r>
          </a:p>
        </p:txBody>
      </p:sp>
      <p:sp>
        <p:nvSpPr>
          <p:cNvPr id="60421" name="Text Box 12"/>
          <p:cNvSpPr txBox="1">
            <a:spLocks noChangeArrowheads="1"/>
          </p:cNvSpPr>
          <p:nvPr/>
        </p:nvSpPr>
        <p:spPr bwMode="auto">
          <a:xfrm>
            <a:off x="533400" y="1295400"/>
            <a:ext cx="792480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buSzPct val="80000"/>
            </a:pPr>
            <a:r>
              <a:rPr lang="en-US" altLang="en-US" sz="3000" b="1" dirty="0">
                <a:solidFill>
                  <a:srgbClr val="CC0000"/>
                </a:solidFill>
                <a:effectLst/>
                <a:latin typeface="Liberation Sans" panose="020B0604020202020204" pitchFamily="34" charset="0"/>
              </a:rPr>
              <a:t>Question</a:t>
            </a:r>
          </a:p>
        </p:txBody>
      </p:sp>
      <p:sp>
        <p:nvSpPr>
          <p:cNvPr id="10"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2" name="Notched Right Arrow 11"/>
          <p:cNvSpPr/>
          <p:nvPr/>
        </p:nvSpPr>
        <p:spPr bwMode="auto">
          <a:xfrm>
            <a:off x="228600" y="4392304"/>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1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8"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Comic Sans MS" pitchFamily="66" charset="0"/>
              </a:defRPr>
            </a:lvl1pPr>
            <a:lvl2pPr marL="742950" indent="-285750">
              <a:defRPr sz="2400">
                <a:solidFill>
                  <a:schemeClr val="tx1"/>
                </a:solidFill>
                <a:latin typeface="Comic Sans MS" pitchFamily="66" charset="0"/>
              </a:defRPr>
            </a:lvl2pPr>
            <a:lvl3pPr marL="1143000" indent="-228600">
              <a:defRPr sz="2400">
                <a:solidFill>
                  <a:schemeClr val="tx1"/>
                </a:solidFill>
                <a:latin typeface="Comic Sans MS" pitchFamily="66" charset="0"/>
              </a:defRPr>
            </a:lvl3pPr>
            <a:lvl4pPr marL="1600200" indent="-228600">
              <a:defRPr sz="2400">
                <a:solidFill>
                  <a:schemeClr val="tx1"/>
                </a:solidFill>
                <a:latin typeface="Comic Sans MS" pitchFamily="66" charset="0"/>
              </a:defRPr>
            </a:lvl4pPr>
            <a:lvl5pPr marL="2057400" indent="-22860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algn="l"/>
            <a:r>
              <a:rPr lang="en-US" altLang="en-US" sz="3200" b="1" dirty="0" smtClean="0">
                <a:solidFill>
                  <a:schemeClr val="tx2">
                    <a:lumMod val="50000"/>
                  </a:schemeClr>
                </a:solidFill>
                <a:effectLst/>
                <a:latin typeface="Liberation Sans" panose="020B0604020202020204" pitchFamily="34" charset="0"/>
              </a:rPr>
              <a:t>CASH PAYBACK</a:t>
            </a:r>
            <a:endParaRPr lang="en-US" altLang="en-US" sz="3200" b="1" dirty="0">
              <a:solidFill>
                <a:schemeClr val="tx2">
                  <a:lumMod val="50000"/>
                </a:schemeClr>
              </a:solidFill>
              <a:effectLst/>
              <a:latin typeface="Liberation Sans" panose="020B0604020202020204" pitchFamily="34" charset="0"/>
            </a:endParaRPr>
          </a:p>
        </p:txBody>
      </p:sp>
    </p:spTree>
    <p:extLst>
      <p:ext uri="{BB962C8B-B14F-4D97-AF65-F5344CB8AC3E}">
        <p14:creationId xmlns:p14="http://schemas.microsoft.com/office/powerpoint/2010/main" val="316974465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7972" y="4315463"/>
            <a:ext cx="8016427" cy="193963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p>
            <a:pPr marL="460375" algn="l">
              <a:lnSpc>
                <a:spcPct val="125000"/>
              </a:lnSpc>
              <a:spcBef>
                <a:spcPts val="600"/>
              </a:spcBef>
              <a:buClr>
                <a:srgbClr val="800000"/>
              </a:buClr>
              <a:buSzPct val="80000"/>
              <a:buFont typeface="Wingdings" pitchFamily="2" charset="2"/>
              <a:buNone/>
              <a:tabLst>
                <a:tab pos="6743700" algn="r"/>
              </a:tabLst>
            </a:pPr>
            <a:r>
              <a:rPr lang="en-US" sz="2000" dirty="0">
                <a:solidFill>
                  <a:srgbClr val="000000"/>
                </a:solidFill>
                <a:effectLst/>
                <a:latin typeface="Liberation Sans" panose="020B0604020202020204" pitchFamily="34" charset="0"/>
              </a:rPr>
              <a:t>Estimated annual cash </a:t>
            </a:r>
            <a:r>
              <a:rPr lang="en-US" sz="2000" dirty="0" smtClean="0">
                <a:solidFill>
                  <a:srgbClr val="000000"/>
                </a:solidFill>
                <a:effectLst/>
                <a:latin typeface="Liberation Sans" panose="020B0604020202020204" pitchFamily="34" charset="0"/>
              </a:rPr>
              <a:t>inflows 	$</a:t>
            </a:r>
            <a:r>
              <a:rPr lang="en-US" sz="2000" dirty="0">
                <a:solidFill>
                  <a:srgbClr val="000000"/>
                </a:solidFill>
                <a:effectLst/>
                <a:latin typeface="Liberation Sans" panose="020B0604020202020204" pitchFamily="34" charset="0"/>
              </a:rPr>
              <a:t>400,000 </a:t>
            </a:r>
            <a:endParaRPr lang="en-US" sz="2000" dirty="0" smtClean="0">
              <a:solidFill>
                <a:srgbClr val="000000"/>
              </a:solidFill>
              <a:effectLst/>
              <a:latin typeface="Liberation Sans" panose="020B0604020202020204" pitchFamily="34" charset="0"/>
            </a:endParaRPr>
          </a:p>
          <a:p>
            <a:pPr marL="460375" algn="l">
              <a:lnSpc>
                <a:spcPct val="125000"/>
              </a:lnSpc>
              <a:spcBef>
                <a:spcPts val="600"/>
              </a:spcBef>
              <a:buClr>
                <a:srgbClr val="800000"/>
              </a:buClr>
              <a:buSzPct val="80000"/>
              <a:buFont typeface="Wingdings" pitchFamily="2" charset="2"/>
              <a:buNone/>
              <a:tabLst>
                <a:tab pos="6743700" algn="r"/>
              </a:tabLst>
            </a:pPr>
            <a:r>
              <a:rPr lang="en-US" sz="2000" dirty="0" smtClean="0">
                <a:solidFill>
                  <a:srgbClr val="000000"/>
                </a:solidFill>
                <a:effectLst/>
                <a:latin typeface="Liberation Sans" panose="020B0604020202020204" pitchFamily="34" charset="0"/>
              </a:rPr>
              <a:t>Estimated </a:t>
            </a:r>
            <a:r>
              <a:rPr lang="en-US" sz="2000" dirty="0">
                <a:solidFill>
                  <a:srgbClr val="000000"/>
                </a:solidFill>
                <a:effectLst/>
                <a:latin typeface="Liberation Sans" panose="020B0604020202020204" pitchFamily="34" charset="0"/>
              </a:rPr>
              <a:t>annual cash </a:t>
            </a:r>
            <a:r>
              <a:rPr lang="en-US" sz="2000" dirty="0" smtClean="0">
                <a:solidFill>
                  <a:srgbClr val="000000"/>
                </a:solidFill>
                <a:effectLst/>
                <a:latin typeface="Liberation Sans" panose="020B0604020202020204" pitchFamily="34" charset="0"/>
              </a:rPr>
              <a:t>outflows 	190,000 </a:t>
            </a:r>
          </a:p>
          <a:p>
            <a:pPr marL="460375" algn="l">
              <a:lnSpc>
                <a:spcPct val="125000"/>
              </a:lnSpc>
              <a:spcBef>
                <a:spcPts val="600"/>
              </a:spcBef>
              <a:buClr>
                <a:srgbClr val="800000"/>
              </a:buClr>
              <a:buSzPct val="80000"/>
              <a:buFont typeface="Wingdings" pitchFamily="2" charset="2"/>
              <a:buNone/>
              <a:tabLst>
                <a:tab pos="6743700" algn="r"/>
              </a:tabLst>
            </a:pPr>
            <a:r>
              <a:rPr lang="en-US" sz="2000" dirty="0" smtClean="0">
                <a:solidFill>
                  <a:srgbClr val="000000"/>
                </a:solidFill>
                <a:effectLst/>
                <a:latin typeface="Liberation Sans" panose="020B0604020202020204" pitchFamily="34" charset="0"/>
              </a:rPr>
              <a:t>Net </a:t>
            </a:r>
            <a:r>
              <a:rPr lang="en-US" sz="2000" dirty="0">
                <a:solidFill>
                  <a:srgbClr val="000000"/>
                </a:solidFill>
                <a:effectLst/>
                <a:latin typeface="Liberation Sans" panose="020B0604020202020204" pitchFamily="34" charset="0"/>
              </a:rPr>
              <a:t>annual cash </a:t>
            </a:r>
            <a:r>
              <a:rPr lang="en-US" sz="2000" dirty="0" smtClean="0">
                <a:solidFill>
                  <a:srgbClr val="000000"/>
                </a:solidFill>
                <a:effectLst/>
                <a:latin typeface="Liberation Sans" panose="020B0604020202020204" pitchFamily="34" charset="0"/>
              </a:rPr>
              <a:t>flow 	$</a:t>
            </a:r>
            <a:r>
              <a:rPr lang="en-US" sz="2000" dirty="0">
                <a:solidFill>
                  <a:srgbClr val="000000"/>
                </a:solidFill>
                <a:effectLst/>
                <a:latin typeface="Liberation Sans" panose="020B0604020202020204" pitchFamily="34" charset="0"/>
              </a:rPr>
              <a:t>210,000 </a:t>
            </a:r>
            <a:endParaRPr lang="en-US" sz="2000" dirty="0" smtClean="0">
              <a:solidFill>
                <a:srgbClr val="000000"/>
              </a:solidFill>
              <a:effectLst/>
              <a:latin typeface="Liberation Sans" panose="020B0604020202020204" pitchFamily="34" charset="0"/>
            </a:endParaRPr>
          </a:p>
          <a:p>
            <a:pPr marL="460375" algn="l">
              <a:lnSpc>
                <a:spcPct val="125000"/>
              </a:lnSpc>
              <a:spcBef>
                <a:spcPts val="1200"/>
              </a:spcBef>
              <a:buClr>
                <a:srgbClr val="800000"/>
              </a:buClr>
              <a:buSzPct val="80000"/>
              <a:buFont typeface="Wingdings" pitchFamily="2" charset="2"/>
              <a:buNone/>
            </a:pPr>
            <a:r>
              <a:rPr lang="en-US" sz="2000" dirty="0" smtClean="0">
                <a:solidFill>
                  <a:srgbClr val="000000"/>
                </a:solidFill>
                <a:effectLst/>
                <a:latin typeface="Liberation Sans" panose="020B0604020202020204" pitchFamily="34" charset="0"/>
              </a:rPr>
              <a:t>Cash </a:t>
            </a:r>
            <a:r>
              <a:rPr lang="en-US" sz="2000" dirty="0">
                <a:solidFill>
                  <a:srgbClr val="000000"/>
                </a:solidFill>
                <a:effectLst/>
                <a:latin typeface="Liberation Sans" panose="020B0604020202020204" pitchFamily="34" charset="0"/>
              </a:rPr>
              <a:t>payback period = $900,000/$210,000 = 4.3 years.</a:t>
            </a:r>
          </a:p>
        </p:txBody>
      </p:sp>
      <p:sp>
        <p:nvSpPr>
          <p:cNvPr id="849923" name="Rectangle 3"/>
          <p:cNvSpPr>
            <a:spLocks noChangeArrowheads="1"/>
          </p:cNvSpPr>
          <p:nvPr/>
        </p:nvSpPr>
        <p:spPr bwMode="auto">
          <a:xfrm>
            <a:off x="533400" y="1408701"/>
            <a:ext cx="8001000" cy="24012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60000"/>
              </a:spcBef>
              <a:buClr>
                <a:srgbClr val="800000"/>
              </a:buClr>
              <a:buSzPct val="80000"/>
              <a:buFont typeface="Wingdings" pitchFamily="2" charset="2"/>
              <a:buNone/>
            </a:pPr>
            <a:r>
              <a:rPr lang="en-US" altLang="en-US" sz="2000" b="0" dirty="0">
                <a:solidFill>
                  <a:srgbClr val="000000"/>
                </a:solidFill>
                <a:effectLst/>
                <a:latin typeface="Liberation Sans" panose="020B0604020202020204" pitchFamily="34" charset="0"/>
              </a:rPr>
              <a:t>Watertown Paper Corporation is considering adding another machine for the manufacture of corrugated cardboard. The machine would cost $900,000. It would have an estimated life of 6 years and no salvage value. The company estimates that annual cash inflows would increase by $400,000 and that annual cash outflows would increase by $190,000. Compute the cash payback period.</a:t>
            </a:r>
          </a:p>
        </p:txBody>
      </p:sp>
      <p:sp>
        <p:nvSpPr>
          <p:cNvPr id="14"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5" name="Isosceles Triangle 14"/>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6" name="TextBox 1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7" name="TextBox 16"/>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1</a:t>
            </a:r>
            <a:endParaRPr lang="en-US" sz="4000" b="1" i="0" dirty="0">
              <a:solidFill>
                <a:srgbClr val="E20000"/>
              </a:solidFill>
              <a:effectLst/>
              <a:latin typeface="+mn-lt"/>
            </a:endParaRPr>
          </a:p>
        </p:txBody>
      </p:sp>
      <p:sp>
        <p:nvSpPr>
          <p:cNvPr id="18" name="Rounded Rectangle 17"/>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Cash Payback Period</a:t>
            </a:r>
            <a:endParaRPr lang="en-US" sz="3000" b="1" dirty="0">
              <a:solidFill>
                <a:schemeClr val="accent3"/>
              </a:solidFill>
              <a:latin typeface="Liberation Sans" panose="020B0604020202020204" pitchFamily="34" charset="0"/>
            </a:endParaRPr>
          </a:p>
        </p:txBody>
      </p:sp>
      <p:cxnSp>
        <p:nvCxnSpPr>
          <p:cNvPr id="19" name="Straight Connector 18"/>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0" name="Rectangle 19"/>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21" name="Rectangle 20"/>
          <p:cNvSpPr/>
          <p:nvPr/>
        </p:nvSpPr>
        <p:spPr>
          <a:xfrm>
            <a:off x="533401" y="3837654"/>
            <a:ext cx="1828800" cy="47769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p>
            <a:pPr algn="l">
              <a:lnSpc>
                <a:spcPct val="125000"/>
              </a:lnSpc>
              <a:spcBef>
                <a:spcPct val="60000"/>
              </a:spcBef>
              <a:buClr>
                <a:srgbClr val="800000"/>
              </a:buClr>
              <a:buSzPct val="80000"/>
              <a:buFont typeface="Wingdings" pitchFamily="2" charset="2"/>
              <a:buNone/>
            </a:pPr>
            <a:r>
              <a:rPr lang="en-US" sz="2000" b="1" dirty="0" smtClean="0">
                <a:solidFill>
                  <a:srgbClr val="0070C0"/>
                </a:solidFill>
                <a:effectLst/>
                <a:latin typeface="Liberation Sans" panose="020B0604020202020204" pitchFamily="34" charset="0"/>
              </a:rPr>
              <a:t>SOLUTION</a:t>
            </a:r>
            <a:endParaRPr lang="en-US" sz="2000" b="1" dirty="0">
              <a:solidFill>
                <a:srgbClr val="0070C0"/>
              </a:solidFill>
              <a:effectLst/>
              <a:latin typeface="Liberation Sans" panose="020B0604020202020204" pitchFamily="34" charset="0"/>
            </a:endParaRPr>
          </a:p>
        </p:txBody>
      </p:sp>
      <p:cxnSp>
        <p:nvCxnSpPr>
          <p:cNvPr id="4" name="Straight Connector 3"/>
          <p:cNvCxnSpPr/>
          <p:nvPr/>
        </p:nvCxnSpPr>
        <p:spPr bwMode="auto">
          <a:xfrm>
            <a:off x="6172200" y="5257800"/>
            <a:ext cx="121920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Straight Connector 21"/>
          <p:cNvCxnSpPr/>
          <p:nvPr/>
        </p:nvCxnSpPr>
        <p:spPr bwMode="auto">
          <a:xfrm>
            <a:off x="6172200" y="5678070"/>
            <a:ext cx="121920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Straight Connector 22"/>
          <p:cNvCxnSpPr/>
          <p:nvPr/>
        </p:nvCxnSpPr>
        <p:spPr bwMode="auto">
          <a:xfrm>
            <a:off x="6172200" y="5731830"/>
            <a:ext cx="121920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96951671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wipe(left)">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2" name="Rectangle 2"/>
          <p:cNvSpPr>
            <a:spLocks noChangeArrowheads="1"/>
          </p:cNvSpPr>
          <p:nvPr/>
        </p:nvSpPr>
        <p:spPr bwMode="auto">
          <a:xfrm>
            <a:off x="533400" y="1500096"/>
            <a:ext cx="8001000" cy="41633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25730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50000"/>
              </a:spcBef>
              <a:buFont typeface="Wingdings" pitchFamily="2" charset="2"/>
              <a:buNone/>
            </a:pPr>
            <a:r>
              <a:rPr lang="en-US" altLang="en-US" b="1" dirty="0">
                <a:solidFill>
                  <a:schemeClr val="tx2">
                    <a:lumMod val="50000"/>
                  </a:schemeClr>
                </a:solidFill>
                <a:effectLst/>
                <a:latin typeface="Liberation Sans" panose="020B0604020202020204" pitchFamily="34" charset="0"/>
              </a:rPr>
              <a:t>Discounted cash flow </a:t>
            </a:r>
            <a:r>
              <a:rPr lang="en-US" altLang="en-US" b="0" dirty="0">
                <a:solidFill>
                  <a:schemeClr val="bg2"/>
                </a:solidFill>
                <a:effectLst/>
                <a:latin typeface="Liberation Sans" panose="020B0604020202020204" pitchFamily="34" charset="0"/>
              </a:rPr>
              <a:t>technique: </a:t>
            </a:r>
          </a:p>
          <a:p>
            <a:pPr lvl="1" algn="l">
              <a:lnSpc>
                <a:spcPct val="130000"/>
              </a:lnSpc>
              <a:spcBef>
                <a:spcPct val="5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Generally recognized as the best approach.  </a:t>
            </a:r>
          </a:p>
          <a:p>
            <a:pPr lvl="1" algn="l">
              <a:lnSpc>
                <a:spcPct val="130000"/>
              </a:lnSpc>
              <a:spcBef>
                <a:spcPct val="5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Considers both the estimated total cash inflows and the time value of money.  </a:t>
            </a:r>
          </a:p>
          <a:p>
            <a:pPr lvl="1" algn="l">
              <a:lnSpc>
                <a:spcPct val="130000"/>
              </a:lnSpc>
              <a:spcBef>
                <a:spcPct val="50000"/>
              </a:spcBef>
              <a:buClr>
                <a:srgbClr val="CC0000"/>
              </a:buClr>
              <a:buSzPct val="80000"/>
              <a:buFont typeface="Wingdings" pitchFamily="2" charset="2"/>
              <a:buChar char="u"/>
            </a:pPr>
            <a:r>
              <a:rPr lang="en-US" altLang="en-US" sz="2300" dirty="0">
                <a:effectLst/>
                <a:latin typeface="Liberation Sans" panose="020B0604020202020204" pitchFamily="34" charset="0"/>
              </a:rPr>
              <a:t>Two methods</a:t>
            </a:r>
            <a:r>
              <a:rPr lang="en-US" altLang="en-US" sz="2300" b="0" dirty="0">
                <a:effectLst/>
                <a:latin typeface="Liberation Sans" panose="020B0604020202020204" pitchFamily="34" charset="0"/>
              </a:rPr>
              <a:t>:  </a:t>
            </a:r>
          </a:p>
          <a:p>
            <a:pPr lvl="2" algn="l">
              <a:lnSpc>
                <a:spcPct val="130000"/>
              </a:lnSpc>
              <a:spcBef>
                <a:spcPct val="50000"/>
              </a:spcBef>
              <a:buClr>
                <a:srgbClr val="CC0000"/>
              </a:buClr>
              <a:buSzPct val="80000"/>
              <a:buFont typeface="Arial" charset="0"/>
              <a:buChar char="►"/>
            </a:pPr>
            <a:r>
              <a:rPr lang="en-US" altLang="en-US" sz="2200" b="1" dirty="0">
                <a:solidFill>
                  <a:schemeClr val="tx2">
                    <a:lumMod val="50000"/>
                  </a:schemeClr>
                </a:solidFill>
                <a:effectLst/>
                <a:latin typeface="Liberation Sans" panose="020B0604020202020204" pitchFamily="34" charset="0"/>
              </a:rPr>
              <a:t>Net present </a:t>
            </a:r>
            <a:r>
              <a:rPr lang="en-US" altLang="en-US" sz="2200" b="1" dirty="0" smtClean="0">
                <a:solidFill>
                  <a:schemeClr val="tx2">
                    <a:lumMod val="50000"/>
                  </a:schemeClr>
                </a:solidFill>
                <a:effectLst/>
                <a:latin typeface="Liberation Sans" panose="020B0604020202020204" pitchFamily="34" charset="0"/>
              </a:rPr>
              <a:t>value (NPV)</a:t>
            </a:r>
            <a:r>
              <a:rPr lang="en-US" altLang="en-US" sz="2200" b="0" dirty="0" smtClean="0">
                <a:solidFill>
                  <a:schemeClr val="bg2"/>
                </a:solidFill>
                <a:effectLst/>
                <a:latin typeface="Liberation Sans" panose="020B0604020202020204" pitchFamily="34" charset="0"/>
              </a:rPr>
              <a:t>.</a:t>
            </a:r>
            <a:endParaRPr lang="en-US" altLang="en-US" sz="2200" b="0" dirty="0">
              <a:solidFill>
                <a:schemeClr val="bg2"/>
              </a:solidFill>
              <a:effectLst/>
              <a:latin typeface="Liberation Sans" panose="020B0604020202020204" pitchFamily="34" charset="0"/>
            </a:endParaRPr>
          </a:p>
          <a:p>
            <a:pPr lvl="2" algn="l">
              <a:lnSpc>
                <a:spcPct val="130000"/>
              </a:lnSpc>
              <a:spcBef>
                <a:spcPct val="50000"/>
              </a:spcBef>
              <a:buClr>
                <a:srgbClr val="CC0000"/>
              </a:buClr>
              <a:buSzPct val="80000"/>
              <a:buFont typeface="Arial" charset="0"/>
              <a:buChar char="►"/>
            </a:pPr>
            <a:r>
              <a:rPr lang="en-US" altLang="en-US" sz="2200" b="1" dirty="0">
                <a:solidFill>
                  <a:schemeClr val="tx2">
                    <a:lumMod val="50000"/>
                  </a:schemeClr>
                </a:solidFill>
                <a:effectLst/>
                <a:latin typeface="Liberation Sans" panose="020B0604020202020204" pitchFamily="34" charset="0"/>
              </a:rPr>
              <a:t>Internal</a:t>
            </a:r>
            <a:r>
              <a:rPr lang="en-US" altLang="en-US" sz="2200" b="0" dirty="0">
                <a:solidFill>
                  <a:schemeClr val="tx2">
                    <a:lumMod val="50000"/>
                  </a:schemeClr>
                </a:solidFill>
                <a:effectLst/>
                <a:latin typeface="Liberation Sans" panose="020B0604020202020204" pitchFamily="34" charset="0"/>
              </a:rPr>
              <a:t> </a:t>
            </a:r>
            <a:r>
              <a:rPr lang="en-US" altLang="en-US" sz="2200" b="1" dirty="0">
                <a:solidFill>
                  <a:schemeClr val="tx2">
                    <a:lumMod val="50000"/>
                  </a:schemeClr>
                </a:solidFill>
                <a:effectLst/>
                <a:latin typeface="Liberation Sans" panose="020B0604020202020204" pitchFamily="34" charset="0"/>
              </a:rPr>
              <a:t>rate of </a:t>
            </a:r>
            <a:r>
              <a:rPr lang="en-US" altLang="en-US" sz="2200" b="1" dirty="0" smtClean="0">
                <a:solidFill>
                  <a:schemeClr val="tx2">
                    <a:lumMod val="50000"/>
                  </a:schemeClr>
                </a:solidFill>
                <a:effectLst/>
                <a:latin typeface="Liberation Sans" panose="020B0604020202020204" pitchFamily="34" charset="0"/>
              </a:rPr>
              <a:t>return (IRR)</a:t>
            </a:r>
            <a:r>
              <a:rPr lang="en-US" altLang="en-US" sz="2200" b="0" dirty="0" smtClean="0">
                <a:solidFill>
                  <a:schemeClr val="bg2"/>
                </a:solidFill>
                <a:effectLst/>
                <a:latin typeface="Liberation Sans" panose="020B0604020202020204" pitchFamily="34" charset="0"/>
              </a:rPr>
              <a:t>.</a:t>
            </a:r>
            <a:endParaRPr lang="en-US" altLang="en-US" sz="2200" b="0" dirty="0">
              <a:solidFill>
                <a:schemeClr val="bg2"/>
              </a:solidFill>
              <a:effectLst/>
              <a:latin typeface="Liberation Sans" panose="020B0604020202020204" pitchFamily="34" charset="0"/>
            </a:endParaRP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
        <p:nvSpPr>
          <p:cNvPr id="9" name="Isosceles Triangle 8"/>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2" name="Rounded Rectangle 11"/>
          <p:cNvSpPr/>
          <p:nvPr/>
        </p:nvSpPr>
        <p:spPr bwMode="auto">
          <a:xfrm>
            <a:off x="2789829" y="373163"/>
            <a:ext cx="5958883"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smtClean="0">
                <a:solidFill>
                  <a:schemeClr val="bg1"/>
                </a:solidFill>
                <a:latin typeface="Liberation Sans" panose="020B0604020202020204" pitchFamily="34" charset="0"/>
              </a:rPr>
              <a:t>Use the net present value method.</a:t>
            </a:r>
            <a:endParaRPr lang="en-US" sz="2700" b="1" dirty="0">
              <a:solidFill>
                <a:schemeClr val="bg1"/>
              </a:solidFill>
              <a:latin typeface="Liberation Sans" panose="020B0604020202020204" pitchFamily="34" charset="0"/>
            </a:endParaRPr>
          </a:p>
        </p:txBody>
      </p:sp>
      <p:sp>
        <p:nvSpPr>
          <p:cNvPr id="13" name="TextBox 12"/>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effectLst/>
                <a:latin typeface="+mn-lt"/>
              </a:rPr>
              <a:t>2</a:t>
            </a:r>
            <a:endParaRPr lang="en-US" sz="4000" b="1" i="0" dirty="0">
              <a:solidFill>
                <a:srgbClr val="E20000"/>
              </a:solidFill>
              <a:effectLst/>
              <a:latin typeface="+mn-lt"/>
            </a:endParaRP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859474967"/>
      </p:ext>
    </p:extLst>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5" name="Rectangle 7"/>
          <p:cNvSpPr>
            <a:spLocks noChangeArrowheads="1"/>
          </p:cNvSpPr>
          <p:nvPr/>
        </p:nvSpPr>
        <p:spPr bwMode="auto">
          <a:xfrm>
            <a:off x="533400" y="1295400"/>
            <a:ext cx="8001000" cy="4257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25730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lvl="1" algn="l">
              <a:lnSpc>
                <a:spcPct val="130000"/>
              </a:lnSpc>
              <a:spcBef>
                <a:spcPct val="50000"/>
              </a:spcBef>
              <a:buClr>
                <a:srgbClr val="CC0000"/>
              </a:buClr>
              <a:buSzPct val="80000"/>
              <a:buFont typeface="Wingdings" pitchFamily="2" charset="2"/>
              <a:buChar char="u"/>
            </a:pPr>
            <a:r>
              <a:rPr lang="en-US" altLang="en-US" sz="2300" b="0" dirty="0" smtClean="0">
                <a:solidFill>
                  <a:schemeClr val="bg2"/>
                </a:solidFill>
                <a:effectLst/>
                <a:latin typeface="Liberation Sans" panose="020B0604020202020204" pitchFamily="34" charset="0"/>
              </a:rPr>
              <a:t>Cash </a:t>
            </a:r>
            <a:r>
              <a:rPr lang="en-US" altLang="en-US" sz="2300" b="0" dirty="0">
                <a:solidFill>
                  <a:schemeClr val="bg2"/>
                </a:solidFill>
                <a:effectLst/>
                <a:latin typeface="Liberation Sans" panose="020B0604020202020204" pitchFamily="34" charset="0"/>
              </a:rPr>
              <a:t>inflows are discounted to their present value and then </a:t>
            </a:r>
            <a:r>
              <a:rPr lang="en-US" altLang="en-US" sz="2300" dirty="0">
                <a:effectLst/>
                <a:latin typeface="Liberation Sans" panose="020B0604020202020204" pitchFamily="34" charset="0"/>
              </a:rPr>
              <a:t>compared</a:t>
            </a:r>
            <a:r>
              <a:rPr lang="en-US" altLang="en-US" sz="2300" b="0" dirty="0">
                <a:solidFill>
                  <a:schemeClr val="bg2"/>
                </a:solidFill>
                <a:effectLst/>
                <a:latin typeface="Liberation Sans" panose="020B0604020202020204" pitchFamily="34" charset="0"/>
              </a:rPr>
              <a:t> with the capital outlay required by the investment. </a:t>
            </a:r>
          </a:p>
          <a:p>
            <a:pPr lvl="1" algn="l">
              <a:lnSpc>
                <a:spcPct val="130000"/>
              </a:lnSpc>
              <a:spcBef>
                <a:spcPct val="5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The interest rate used in discounting is the required </a:t>
            </a:r>
            <a:r>
              <a:rPr lang="en-US" altLang="en-US" sz="2300" dirty="0">
                <a:effectLst/>
                <a:latin typeface="Liberation Sans" panose="020B0604020202020204" pitchFamily="34" charset="0"/>
              </a:rPr>
              <a:t>minimum rate of return</a:t>
            </a:r>
            <a:r>
              <a:rPr lang="en-US" altLang="en-US" sz="2300" b="0" dirty="0">
                <a:solidFill>
                  <a:schemeClr val="bg2"/>
                </a:solidFill>
                <a:effectLst/>
                <a:latin typeface="Liberation Sans" panose="020B0604020202020204" pitchFamily="34" charset="0"/>
              </a:rPr>
              <a:t>.</a:t>
            </a:r>
          </a:p>
          <a:p>
            <a:pPr lvl="1" algn="l">
              <a:lnSpc>
                <a:spcPct val="130000"/>
              </a:lnSpc>
              <a:spcBef>
                <a:spcPct val="5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Proposal is </a:t>
            </a:r>
            <a:r>
              <a:rPr lang="en-US" altLang="en-US" sz="2300" dirty="0">
                <a:effectLst/>
                <a:latin typeface="Liberation Sans" panose="020B0604020202020204" pitchFamily="34" charset="0"/>
              </a:rPr>
              <a:t>acceptable when NPV is zero or positive</a:t>
            </a:r>
            <a:r>
              <a:rPr lang="en-US" altLang="en-US" sz="2300" b="0" dirty="0">
                <a:solidFill>
                  <a:schemeClr val="bg2"/>
                </a:solidFill>
                <a:effectLst/>
                <a:latin typeface="Liberation Sans" panose="020B0604020202020204" pitchFamily="34" charset="0"/>
              </a:rPr>
              <a:t>.</a:t>
            </a:r>
          </a:p>
          <a:p>
            <a:pPr lvl="1" algn="l">
              <a:lnSpc>
                <a:spcPct val="130000"/>
              </a:lnSpc>
              <a:spcBef>
                <a:spcPct val="5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The </a:t>
            </a:r>
            <a:r>
              <a:rPr lang="en-US" altLang="en-US" sz="2300" dirty="0">
                <a:effectLst/>
                <a:latin typeface="Liberation Sans" panose="020B0604020202020204" pitchFamily="34" charset="0"/>
              </a:rPr>
              <a:t>higher the positive NPV</a:t>
            </a:r>
            <a:r>
              <a:rPr lang="en-US" altLang="en-US" sz="2300" b="0" dirty="0">
                <a:solidFill>
                  <a:schemeClr val="bg2"/>
                </a:solidFill>
                <a:effectLst/>
                <a:latin typeface="Liberation Sans" panose="020B0604020202020204" pitchFamily="34" charset="0"/>
              </a:rPr>
              <a:t>, the </a:t>
            </a:r>
            <a:r>
              <a:rPr lang="en-US" altLang="en-US" sz="2300" dirty="0">
                <a:effectLst/>
                <a:latin typeface="Liberation Sans" panose="020B0604020202020204" pitchFamily="34" charset="0"/>
              </a:rPr>
              <a:t>more attractive the investment</a:t>
            </a:r>
            <a:r>
              <a:rPr lang="en-US" altLang="en-US" sz="2300" b="0" dirty="0">
                <a:solidFill>
                  <a:schemeClr val="bg2"/>
                </a:solidFill>
                <a:effectLst/>
                <a:latin typeface="Liberation Sans" panose="020B0604020202020204" pitchFamily="34" charset="0"/>
              </a:rPr>
              <a:t>.</a:t>
            </a:r>
          </a:p>
        </p:txBody>
      </p:sp>
      <p:sp>
        <p:nvSpPr>
          <p:cNvPr id="6"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7" name="Rectangle 6"/>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a:effectLst/>
                <a:latin typeface="Liberation Sans" panose="020B0604020202020204" pitchFamily="34" charset="0"/>
              </a:rPr>
              <a:t>Net Present Value (NPV) method</a:t>
            </a: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2698853887"/>
      </p:ext>
    </p:extLst>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90600" y="412237"/>
            <a:ext cx="7543800" cy="6064763"/>
          </a:xfrm>
          <a:prstGeom prst="rect">
            <a:avLst/>
          </a:prstGeom>
        </p:spPr>
      </p:pic>
      <p:sp>
        <p:nvSpPr>
          <p:cNvPr id="741382" name="Rectangle 6"/>
          <p:cNvSpPr>
            <a:spLocks noChangeArrowheads="1"/>
          </p:cNvSpPr>
          <p:nvPr/>
        </p:nvSpPr>
        <p:spPr bwMode="auto">
          <a:xfrm>
            <a:off x="6248400" y="572227"/>
            <a:ext cx="2286000" cy="646973"/>
          </a:xfrm>
          <a:prstGeom prst="rect">
            <a:avLst/>
          </a:prstGeom>
          <a:solidFill>
            <a:schemeClr val="bg1"/>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lvl1pPr marL="342900" indent="-342900">
              <a:spcBef>
                <a:spcPct val="0"/>
              </a:spcBef>
              <a:defRPr sz="2400">
                <a:solidFill>
                  <a:schemeClr val="tx1"/>
                </a:solidFill>
                <a:latin typeface="Times New Roman" pitchFamily="18" charset="0"/>
              </a:defRPr>
            </a:lvl1pPr>
            <a:lvl2pPr>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spcBef>
                <a:spcPts val="0"/>
              </a:spcBef>
              <a:buFont typeface="Wingdings" pitchFamily="2" charset="2"/>
              <a:buNone/>
            </a:pPr>
            <a:r>
              <a:rPr lang="en-US" altLang="en-US" sz="1200" b="1" dirty="0" smtClean="0">
                <a:effectLst/>
                <a:latin typeface="Liberation Sans" panose="020B0604020202020204" pitchFamily="34" charset="0"/>
              </a:rPr>
              <a:t>ILLUSTRATION 16-6</a:t>
            </a:r>
            <a:endParaRPr lang="en-US" altLang="en-US" sz="1200" b="1" dirty="0">
              <a:effectLst/>
              <a:latin typeface="Liberation Sans" panose="020B0604020202020204" pitchFamily="34" charset="0"/>
            </a:endParaRPr>
          </a:p>
          <a:p>
            <a:pPr marL="0" indent="0" algn="l">
              <a:spcBef>
                <a:spcPts val="0"/>
              </a:spcBef>
              <a:buFont typeface="Wingdings" pitchFamily="2" charset="2"/>
              <a:buNone/>
            </a:pPr>
            <a:r>
              <a:rPr lang="en-US" altLang="en-US" sz="1200" dirty="0">
                <a:effectLst/>
                <a:latin typeface="Liberation Sans" panose="020B0604020202020204" pitchFamily="34" charset="0"/>
              </a:rPr>
              <a:t>Net present value </a:t>
            </a:r>
            <a:r>
              <a:rPr lang="en-US" altLang="en-US" sz="1200" dirty="0" smtClean="0">
                <a:effectLst/>
                <a:latin typeface="Liberation Sans" panose="020B0604020202020204" pitchFamily="34" charset="0"/>
              </a:rPr>
              <a:t>decision criteria</a:t>
            </a:r>
            <a:endParaRPr lang="en-US" altLang="en-US" sz="1200" dirty="0">
              <a:effectLst/>
              <a:latin typeface="Liberation Sans" panose="020B0604020202020204" pitchFamily="34" charset="0"/>
            </a:endParaRPr>
          </a:p>
        </p:txBody>
      </p:sp>
      <p:sp>
        <p:nvSpPr>
          <p:cNvPr id="741383" name="Rectangle 7"/>
          <p:cNvSpPr>
            <a:spLocks noChangeArrowheads="1"/>
          </p:cNvSpPr>
          <p:nvPr/>
        </p:nvSpPr>
        <p:spPr bwMode="auto">
          <a:xfrm>
            <a:off x="457200" y="1978062"/>
            <a:ext cx="2895600" cy="1478676"/>
          </a:xfrm>
          <a:prstGeom prst="rect">
            <a:avLst/>
          </a:prstGeom>
          <a:solidFill>
            <a:schemeClr val="bg1"/>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p>
            <a:pPr algn="l">
              <a:lnSpc>
                <a:spcPct val="115000"/>
              </a:lnSpc>
              <a:buFont typeface="Wingdings" pitchFamily="2" charset="2"/>
              <a:buNone/>
            </a:pPr>
            <a:r>
              <a:rPr lang="en-US" altLang="en-US" sz="2000" dirty="0">
                <a:effectLst/>
                <a:latin typeface="Liberation Sans" panose="020B0604020202020204" pitchFamily="34" charset="0"/>
              </a:rPr>
              <a:t>Proposal is acceptable</a:t>
            </a:r>
            <a:r>
              <a:rPr lang="en-US" altLang="en-US" sz="2000" b="0" dirty="0">
                <a:effectLst/>
                <a:latin typeface="Liberation Sans" panose="020B0604020202020204" pitchFamily="34" charset="0"/>
              </a:rPr>
              <a:t> when net present value is zero or positive.</a:t>
            </a:r>
          </a:p>
        </p:txBody>
      </p:sp>
      <p:sp>
        <p:nvSpPr>
          <p:cNvPr id="9" name="Rectangle 8"/>
          <p:cNvSpPr>
            <a:spLocks noChangeArrowheads="1"/>
          </p:cNvSpPr>
          <p:nvPr/>
        </p:nvSpPr>
        <p:spPr bwMode="auto">
          <a:xfrm>
            <a:off x="533400" y="304800"/>
            <a:ext cx="3048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a:effectLst/>
                <a:latin typeface="Liberation Sans" panose="020B0604020202020204" pitchFamily="34" charset="0"/>
              </a:rPr>
              <a:t>Net Present Value (NPV) method</a:t>
            </a:r>
          </a:p>
        </p:txBody>
      </p:sp>
      <p:sp>
        <p:nvSpPr>
          <p:cNvPr id="10" name="Text Box 5"/>
          <p:cNvSpPr txBox="1">
            <a:spLocks noChangeArrowheads="1"/>
          </p:cNvSpPr>
          <p:nvPr/>
        </p:nvSpPr>
        <p:spPr bwMode="auto">
          <a:xfrm>
            <a:off x="8125008" y="6485594"/>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1237714085"/>
      </p:ext>
    </p:extLst>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3434"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226" y="3305230"/>
            <a:ext cx="8192374" cy="2284412"/>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743426" name="Rectangle 2"/>
          <p:cNvSpPr>
            <a:spLocks noChangeArrowheads="1"/>
          </p:cNvSpPr>
          <p:nvPr/>
        </p:nvSpPr>
        <p:spPr bwMode="auto">
          <a:xfrm>
            <a:off x="533400" y="1295400"/>
            <a:ext cx="8001000" cy="18076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50000"/>
              </a:spcBef>
              <a:buFont typeface="Wingdings" pitchFamily="2" charset="2"/>
              <a:buNone/>
            </a:pPr>
            <a:r>
              <a:rPr lang="en-US" altLang="en-US" sz="2200" b="1" dirty="0">
                <a:effectLst/>
                <a:latin typeface="Liberation Sans" panose="020B0604020202020204" pitchFamily="34" charset="0"/>
              </a:rPr>
              <a:t>Illustration: </a:t>
            </a:r>
            <a:r>
              <a:rPr lang="en-US" altLang="en-US" sz="2200" b="0" dirty="0" smtClean="0">
                <a:effectLst/>
                <a:latin typeface="Liberation Sans" panose="020B0604020202020204" pitchFamily="34" charset="0"/>
              </a:rPr>
              <a:t>Stewart </a:t>
            </a:r>
            <a:r>
              <a:rPr lang="en-US" altLang="en-US" sz="2200" b="0" dirty="0">
                <a:effectLst/>
                <a:latin typeface="Liberation Sans" panose="020B0604020202020204" pitchFamily="34" charset="0"/>
              </a:rPr>
              <a:t>Shipping Company’s annual cash flows are $24,000. If we assume this amount </a:t>
            </a:r>
            <a:r>
              <a:rPr lang="en-US" altLang="en-US" sz="2200" dirty="0">
                <a:effectLst/>
                <a:latin typeface="Liberation Sans" panose="020B0604020202020204" pitchFamily="34" charset="0"/>
              </a:rPr>
              <a:t>is uniform over the asset’s useful life</a:t>
            </a:r>
            <a:r>
              <a:rPr lang="en-US" altLang="en-US" sz="2200" b="0" dirty="0">
                <a:effectLst/>
                <a:latin typeface="Liberation Sans" panose="020B0604020202020204" pitchFamily="34" charset="0"/>
              </a:rPr>
              <a:t>, we can compute the present value of the net annual cash flows.</a:t>
            </a: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EQUAL ANNUAL CASH FLOWS</a:t>
            </a:r>
            <a:endParaRPr lang="en-US" altLang="en-US" sz="3200" b="1" dirty="0">
              <a:solidFill>
                <a:schemeClr val="tx2">
                  <a:lumMod val="50000"/>
                </a:schemeClr>
              </a:solidFill>
              <a:effectLst/>
              <a:latin typeface="Liberation Sans" panose="020B0604020202020204" pitchFamily="34" charset="0"/>
            </a:endParaRPr>
          </a:p>
        </p:txBody>
      </p:sp>
      <p:sp>
        <p:nvSpPr>
          <p:cNvPr id="2" name="Rectangle 1"/>
          <p:cNvSpPr/>
          <p:nvPr/>
        </p:nvSpPr>
        <p:spPr>
          <a:xfrm>
            <a:off x="335584" y="5646287"/>
            <a:ext cx="45720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sz="1200" b="1" dirty="0" smtClean="0">
                <a:effectLst/>
                <a:latin typeface="Liberation Sans" panose="020B0604020202020204" pitchFamily="34" charset="0"/>
              </a:rPr>
              <a:t>ILLUSTRATION 16-7</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Computation of present </a:t>
            </a:r>
            <a:r>
              <a:rPr lang="en-US" sz="1200" dirty="0" smtClean="0">
                <a:effectLst/>
                <a:latin typeface="Liberation Sans" panose="020B0604020202020204" pitchFamily="34" charset="0"/>
              </a:rPr>
              <a:t>value of </a:t>
            </a:r>
            <a:r>
              <a:rPr lang="en-US" sz="1200" dirty="0">
                <a:effectLst/>
                <a:latin typeface="Liberation Sans" panose="020B0604020202020204" pitchFamily="34" charset="0"/>
              </a:rPr>
              <a:t>equal net annual cash </a:t>
            </a:r>
            <a:r>
              <a:rPr lang="en-US" sz="1200" dirty="0" smtClean="0">
                <a:effectLst/>
                <a:latin typeface="Liberation Sans" panose="020B0604020202020204" pitchFamily="34" charset="0"/>
              </a:rPr>
              <a:t>flows</a:t>
            </a:r>
            <a:endParaRPr lang="en-US" sz="1200" dirty="0">
              <a:effectLst/>
              <a:latin typeface="Liberation Sans" panose="020B0604020202020204" pitchFamily="34" charset="0"/>
            </a:endParaRPr>
          </a:p>
        </p:txBody>
      </p:sp>
      <p:sp>
        <p:nvSpPr>
          <p:cNvPr id="1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3354821202"/>
      </p:ext>
    </p:extLst>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61875" y="2204190"/>
            <a:ext cx="8235258" cy="2286060"/>
          </a:xfrm>
          <a:prstGeom prst="rect">
            <a:avLst/>
          </a:prstGeom>
          <a:noFill/>
          <a:ln w="19050" algn="ctr">
            <a:solidFill>
              <a:schemeClr val="tx1"/>
            </a:solidFill>
            <a:miter lim="800000"/>
            <a:headEnd/>
            <a:tailEnd/>
          </a:ln>
          <a:effectLst/>
        </p:spPr>
      </p:pic>
      <p:sp>
        <p:nvSpPr>
          <p:cNvPr id="745481" name="Rectangle 9"/>
          <p:cNvSpPr>
            <a:spLocks noChangeArrowheads="1"/>
          </p:cNvSpPr>
          <p:nvPr/>
        </p:nvSpPr>
        <p:spPr bwMode="auto">
          <a:xfrm>
            <a:off x="533400" y="4765044"/>
            <a:ext cx="8229600" cy="148335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50000"/>
              </a:spcBef>
              <a:buFont typeface="Wingdings" pitchFamily="2" charset="2"/>
              <a:buNone/>
            </a:pPr>
            <a:r>
              <a:rPr lang="en-US" altLang="en-US" b="0" dirty="0">
                <a:solidFill>
                  <a:schemeClr val="bg2"/>
                </a:solidFill>
                <a:effectLst/>
                <a:latin typeface="Liberation Sans" panose="020B0604020202020204" pitchFamily="34" charset="0"/>
              </a:rPr>
              <a:t>The proposed capital expenditure is acceptable at a required rate of return of 12% because the net present value is  positive.</a:t>
            </a:r>
          </a:p>
        </p:txBody>
      </p:sp>
      <p:sp>
        <p:nvSpPr>
          <p:cNvPr id="745492" name="Rectangle 20"/>
          <p:cNvSpPr>
            <a:spLocks noChangeArrowheads="1"/>
          </p:cNvSpPr>
          <p:nvPr/>
        </p:nvSpPr>
        <p:spPr bwMode="auto">
          <a:xfrm>
            <a:off x="533400" y="1295400"/>
            <a:ext cx="8001000" cy="5731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Illustration: </a:t>
            </a:r>
            <a:r>
              <a:rPr lang="en-US" altLang="en-US" b="0" dirty="0" smtClean="0">
                <a:effectLst/>
                <a:latin typeface="Liberation Sans" panose="020B0604020202020204" pitchFamily="34" charset="0"/>
              </a:rPr>
              <a:t>Calculate </a:t>
            </a:r>
            <a:r>
              <a:rPr lang="en-US" altLang="en-US" b="0" dirty="0">
                <a:effectLst/>
                <a:latin typeface="Liberation Sans" panose="020B0604020202020204" pitchFamily="34" charset="0"/>
              </a:rPr>
              <a:t>the present value.</a:t>
            </a:r>
          </a:p>
        </p:txBody>
      </p:sp>
      <p:sp>
        <p:nvSpPr>
          <p:cNvPr id="15"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6" name="Rectangle 15"/>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75000"/>
                  </a:schemeClr>
                </a:solidFill>
                <a:effectLst/>
                <a:latin typeface="Liberation Sans" panose="020B0604020202020204" pitchFamily="34" charset="0"/>
              </a:rPr>
              <a:t>Equal Annual Cash Flows</a:t>
            </a:r>
            <a:endParaRPr lang="en-US" altLang="en-US" sz="3200" b="1" dirty="0">
              <a:solidFill>
                <a:schemeClr val="tx2">
                  <a:lumMod val="75000"/>
                </a:schemeClr>
              </a:solidFill>
              <a:effectLst/>
              <a:latin typeface="Liberation Sans" panose="020B0604020202020204" pitchFamily="34" charset="0"/>
            </a:endParaRPr>
          </a:p>
        </p:txBody>
      </p:sp>
      <p:sp>
        <p:nvSpPr>
          <p:cNvPr id="2" name="Rectangle 1"/>
          <p:cNvSpPr/>
          <p:nvPr/>
        </p:nvSpPr>
        <p:spPr>
          <a:xfrm>
            <a:off x="6767016" y="1316251"/>
            <a:ext cx="2009393" cy="8309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smtClean="0">
                <a:effectLst/>
                <a:latin typeface="Liberation Sans" panose="020B0604020202020204" pitchFamily="34" charset="0"/>
              </a:rPr>
              <a:t>ILLUSTRATION 16-8</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Computation of net </a:t>
            </a:r>
            <a:r>
              <a:rPr lang="en-US" sz="1200" dirty="0" smtClean="0">
                <a:effectLst/>
                <a:latin typeface="Liberation Sans" panose="020B0604020202020204" pitchFamily="34" charset="0"/>
              </a:rPr>
              <a:t>present value—equal </a:t>
            </a:r>
            <a:r>
              <a:rPr lang="en-US" sz="1200" dirty="0">
                <a:effectLst/>
                <a:latin typeface="Liberation Sans" panose="020B0604020202020204" pitchFamily="34" charset="0"/>
              </a:rPr>
              <a:t>net annual </a:t>
            </a:r>
            <a:r>
              <a:rPr lang="en-US" sz="1200" dirty="0" smtClean="0">
                <a:effectLst/>
                <a:latin typeface="Liberation Sans" panose="020B0604020202020204" pitchFamily="34" charset="0"/>
              </a:rPr>
              <a:t>cash flows</a:t>
            </a:r>
            <a:endParaRPr lang="en-US" sz="1200" dirty="0">
              <a:effectLst/>
              <a:latin typeface="Liberation Sans" panose="020B0604020202020204" pitchFamily="34" charset="0"/>
            </a:endParaRPr>
          </a:p>
        </p:txBody>
      </p:sp>
      <p:sp>
        <p:nvSpPr>
          <p:cNvPr id="2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pic>
        <p:nvPicPr>
          <p:cNvPr id="5" name="Picture 4"/>
          <p:cNvPicPr>
            <a:picLocks noChangeAspect="1"/>
          </p:cNvPicPr>
          <p:nvPr/>
        </p:nvPicPr>
        <p:blipFill>
          <a:blip r:embed="rId4"/>
          <a:stretch>
            <a:fillRect/>
          </a:stretch>
        </p:blipFill>
        <p:spPr>
          <a:xfrm>
            <a:off x="6599725" y="2847450"/>
            <a:ext cx="2065619" cy="395162"/>
          </a:xfrm>
          <a:prstGeom prst="rect">
            <a:avLst/>
          </a:prstGeom>
        </p:spPr>
      </p:pic>
      <p:pic>
        <p:nvPicPr>
          <p:cNvPr id="13" name="Picture 12"/>
          <p:cNvPicPr>
            <a:picLocks noChangeAspect="1"/>
          </p:cNvPicPr>
          <p:nvPr/>
        </p:nvPicPr>
        <p:blipFill>
          <a:blip r:embed="rId4"/>
          <a:stretch>
            <a:fillRect/>
          </a:stretch>
        </p:blipFill>
        <p:spPr>
          <a:xfrm>
            <a:off x="6553200" y="3728190"/>
            <a:ext cx="2065619" cy="395162"/>
          </a:xfrm>
          <a:prstGeom prst="rect">
            <a:avLst/>
          </a:prstGeom>
        </p:spPr>
      </p:pic>
    </p:spTree>
    <p:extLst>
      <p:ext uri="{BB962C8B-B14F-4D97-AF65-F5344CB8AC3E}">
        <p14:creationId xmlns:p14="http://schemas.microsoft.com/office/powerpoint/2010/main" val="328740722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13"/>
                                        </p:tgtEl>
                                      </p:cBhvr>
                                    </p:animEffect>
                                    <p:set>
                                      <p:cBhvr>
                                        <p:cTn id="12" dur="1" fill="hold">
                                          <p:stCondLst>
                                            <p:cond delay="499"/>
                                          </p:stCondLst>
                                        </p:cTn>
                                        <p:tgtEl>
                                          <p:spTgt spid="1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45481"/>
                                        </p:tgtEl>
                                        <p:attrNameLst>
                                          <p:attrName>style.visibility</p:attrName>
                                        </p:attrNameLst>
                                      </p:cBhvr>
                                      <p:to>
                                        <p:strVal val="visible"/>
                                      </p:to>
                                    </p:set>
                                    <p:animEffect transition="in" filter="fade">
                                      <p:cBhvr>
                                        <p:cTn id="17" dur="500"/>
                                        <p:tgtEl>
                                          <p:spTgt spid="7454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548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22" name="Rectangle 2"/>
          <p:cNvSpPr>
            <a:spLocks noChangeArrowheads="1"/>
          </p:cNvSpPr>
          <p:nvPr/>
        </p:nvSpPr>
        <p:spPr bwMode="auto">
          <a:xfrm>
            <a:off x="533400" y="1295400"/>
            <a:ext cx="8001000" cy="249363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Illustration: </a:t>
            </a:r>
            <a:r>
              <a:rPr lang="en-US" altLang="en-US" b="0" dirty="0" smtClean="0">
                <a:solidFill>
                  <a:schemeClr val="bg2"/>
                </a:solidFill>
                <a:effectLst/>
                <a:latin typeface="Liberation Sans" panose="020B0604020202020204" pitchFamily="34" charset="0"/>
              </a:rPr>
              <a:t>Stewart </a:t>
            </a:r>
            <a:r>
              <a:rPr lang="en-US" altLang="en-US" b="0" dirty="0">
                <a:solidFill>
                  <a:schemeClr val="bg2"/>
                </a:solidFill>
                <a:effectLst/>
                <a:latin typeface="Liberation Sans" panose="020B0604020202020204" pitchFamily="34" charset="0"/>
              </a:rPr>
              <a:t>Shipping Company expects the same total net cash flows of $240,000 over the life of the investment.  Because of a declining market demand for the new product the net annual cash flows are higher in the early years and lower in the later years.</a:t>
            </a:r>
          </a:p>
        </p:txBody>
      </p:sp>
      <p:sp>
        <p:nvSpPr>
          <p:cNvPr id="7"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UNEQUAL ANNUAL CASH FLOWS</a:t>
            </a:r>
            <a:endParaRPr lang="en-US" altLang="en-US" sz="3200" b="1" dirty="0">
              <a:solidFill>
                <a:schemeClr val="tx2">
                  <a:lumMod val="50000"/>
                </a:schemeClr>
              </a:solidFill>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3330908131"/>
      </p:ext>
    </p:extLst>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799" y="1295400"/>
            <a:ext cx="8534401" cy="4375667"/>
          </a:xfrm>
          <a:prstGeom prst="rect">
            <a:avLst/>
          </a:prstGeom>
          <a:noFill/>
          <a:ln w="19050" algn="ctr">
            <a:solidFill>
              <a:schemeClr val="tx1"/>
            </a:solidFill>
            <a:miter lim="800000"/>
            <a:headEnd/>
            <a:tailEnd/>
          </a:ln>
          <a:effectLst/>
        </p:spPr>
      </p:pic>
      <p:sp>
        <p:nvSpPr>
          <p:cNvPr id="749575" name="Rectangle 7"/>
          <p:cNvSpPr>
            <a:spLocks noChangeArrowheads="1"/>
          </p:cNvSpPr>
          <p:nvPr/>
        </p:nvSpPr>
        <p:spPr bwMode="auto">
          <a:xfrm>
            <a:off x="220640" y="5735603"/>
            <a:ext cx="4808560" cy="4623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buFont typeface="Wingdings" pitchFamily="2" charset="2"/>
              <a:buNone/>
            </a:pPr>
            <a:r>
              <a:rPr lang="en-US" altLang="en-US" sz="1200" b="1" dirty="0" smtClean="0">
                <a:solidFill>
                  <a:schemeClr val="tx1"/>
                </a:solidFill>
                <a:effectLst/>
                <a:latin typeface="Liberation Sans" panose="020B0604020202020204" pitchFamily="34" charset="0"/>
              </a:rPr>
              <a:t>ILLUSTRATION 16-9</a:t>
            </a:r>
            <a:endParaRPr lang="en-US" altLang="en-US" sz="1200" b="1" dirty="0">
              <a:solidFill>
                <a:schemeClr val="tx1"/>
              </a:solidFill>
              <a:effectLst/>
              <a:latin typeface="Liberation Sans" panose="020B0604020202020204" pitchFamily="34" charset="0"/>
            </a:endParaRPr>
          </a:p>
          <a:p>
            <a:pPr algn="l">
              <a:buFont typeface="Wingdings" pitchFamily="2" charset="2"/>
              <a:buNone/>
            </a:pPr>
            <a:r>
              <a:rPr lang="en-US" altLang="en-US" sz="1200" b="0" dirty="0">
                <a:solidFill>
                  <a:schemeClr val="tx1"/>
                </a:solidFill>
                <a:effectLst/>
                <a:latin typeface="Liberation Sans" panose="020B0604020202020204" pitchFamily="34" charset="0"/>
              </a:rPr>
              <a:t>Computation of present value of unequal annual cash flows</a:t>
            </a:r>
          </a:p>
        </p:txBody>
      </p:sp>
      <p:sp>
        <p:nvSpPr>
          <p:cNvPr id="8"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9" name="Rectangle 8"/>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UNEQUAL ANNUAL CASH FLOWS</a:t>
            </a:r>
            <a:endParaRPr lang="en-US" altLang="en-US" sz="3200" b="1" dirty="0">
              <a:solidFill>
                <a:schemeClr val="tx2">
                  <a:lumMod val="50000"/>
                </a:schemeClr>
              </a:solidFill>
              <a:effectLst/>
              <a:latin typeface="Liberation Sans" panose="020B0604020202020204" pitchFamily="34" charset="0"/>
            </a:endParaRP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2940645511"/>
      </p:ext>
    </p:extLst>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3672" name="Rectangle 8"/>
          <p:cNvSpPr>
            <a:spLocks noChangeArrowheads="1"/>
          </p:cNvSpPr>
          <p:nvPr/>
        </p:nvSpPr>
        <p:spPr bwMode="auto">
          <a:xfrm>
            <a:off x="533400" y="4633221"/>
            <a:ext cx="8229600" cy="153336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p>
            <a:pPr algn="l">
              <a:lnSpc>
                <a:spcPct val="130000"/>
              </a:lnSpc>
              <a:spcBef>
                <a:spcPct val="50000"/>
              </a:spcBef>
              <a:buFont typeface="Wingdings" pitchFamily="2" charset="2"/>
              <a:buNone/>
            </a:pPr>
            <a:r>
              <a:rPr lang="en-US" altLang="en-US" dirty="0">
                <a:effectLst/>
                <a:latin typeface="Liberation Sans" panose="020B0604020202020204" pitchFamily="34" charset="0"/>
              </a:rPr>
              <a:t>Proposed capital expenditure is acceptable at a required rate of return of 12% because the net present value is positive.</a:t>
            </a:r>
          </a:p>
        </p:txBody>
      </p:sp>
      <p:sp>
        <p:nvSpPr>
          <p:cNvPr id="753683" name="Rectangle 19"/>
          <p:cNvSpPr>
            <a:spLocks noChangeArrowheads="1"/>
          </p:cNvSpPr>
          <p:nvPr/>
        </p:nvSpPr>
        <p:spPr bwMode="auto">
          <a:xfrm>
            <a:off x="533399" y="1295400"/>
            <a:ext cx="6553201" cy="5731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Illustration: </a:t>
            </a:r>
            <a:r>
              <a:rPr lang="en-US" altLang="en-US" dirty="0" smtClean="0">
                <a:effectLst/>
                <a:latin typeface="Liberation Sans" panose="020B0604020202020204" pitchFamily="34" charset="0"/>
              </a:rPr>
              <a:t>Calculate </a:t>
            </a:r>
            <a:r>
              <a:rPr lang="en-US" altLang="en-US" dirty="0">
                <a:effectLst/>
                <a:latin typeface="Liberation Sans" panose="020B0604020202020204" pitchFamily="34" charset="0"/>
              </a:rPr>
              <a:t>the net present value.</a:t>
            </a:r>
          </a:p>
        </p:txBody>
      </p:sp>
      <p:sp>
        <p:nvSpPr>
          <p:cNvPr id="10"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1" name="Rectangle 10"/>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UNEQUAL ANNUAL CASH FLOWS</a:t>
            </a:r>
            <a:endParaRPr lang="en-US" altLang="en-US" sz="3200" b="1" dirty="0">
              <a:solidFill>
                <a:schemeClr val="tx2">
                  <a:lumMod val="50000"/>
                </a:schemeClr>
              </a:solidFill>
              <a:effectLst/>
              <a:latin typeface="Liberation Sans" panose="020B0604020202020204" pitchFamily="34" charset="0"/>
            </a:endParaRPr>
          </a:p>
        </p:txBody>
      </p:sp>
      <p:sp>
        <p:nvSpPr>
          <p:cNvPr id="12" name="Rectangle 11"/>
          <p:cNvSpPr/>
          <p:nvPr/>
        </p:nvSpPr>
        <p:spPr>
          <a:xfrm>
            <a:off x="6919416" y="1219200"/>
            <a:ext cx="1843584" cy="8309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smtClean="0">
                <a:effectLst/>
                <a:latin typeface="Liberation Sans" panose="020B0604020202020204" pitchFamily="34" charset="0"/>
              </a:rPr>
              <a:t>ILLUSTRATION 16-10</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Computation of net </a:t>
            </a:r>
            <a:r>
              <a:rPr lang="en-US" sz="1200" dirty="0" smtClean="0">
                <a:effectLst/>
                <a:latin typeface="Liberation Sans" panose="020B0604020202020204" pitchFamily="34" charset="0"/>
              </a:rPr>
              <a:t>present value—unequal annual cash flows</a:t>
            </a:r>
            <a:endParaRPr lang="en-US" sz="1200" dirty="0">
              <a:effectLst/>
              <a:latin typeface="Liberation Sans" panose="020B0604020202020204" pitchFamily="34" charset="0"/>
            </a:endParaRPr>
          </a:p>
        </p:txBody>
      </p:sp>
      <p:sp>
        <p:nvSpPr>
          <p:cNvPr id="1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pic>
        <p:nvPicPr>
          <p:cNvPr id="2" name="Picture 1"/>
          <p:cNvPicPr>
            <a:picLocks noChangeAspect="1"/>
          </p:cNvPicPr>
          <p:nvPr/>
        </p:nvPicPr>
        <p:blipFill>
          <a:blip r:embed="rId3"/>
          <a:stretch>
            <a:fillRect/>
          </a:stretch>
        </p:blipFill>
        <p:spPr>
          <a:xfrm>
            <a:off x="370004" y="2101216"/>
            <a:ext cx="8403991" cy="2329604"/>
          </a:xfrm>
          <a:prstGeom prst="rect">
            <a:avLst/>
          </a:prstGeom>
          <a:noFill/>
          <a:ln w="19050" algn="ctr">
            <a:solidFill>
              <a:schemeClr val="tx1"/>
            </a:solidFill>
            <a:miter lim="800000"/>
            <a:headEnd/>
            <a:tailEnd/>
          </a:ln>
          <a:effectLst/>
        </p:spPr>
      </p:pic>
    </p:spTree>
    <p:extLst>
      <p:ext uri="{BB962C8B-B14F-4D97-AF65-F5344CB8AC3E}">
        <p14:creationId xmlns:p14="http://schemas.microsoft.com/office/powerpoint/2010/main" val="1266314364"/>
      </p:ext>
    </p:extLst>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363242"/>
            <a:ext cx="8305800" cy="4961358"/>
          </a:xfrm>
          <a:prstGeom prst="rect">
            <a:avLst/>
          </a:prstGeom>
          <a:ln w="28575">
            <a:noFill/>
          </a:ln>
        </p:spPr>
        <p:txBody>
          <a:bodyPr wrap="square" tIns="91440" bIns="91440">
            <a:spAutoFit/>
          </a:bodyPr>
          <a:lstStyle/>
          <a:p>
            <a:pPr algn="just">
              <a:lnSpc>
                <a:spcPct val="110000"/>
              </a:lnSpc>
              <a:spcBef>
                <a:spcPts val="1200"/>
              </a:spcBef>
              <a:spcAft>
                <a:spcPts val="0"/>
              </a:spcAft>
            </a:pPr>
            <a:r>
              <a:rPr lang="en-US" sz="2100" b="1" dirty="0" smtClean="0">
                <a:effectLst/>
                <a:latin typeface="Liberation Sans" panose="020B0604020202020204" pitchFamily="34" charset="0"/>
              </a:rPr>
              <a:t>Can You </a:t>
            </a:r>
            <a:r>
              <a:rPr lang="en-US" sz="2100" b="1" dirty="0">
                <a:effectLst/>
                <a:latin typeface="Liberation Sans" panose="020B0604020202020204" pitchFamily="34" charset="0"/>
              </a:rPr>
              <a:t>Hear </a:t>
            </a:r>
            <a:r>
              <a:rPr lang="en-US" sz="2100" b="1" dirty="0" smtClean="0">
                <a:effectLst/>
                <a:latin typeface="Liberation Sans" panose="020B0604020202020204" pitchFamily="34" charset="0"/>
              </a:rPr>
              <a:t>Me Me—Better?</a:t>
            </a:r>
            <a:endParaRPr lang="en-US" sz="2100" b="1" dirty="0">
              <a:effectLst/>
              <a:latin typeface="Liberation Sans" panose="020B0604020202020204" pitchFamily="34" charset="0"/>
            </a:endParaRPr>
          </a:p>
          <a:p>
            <a:pPr algn="just">
              <a:lnSpc>
                <a:spcPct val="110000"/>
              </a:lnSpc>
              <a:spcBef>
                <a:spcPts val="1200"/>
              </a:spcBef>
              <a:spcAft>
                <a:spcPts val="0"/>
              </a:spcAft>
            </a:pPr>
            <a:r>
              <a:rPr lang="en-US" sz="2100" dirty="0" smtClean="0">
                <a:effectLst/>
                <a:latin typeface="Liberation Sans" panose="020B0604020202020204" pitchFamily="34" charset="0"/>
              </a:rPr>
              <a:t>What’s </a:t>
            </a:r>
            <a:r>
              <a:rPr lang="en-US" sz="2100" dirty="0">
                <a:effectLst/>
                <a:latin typeface="Liberation Sans" panose="020B0604020202020204" pitchFamily="34" charset="0"/>
              </a:rPr>
              <a:t>better than 3G </a:t>
            </a:r>
            <a:r>
              <a:rPr lang="en-US" sz="2100" dirty="0" smtClean="0">
                <a:effectLst/>
                <a:latin typeface="Liberation Sans" panose="020B0604020202020204" pitchFamily="34" charset="0"/>
              </a:rPr>
              <a:t>wireless service</a:t>
            </a:r>
            <a:r>
              <a:rPr lang="en-US" sz="2100" dirty="0">
                <a:effectLst/>
                <a:latin typeface="Liberation Sans" panose="020B0604020202020204" pitchFamily="34" charset="0"/>
              </a:rPr>
              <a:t>? 4G. But the </a:t>
            </a:r>
            <a:r>
              <a:rPr lang="en-US" sz="2100" dirty="0" smtClean="0">
                <a:effectLst/>
                <a:latin typeface="Liberation Sans" panose="020B0604020202020204" pitchFamily="34" charset="0"/>
              </a:rPr>
              <a:t>question for </a:t>
            </a:r>
            <a:r>
              <a:rPr lang="en-US" sz="2100" dirty="0">
                <a:effectLst/>
                <a:latin typeface="Liberation Sans" panose="020B0604020202020204" pitchFamily="34" charset="0"/>
              </a:rPr>
              <a:t>wireless service providers </a:t>
            </a:r>
            <a:r>
              <a:rPr lang="en-US" sz="2100" dirty="0" smtClean="0">
                <a:effectLst/>
                <a:latin typeface="Liberation Sans" panose="020B0604020202020204" pitchFamily="34" charset="0"/>
              </a:rPr>
              <a:t>is whether </a:t>
            </a:r>
            <a:r>
              <a:rPr lang="en-US" sz="2100" dirty="0">
                <a:effectLst/>
                <a:latin typeface="Liberation Sans" panose="020B0604020202020204" pitchFamily="34" charset="0"/>
              </a:rPr>
              <a:t>customers will be </a:t>
            </a:r>
            <a:r>
              <a:rPr lang="en-US" sz="2100" dirty="0" smtClean="0">
                <a:effectLst/>
                <a:latin typeface="Liberation Sans" panose="020B0604020202020204" pitchFamily="34" charset="0"/>
              </a:rPr>
              <a:t>willing to </a:t>
            </a:r>
            <a:r>
              <a:rPr lang="en-US" sz="2100" dirty="0">
                <a:effectLst/>
                <a:latin typeface="Liberation Sans" panose="020B0604020202020204" pitchFamily="34" charset="0"/>
              </a:rPr>
              <a:t>pay extra for that improvement. </a:t>
            </a:r>
            <a:r>
              <a:rPr lang="en-US" sz="2100" b="1" dirty="0">
                <a:solidFill>
                  <a:srgbClr val="CC0000"/>
                </a:solidFill>
                <a:effectLst/>
                <a:latin typeface="Liberation Sans" panose="020B0604020202020204" pitchFamily="34" charset="0"/>
              </a:rPr>
              <a:t>Verizon</a:t>
            </a:r>
            <a:r>
              <a:rPr lang="en-US" sz="2100" dirty="0">
                <a:effectLst/>
                <a:latin typeface="Liberation Sans" panose="020B0604020202020204" pitchFamily="34" charset="0"/>
              </a:rPr>
              <a:t> has </a:t>
            </a:r>
            <a:r>
              <a:rPr lang="en-US" sz="2100" dirty="0" smtClean="0">
                <a:effectLst/>
                <a:latin typeface="Liberation Sans" panose="020B0604020202020204" pitchFamily="34" charset="0"/>
              </a:rPr>
              <a:t>spent billions </a:t>
            </a:r>
            <a:r>
              <a:rPr lang="en-US" sz="2100" dirty="0">
                <a:effectLst/>
                <a:latin typeface="Liberation Sans" panose="020B0604020202020204" pitchFamily="34" charset="0"/>
              </a:rPr>
              <a:t>on upgrading its networks in the past few years, </a:t>
            </a:r>
            <a:r>
              <a:rPr lang="en-US" sz="2100" dirty="0" smtClean="0">
                <a:effectLst/>
                <a:latin typeface="Liberation Sans" panose="020B0604020202020204" pitchFamily="34" charset="0"/>
              </a:rPr>
              <a:t>so it </a:t>
            </a:r>
            <a:r>
              <a:rPr lang="en-US" sz="2100" dirty="0">
                <a:effectLst/>
                <a:latin typeface="Liberation Sans" panose="020B0604020202020204" pitchFamily="34" charset="0"/>
              </a:rPr>
              <a:t>now offers 4G LTE service to 97% of the nation. </a:t>
            </a:r>
            <a:r>
              <a:rPr lang="en-US" sz="2100" dirty="0" smtClean="0">
                <a:effectLst/>
                <a:latin typeface="Liberation Sans" panose="020B0604020202020204" pitchFamily="34" charset="0"/>
              </a:rPr>
              <a:t>Verizon is </a:t>
            </a:r>
            <a:r>
              <a:rPr lang="en-US" sz="2100" dirty="0">
                <a:effectLst/>
                <a:latin typeface="Liberation Sans" panose="020B0604020202020204" pitchFamily="34" charset="0"/>
              </a:rPr>
              <a:t>hoping that its investment in 4G works out better </a:t>
            </a:r>
            <a:r>
              <a:rPr lang="en-US" sz="2100" dirty="0" smtClean="0">
                <a:effectLst/>
                <a:latin typeface="Liberation Sans" panose="020B0604020202020204" pitchFamily="34" charset="0"/>
              </a:rPr>
              <a:t>than its </a:t>
            </a:r>
            <a:r>
              <a:rPr lang="en-US" sz="2100" dirty="0">
                <a:effectLst/>
                <a:latin typeface="Liberation Sans" panose="020B0604020202020204" pitchFamily="34" charset="0"/>
              </a:rPr>
              <a:t>$23 billion investment in its FIOS </a:t>
            </a:r>
            <a:r>
              <a:rPr lang="en-US" sz="2100" dirty="0" smtClean="0">
                <a:effectLst/>
                <a:latin typeface="Liberation Sans" panose="020B0604020202020204" pitchFamily="34" charset="0"/>
              </a:rPr>
              <a:t>fiber-wired network for </a:t>
            </a:r>
            <a:r>
              <a:rPr lang="en-US" sz="2100" dirty="0">
                <a:effectLst/>
                <a:latin typeface="Liberation Sans" panose="020B0604020202020204" pitchFamily="34" charset="0"/>
              </a:rPr>
              <a:t>TV and ultrahigh-speed Internet. One analyst </a:t>
            </a:r>
            <a:r>
              <a:rPr lang="en-US" sz="2100" dirty="0" smtClean="0">
                <a:effectLst/>
                <a:latin typeface="Liberation Sans" panose="020B0604020202020204" pitchFamily="34" charset="0"/>
              </a:rPr>
              <a:t>estimates that </a:t>
            </a:r>
            <a:r>
              <a:rPr lang="en-US" sz="2100" dirty="0">
                <a:effectLst/>
                <a:latin typeface="Liberation Sans" panose="020B0604020202020204" pitchFamily="34" charset="0"/>
              </a:rPr>
              <a:t>the present value of each FIOS customer is $800 </a:t>
            </a:r>
            <a:r>
              <a:rPr lang="en-US" sz="2100" dirty="0" smtClean="0">
                <a:effectLst/>
                <a:latin typeface="Liberation Sans" panose="020B0604020202020204" pitchFamily="34" charset="0"/>
              </a:rPr>
              <a:t>less than </a:t>
            </a:r>
            <a:r>
              <a:rPr lang="en-US" sz="2100" dirty="0">
                <a:effectLst/>
                <a:latin typeface="Liberation Sans" panose="020B0604020202020204" pitchFamily="34" charset="0"/>
              </a:rPr>
              <a:t>the cost of the connection</a:t>
            </a:r>
            <a:r>
              <a:rPr lang="en-US" sz="2100" dirty="0" smtClean="0">
                <a:effectLst/>
                <a:latin typeface="Liberation Sans" panose="020B0604020202020204" pitchFamily="34" charset="0"/>
              </a:rPr>
              <a:t>. </a:t>
            </a:r>
          </a:p>
          <a:p>
            <a:pPr algn="just">
              <a:lnSpc>
                <a:spcPct val="110000"/>
              </a:lnSpc>
              <a:spcBef>
                <a:spcPts val="1200"/>
              </a:spcBef>
              <a:spcAft>
                <a:spcPts val="0"/>
              </a:spcAft>
            </a:pPr>
            <a:r>
              <a:rPr lang="en-US" sz="1800" i="1" dirty="0" smtClean="0">
                <a:effectLst/>
                <a:latin typeface="Liberation Sans" panose="020B0604020202020204" pitchFamily="34" charset="0"/>
              </a:rPr>
              <a:t>Sources</a:t>
            </a:r>
            <a:r>
              <a:rPr lang="en-US" sz="1800" i="1" dirty="0">
                <a:effectLst/>
                <a:latin typeface="Liberation Sans" panose="020B0604020202020204" pitchFamily="34" charset="0"/>
              </a:rPr>
              <a:t>: </a:t>
            </a:r>
            <a:r>
              <a:rPr lang="en-US" sz="1800" dirty="0">
                <a:effectLst/>
                <a:latin typeface="Liberation Sans" panose="020B0604020202020204" pitchFamily="34" charset="0"/>
              </a:rPr>
              <a:t>Martin Peers, “Investors: Beware Verizon’s </a:t>
            </a:r>
            <a:r>
              <a:rPr lang="en-US" sz="1800" dirty="0" smtClean="0">
                <a:effectLst/>
                <a:latin typeface="Liberation Sans" panose="020B0604020202020204" pitchFamily="34" charset="0"/>
              </a:rPr>
              <a:t>Generation GAP</a:t>
            </a:r>
            <a:r>
              <a:rPr lang="en-US" sz="1800" dirty="0">
                <a:effectLst/>
                <a:latin typeface="Liberation Sans" panose="020B0604020202020204" pitchFamily="34" charset="0"/>
              </a:rPr>
              <a:t>,” Wall Street Journal Online (January 26, 2010); and </a:t>
            </a:r>
            <a:r>
              <a:rPr lang="en-US" sz="1800" dirty="0" smtClean="0">
                <a:effectLst/>
                <a:latin typeface="Liberation Sans" panose="020B0604020202020204" pitchFamily="34" charset="0"/>
              </a:rPr>
              <a:t>Chad Fraser</a:t>
            </a:r>
            <a:r>
              <a:rPr lang="en-US" sz="1800" dirty="0">
                <a:effectLst/>
                <a:latin typeface="Liberation Sans" panose="020B0604020202020204" pitchFamily="34" charset="0"/>
              </a:rPr>
              <a:t>, “What Warren Buffett Sees in Verizon,” Investing Daily (</a:t>
            </a:r>
            <a:r>
              <a:rPr lang="en-US" sz="1800" dirty="0" smtClean="0">
                <a:effectLst/>
                <a:latin typeface="Liberation Sans" panose="020B0604020202020204" pitchFamily="34" charset="0"/>
              </a:rPr>
              <a:t>May 30</a:t>
            </a:r>
            <a:r>
              <a:rPr lang="en-US" sz="1800" dirty="0">
                <a:effectLst/>
                <a:latin typeface="Liberation Sans" panose="020B0604020202020204" pitchFamily="34" charset="0"/>
              </a:rPr>
              <a:t>, 2014</a:t>
            </a:r>
            <a:r>
              <a:rPr lang="en-US" sz="1800" dirty="0" smtClean="0">
                <a:effectLst/>
                <a:latin typeface="Liberation Sans" panose="020B0604020202020204" pitchFamily="34" charset="0"/>
              </a:rPr>
              <a:t>).</a:t>
            </a:r>
            <a:endParaRPr lang="en-US" sz="1800" i="1" dirty="0">
              <a:effectLst/>
              <a:latin typeface="Liberation Sans" panose="020B0604020202020204" pitchFamily="34" charset="0"/>
            </a:endParaRPr>
          </a:p>
        </p:txBody>
      </p:sp>
      <p:sp>
        <p:nvSpPr>
          <p:cNvPr id="3" name="Rectangle 2"/>
          <p:cNvSpPr/>
          <p:nvPr/>
        </p:nvSpPr>
        <p:spPr bwMode="auto">
          <a:xfrm>
            <a:off x="365760" y="457200"/>
            <a:ext cx="5196840" cy="729020"/>
          </a:xfrm>
          <a:prstGeom prst="rect">
            <a:avLst/>
          </a:prstGeom>
          <a:solidFill>
            <a:srgbClr val="FF0000"/>
          </a:solidFill>
          <a:ln w="12700" cap="sq" cmpd="sng" algn="ctr">
            <a:noFill/>
            <a:prstDash val="solid"/>
            <a:round/>
            <a:headEnd type="none" w="sm" len="sm"/>
            <a:tailEnd type="none" w="sm" len="sm"/>
          </a:ln>
          <a:effectLst/>
        </p:spPr>
        <p:txBody>
          <a:bodyPr vert="horz" wrap="square" lIns="91440" tIns="0" rIns="91440" bIns="45720" numCol="1" rtlCol="0" anchor="ctr" anchorCtr="0" compatLnSpc="1">
            <a:prstTxWarp prst="textNoShape">
              <a:avLst/>
            </a:prstTxWarp>
          </a:bodyPr>
          <a:lstStyle/>
          <a:p>
            <a:pPr marL="53975" marR="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chemeClr val="accent3"/>
                </a:solidFill>
                <a:effectLst>
                  <a:outerShdw blurRad="38100" dist="38100" dir="2700000" algn="tl">
                    <a:srgbClr val="000000">
                      <a:alpha val="43137"/>
                    </a:srgbClr>
                  </a:outerShdw>
                </a:effectLst>
                <a:latin typeface="Liberation Sans" panose="020B0604020202020204" pitchFamily="34" charset="0"/>
              </a:rPr>
              <a:t>MANAGEMENT INSIGHT</a:t>
            </a:r>
          </a:p>
        </p:txBody>
      </p:sp>
      <p:sp>
        <p:nvSpPr>
          <p:cNvPr id="4" name="Rectangle 3"/>
          <p:cNvSpPr/>
          <p:nvPr/>
        </p:nvSpPr>
        <p:spPr bwMode="auto">
          <a:xfrm>
            <a:off x="5638800" y="533400"/>
            <a:ext cx="3200400" cy="576620"/>
          </a:xfrm>
          <a:prstGeom prst="rect">
            <a:avLst/>
          </a:prstGeom>
          <a:noFill/>
          <a:ln w="12700" cap="sq" cmpd="sng" algn="ctr">
            <a:noFill/>
            <a:prstDash val="solid"/>
            <a:round/>
            <a:headEnd type="none" w="sm" len="sm"/>
            <a:tailEnd type="none" w="sm" len="sm"/>
          </a:ln>
          <a:effectLst/>
        </p:spPr>
        <p:txBody>
          <a:bodyPr vert="horz" wrap="square" lIns="91440" tIns="0" rIns="91440" bIns="45720" numCol="1" rtlCol="0" anchor="ctr" anchorCtr="0" compatLnSpc="1">
            <a:prstTxWarp prst="textNoShape">
              <a:avLst/>
            </a:prstTxWarp>
          </a:bodyPr>
          <a:lstStyle/>
          <a:p>
            <a:pPr marL="53975" marR="0" algn="l"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Liberation Sans" panose="020B0604020202020204" pitchFamily="34" charset="0"/>
              </a:rPr>
              <a:t>Verizon</a:t>
            </a:r>
          </a:p>
        </p:txBody>
      </p:sp>
      <p:sp>
        <p:nvSpPr>
          <p:cNvPr id="6"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2270396309"/>
      </p:ext>
    </p:extLst>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2"/>
          <p:cNvSpPr>
            <a:spLocks noChangeArrowheads="1"/>
          </p:cNvSpPr>
          <p:nvPr/>
        </p:nvSpPr>
        <p:spPr bwMode="auto">
          <a:xfrm>
            <a:off x="533400" y="1295400"/>
            <a:ext cx="8001000" cy="383323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50000"/>
              </a:spcBef>
              <a:buFont typeface="Wingdings" pitchFamily="2" charset="2"/>
              <a:buNone/>
            </a:pPr>
            <a:r>
              <a:rPr lang="en-US" altLang="en-US" b="0" dirty="0">
                <a:solidFill>
                  <a:schemeClr val="bg2"/>
                </a:solidFill>
                <a:effectLst/>
                <a:latin typeface="Liberation Sans" panose="020B0604020202020204" pitchFamily="34" charset="0"/>
              </a:rPr>
              <a:t>In most instances a company uses a required rate of return equal to its </a:t>
            </a:r>
            <a:r>
              <a:rPr lang="en-US" altLang="en-US" b="1" dirty="0">
                <a:solidFill>
                  <a:schemeClr val="tx2">
                    <a:lumMod val="50000"/>
                  </a:schemeClr>
                </a:solidFill>
                <a:effectLst/>
                <a:latin typeface="Liberation Sans" panose="020B0604020202020204" pitchFamily="34" charset="0"/>
              </a:rPr>
              <a:t>cost of capital </a:t>
            </a:r>
            <a:r>
              <a:rPr lang="en-US" altLang="en-US" b="0" dirty="0">
                <a:solidFill>
                  <a:schemeClr val="bg2"/>
                </a:solidFill>
                <a:effectLst/>
                <a:latin typeface="Liberation Sans" panose="020B0604020202020204" pitchFamily="34" charset="0"/>
              </a:rPr>
              <a:t>— that is, the rate that it must pay to obtain funds from creditors and stockholders.</a:t>
            </a:r>
          </a:p>
          <a:p>
            <a:pPr algn="l">
              <a:lnSpc>
                <a:spcPct val="125000"/>
              </a:lnSpc>
              <a:spcBef>
                <a:spcPct val="50000"/>
              </a:spcBef>
              <a:buFont typeface="Wingdings" pitchFamily="2" charset="2"/>
              <a:buNone/>
            </a:pPr>
            <a:r>
              <a:rPr lang="en-US" altLang="en-US" b="0" dirty="0">
                <a:solidFill>
                  <a:schemeClr val="bg2"/>
                </a:solidFill>
                <a:effectLst/>
                <a:latin typeface="Liberation Sans" panose="020B0604020202020204" pitchFamily="34" charset="0"/>
              </a:rPr>
              <a:t>Discount rate has two elements: </a:t>
            </a:r>
          </a:p>
          <a:p>
            <a:pPr lvl="1" algn="l">
              <a:lnSpc>
                <a:spcPct val="125000"/>
              </a:lnSpc>
              <a:spcBef>
                <a:spcPct val="5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Cost of </a:t>
            </a:r>
            <a:r>
              <a:rPr lang="en-US" altLang="en-US" sz="2300" b="0" dirty="0" smtClean="0">
                <a:solidFill>
                  <a:schemeClr val="bg2"/>
                </a:solidFill>
                <a:effectLst/>
                <a:latin typeface="Liberation Sans" panose="020B0604020202020204" pitchFamily="34" charset="0"/>
              </a:rPr>
              <a:t>capital</a:t>
            </a:r>
            <a:endParaRPr lang="en-US" altLang="en-US" sz="2300" b="0" dirty="0">
              <a:solidFill>
                <a:schemeClr val="bg2"/>
              </a:solidFill>
              <a:effectLst/>
              <a:latin typeface="Liberation Sans" panose="020B0604020202020204" pitchFamily="34" charset="0"/>
            </a:endParaRPr>
          </a:p>
          <a:p>
            <a:pPr lvl="1" algn="l">
              <a:lnSpc>
                <a:spcPct val="125000"/>
              </a:lnSpc>
              <a:spcBef>
                <a:spcPct val="50000"/>
              </a:spcBef>
              <a:buClr>
                <a:srgbClr val="CC0000"/>
              </a:buClr>
              <a:buSzPct val="80000"/>
              <a:buFont typeface="Wingdings" pitchFamily="2" charset="2"/>
              <a:buChar char="u"/>
            </a:pPr>
            <a:r>
              <a:rPr lang="en-US" altLang="en-US" sz="2300" b="0" dirty="0" smtClean="0">
                <a:solidFill>
                  <a:schemeClr val="bg2"/>
                </a:solidFill>
                <a:effectLst/>
                <a:latin typeface="Liberation Sans" panose="020B0604020202020204" pitchFamily="34" charset="0"/>
              </a:rPr>
              <a:t>Risk</a:t>
            </a:r>
            <a:endParaRPr lang="en-US" altLang="en-US" sz="2300" b="0" dirty="0">
              <a:solidFill>
                <a:schemeClr val="bg2"/>
              </a:solidFill>
              <a:effectLst/>
              <a:latin typeface="Liberation Sans" panose="020B0604020202020204" pitchFamily="34" charset="0"/>
            </a:endParaRPr>
          </a:p>
        </p:txBody>
      </p:sp>
      <p:sp>
        <p:nvSpPr>
          <p:cNvPr id="755721" name="Rectangle 9"/>
          <p:cNvSpPr>
            <a:spLocks noChangeArrowheads="1"/>
          </p:cNvSpPr>
          <p:nvPr/>
        </p:nvSpPr>
        <p:spPr bwMode="auto">
          <a:xfrm>
            <a:off x="4782687" y="4167693"/>
            <a:ext cx="3771900" cy="1955023"/>
          </a:xfrm>
          <a:prstGeom prst="rect">
            <a:avLst/>
          </a:prstGeom>
          <a:solidFill>
            <a:srgbClr val="FFFFCC"/>
          </a:solidFill>
          <a:ln w="19050" algn="ctr">
            <a:solidFill>
              <a:schemeClr val="tx1"/>
            </a:solidFill>
            <a:miter lim="800000"/>
            <a:headEnd/>
            <a:tailEnd/>
          </a:ln>
          <a:effectLst/>
          <a:extLst/>
        </p:spPr>
        <p:txBody>
          <a:bodyPr lIns="182562" tIns="46038" rIns="0" bIns="46038">
            <a:spAutoFit/>
          </a:bodyPr>
          <a:lstStyle>
            <a:lvl1pPr>
              <a:spcBef>
                <a:spcPct val="0"/>
              </a:spcBef>
              <a:defRPr sz="2400">
                <a:solidFill>
                  <a:schemeClr val="tx1"/>
                </a:solidFill>
                <a:latin typeface="Times New Roman" pitchFamily="18" charset="0"/>
              </a:defRPr>
            </a:lvl1pPr>
            <a:lvl2pPr indent="-3429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15000"/>
              </a:lnSpc>
              <a:spcBef>
                <a:spcPct val="30000"/>
              </a:spcBef>
              <a:buFont typeface="Wingdings" pitchFamily="2" charset="2"/>
              <a:buNone/>
            </a:pPr>
            <a:r>
              <a:rPr lang="en-US" altLang="en-US" sz="2200" dirty="0">
                <a:solidFill>
                  <a:schemeClr val="bg2"/>
                </a:solidFill>
                <a:effectLst/>
                <a:latin typeface="Liberation Sans" panose="020B0604020202020204" pitchFamily="34" charset="0"/>
              </a:rPr>
              <a:t>Rate also know as</a:t>
            </a:r>
          </a:p>
          <a:p>
            <a:pPr lvl="1" algn="l">
              <a:lnSpc>
                <a:spcPct val="115000"/>
              </a:lnSpc>
              <a:spcBef>
                <a:spcPct val="30000"/>
              </a:spcBef>
              <a:buClr>
                <a:srgbClr val="CC0000"/>
              </a:buClr>
              <a:buSzTx/>
              <a:buFont typeface="Wingdings" pitchFamily="2" charset="2"/>
              <a:buChar char="ü"/>
            </a:pPr>
            <a:r>
              <a:rPr lang="en-US" altLang="en-US" sz="2200" b="0" dirty="0">
                <a:solidFill>
                  <a:schemeClr val="bg2"/>
                </a:solidFill>
                <a:effectLst/>
                <a:latin typeface="Liberation Sans" panose="020B0604020202020204" pitchFamily="34" charset="0"/>
              </a:rPr>
              <a:t>required rate of return.  </a:t>
            </a:r>
          </a:p>
          <a:p>
            <a:pPr lvl="1" algn="l">
              <a:lnSpc>
                <a:spcPct val="115000"/>
              </a:lnSpc>
              <a:spcBef>
                <a:spcPct val="30000"/>
              </a:spcBef>
              <a:buClr>
                <a:srgbClr val="CC0000"/>
              </a:buClr>
              <a:buSzTx/>
              <a:buFont typeface="Wingdings" pitchFamily="2" charset="2"/>
              <a:buChar char="ü"/>
            </a:pPr>
            <a:r>
              <a:rPr lang="en-US" altLang="en-US" sz="2200" b="0" dirty="0">
                <a:solidFill>
                  <a:schemeClr val="bg2"/>
                </a:solidFill>
                <a:effectLst/>
                <a:latin typeface="Liberation Sans" panose="020B0604020202020204" pitchFamily="34" charset="0"/>
              </a:rPr>
              <a:t>hurdle rate.</a:t>
            </a:r>
          </a:p>
          <a:p>
            <a:pPr lvl="1" algn="l">
              <a:lnSpc>
                <a:spcPct val="115000"/>
              </a:lnSpc>
              <a:spcBef>
                <a:spcPct val="30000"/>
              </a:spcBef>
              <a:buClr>
                <a:srgbClr val="CC0000"/>
              </a:buClr>
              <a:buSzTx/>
              <a:buFont typeface="Wingdings" pitchFamily="2" charset="2"/>
              <a:buChar char="ü"/>
            </a:pPr>
            <a:r>
              <a:rPr lang="en-US" altLang="en-US" sz="2200" b="0" dirty="0">
                <a:solidFill>
                  <a:schemeClr val="bg2"/>
                </a:solidFill>
                <a:effectLst/>
                <a:latin typeface="Liberation Sans" panose="020B0604020202020204" pitchFamily="34" charset="0"/>
              </a:rPr>
              <a:t>cutoff rate.</a:t>
            </a:r>
          </a:p>
        </p:txBody>
      </p:sp>
      <p:sp>
        <p:nvSpPr>
          <p:cNvPr id="8"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9" name="Rectangle 8"/>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CHOOSING A DISCOUNT RATE</a:t>
            </a:r>
            <a:endParaRPr lang="en-US" altLang="en-US" sz="3200" b="1" dirty="0">
              <a:solidFill>
                <a:schemeClr val="tx2">
                  <a:lumMod val="50000"/>
                </a:schemeClr>
              </a:solidFill>
              <a:effectLst/>
              <a:latin typeface="Liberation Sans" panose="020B0604020202020204" pitchFamily="34" charset="0"/>
            </a:endParaRP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221987605"/>
      </p:ext>
    </p:extLst>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04800" y="2914200"/>
            <a:ext cx="8534400" cy="3181800"/>
          </a:xfrm>
          <a:prstGeom prst="rect">
            <a:avLst/>
          </a:prstGeom>
          <a:noFill/>
          <a:ln w="19050" algn="ctr">
            <a:solidFill>
              <a:schemeClr val="tx1"/>
            </a:solidFill>
            <a:miter lim="800000"/>
            <a:headEnd/>
            <a:tailEnd/>
          </a:ln>
          <a:effectLst/>
        </p:spPr>
      </p:pic>
      <p:sp>
        <p:nvSpPr>
          <p:cNvPr id="757762" name="Rectangle 2"/>
          <p:cNvSpPr>
            <a:spLocks noChangeArrowheads="1"/>
          </p:cNvSpPr>
          <p:nvPr/>
        </p:nvSpPr>
        <p:spPr bwMode="auto">
          <a:xfrm>
            <a:off x="533400" y="1295400"/>
            <a:ext cx="8001000" cy="147335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50000"/>
              </a:spcBef>
              <a:buFont typeface="Wingdings" pitchFamily="2" charset="2"/>
              <a:buNone/>
            </a:pPr>
            <a:r>
              <a:rPr lang="en-US" altLang="en-US" sz="2300" b="1" dirty="0">
                <a:effectLst/>
                <a:latin typeface="Liberation Sans" panose="020B0604020202020204" pitchFamily="34" charset="0"/>
              </a:rPr>
              <a:t>Illustration: </a:t>
            </a:r>
            <a:r>
              <a:rPr lang="en-US" altLang="en-US" sz="2300" b="0" dirty="0" smtClean="0">
                <a:effectLst/>
                <a:latin typeface="Liberation Sans" panose="020B0604020202020204" pitchFamily="34" charset="0"/>
              </a:rPr>
              <a:t>Stewart </a:t>
            </a:r>
            <a:r>
              <a:rPr lang="en-US" altLang="en-US" sz="2300" b="0" dirty="0">
                <a:effectLst/>
                <a:latin typeface="Liberation Sans" panose="020B0604020202020204" pitchFamily="34" charset="0"/>
              </a:rPr>
              <a:t>Shipping used a discount rate of 12%. Suppose this rate does not take into account the risk of the project. A more appropriate rate might be 15%. </a:t>
            </a: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CHOOSING A DISCOUNT RATE</a:t>
            </a:r>
            <a:endParaRPr lang="en-US" altLang="en-US" sz="3200" b="1" dirty="0">
              <a:solidFill>
                <a:schemeClr val="tx2">
                  <a:lumMod val="50000"/>
                </a:schemeClr>
              </a:solidFill>
              <a:effectLst/>
              <a:latin typeface="Liberation Sans" panose="020B0604020202020204" pitchFamily="34" charset="0"/>
            </a:endParaRPr>
          </a:p>
        </p:txBody>
      </p:sp>
      <p:sp>
        <p:nvSpPr>
          <p:cNvPr id="2" name="Rectangle 1"/>
          <p:cNvSpPr/>
          <p:nvPr/>
        </p:nvSpPr>
        <p:spPr>
          <a:xfrm>
            <a:off x="321630" y="2957885"/>
            <a:ext cx="2514600"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smtClean="0">
                <a:effectLst/>
                <a:latin typeface="Liberation Sans" panose="020B0604020202020204" pitchFamily="34" charset="0"/>
              </a:rPr>
              <a:t>ILLUSTRATION 16-11</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Comparison of net </a:t>
            </a:r>
            <a:r>
              <a:rPr lang="en-US" sz="1200" dirty="0" smtClean="0">
                <a:effectLst/>
                <a:latin typeface="Liberation Sans" panose="020B0604020202020204" pitchFamily="34" charset="0"/>
              </a:rPr>
              <a:t>present values </a:t>
            </a:r>
            <a:r>
              <a:rPr lang="en-US" sz="1200" dirty="0">
                <a:effectLst/>
                <a:latin typeface="Liberation Sans" panose="020B0604020202020204" pitchFamily="34" charset="0"/>
              </a:rPr>
              <a:t>at different </a:t>
            </a:r>
            <a:r>
              <a:rPr lang="en-US" sz="1200" dirty="0" smtClean="0">
                <a:effectLst/>
                <a:latin typeface="Liberation Sans" panose="020B0604020202020204" pitchFamily="34" charset="0"/>
              </a:rPr>
              <a:t>discount rates</a:t>
            </a:r>
            <a:endParaRPr lang="en-US" sz="1200" dirty="0">
              <a:effectLst/>
              <a:latin typeface="Liberation Sans" panose="020B0604020202020204" pitchFamily="34" charset="0"/>
            </a:endParaRPr>
          </a:p>
        </p:txBody>
      </p:sp>
      <p:sp>
        <p:nvSpPr>
          <p:cNvPr id="1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1726944684"/>
      </p:ext>
    </p:extLst>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9810" name="Rectangle 2"/>
          <p:cNvSpPr>
            <a:spLocks noChangeArrowheads="1"/>
          </p:cNvSpPr>
          <p:nvPr/>
        </p:nvSpPr>
        <p:spPr bwMode="auto">
          <a:xfrm>
            <a:off x="533400" y="1295400"/>
            <a:ext cx="8001000" cy="298280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marL="685800" indent="-457200">
              <a:spcBef>
                <a:spcPct val="0"/>
              </a:spcBef>
              <a:defRPr sz="2400">
                <a:solidFill>
                  <a:schemeClr val="tx1"/>
                </a:solidFill>
                <a:latin typeface="Times New Roman" pitchFamily="18" charset="0"/>
              </a:defRPr>
            </a:lvl1pPr>
            <a:lvl2pPr marL="1257300" indent="-457200">
              <a:spcBef>
                <a:spcPct val="0"/>
              </a:spcBef>
              <a:defRPr sz="2400">
                <a:solidFill>
                  <a:schemeClr val="tx1"/>
                </a:solidFill>
                <a:latin typeface="Times New Roman" pitchFamily="18" charset="0"/>
              </a:defRPr>
            </a:lvl2pPr>
            <a:lvl3pPr marL="1828800" indent="-457200">
              <a:spcBef>
                <a:spcPct val="0"/>
              </a:spcBef>
              <a:defRPr sz="2400">
                <a:solidFill>
                  <a:schemeClr val="tx1"/>
                </a:solidFill>
                <a:latin typeface="Times New Roman" pitchFamily="18" charset="0"/>
              </a:defRPr>
            </a:lvl3pPr>
            <a:lvl4pPr marL="2400300" indent="-457200">
              <a:spcBef>
                <a:spcPct val="0"/>
              </a:spcBef>
              <a:defRPr sz="2400">
                <a:solidFill>
                  <a:schemeClr val="tx1"/>
                </a:solidFill>
                <a:latin typeface="Times New Roman" pitchFamily="18" charset="0"/>
              </a:defRPr>
            </a:lvl4pPr>
            <a:lvl5pPr marL="2971800" indent="-457200">
              <a:spcBef>
                <a:spcPct val="0"/>
              </a:spcBef>
              <a:defRPr sz="2400">
                <a:solidFill>
                  <a:schemeClr val="tx1"/>
                </a:solidFill>
                <a:latin typeface="Times New Roman" pitchFamily="18" charset="0"/>
              </a:defRPr>
            </a:lvl5pPr>
            <a:lvl6pPr marL="3429000" indent="-457200" eaLnBrk="0" fontAlgn="base" hangingPunct="0">
              <a:spcBef>
                <a:spcPct val="0"/>
              </a:spcBef>
              <a:spcAft>
                <a:spcPct val="0"/>
              </a:spcAft>
              <a:defRPr sz="2400">
                <a:solidFill>
                  <a:schemeClr val="tx1"/>
                </a:solidFill>
                <a:latin typeface="Times New Roman" pitchFamily="18" charset="0"/>
              </a:defRPr>
            </a:lvl6pPr>
            <a:lvl7pPr marL="3886200" indent="-457200" eaLnBrk="0" fontAlgn="base" hangingPunct="0">
              <a:spcBef>
                <a:spcPct val="0"/>
              </a:spcBef>
              <a:spcAft>
                <a:spcPct val="0"/>
              </a:spcAft>
              <a:defRPr sz="2400">
                <a:solidFill>
                  <a:schemeClr val="tx1"/>
                </a:solidFill>
                <a:latin typeface="Times New Roman" pitchFamily="18" charset="0"/>
              </a:defRPr>
            </a:lvl7pPr>
            <a:lvl8pPr marL="4343400" indent="-457200" eaLnBrk="0" fontAlgn="base" hangingPunct="0">
              <a:spcBef>
                <a:spcPct val="0"/>
              </a:spcBef>
              <a:spcAft>
                <a:spcPct val="0"/>
              </a:spcAft>
              <a:defRPr sz="2400">
                <a:solidFill>
                  <a:schemeClr val="tx1"/>
                </a:solidFill>
                <a:latin typeface="Times New Roman" pitchFamily="18" charset="0"/>
              </a:defRPr>
            </a:lvl8pPr>
            <a:lvl9pPr marL="4800600" indent="-4572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spcBef>
                <a:spcPct val="6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All cash flows come at the end of each year. </a:t>
            </a:r>
          </a:p>
          <a:p>
            <a:pPr algn="l">
              <a:lnSpc>
                <a:spcPct val="130000"/>
              </a:lnSpc>
              <a:spcBef>
                <a:spcPct val="6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All cash flows are immediately reinvested in another project that has a similar return.</a:t>
            </a:r>
          </a:p>
          <a:p>
            <a:pPr algn="l">
              <a:lnSpc>
                <a:spcPct val="130000"/>
              </a:lnSpc>
              <a:spcBef>
                <a:spcPct val="6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All cash flows can be predicted with certainty.</a:t>
            </a:r>
          </a:p>
          <a:p>
            <a:pPr algn="l">
              <a:lnSpc>
                <a:spcPct val="130000"/>
              </a:lnSpc>
              <a:spcBef>
                <a:spcPct val="60000"/>
              </a:spcBef>
              <a:buClr>
                <a:srgbClr val="800000"/>
              </a:buClr>
              <a:buSzPct val="80000"/>
              <a:buFont typeface="Wingdings" pitchFamily="2" charset="2"/>
              <a:buChar char="u"/>
            </a:pPr>
            <a:endParaRPr lang="en-US" altLang="en-US" sz="2300" b="0" dirty="0">
              <a:solidFill>
                <a:schemeClr val="bg2"/>
              </a:solidFill>
              <a:effectLst/>
              <a:latin typeface="Liberation Sans" panose="020B0604020202020204" pitchFamily="34" charset="0"/>
            </a:endParaRPr>
          </a:p>
        </p:txBody>
      </p:sp>
      <p:sp>
        <p:nvSpPr>
          <p:cNvPr id="7"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SIMPLIFYING ASSUMPTIONS</a:t>
            </a:r>
            <a:endParaRPr lang="en-US" altLang="en-US" sz="3200" b="1" dirty="0">
              <a:solidFill>
                <a:schemeClr val="tx2">
                  <a:lumMod val="50000"/>
                </a:schemeClr>
              </a:solidFill>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3336193927"/>
      </p:ext>
    </p:extLst>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5962" name="Rectangle 10"/>
          <p:cNvSpPr>
            <a:spLocks noChangeArrowheads="1"/>
          </p:cNvSpPr>
          <p:nvPr/>
        </p:nvSpPr>
        <p:spPr bwMode="auto">
          <a:xfrm>
            <a:off x="533400" y="1905000"/>
            <a:ext cx="8001000" cy="3657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68580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5843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20796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5749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30321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4893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9465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4037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algn="l">
              <a:lnSpc>
                <a:spcPct val="120000"/>
              </a:lnSpc>
              <a:spcBef>
                <a:spcPct val="50000"/>
              </a:spcBef>
              <a:buClr>
                <a:schemeClr val="tx1"/>
              </a:buClr>
              <a:buSzTx/>
              <a:buFont typeface="Wingdings" pitchFamily="2" charset="2"/>
              <a:buNone/>
            </a:pPr>
            <a:r>
              <a:rPr lang="en-US" altLang="en-US" sz="2300" b="0" dirty="0">
                <a:solidFill>
                  <a:schemeClr val="tx1"/>
                </a:solidFill>
                <a:effectLst/>
                <a:latin typeface="Liberation Sans" panose="020B0604020202020204" pitchFamily="34" charset="0"/>
                <a:cs typeface="Times New Roman" pitchFamily="18" charset="0"/>
              </a:rPr>
              <a:t>Compute the net present value of a $260,000 investment with a 10-year life, annual cash inflows of $50,000 and a discount rate of 12%.</a:t>
            </a:r>
          </a:p>
          <a:p>
            <a:pPr marL="808038" lvl="1" indent="-466725" algn="l">
              <a:lnSpc>
                <a:spcPct val="120000"/>
              </a:lnSpc>
              <a:spcBef>
                <a:spcPct val="50000"/>
              </a:spcBef>
              <a:buClr>
                <a:schemeClr val="tx1"/>
              </a:buClr>
              <a:buSzTx/>
              <a:buFont typeface="Wingdings" pitchFamily="2" charset="2"/>
              <a:buAutoNum type="alphaLcPeriod"/>
            </a:pPr>
            <a:r>
              <a:rPr lang="en-US" altLang="en-US" sz="2300" b="0" dirty="0">
                <a:solidFill>
                  <a:schemeClr val="tx1"/>
                </a:solidFill>
                <a:effectLst/>
                <a:latin typeface="Liberation Sans" panose="020B0604020202020204" pitchFamily="34" charset="0"/>
                <a:cs typeface="Times New Roman" pitchFamily="18" charset="0"/>
              </a:rPr>
              <a:t>$(9,062).</a:t>
            </a:r>
          </a:p>
          <a:p>
            <a:pPr marL="808038" lvl="1" indent="-466725" algn="l">
              <a:lnSpc>
                <a:spcPct val="120000"/>
              </a:lnSpc>
              <a:spcBef>
                <a:spcPct val="50000"/>
              </a:spcBef>
              <a:buClr>
                <a:schemeClr val="tx1"/>
              </a:buClr>
              <a:buSzTx/>
              <a:buFont typeface="Wingdings" pitchFamily="2" charset="2"/>
              <a:buAutoNum type="alphaLcPeriod"/>
            </a:pPr>
            <a:r>
              <a:rPr lang="en-US" altLang="en-US" sz="2300" b="0" dirty="0">
                <a:solidFill>
                  <a:schemeClr val="tx1"/>
                </a:solidFill>
                <a:effectLst/>
                <a:latin typeface="Liberation Sans" panose="020B0604020202020204" pitchFamily="34" charset="0"/>
                <a:cs typeface="Times New Roman" pitchFamily="18" charset="0"/>
              </a:rPr>
              <a:t>$22,511.</a:t>
            </a:r>
          </a:p>
          <a:p>
            <a:pPr marL="808038" lvl="1" indent="-466725" algn="l">
              <a:lnSpc>
                <a:spcPct val="120000"/>
              </a:lnSpc>
              <a:spcBef>
                <a:spcPct val="50000"/>
              </a:spcBef>
              <a:buClr>
                <a:schemeClr val="tx1"/>
              </a:buClr>
              <a:buSzTx/>
              <a:buFont typeface="Wingdings" pitchFamily="2" charset="2"/>
              <a:buAutoNum type="alphaLcPeriod"/>
            </a:pPr>
            <a:r>
              <a:rPr lang="en-US" altLang="en-US" sz="2300" b="0" dirty="0">
                <a:solidFill>
                  <a:schemeClr val="tx1"/>
                </a:solidFill>
                <a:effectLst/>
                <a:latin typeface="Liberation Sans" panose="020B0604020202020204" pitchFamily="34" charset="0"/>
                <a:cs typeface="Times New Roman" pitchFamily="18" charset="0"/>
              </a:rPr>
              <a:t>$9,062.</a:t>
            </a:r>
          </a:p>
          <a:p>
            <a:pPr marL="808038" lvl="1" indent="-466725" algn="l">
              <a:lnSpc>
                <a:spcPct val="120000"/>
              </a:lnSpc>
              <a:spcBef>
                <a:spcPct val="50000"/>
              </a:spcBef>
              <a:buClr>
                <a:schemeClr val="tx1"/>
              </a:buClr>
              <a:buSzTx/>
              <a:buFont typeface="Wingdings" pitchFamily="2" charset="2"/>
              <a:buAutoNum type="alphaLcPeriod"/>
            </a:pPr>
            <a:r>
              <a:rPr lang="en-US" altLang="en-US" sz="2300" b="0" dirty="0">
                <a:solidFill>
                  <a:schemeClr val="tx1"/>
                </a:solidFill>
                <a:effectLst/>
                <a:latin typeface="Liberation Sans" panose="020B0604020202020204" pitchFamily="34" charset="0"/>
                <a:cs typeface="Times New Roman" pitchFamily="18" charset="0"/>
              </a:rPr>
              <a:t>$(22,511).</a:t>
            </a:r>
          </a:p>
        </p:txBody>
      </p:sp>
      <p:sp>
        <p:nvSpPr>
          <p:cNvPr id="765957" name="Rectangle 5"/>
          <p:cNvSpPr>
            <a:spLocks noChangeArrowheads="1"/>
          </p:cNvSpPr>
          <p:nvPr/>
        </p:nvSpPr>
        <p:spPr bwMode="auto">
          <a:xfrm>
            <a:off x="533400" y="1295400"/>
            <a:ext cx="533400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l">
              <a:buSzPct val="80000"/>
            </a:pPr>
            <a:r>
              <a:rPr lang="en-US" altLang="en-US" sz="3000" b="1" dirty="0">
                <a:solidFill>
                  <a:srgbClr val="CC0000"/>
                </a:solidFill>
                <a:effectLst/>
                <a:latin typeface="Liberation Sans" panose="020B0604020202020204" pitchFamily="34" charset="0"/>
              </a:rPr>
              <a:t>Question</a:t>
            </a:r>
          </a:p>
        </p:txBody>
      </p:sp>
      <p:sp>
        <p:nvSpPr>
          <p:cNvPr id="8"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9" name="Rectangle 8"/>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a:effectLst/>
                <a:latin typeface="Liberation Sans" panose="020B0604020202020204" pitchFamily="34" charset="0"/>
              </a:rPr>
              <a:t>Net Present Value (NPV) method</a:t>
            </a:r>
          </a:p>
        </p:txBody>
      </p:sp>
      <p:sp>
        <p:nvSpPr>
          <p:cNvPr id="10" name="Notched Right Arrow 9"/>
          <p:cNvSpPr/>
          <p:nvPr/>
        </p:nvSpPr>
        <p:spPr bwMode="auto">
          <a:xfrm>
            <a:off x="228600" y="397036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Tree>
    <p:extLst>
      <p:ext uri="{BB962C8B-B14F-4D97-AF65-F5344CB8AC3E}">
        <p14:creationId xmlns:p14="http://schemas.microsoft.com/office/powerpoint/2010/main" val="401260432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06" name="Rectangle 6"/>
          <p:cNvSpPr>
            <a:spLocks noChangeArrowheads="1"/>
          </p:cNvSpPr>
          <p:nvPr/>
        </p:nvSpPr>
        <p:spPr bwMode="auto">
          <a:xfrm>
            <a:off x="533400" y="1295400"/>
            <a:ext cx="8305800" cy="10532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dirty="0">
                <a:effectLst/>
                <a:latin typeface="Liberation Sans" panose="020B0604020202020204" pitchFamily="34" charset="0"/>
              </a:rPr>
              <a:t>Best Taste Foods is considering investing in new equipment to produce fat-free snack foods.</a:t>
            </a:r>
          </a:p>
        </p:txBody>
      </p:sp>
      <p:sp>
        <p:nvSpPr>
          <p:cNvPr id="768008" name="Rectangle 8"/>
          <p:cNvSpPr>
            <a:spLocks noChangeArrowheads="1"/>
          </p:cNvSpPr>
          <p:nvPr/>
        </p:nvSpPr>
        <p:spPr bwMode="auto">
          <a:xfrm>
            <a:off x="1061190" y="6172703"/>
            <a:ext cx="4495800" cy="4623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lvl1pPr marL="342900" indent="-342900">
              <a:spcBef>
                <a:spcPct val="0"/>
              </a:spcBef>
              <a:defRPr sz="2400">
                <a:solidFill>
                  <a:schemeClr val="tx1"/>
                </a:solidFill>
                <a:latin typeface="Times New Roman" pitchFamily="18" charset="0"/>
              </a:defRPr>
            </a:lvl1pPr>
            <a:lvl2pPr>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spcBef>
                <a:spcPts val="0"/>
              </a:spcBef>
              <a:buFont typeface="Wingdings" pitchFamily="2" charset="2"/>
              <a:buNone/>
            </a:pPr>
            <a:r>
              <a:rPr lang="en-US" altLang="en-US" sz="1200" b="1" dirty="0" smtClean="0">
                <a:effectLst/>
                <a:latin typeface="Arial" charset="0"/>
              </a:rPr>
              <a:t>ILLUSTRATION 16-12</a:t>
            </a:r>
            <a:endParaRPr lang="en-US" altLang="en-US" sz="1200" b="1" dirty="0">
              <a:effectLst/>
              <a:latin typeface="Arial" charset="0"/>
            </a:endParaRPr>
          </a:p>
          <a:p>
            <a:pPr algn="l">
              <a:spcBef>
                <a:spcPts val="0"/>
              </a:spcBef>
              <a:buFont typeface="Wingdings" pitchFamily="2" charset="2"/>
              <a:buNone/>
            </a:pPr>
            <a:r>
              <a:rPr lang="en-US" altLang="en-US" sz="1200" b="0" dirty="0">
                <a:effectLst/>
                <a:latin typeface="Arial" charset="0"/>
              </a:rPr>
              <a:t>Investment information for </a:t>
            </a:r>
            <a:r>
              <a:rPr lang="en-US" altLang="en-US" sz="1200" b="0" dirty="0" smtClean="0">
                <a:effectLst/>
                <a:latin typeface="Arial" charset="0"/>
              </a:rPr>
              <a:t>Best Taste Foods example</a:t>
            </a:r>
            <a:endParaRPr lang="en-US" altLang="en-US" sz="1200" b="0" dirty="0">
              <a:effectLst/>
              <a:latin typeface="Arial" charset="0"/>
            </a:endParaRP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COMPREHENSIVE EXAMPLE</a:t>
            </a:r>
            <a:endParaRPr lang="en-US" altLang="en-US" sz="3200" b="1" dirty="0">
              <a:solidFill>
                <a:schemeClr val="tx2">
                  <a:lumMod val="50000"/>
                </a:schemeClr>
              </a:solidFill>
              <a:effectLst/>
              <a:latin typeface="Liberation Sans" panose="020B0604020202020204" pitchFamily="34" charset="0"/>
            </a:endParaRP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pic>
        <p:nvPicPr>
          <p:cNvPr id="2" name="Picture 1"/>
          <p:cNvPicPr>
            <a:picLocks noChangeAspect="1"/>
          </p:cNvPicPr>
          <p:nvPr/>
        </p:nvPicPr>
        <p:blipFill>
          <a:blip r:embed="rId3"/>
          <a:stretch>
            <a:fillRect/>
          </a:stretch>
        </p:blipFill>
        <p:spPr>
          <a:xfrm>
            <a:off x="500636" y="2514600"/>
            <a:ext cx="8142727" cy="3597823"/>
          </a:xfrm>
          <a:prstGeom prst="rect">
            <a:avLst/>
          </a:prstGeom>
          <a:noFill/>
          <a:ln w="19050" algn="ctr">
            <a:solidFill>
              <a:schemeClr val="tx1"/>
            </a:solidFill>
            <a:miter lim="800000"/>
            <a:headEnd/>
            <a:tailEnd/>
          </a:ln>
          <a:effectLst/>
        </p:spPr>
      </p:pic>
    </p:spTree>
    <p:extLst>
      <p:ext uri="{BB962C8B-B14F-4D97-AF65-F5344CB8AC3E}">
        <p14:creationId xmlns:p14="http://schemas.microsoft.com/office/powerpoint/2010/main" val="3279617712"/>
      </p:ext>
    </p:extLst>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95193" y="2133600"/>
            <a:ext cx="8153613" cy="2351376"/>
          </a:xfrm>
          <a:prstGeom prst="rect">
            <a:avLst/>
          </a:prstGeom>
          <a:noFill/>
          <a:ln w="12700" cap="sq" cmpd="sng">
            <a:solidFill>
              <a:schemeClr val="tx1"/>
            </a:solidFill>
            <a:prstDash val="solid"/>
            <a:miter lim="800000"/>
            <a:headEnd type="none" w="sm" len="sm"/>
            <a:tailEnd type="none" w="sm" len="sm"/>
          </a:ln>
        </p:spPr>
      </p:pic>
      <p:sp>
        <p:nvSpPr>
          <p:cNvPr id="770055" name="Rectangle 7"/>
          <p:cNvSpPr>
            <a:spLocks noChangeArrowheads="1"/>
          </p:cNvSpPr>
          <p:nvPr/>
        </p:nvSpPr>
        <p:spPr bwMode="auto">
          <a:xfrm>
            <a:off x="417088" y="4540680"/>
            <a:ext cx="3415352"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smtClean="0">
                <a:effectLst/>
                <a:latin typeface="Liberation Sans" panose="020B0604020202020204" pitchFamily="34" charset="0"/>
              </a:rPr>
              <a:t>ILLUSTRATION 16-13</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Computation of net </a:t>
            </a:r>
            <a:r>
              <a:rPr lang="en-US" sz="1200" dirty="0" smtClean="0">
                <a:effectLst/>
                <a:latin typeface="Liberation Sans" panose="020B0604020202020204" pitchFamily="34" charset="0"/>
              </a:rPr>
              <a:t>annual cash flow</a:t>
            </a:r>
            <a:endParaRPr lang="en-US" altLang="en-US" sz="1200" dirty="0">
              <a:solidFill>
                <a:schemeClr val="tx1"/>
              </a:solidFill>
              <a:effectLst/>
              <a:latin typeface="Liberation Sans" panose="020B0604020202020204" pitchFamily="34" charset="0"/>
            </a:endParaRPr>
          </a:p>
        </p:txBody>
      </p:sp>
      <p:sp>
        <p:nvSpPr>
          <p:cNvPr id="770066" name="Rectangle 18"/>
          <p:cNvSpPr>
            <a:spLocks noChangeArrowheads="1"/>
          </p:cNvSpPr>
          <p:nvPr/>
        </p:nvSpPr>
        <p:spPr bwMode="auto">
          <a:xfrm>
            <a:off x="533400" y="1295400"/>
            <a:ext cx="8153400" cy="5230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Compute the net annual cash flow.</a:t>
            </a:r>
          </a:p>
        </p:txBody>
      </p:sp>
      <p:sp>
        <p:nvSpPr>
          <p:cNvPr id="14"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5" name="Rectangle 14"/>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75000"/>
                  </a:schemeClr>
                </a:solidFill>
                <a:effectLst/>
                <a:latin typeface="Liberation Sans" panose="020B0604020202020204" pitchFamily="34" charset="0"/>
              </a:rPr>
              <a:t>Comprehensive Example</a:t>
            </a:r>
            <a:endParaRPr lang="en-US" altLang="en-US" sz="3200" b="1" dirty="0">
              <a:solidFill>
                <a:schemeClr val="tx2">
                  <a:lumMod val="75000"/>
                </a:schemeClr>
              </a:solidFill>
              <a:effectLst/>
              <a:latin typeface="Liberation Sans" panose="020B0604020202020204" pitchFamily="34" charset="0"/>
            </a:endParaRPr>
          </a:p>
        </p:txBody>
      </p:sp>
      <p:sp>
        <p:nvSpPr>
          <p:cNvPr id="2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pic>
        <p:nvPicPr>
          <p:cNvPr id="17" name="Picture 16"/>
          <p:cNvPicPr preferRelativeResize="0">
            <a:picLocks/>
          </p:cNvPicPr>
          <p:nvPr/>
        </p:nvPicPr>
        <p:blipFill>
          <a:blip r:embed="rId4"/>
          <a:stretch>
            <a:fillRect/>
          </a:stretch>
        </p:blipFill>
        <p:spPr>
          <a:xfrm>
            <a:off x="697021" y="2271838"/>
            <a:ext cx="7772400" cy="395162"/>
          </a:xfrm>
          <a:prstGeom prst="rect">
            <a:avLst/>
          </a:prstGeom>
        </p:spPr>
      </p:pic>
      <p:pic>
        <p:nvPicPr>
          <p:cNvPr id="18" name="Picture 17"/>
          <p:cNvPicPr preferRelativeResize="0">
            <a:picLocks/>
          </p:cNvPicPr>
          <p:nvPr/>
        </p:nvPicPr>
        <p:blipFill>
          <a:blip r:embed="rId4"/>
          <a:stretch>
            <a:fillRect/>
          </a:stretch>
        </p:blipFill>
        <p:spPr>
          <a:xfrm>
            <a:off x="691410" y="2656310"/>
            <a:ext cx="7772400" cy="359238"/>
          </a:xfrm>
          <a:prstGeom prst="rect">
            <a:avLst/>
          </a:prstGeom>
        </p:spPr>
      </p:pic>
      <p:pic>
        <p:nvPicPr>
          <p:cNvPr id="19" name="Picture 18"/>
          <p:cNvPicPr preferRelativeResize="0">
            <a:picLocks/>
          </p:cNvPicPr>
          <p:nvPr/>
        </p:nvPicPr>
        <p:blipFill>
          <a:blip r:embed="rId4"/>
          <a:stretch>
            <a:fillRect/>
          </a:stretch>
        </p:blipFill>
        <p:spPr>
          <a:xfrm>
            <a:off x="685800" y="3010392"/>
            <a:ext cx="7772400" cy="359238"/>
          </a:xfrm>
          <a:prstGeom prst="rect">
            <a:avLst/>
          </a:prstGeom>
        </p:spPr>
      </p:pic>
      <p:pic>
        <p:nvPicPr>
          <p:cNvPr id="20" name="Picture 19"/>
          <p:cNvPicPr preferRelativeResize="0">
            <a:picLocks/>
          </p:cNvPicPr>
          <p:nvPr/>
        </p:nvPicPr>
        <p:blipFill>
          <a:blip r:embed="rId4"/>
          <a:stretch>
            <a:fillRect/>
          </a:stretch>
        </p:blipFill>
        <p:spPr>
          <a:xfrm>
            <a:off x="685800" y="3380172"/>
            <a:ext cx="7772400" cy="359238"/>
          </a:xfrm>
          <a:prstGeom prst="rect">
            <a:avLst/>
          </a:prstGeom>
        </p:spPr>
      </p:pic>
      <p:pic>
        <p:nvPicPr>
          <p:cNvPr id="25" name="Picture 24"/>
          <p:cNvPicPr preferRelativeResize="0">
            <a:picLocks/>
          </p:cNvPicPr>
          <p:nvPr/>
        </p:nvPicPr>
        <p:blipFill>
          <a:blip r:embed="rId4"/>
          <a:stretch>
            <a:fillRect/>
          </a:stretch>
        </p:blipFill>
        <p:spPr>
          <a:xfrm>
            <a:off x="6844273" y="3831762"/>
            <a:ext cx="1537727" cy="359238"/>
          </a:xfrm>
          <a:prstGeom prst="rect">
            <a:avLst/>
          </a:prstGeom>
        </p:spPr>
      </p:pic>
    </p:spTree>
    <p:extLst>
      <p:ext uri="{BB962C8B-B14F-4D97-AF65-F5344CB8AC3E}">
        <p14:creationId xmlns:p14="http://schemas.microsoft.com/office/powerpoint/2010/main" val="426987770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20"/>
                                        </p:tgtEl>
                                      </p:cBhvr>
                                    </p:animEffect>
                                    <p:set>
                                      <p:cBhvr>
                                        <p:cTn id="22" dur="1" fill="hold">
                                          <p:stCondLst>
                                            <p:cond delay="499"/>
                                          </p:stCondLst>
                                        </p:cTn>
                                        <p:tgtEl>
                                          <p:spTgt spid="2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25"/>
                                        </p:tgtEl>
                                      </p:cBhvr>
                                    </p:animEffect>
                                    <p:set>
                                      <p:cBhvr>
                                        <p:cTn id="27"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04800" y="2221020"/>
            <a:ext cx="8534400" cy="2167162"/>
          </a:xfrm>
          <a:prstGeom prst="rect">
            <a:avLst/>
          </a:prstGeom>
          <a:noFill/>
          <a:ln w="19050" algn="ctr">
            <a:solidFill>
              <a:schemeClr val="tx1"/>
            </a:solidFill>
            <a:miter lim="800000"/>
            <a:headEnd/>
            <a:tailEnd/>
          </a:ln>
          <a:effectLst/>
        </p:spPr>
      </p:pic>
      <p:sp>
        <p:nvSpPr>
          <p:cNvPr id="26"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27" name="Rectangle 26"/>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75000"/>
                  </a:schemeClr>
                </a:solidFill>
                <a:effectLst/>
                <a:latin typeface="Liberation Sans" panose="020B0604020202020204" pitchFamily="34" charset="0"/>
              </a:rPr>
              <a:t>Comprehensive Example</a:t>
            </a:r>
            <a:endParaRPr lang="en-US" altLang="en-US" sz="3200" b="1" dirty="0">
              <a:solidFill>
                <a:schemeClr val="tx2">
                  <a:lumMod val="75000"/>
                </a:schemeClr>
              </a:solidFill>
              <a:effectLst/>
              <a:latin typeface="Liberation Sans" panose="020B0604020202020204" pitchFamily="34" charset="0"/>
            </a:endParaRPr>
          </a:p>
        </p:txBody>
      </p:sp>
      <p:sp>
        <p:nvSpPr>
          <p:cNvPr id="28" name="Rectangle 18"/>
          <p:cNvSpPr>
            <a:spLocks noChangeArrowheads="1"/>
          </p:cNvSpPr>
          <p:nvPr/>
        </p:nvSpPr>
        <p:spPr bwMode="auto">
          <a:xfrm>
            <a:off x="533400" y="1295400"/>
            <a:ext cx="8153400" cy="5230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91440" tIns="46038" rIns="182562" bIns="46038">
            <a:spAutoFit/>
          </a:bodyPr>
          <a:lstStyle/>
          <a:p>
            <a:pPr algn="l">
              <a:lnSpc>
                <a:spcPct val="130000"/>
              </a:lnSpc>
              <a:spcBef>
                <a:spcPct val="50000"/>
              </a:spcBef>
              <a:buFont typeface="Wingdings" pitchFamily="2" charset="2"/>
              <a:buNone/>
            </a:pPr>
            <a:r>
              <a:rPr lang="en-US" altLang="en-US" b="1" dirty="0">
                <a:effectLst/>
                <a:latin typeface="Liberation Sans" panose="020B0604020202020204" pitchFamily="34" charset="0"/>
              </a:rPr>
              <a:t>Compute the net annual cash flow.</a:t>
            </a:r>
          </a:p>
        </p:txBody>
      </p:sp>
      <p:sp>
        <p:nvSpPr>
          <p:cNvPr id="2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
        <p:nvSpPr>
          <p:cNvPr id="3" name="Rectangle 2"/>
          <p:cNvSpPr/>
          <p:nvPr/>
        </p:nvSpPr>
        <p:spPr>
          <a:xfrm>
            <a:off x="228600" y="4450188"/>
            <a:ext cx="60960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sz="1200" b="1" dirty="0" smtClean="0">
                <a:effectLst/>
                <a:latin typeface="Liberation Sans" panose="020B0604020202020204" pitchFamily="34" charset="0"/>
              </a:rPr>
              <a:t>ILLUSTRATION 16-14 </a:t>
            </a:r>
            <a:endParaRPr lang="en-US" sz="1200" b="1" dirty="0" smtClean="0">
              <a:effectLst/>
              <a:latin typeface="Liberation Sans" panose="020B0604020202020204" pitchFamily="34" charset="0"/>
            </a:endParaRPr>
          </a:p>
          <a:p>
            <a:pPr algn="l"/>
            <a:r>
              <a:rPr lang="en-US" sz="1200" dirty="0" smtClean="0">
                <a:effectLst/>
                <a:latin typeface="Liberation Sans" panose="020B0604020202020204" pitchFamily="34" charset="0"/>
              </a:rPr>
              <a:t>Computation </a:t>
            </a:r>
            <a:r>
              <a:rPr lang="en-US" sz="1200" dirty="0">
                <a:effectLst/>
                <a:latin typeface="Liberation Sans" panose="020B0604020202020204" pitchFamily="34" charset="0"/>
              </a:rPr>
              <a:t>of net present value for Best Taste Foods </a:t>
            </a:r>
            <a:r>
              <a:rPr lang="en-US" sz="1200" dirty="0" smtClean="0">
                <a:effectLst/>
                <a:latin typeface="Liberation Sans" panose="020B0604020202020204" pitchFamily="34" charset="0"/>
              </a:rPr>
              <a:t>investment</a:t>
            </a:r>
            <a:endParaRPr lang="en-US" sz="1200" dirty="0">
              <a:effectLst/>
              <a:latin typeface="Liberation Sans" panose="020B0604020202020204" pitchFamily="34" charset="0"/>
            </a:endParaRPr>
          </a:p>
        </p:txBody>
      </p:sp>
      <p:pic>
        <p:nvPicPr>
          <p:cNvPr id="14" name="Picture 13"/>
          <p:cNvPicPr preferRelativeResize="0">
            <a:picLocks/>
          </p:cNvPicPr>
          <p:nvPr/>
        </p:nvPicPr>
        <p:blipFill>
          <a:blip r:embed="rId4"/>
          <a:stretch>
            <a:fillRect/>
          </a:stretch>
        </p:blipFill>
        <p:spPr>
          <a:xfrm>
            <a:off x="2923481" y="2853072"/>
            <a:ext cx="5839519" cy="245365"/>
          </a:xfrm>
          <a:prstGeom prst="rect">
            <a:avLst/>
          </a:prstGeom>
        </p:spPr>
      </p:pic>
      <p:pic>
        <p:nvPicPr>
          <p:cNvPr id="15" name="Picture 14"/>
          <p:cNvPicPr preferRelativeResize="0">
            <a:picLocks/>
          </p:cNvPicPr>
          <p:nvPr/>
        </p:nvPicPr>
        <p:blipFill>
          <a:blip r:embed="rId4"/>
          <a:stretch>
            <a:fillRect/>
          </a:stretch>
        </p:blipFill>
        <p:spPr>
          <a:xfrm>
            <a:off x="2923481" y="3107435"/>
            <a:ext cx="5839519" cy="245365"/>
          </a:xfrm>
          <a:prstGeom prst="rect">
            <a:avLst/>
          </a:prstGeom>
        </p:spPr>
      </p:pic>
      <p:pic>
        <p:nvPicPr>
          <p:cNvPr id="16" name="Picture 15"/>
          <p:cNvPicPr preferRelativeResize="0">
            <a:picLocks/>
          </p:cNvPicPr>
          <p:nvPr/>
        </p:nvPicPr>
        <p:blipFill>
          <a:blip r:embed="rId4"/>
          <a:stretch>
            <a:fillRect/>
          </a:stretch>
        </p:blipFill>
        <p:spPr>
          <a:xfrm>
            <a:off x="3389366" y="3352865"/>
            <a:ext cx="5308654" cy="245365"/>
          </a:xfrm>
          <a:prstGeom prst="rect">
            <a:avLst/>
          </a:prstGeom>
        </p:spPr>
      </p:pic>
      <p:pic>
        <p:nvPicPr>
          <p:cNvPr id="17" name="Picture 16"/>
          <p:cNvPicPr preferRelativeResize="0">
            <a:picLocks/>
          </p:cNvPicPr>
          <p:nvPr/>
        </p:nvPicPr>
        <p:blipFill>
          <a:blip r:embed="rId4"/>
          <a:stretch>
            <a:fillRect/>
          </a:stretch>
        </p:blipFill>
        <p:spPr>
          <a:xfrm>
            <a:off x="3400950" y="3601565"/>
            <a:ext cx="5308654" cy="245365"/>
          </a:xfrm>
          <a:prstGeom prst="rect">
            <a:avLst/>
          </a:prstGeom>
        </p:spPr>
      </p:pic>
      <p:pic>
        <p:nvPicPr>
          <p:cNvPr id="18" name="Picture 17"/>
          <p:cNvPicPr preferRelativeResize="0">
            <a:picLocks/>
          </p:cNvPicPr>
          <p:nvPr/>
        </p:nvPicPr>
        <p:blipFill>
          <a:blip r:embed="rId4"/>
          <a:stretch>
            <a:fillRect/>
          </a:stretch>
        </p:blipFill>
        <p:spPr>
          <a:xfrm>
            <a:off x="7565143" y="3940025"/>
            <a:ext cx="1155317" cy="245365"/>
          </a:xfrm>
          <a:prstGeom prst="rect">
            <a:avLst/>
          </a:prstGeom>
        </p:spPr>
      </p:pic>
    </p:spTree>
    <p:extLst>
      <p:ext uri="{BB962C8B-B14F-4D97-AF65-F5344CB8AC3E}">
        <p14:creationId xmlns:p14="http://schemas.microsoft.com/office/powerpoint/2010/main" val="212493188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18"/>
                                        </p:tgtEl>
                                      </p:cBhvr>
                                    </p:animEffect>
                                    <p:set>
                                      <p:cBhvr>
                                        <p:cTn id="27"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872" name="Rectangle 16"/>
          <p:cNvSpPr>
            <a:spLocks noChangeArrowheads="1"/>
          </p:cNvSpPr>
          <p:nvPr/>
        </p:nvSpPr>
        <p:spPr bwMode="auto">
          <a:xfrm>
            <a:off x="533400" y="1407231"/>
            <a:ext cx="8001000" cy="403136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60000"/>
              </a:spcBef>
              <a:buClr>
                <a:srgbClr val="800000"/>
              </a:buClr>
              <a:buSzPct val="80000"/>
              <a:buFont typeface="Wingdings" pitchFamily="2" charset="2"/>
              <a:buNone/>
            </a:pPr>
            <a:r>
              <a:rPr lang="en-US" altLang="en-US" sz="2300" b="0" dirty="0">
                <a:solidFill>
                  <a:srgbClr val="000000"/>
                </a:solidFill>
                <a:effectLst/>
                <a:latin typeface="Liberation Sans" panose="020B0604020202020204" pitchFamily="34" charset="0"/>
              </a:rPr>
              <a:t>Watertown Paper Corporation is considering adding another machine for the manufacture of corrugated cardboard. The machine would cost $900,000. It would have an estimated life of 6 years and no salvage value. The company estimates that annual cash inflows would increase by $400,000 and that annual cash outflows would increase by $190,000. Management has a required rate of return of 9%. Calculate the net present value on this project and discuss whether it should be accepted.</a:t>
            </a: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
        <p:nvSpPr>
          <p:cNvPr id="9" name="Isosceles Triangle 8"/>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0" name="TextBox 9"/>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1" name="TextBox 10"/>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2</a:t>
            </a:r>
            <a:endParaRPr lang="en-US" sz="4000" b="1" i="0" dirty="0">
              <a:solidFill>
                <a:srgbClr val="E20000"/>
              </a:solidFill>
              <a:effectLst/>
              <a:latin typeface="+mn-lt"/>
            </a:endParaRPr>
          </a:p>
        </p:txBody>
      </p:sp>
      <p:sp>
        <p:nvSpPr>
          <p:cNvPr id="12" name="Rounded Rectangle 11"/>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Net Present Value</a:t>
            </a:r>
            <a:endParaRPr lang="en-US" sz="3000" b="1" dirty="0">
              <a:solidFill>
                <a:schemeClr val="accent3"/>
              </a:solidFill>
              <a:latin typeface="Liberation Sans" panose="020B0604020202020204" pitchFamily="34" charset="0"/>
            </a:endParaRPr>
          </a:p>
        </p:txBody>
      </p:sp>
      <p:cxnSp>
        <p:nvCxnSpPr>
          <p:cNvPr id="13" name="Straight Connector 1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4" name="Rectangle 13"/>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776286953"/>
      </p:ext>
    </p:extLst>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57048" y="2514600"/>
            <a:ext cx="8429902" cy="3346770"/>
          </a:xfrm>
          <a:prstGeom prst="rect">
            <a:avLst/>
          </a:prstGeom>
        </p:spPr>
      </p:pic>
      <p:sp>
        <p:nvSpPr>
          <p:cNvPr id="763915" name="Rectangle 11"/>
          <p:cNvSpPr>
            <a:spLocks noChangeArrowheads="1"/>
          </p:cNvSpPr>
          <p:nvPr/>
        </p:nvSpPr>
        <p:spPr bwMode="auto">
          <a:xfrm>
            <a:off x="914400" y="2796960"/>
            <a:ext cx="4572000" cy="2286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16" name="Rectangle 12"/>
          <p:cNvSpPr>
            <a:spLocks noChangeArrowheads="1"/>
          </p:cNvSpPr>
          <p:nvPr/>
        </p:nvSpPr>
        <p:spPr bwMode="auto">
          <a:xfrm>
            <a:off x="4473360" y="3095940"/>
            <a:ext cx="1066800" cy="25146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18" name="Rectangle 14"/>
          <p:cNvSpPr>
            <a:spLocks noChangeArrowheads="1"/>
          </p:cNvSpPr>
          <p:nvPr/>
        </p:nvSpPr>
        <p:spPr bwMode="auto">
          <a:xfrm>
            <a:off x="4513428" y="4120776"/>
            <a:ext cx="1219200" cy="25146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19" name="Rectangle 15"/>
          <p:cNvSpPr>
            <a:spLocks noChangeArrowheads="1"/>
          </p:cNvSpPr>
          <p:nvPr/>
        </p:nvSpPr>
        <p:spPr bwMode="auto">
          <a:xfrm>
            <a:off x="6113628" y="4114800"/>
            <a:ext cx="1219200" cy="25146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20" name="Rectangle 16"/>
          <p:cNvSpPr>
            <a:spLocks noChangeArrowheads="1"/>
          </p:cNvSpPr>
          <p:nvPr/>
        </p:nvSpPr>
        <p:spPr bwMode="auto">
          <a:xfrm>
            <a:off x="7548728" y="4114800"/>
            <a:ext cx="1219200" cy="25146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21" name="Rectangle 17"/>
          <p:cNvSpPr>
            <a:spLocks noChangeArrowheads="1"/>
          </p:cNvSpPr>
          <p:nvPr/>
        </p:nvSpPr>
        <p:spPr bwMode="auto">
          <a:xfrm>
            <a:off x="7531100" y="4391760"/>
            <a:ext cx="1219200" cy="2286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22" name="Rectangle 18"/>
          <p:cNvSpPr>
            <a:spLocks noChangeArrowheads="1"/>
          </p:cNvSpPr>
          <p:nvPr/>
        </p:nvSpPr>
        <p:spPr bwMode="auto">
          <a:xfrm>
            <a:off x="7620000" y="4679520"/>
            <a:ext cx="1219200" cy="25146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23" name="Rectangle 19"/>
          <p:cNvSpPr>
            <a:spLocks noChangeArrowheads="1"/>
          </p:cNvSpPr>
          <p:nvPr/>
        </p:nvSpPr>
        <p:spPr bwMode="auto">
          <a:xfrm>
            <a:off x="304800" y="4145474"/>
            <a:ext cx="3810000" cy="2286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24" name="Rectangle 20"/>
          <p:cNvSpPr>
            <a:spLocks noChangeArrowheads="1"/>
          </p:cNvSpPr>
          <p:nvPr/>
        </p:nvSpPr>
        <p:spPr bwMode="auto">
          <a:xfrm>
            <a:off x="381000" y="4380330"/>
            <a:ext cx="3810000" cy="25146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
        <p:nvSpPr>
          <p:cNvPr id="763930" name="Rectangle 26"/>
          <p:cNvSpPr>
            <a:spLocks noChangeArrowheads="1"/>
          </p:cNvSpPr>
          <p:nvPr/>
        </p:nvSpPr>
        <p:spPr bwMode="auto">
          <a:xfrm>
            <a:off x="533400" y="1371600"/>
            <a:ext cx="8001000" cy="93435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p>
            <a:pPr algn="l">
              <a:lnSpc>
                <a:spcPct val="125000"/>
              </a:lnSpc>
              <a:spcBef>
                <a:spcPct val="60000"/>
              </a:spcBef>
              <a:buClr>
                <a:srgbClr val="800000"/>
              </a:buClr>
              <a:buSzPct val="80000"/>
              <a:buFont typeface="Wingdings" pitchFamily="2" charset="2"/>
              <a:buNone/>
            </a:pPr>
            <a:r>
              <a:rPr lang="en-US" altLang="en-US" sz="2300" dirty="0">
                <a:solidFill>
                  <a:srgbClr val="000000"/>
                </a:solidFill>
                <a:effectLst/>
                <a:latin typeface="Liberation Sans" panose="020B0604020202020204" pitchFamily="34" charset="0"/>
              </a:rPr>
              <a:t>Calculate the net present value on this project and discuss whether it should be accepted.</a:t>
            </a:r>
          </a:p>
        </p:txBody>
      </p:sp>
      <p:sp>
        <p:nvSpPr>
          <p:cNvPr id="2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2</a:t>
            </a:r>
            <a:endParaRPr lang="en-US" altLang="en-US" dirty="0">
              <a:effectLst/>
            </a:endParaRPr>
          </a:p>
        </p:txBody>
      </p:sp>
      <p:sp>
        <p:nvSpPr>
          <p:cNvPr id="26" name="Isosceles Triangle 2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7" name="TextBox 2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8" name="TextBox 27"/>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2</a:t>
            </a:r>
            <a:endParaRPr lang="en-US" sz="4000" b="1" i="0" dirty="0">
              <a:solidFill>
                <a:srgbClr val="E20000"/>
              </a:solidFill>
              <a:effectLst/>
              <a:latin typeface="+mn-lt"/>
            </a:endParaRPr>
          </a:p>
        </p:txBody>
      </p:sp>
      <p:sp>
        <p:nvSpPr>
          <p:cNvPr id="29" name="Rounded Rectangle 28"/>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Net Present Value</a:t>
            </a:r>
            <a:endParaRPr lang="en-US" sz="3000" b="1" dirty="0">
              <a:solidFill>
                <a:schemeClr val="accent3"/>
              </a:solidFill>
              <a:latin typeface="Liberation Sans" panose="020B0604020202020204" pitchFamily="34" charset="0"/>
            </a:endParaRPr>
          </a:p>
        </p:txBody>
      </p:sp>
      <p:cxnSp>
        <p:nvCxnSpPr>
          <p:cNvPr id="30" name="Straight Connector 2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1" name="Rectangle 30"/>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21" name="Rectangle 18"/>
          <p:cNvSpPr>
            <a:spLocks noChangeArrowheads="1"/>
          </p:cNvSpPr>
          <p:nvPr/>
        </p:nvSpPr>
        <p:spPr bwMode="auto">
          <a:xfrm>
            <a:off x="408432" y="5572191"/>
            <a:ext cx="8202168" cy="276606"/>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p>
        </p:txBody>
      </p:sp>
    </p:spTree>
    <p:extLst>
      <p:ext uri="{BB962C8B-B14F-4D97-AF65-F5344CB8AC3E}">
        <p14:creationId xmlns:p14="http://schemas.microsoft.com/office/powerpoint/2010/main" val="281606384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763915"/>
                                        </p:tgtEl>
                                      </p:cBhvr>
                                    </p:animEffect>
                                    <p:set>
                                      <p:cBhvr>
                                        <p:cTn id="7" dur="1" fill="hold">
                                          <p:stCondLst>
                                            <p:cond delay="499"/>
                                          </p:stCondLst>
                                        </p:cTn>
                                        <p:tgtEl>
                                          <p:spTgt spid="76391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763916"/>
                                        </p:tgtEl>
                                      </p:cBhvr>
                                    </p:animEffect>
                                    <p:set>
                                      <p:cBhvr>
                                        <p:cTn id="12" dur="1" fill="hold">
                                          <p:stCondLst>
                                            <p:cond delay="499"/>
                                          </p:stCondLst>
                                        </p:cTn>
                                        <p:tgtEl>
                                          <p:spTgt spid="76391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763923"/>
                                        </p:tgtEl>
                                      </p:cBhvr>
                                    </p:animEffect>
                                    <p:set>
                                      <p:cBhvr>
                                        <p:cTn id="17" dur="1" fill="hold">
                                          <p:stCondLst>
                                            <p:cond delay="499"/>
                                          </p:stCondLst>
                                        </p:cTn>
                                        <p:tgtEl>
                                          <p:spTgt spid="763923"/>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763918"/>
                                        </p:tgtEl>
                                      </p:cBhvr>
                                    </p:animEffect>
                                    <p:set>
                                      <p:cBhvr>
                                        <p:cTn id="22" dur="1" fill="hold">
                                          <p:stCondLst>
                                            <p:cond delay="499"/>
                                          </p:stCondLst>
                                        </p:cTn>
                                        <p:tgtEl>
                                          <p:spTgt spid="763918"/>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763919"/>
                                        </p:tgtEl>
                                      </p:cBhvr>
                                    </p:animEffect>
                                    <p:set>
                                      <p:cBhvr>
                                        <p:cTn id="27" dur="1" fill="hold">
                                          <p:stCondLst>
                                            <p:cond delay="499"/>
                                          </p:stCondLst>
                                        </p:cTn>
                                        <p:tgtEl>
                                          <p:spTgt spid="763919"/>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763920"/>
                                        </p:tgtEl>
                                      </p:cBhvr>
                                    </p:animEffect>
                                    <p:set>
                                      <p:cBhvr>
                                        <p:cTn id="32" dur="1" fill="hold">
                                          <p:stCondLst>
                                            <p:cond delay="499"/>
                                          </p:stCondLst>
                                        </p:cTn>
                                        <p:tgtEl>
                                          <p:spTgt spid="76392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763924"/>
                                        </p:tgtEl>
                                      </p:cBhvr>
                                    </p:animEffect>
                                    <p:set>
                                      <p:cBhvr>
                                        <p:cTn id="37" dur="1" fill="hold">
                                          <p:stCondLst>
                                            <p:cond delay="499"/>
                                          </p:stCondLst>
                                        </p:cTn>
                                        <p:tgtEl>
                                          <p:spTgt spid="763924"/>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763921"/>
                                        </p:tgtEl>
                                      </p:cBhvr>
                                    </p:animEffect>
                                    <p:set>
                                      <p:cBhvr>
                                        <p:cTn id="42" dur="1" fill="hold">
                                          <p:stCondLst>
                                            <p:cond delay="499"/>
                                          </p:stCondLst>
                                        </p:cTn>
                                        <p:tgtEl>
                                          <p:spTgt spid="763921"/>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xit" presetSubtype="8" fill="hold" grpId="0" nodeType="clickEffect">
                                  <p:stCondLst>
                                    <p:cond delay="0"/>
                                  </p:stCondLst>
                                  <p:childTnLst>
                                    <p:animEffect transition="out" filter="wipe(left)">
                                      <p:cBhvr>
                                        <p:cTn id="46" dur="500"/>
                                        <p:tgtEl>
                                          <p:spTgt spid="763922"/>
                                        </p:tgtEl>
                                      </p:cBhvr>
                                    </p:animEffect>
                                    <p:set>
                                      <p:cBhvr>
                                        <p:cTn id="47" dur="1" fill="hold">
                                          <p:stCondLst>
                                            <p:cond delay="499"/>
                                          </p:stCondLst>
                                        </p:cTn>
                                        <p:tgtEl>
                                          <p:spTgt spid="763922"/>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2" presetClass="exit" presetSubtype="8" fill="hold" grpId="0" nodeType="clickEffect">
                                  <p:stCondLst>
                                    <p:cond delay="0"/>
                                  </p:stCondLst>
                                  <p:childTnLst>
                                    <p:animEffect transition="out" filter="wipe(left)">
                                      <p:cBhvr>
                                        <p:cTn id="51" dur="500"/>
                                        <p:tgtEl>
                                          <p:spTgt spid="21"/>
                                        </p:tgtEl>
                                      </p:cBhvr>
                                    </p:animEffect>
                                    <p:set>
                                      <p:cBhvr>
                                        <p:cTn id="5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3915" grpId="0" animBg="1"/>
      <p:bldP spid="763916" grpId="0" animBg="1"/>
      <p:bldP spid="763918" grpId="0" animBg="1"/>
      <p:bldP spid="763919" grpId="0" animBg="1"/>
      <p:bldP spid="763920" grpId="0" animBg="1"/>
      <p:bldP spid="763921" grpId="0" animBg="1"/>
      <p:bldP spid="763922" grpId="0" animBg="1"/>
      <p:bldP spid="763923" grpId="0" animBg="1"/>
      <p:bldP spid="763924" grpId="0" animBg="1"/>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4148" name="Rectangle 4"/>
          <p:cNvSpPr>
            <a:spLocks noChangeArrowheads="1"/>
          </p:cNvSpPr>
          <p:nvPr/>
        </p:nvSpPr>
        <p:spPr bwMode="auto">
          <a:xfrm>
            <a:off x="533400" y="1547904"/>
            <a:ext cx="7848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algn="l">
              <a:spcBef>
                <a:spcPct val="0"/>
              </a:spcBef>
              <a:buClrTx/>
              <a:buSzTx/>
              <a:buFontTx/>
              <a:buNone/>
            </a:pPr>
            <a:r>
              <a:rPr lang="en-US" altLang="en-US" dirty="0" smtClean="0">
                <a:solidFill>
                  <a:schemeClr val="tx2">
                    <a:lumMod val="50000"/>
                  </a:schemeClr>
                </a:solidFill>
                <a:effectLst/>
                <a:latin typeface="Liberation Sans" panose="020B0604020202020204" pitchFamily="34" charset="0"/>
              </a:rPr>
              <a:t>INTANGIBLE BENEFITS</a:t>
            </a:r>
            <a:endParaRPr lang="en-US" altLang="en-US" dirty="0">
              <a:solidFill>
                <a:schemeClr val="tx2">
                  <a:lumMod val="50000"/>
                </a:schemeClr>
              </a:solidFill>
              <a:effectLst/>
              <a:latin typeface="Liberation Sans" panose="020B0604020202020204" pitchFamily="34" charset="0"/>
            </a:endParaRPr>
          </a:p>
        </p:txBody>
      </p:sp>
      <p:sp>
        <p:nvSpPr>
          <p:cNvPr id="774150" name="Rectangle 6"/>
          <p:cNvSpPr>
            <a:spLocks noChangeArrowheads="1"/>
          </p:cNvSpPr>
          <p:nvPr/>
        </p:nvSpPr>
        <p:spPr bwMode="auto">
          <a:xfrm>
            <a:off x="533400" y="2187666"/>
            <a:ext cx="8305800" cy="387554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70000"/>
              </a:spcBef>
              <a:buFont typeface="Wingdings" pitchFamily="2" charset="2"/>
              <a:buNone/>
            </a:pPr>
            <a:r>
              <a:rPr lang="en-US" altLang="en-US" b="0" dirty="0">
                <a:effectLst/>
                <a:latin typeface="Liberation Sans" panose="020B0604020202020204" pitchFamily="34" charset="0"/>
              </a:rPr>
              <a:t>Intangible benefits might include increased quality, improved safety, or enhanced employee loyalty. </a:t>
            </a:r>
          </a:p>
          <a:p>
            <a:pPr algn="l">
              <a:lnSpc>
                <a:spcPct val="120000"/>
              </a:lnSpc>
              <a:spcBef>
                <a:spcPct val="70000"/>
              </a:spcBef>
              <a:buFont typeface="Wingdings" pitchFamily="2" charset="2"/>
              <a:buNone/>
            </a:pPr>
            <a:r>
              <a:rPr lang="en-US" altLang="en-US" b="0" dirty="0">
                <a:effectLst/>
                <a:latin typeface="Liberation Sans" panose="020B0604020202020204" pitchFamily="34" charset="0"/>
              </a:rPr>
              <a:t>To </a:t>
            </a:r>
            <a:r>
              <a:rPr lang="en-US" altLang="en-US" dirty="0">
                <a:effectLst/>
                <a:latin typeface="Liberation Sans" panose="020B0604020202020204" pitchFamily="34" charset="0"/>
              </a:rPr>
              <a:t>avoid rejecting projects</a:t>
            </a:r>
            <a:r>
              <a:rPr lang="en-US" altLang="en-US" b="0" dirty="0">
                <a:effectLst/>
                <a:latin typeface="Liberation Sans" panose="020B0604020202020204" pitchFamily="34" charset="0"/>
              </a:rPr>
              <a:t> with intangible benefits:</a:t>
            </a:r>
          </a:p>
          <a:p>
            <a:pPr lvl="1" algn="l">
              <a:lnSpc>
                <a:spcPct val="120000"/>
              </a:lnSpc>
              <a:spcBef>
                <a:spcPct val="70000"/>
              </a:spcBef>
              <a:buClr>
                <a:schemeClr val="tx1"/>
              </a:buClr>
              <a:buSzTx/>
              <a:buFont typeface="Wingdings" pitchFamily="2" charset="2"/>
              <a:buAutoNum type="arabicPeriod"/>
            </a:pPr>
            <a:r>
              <a:rPr lang="en-US" altLang="en-US" sz="2300" b="0" dirty="0">
                <a:effectLst/>
                <a:latin typeface="Liberation Sans" panose="020B0604020202020204" pitchFamily="34" charset="0"/>
              </a:rPr>
              <a:t>Calculate net present value ignoring intangible benefits. </a:t>
            </a:r>
          </a:p>
          <a:p>
            <a:pPr lvl="1" algn="l">
              <a:lnSpc>
                <a:spcPct val="120000"/>
              </a:lnSpc>
              <a:spcBef>
                <a:spcPct val="70000"/>
              </a:spcBef>
              <a:buClr>
                <a:schemeClr val="tx1"/>
              </a:buClr>
              <a:buSzTx/>
              <a:buFont typeface="Wingdings" pitchFamily="2" charset="2"/>
              <a:buAutoNum type="arabicPeriod"/>
            </a:pPr>
            <a:r>
              <a:rPr lang="en-US" altLang="en-US" sz="2300" b="0" dirty="0">
                <a:effectLst/>
                <a:latin typeface="Liberation Sans" panose="020B0604020202020204" pitchFamily="34" charset="0"/>
              </a:rPr>
              <a:t>Project rough, conservative estimates of the value of the intangible benefits, and incorporate these values into the NPV calculation.</a:t>
            </a: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
        <p:nvSpPr>
          <p:cNvPr id="10" name="Isosceles Triangle 9"/>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500" b="1" dirty="0" smtClean="0">
                <a:solidFill>
                  <a:schemeClr val="bg1"/>
                </a:solidFill>
                <a:latin typeface="Liberation Sans" panose="020B0604020202020204" pitchFamily="34" charset="0"/>
              </a:rPr>
              <a:t>Identify capital budgeting challenges and refinements.</a:t>
            </a:r>
            <a:endParaRPr lang="en-US" sz="2500" b="1" dirty="0">
              <a:solidFill>
                <a:schemeClr val="bg1"/>
              </a:solidFill>
              <a:latin typeface="Liberation Sans" panose="020B0604020202020204" pitchFamily="34" charset="0"/>
            </a:endParaRPr>
          </a:p>
        </p:txBody>
      </p:sp>
      <p:sp>
        <p:nvSpPr>
          <p:cNvPr id="14" name="TextBox 13"/>
          <p:cNvSpPr txBox="1"/>
          <p:nvPr/>
        </p:nvSpPr>
        <p:spPr>
          <a:xfrm>
            <a:off x="2189018" y="426570"/>
            <a:ext cx="554182" cy="707886"/>
          </a:xfrm>
          <a:prstGeom prst="rect">
            <a:avLst/>
          </a:prstGeom>
          <a:noFill/>
        </p:spPr>
        <p:txBody>
          <a:bodyPr wrap="square" rtlCol="0">
            <a:spAutoFit/>
          </a:bodyPr>
          <a:lstStyle/>
          <a:p>
            <a:pPr algn="ctr"/>
            <a:r>
              <a:rPr lang="en-US" sz="4000" b="1" dirty="0" smtClean="0">
                <a:solidFill>
                  <a:srgbClr val="E20000"/>
                </a:solidFill>
                <a:effectLst/>
                <a:latin typeface="+mn-lt"/>
              </a:rPr>
              <a:t>3</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1935837073"/>
      </p:ext>
    </p:extLst>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6195" name="Rectangle 3"/>
          <p:cNvSpPr>
            <a:spLocks noChangeArrowheads="1"/>
          </p:cNvSpPr>
          <p:nvPr/>
        </p:nvSpPr>
        <p:spPr bwMode="auto">
          <a:xfrm>
            <a:off x="533400" y="1260144"/>
            <a:ext cx="6248400" cy="990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969963" indent="-512763">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470025" indent="-3429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1927225" indent="-3429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384425" indent="-3429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2841625" indent="-3429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298825" indent="-3429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756025" indent="-3429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213225" indent="-3429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algn="l">
              <a:lnSpc>
                <a:spcPct val="115000"/>
              </a:lnSpc>
              <a:buClr>
                <a:schemeClr val="tx1"/>
              </a:buClr>
              <a:buSzTx/>
              <a:buFont typeface="Wingdings" pitchFamily="2" charset="2"/>
              <a:buNone/>
            </a:pPr>
            <a:r>
              <a:rPr lang="en-US" altLang="en-US" sz="2600" dirty="0" smtClean="0">
                <a:solidFill>
                  <a:srgbClr val="CC0000"/>
                </a:solidFill>
                <a:effectLst/>
                <a:latin typeface="Liberation Sans" panose="020B0604020202020204" pitchFamily="34" charset="0"/>
              </a:rPr>
              <a:t>Example</a:t>
            </a:r>
            <a:r>
              <a:rPr lang="en-US" altLang="en-US" sz="2700" dirty="0" smtClean="0">
                <a:solidFill>
                  <a:schemeClr val="hlink"/>
                </a:solidFill>
                <a:effectLst/>
                <a:latin typeface="Liberation Sans" panose="020B0604020202020204" pitchFamily="34" charset="0"/>
              </a:rPr>
              <a:t> </a:t>
            </a:r>
            <a:r>
              <a:rPr lang="en-US" altLang="en-US" sz="2400" b="0" dirty="0">
                <a:effectLst/>
                <a:latin typeface="Liberation Sans" panose="020B0604020202020204" pitchFamily="34" charset="0"/>
              </a:rPr>
              <a:t>- Berg Company is considering the purchase of a new mechanical robot.</a:t>
            </a:r>
            <a:endParaRPr lang="en-US" altLang="en-US" sz="2400" dirty="0">
              <a:solidFill>
                <a:schemeClr val="hlink"/>
              </a:solidFill>
              <a:effectLst/>
              <a:latin typeface="Liberation Sans" panose="020B0604020202020204" pitchFamily="34" charset="0"/>
            </a:endParaRPr>
          </a:p>
        </p:txBody>
      </p:sp>
      <p:sp>
        <p:nvSpPr>
          <p:cNvPr id="776200" name="Rectangle 8"/>
          <p:cNvSpPr>
            <a:spLocks noChangeArrowheads="1"/>
          </p:cNvSpPr>
          <p:nvPr/>
        </p:nvSpPr>
        <p:spPr bwMode="auto">
          <a:xfrm>
            <a:off x="6400800" y="2559050"/>
            <a:ext cx="2286000" cy="1327150"/>
          </a:xfrm>
          <a:prstGeom prst="rect">
            <a:avLst/>
          </a:prstGeom>
          <a:solidFill>
            <a:schemeClr val="bg1"/>
          </a:solidFill>
          <a:ln w="12700" algn="ctr">
            <a:solidFill>
              <a:schemeClr val="tx1"/>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p>
            <a:pPr algn="ctr">
              <a:buFont typeface="Wingdings" pitchFamily="2" charset="2"/>
              <a:buNone/>
            </a:pPr>
            <a:r>
              <a:rPr lang="en-US" altLang="en-US" sz="1600" b="0" dirty="0">
                <a:effectLst/>
                <a:latin typeface="Liberation Sans" panose="020B0604020202020204" pitchFamily="34" charset="0"/>
              </a:rPr>
              <a:t>Based on the negative net present value of $30,493, the proposed project is not acceptable.</a:t>
            </a: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INTANGIBLE BENEFITS</a:t>
            </a:r>
            <a:endParaRPr lang="en-US" altLang="en-US" sz="3200" b="1" dirty="0">
              <a:solidFill>
                <a:schemeClr val="tx2">
                  <a:lumMod val="50000"/>
                </a:schemeClr>
              </a:solidFill>
              <a:effectLst/>
              <a:latin typeface="Liberation Sans" panose="020B0604020202020204" pitchFamily="34" charset="0"/>
            </a:endParaRPr>
          </a:p>
        </p:txBody>
      </p:sp>
      <p:sp>
        <p:nvSpPr>
          <p:cNvPr id="2" name="Rectangle 1"/>
          <p:cNvSpPr/>
          <p:nvPr/>
        </p:nvSpPr>
        <p:spPr>
          <a:xfrm>
            <a:off x="6976215" y="1731113"/>
            <a:ext cx="1960793"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1200" b="1" dirty="0" smtClean="0">
                <a:effectLst/>
                <a:latin typeface="Liberation Sans" panose="020B0604020202020204" pitchFamily="34" charset="0"/>
              </a:rPr>
              <a:t>ILLUSTRATION 16-15</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Investment information for</a:t>
            </a:r>
          </a:p>
          <a:p>
            <a:pPr algn="l"/>
            <a:r>
              <a:rPr lang="en-US" sz="1200" dirty="0">
                <a:effectLst/>
                <a:latin typeface="Liberation Sans" panose="020B0604020202020204" pitchFamily="34" charset="0"/>
              </a:rPr>
              <a:t>Berg Company example</a:t>
            </a:r>
          </a:p>
        </p:txBody>
      </p:sp>
      <p:sp>
        <p:nvSpPr>
          <p:cNvPr id="1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pic>
        <p:nvPicPr>
          <p:cNvPr id="3" name="Picture 2"/>
          <p:cNvPicPr>
            <a:picLocks noChangeAspect="1"/>
          </p:cNvPicPr>
          <p:nvPr/>
        </p:nvPicPr>
        <p:blipFill>
          <a:blip r:embed="rId3"/>
          <a:stretch>
            <a:fillRect/>
          </a:stretch>
        </p:blipFill>
        <p:spPr>
          <a:xfrm>
            <a:off x="304800" y="2438400"/>
            <a:ext cx="8534400" cy="3950745"/>
          </a:xfrm>
          <a:prstGeom prst="rect">
            <a:avLst/>
          </a:prstGeom>
          <a:noFill/>
          <a:ln w="19050" algn="ctr">
            <a:solidFill>
              <a:schemeClr val="tx1"/>
            </a:solidFill>
            <a:miter lim="800000"/>
            <a:headEnd/>
            <a:tailEnd/>
          </a:ln>
          <a:effectLst/>
        </p:spPr>
      </p:pic>
    </p:spTree>
    <p:extLst>
      <p:ext uri="{BB962C8B-B14F-4D97-AF65-F5344CB8AC3E}">
        <p14:creationId xmlns:p14="http://schemas.microsoft.com/office/powerpoint/2010/main" val="2639031620"/>
      </p:ext>
    </p:extLst>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43" name="Rectangle 3"/>
          <p:cNvSpPr>
            <a:spLocks noChangeArrowheads="1"/>
          </p:cNvSpPr>
          <p:nvPr/>
        </p:nvSpPr>
        <p:spPr bwMode="auto">
          <a:xfrm>
            <a:off x="533400" y="1295400"/>
            <a:ext cx="8077200" cy="334925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p>
            <a:pPr algn="l">
              <a:lnSpc>
                <a:spcPct val="120000"/>
              </a:lnSpc>
              <a:spcBef>
                <a:spcPts val="1200"/>
              </a:spcBef>
              <a:buClr>
                <a:srgbClr val="800000"/>
              </a:buClr>
              <a:buSzPct val="80000"/>
              <a:buFont typeface="Wingdings" pitchFamily="2" charset="2"/>
              <a:buNone/>
            </a:pPr>
            <a:r>
              <a:rPr lang="en-US" altLang="en-US" dirty="0">
                <a:solidFill>
                  <a:srgbClr val="000000"/>
                </a:solidFill>
                <a:effectLst/>
                <a:latin typeface="Liberation Sans" panose="020B0604020202020204" pitchFamily="34" charset="0"/>
              </a:rPr>
              <a:t>Berg estimates that sales will increase cash inflows by $10,000 annually as a result of an increase in quality. Berg also estimates that annual cost outflows would be reduced by $5,000 as a result of lower warranty claims, reduced injury claims, and missed </a:t>
            </a:r>
            <a:r>
              <a:rPr lang="en-US" altLang="en-US" dirty="0" smtClean="0">
                <a:solidFill>
                  <a:srgbClr val="000000"/>
                </a:solidFill>
                <a:effectLst/>
                <a:latin typeface="Liberation Sans" panose="020B0604020202020204" pitchFamily="34" charset="0"/>
              </a:rPr>
              <a:t>work.</a:t>
            </a:r>
          </a:p>
          <a:p>
            <a:pPr algn="l">
              <a:lnSpc>
                <a:spcPct val="120000"/>
              </a:lnSpc>
              <a:spcBef>
                <a:spcPts val="1200"/>
              </a:spcBef>
              <a:buClr>
                <a:srgbClr val="800000"/>
              </a:buClr>
              <a:buSzPct val="80000"/>
              <a:buFont typeface="Wingdings" pitchFamily="2" charset="2"/>
              <a:buNone/>
            </a:pPr>
            <a:r>
              <a:rPr lang="en-US" dirty="0" smtClean="0">
                <a:solidFill>
                  <a:srgbClr val="000000"/>
                </a:solidFill>
                <a:effectLst/>
                <a:latin typeface="Liberation Sans" panose="020B0604020202020204" pitchFamily="34" charset="0"/>
              </a:rPr>
              <a:t>Using </a:t>
            </a:r>
            <a:r>
              <a:rPr lang="en-US" dirty="0">
                <a:solidFill>
                  <a:srgbClr val="000000"/>
                </a:solidFill>
                <a:effectLst/>
                <a:latin typeface="Liberation Sans" panose="020B0604020202020204" pitchFamily="34" charset="0"/>
              </a:rPr>
              <a:t>these conservative estimates of the value of the additional </a:t>
            </a:r>
            <a:r>
              <a:rPr lang="en-US" dirty="0" smtClean="0">
                <a:solidFill>
                  <a:srgbClr val="000000"/>
                </a:solidFill>
                <a:effectLst/>
                <a:latin typeface="Liberation Sans" panose="020B0604020202020204" pitchFamily="34" charset="0"/>
              </a:rPr>
              <a:t>benefits</a:t>
            </a:r>
            <a:r>
              <a:rPr lang="en-US" dirty="0">
                <a:solidFill>
                  <a:srgbClr val="000000"/>
                </a:solidFill>
                <a:effectLst/>
                <a:latin typeface="Liberation Sans" panose="020B0604020202020204" pitchFamily="34" charset="0"/>
              </a:rPr>
              <a:t>, </a:t>
            </a:r>
            <a:r>
              <a:rPr lang="en-US" b="1" dirty="0" smtClean="0">
                <a:solidFill>
                  <a:srgbClr val="000000"/>
                </a:solidFill>
                <a:effectLst/>
                <a:latin typeface="Liberation Sans" panose="020B0604020202020204" pitchFamily="34" charset="0"/>
              </a:rPr>
              <a:t>should Berg accept </a:t>
            </a:r>
            <a:r>
              <a:rPr lang="en-US" b="1" dirty="0">
                <a:solidFill>
                  <a:srgbClr val="000000"/>
                </a:solidFill>
                <a:effectLst/>
                <a:latin typeface="Liberation Sans" panose="020B0604020202020204" pitchFamily="34" charset="0"/>
              </a:rPr>
              <a:t>the </a:t>
            </a:r>
            <a:r>
              <a:rPr lang="en-US" b="1" dirty="0" smtClean="0">
                <a:solidFill>
                  <a:srgbClr val="000000"/>
                </a:solidFill>
                <a:effectLst/>
                <a:latin typeface="Liberation Sans" panose="020B0604020202020204" pitchFamily="34" charset="0"/>
              </a:rPr>
              <a:t>project?</a:t>
            </a:r>
            <a:endParaRPr lang="en-US" altLang="en-US" b="1" dirty="0">
              <a:solidFill>
                <a:srgbClr val="000000"/>
              </a:solidFill>
              <a:effectLst/>
              <a:latin typeface="Liberation Sans" panose="020B0604020202020204" pitchFamily="34" charset="0"/>
            </a:endParaRP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rgbClr val="CC0000"/>
                </a:solidFill>
                <a:effectLst/>
                <a:latin typeface="Liberation Sans" panose="020B0604020202020204" pitchFamily="34" charset="0"/>
              </a:rPr>
              <a:t>Example</a:t>
            </a:r>
            <a:endParaRPr lang="en-US" altLang="en-US" sz="3200" b="1" dirty="0">
              <a:solidFill>
                <a:srgbClr val="CC0000"/>
              </a:solidFill>
              <a:effectLst/>
              <a:latin typeface="Liberation Sans" panose="020B0604020202020204" pitchFamily="34" charset="0"/>
            </a:endParaRP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4006828498"/>
      </p:ext>
    </p:extLst>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43" name="Rectangle 3"/>
          <p:cNvSpPr>
            <a:spLocks noChangeArrowheads="1"/>
          </p:cNvSpPr>
          <p:nvPr/>
        </p:nvSpPr>
        <p:spPr bwMode="auto">
          <a:xfrm>
            <a:off x="533400" y="1295400"/>
            <a:ext cx="8458200" cy="4953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p>
            <a:pPr algn="l">
              <a:lnSpc>
                <a:spcPct val="120000"/>
              </a:lnSpc>
              <a:spcBef>
                <a:spcPts val="1200"/>
              </a:spcBef>
              <a:buClr>
                <a:srgbClr val="800000"/>
              </a:buClr>
              <a:buSzPct val="80000"/>
              <a:buFont typeface="Wingdings" pitchFamily="2" charset="2"/>
              <a:buNone/>
            </a:pPr>
            <a:r>
              <a:rPr lang="en-US" altLang="en-US" b="1" dirty="0">
                <a:solidFill>
                  <a:srgbClr val="000000"/>
                </a:solidFill>
                <a:effectLst/>
                <a:latin typeface="Liberation Sans" panose="020B0604020202020204" pitchFamily="34" charset="0"/>
              </a:rPr>
              <a:t>Berg would accept the project.</a:t>
            </a: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rgbClr val="CC0000"/>
                </a:solidFill>
                <a:effectLst/>
                <a:latin typeface="Liberation Sans" panose="020B0604020202020204" pitchFamily="34" charset="0"/>
              </a:rPr>
              <a:t>Example</a:t>
            </a:r>
            <a:endParaRPr lang="en-US" altLang="en-US" sz="3200" b="1" dirty="0">
              <a:solidFill>
                <a:srgbClr val="CC0000"/>
              </a:solidFill>
              <a:effectLst/>
              <a:latin typeface="Liberation Sans" panose="020B0604020202020204" pitchFamily="34" charset="0"/>
            </a:endParaRPr>
          </a:p>
        </p:txBody>
      </p:sp>
      <p:sp>
        <p:nvSpPr>
          <p:cNvPr id="2" name="Rectangle 1"/>
          <p:cNvSpPr/>
          <p:nvPr/>
        </p:nvSpPr>
        <p:spPr>
          <a:xfrm>
            <a:off x="6619168" y="1112583"/>
            <a:ext cx="2324675" cy="8309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1200" b="1" dirty="0" smtClean="0">
                <a:effectLst/>
                <a:latin typeface="Liberation Sans" panose="020B0604020202020204" pitchFamily="34" charset="0"/>
              </a:rPr>
              <a:t>ILLUSTRATION 16-16</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Revised investment information</a:t>
            </a:r>
          </a:p>
          <a:p>
            <a:pPr algn="l"/>
            <a:r>
              <a:rPr lang="en-US" sz="1200" dirty="0">
                <a:effectLst/>
                <a:latin typeface="Liberation Sans" panose="020B0604020202020204" pitchFamily="34" charset="0"/>
              </a:rPr>
              <a:t>for Berg Company example,</a:t>
            </a:r>
          </a:p>
          <a:p>
            <a:pPr algn="l"/>
            <a:r>
              <a:rPr lang="en-US" sz="1200" dirty="0">
                <a:effectLst/>
                <a:latin typeface="Liberation Sans" panose="020B0604020202020204" pitchFamily="34" charset="0"/>
              </a:rPr>
              <a:t>including intangible </a:t>
            </a:r>
            <a:r>
              <a:rPr lang="en-US" sz="1200" dirty="0" smtClean="0">
                <a:effectLst/>
                <a:latin typeface="Liberation Sans" panose="020B0604020202020204" pitchFamily="34" charset="0"/>
              </a:rPr>
              <a:t>benefits</a:t>
            </a:r>
            <a:endParaRPr lang="en-US" sz="1200" dirty="0">
              <a:effectLst/>
              <a:latin typeface="Liberation Sans" panose="020B0604020202020204" pitchFamily="34" charset="0"/>
            </a:endParaRP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pic>
        <p:nvPicPr>
          <p:cNvPr id="3" name="Picture 2"/>
          <p:cNvPicPr>
            <a:picLocks noChangeAspect="1"/>
          </p:cNvPicPr>
          <p:nvPr/>
        </p:nvPicPr>
        <p:blipFill>
          <a:blip r:embed="rId3"/>
          <a:stretch>
            <a:fillRect/>
          </a:stretch>
        </p:blipFill>
        <p:spPr>
          <a:xfrm>
            <a:off x="304800" y="1998030"/>
            <a:ext cx="8534400" cy="3966276"/>
          </a:xfrm>
          <a:prstGeom prst="rect">
            <a:avLst/>
          </a:prstGeom>
          <a:noFill/>
          <a:ln w="19050" algn="ctr">
            <a:solidFill>
              <a:schemeClr val="tx1"/>
            </a:solidFill>
            <a:miter lim="800000"/>
            <a:headEnd/>
            <a:tailEnd/>
          </a:ln>
          <a:effectLst/>
        </p:spPr>
      </p:pic>
    </p:spTree>
    <p:extLst>
      <p:ext uri="{BB962C8B-B14F-4D97-AF65-F5344CB8AC3E}">
        <p14:creationId xmlns:p14="http://schemas.microsoft.com/office/powerpoint/2010/main" val="4110996732"/>
      </p:ext>
    </p:extLst>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363242"/>
            <a:ext cx="8305800" cy="5367623"/>
          </a:xfrm>
          <a:prstGeom prst="rect">
            <a:avLst/>
          </a:prstGeom>
          <a:ln w="28575">
            <a:noFill/>
          </a:ln>
        </p:spPr>
        <p:txBody>
          <a:bodyPr wrap="square" tIns="91440" bIns="91440">
            <a:spAutoFit/>
          </a:bodyPr>
          <a:lstStyle/>
          <a:p>
            <a:pPr algn="just">
              <a:lnSpc>
                <a:spcPct val="110000"/>
              </a:lnSpc>
              <a:spcBef>
                <a:spcPts val="1200"/>
              </a:spcBef>
              <a:spcAft>
                <a:spcPts val="0"/>
              </a:spcAft>
            </a:pPr>
            <a:r>
              <a:rPr lang="en-US" sz="1800" b="1" dirty="0" smtClean="0">
                <a:effectLst/>
                <a:latin typeface="Liberation Sans" panose="020B0604020202020204" pitchFamily="34" charset="0"/>
              </a:rPr>
              <a:t>It </a:t>
            </a:r>
            <a:r>
              <a:rPr lang="en-US" sz="1800" b="1" dirty="0" smtClean="0">
                <a:effectLst/>
                <a:latin typeface="Liberation Sans" panose="020B0604020202020204" pitchFamily="34" charset="0"/>
              </a:rPr>
              <a:t>Need </a:t>
            </a:r>
            <a:r>
              <a:rPr lang="en-US" sz="1800" b="1" dirty="0" smtClean="0">
                <a:effectLst/>
                <a:latin typeface="Liberation Sans" panose="020B0604020202020204" pitchFamily="34" charset="0"/>
              </a:rPr>
              <a:t>Not Cost an Arm and a Leg</a:t>
            </a:r>
          </a:p>
          <a:p>
            <a:pPr algn="just">
              <a:lnSpc>
                <a:spcPct val="110000"/>
              </a:lnSpc>
              <a:spcBef>
                <a:spcPts val="600"/>
              </a:spcBef>
              <a:spcAft>
                <a:spcPts val="0"/>
              </a:spcAft>
            </a:pPr>
            <a:r>
              <a:rPr lang="en-US" sz="1800" dirty="0" smtClean="0">
                <a:effectLst/>
                <a:latin typeface="Liberation Sans" panose="020B0604020202020204" pitchFamily="34" charset="0"/>
              </a:rPr>
              <a:t>Most manufacturers say that employee </a:t>
            </a:r>
            <a:r>
              <a:rPr lang="en-US" sz="1800" dirty="0">
                <a:effectLst/>
                <a:latin typeface="Liberation Sans" panose="020B0604020202020204" pitchFamily="34" charset="0"/>
              </a:rPr>
              <a:t>safety matters </a:t>
            </a:r>
            <a:r>
              <a:rPr lang="en-US" sz="1800" dirty="0" smtClean="0">
                <a:effectLst/>
                <a:latin typeface="Liberation Sans" panose="020B0604020202020204" pitchFamily="34" charset="0"/>
              </a:rPr>
              <a:t>above everything </a:t>
            </a:r>
            <a:r>
              <a:rPr lang="en-US" sz="1800" dirty="0">
                <a:effectLst/>
                <a:latin typeface="Liberation Sans" panose="020B0604020202020204" pitchFamily="34" charset="0"/>
              </a:rPr>
              <a:t>else. But how </a:t>
            </a:r>
            <a:r>
              <a:rPr lang="en-US" sz="1800" dirty="0" smtClean="0">
                <a:effectLst/>
                <a:latin typeface="Liberation Sans" panose="020B0604020202020204" pitchFamily="34" charset="0"/>
              </a:rPr>
              <a:t>many back </a:t>
            </a:r>
            <a:r>
              <a:rPr lang="en-US" sz="1800" dirty="0">
                <a:effectLst/>
                <a:latin typeface="Liberation Sans" panose="020B0604020202020204" pitchFamily="34" charset="0"/>
              </a:rPr>
              <a:t>up this statement </a:t>
            </a:r>
            <a:r>
              <a:rPr lang="en-US" sz="1800" dirty="0" smtClean="0">
                <a:effectLst/>
                <a:latin typeface="Liberation Sans" panose="020B0604020202020204" pitchFamily="34" charset="0"/>
              </a:rPr>
              <a:t>with investments </a:t>
            </a:r>
            <a:r>
              <a:rPr lang="en-US" sz="1800" dirty="0">
                <a:effectLst/>
                <a:latin typeface="Liberation Sans" panose="020B0604020202020204" pitchFamily="34" charset="0"/>
              </a:rPr>
              <a:t>that </a:t>
            </a:r>
            <a:r>
              <a:rPr lang="en-US" sz="1800" dirty="0" smtClean="0">
                <a:effectLst/>
                <a:latin typeface="Liberation Sans" panose="020B0604020202020204" pitchFamily="34" charset="0"/>
              </a:rPr>
              <a:t>improve employee </a:t>
            </a:r>
            <a:r>
              <a:rPr lang="en-US" sz="1800" dirty="0">
                <a:effectLst/>
                <a:latin typeface="Liberation Sans" panose="020B0604020202020204" pitchFamily="34" charset="0"/>
              </a:rPr>
              <a:t>safety? Recently, </a:t>
            </a:r>
            <a:r>
              <a:rPr lang="en-US" sz="1800" dirty="0" smtClean="0">
                <a:effectLst/>
                <a:latin typeface="Liberation Sans" panose="020B0604020202020204" pitchFamily="34" charset="0"/>
              </a:rPr>
              <a:t>a woodworking </a:t>
            </a:r>
            <a:r>
              <a:rPr lang="en-US" sz="1800" dirty="0">
                <a:effectLst/>
                <a:latin typeface="Liberation Sans" panose="020B0604020202020204" pitchFamily="34" charset="0"/>
              </a:rPr>
              <a:t>hobbyist, </a:t>
            </a:r>
            <a:r>
              <a:rPr lang="en-US" sz="1800" dirty="0" smtClean="0">
                <a:effectLst/>
                <a:latin typeface="Liberation Sans" panose="020B0604020202020204" pitchFamily="34" charset="0"/>
              </a:rPr>
              <a:t>who also </a:t>
            </a:r>
            <a:r>
              <a:rPr lang="en-US" sz="1800" dirty="0">
                <a:effectLst/>
                <a:latin typeface="Liberation Sans" panose="020B0604020202020204" pitchFamily="34" charset="0"/>
              </a:rPr>
              <a:t>happens to be a </a:t>
            </a:r>
            <a:r>
              <a:rPr lang="en-US" sz="1800" dirty="0" smtClean="0">
                <a:effectLst/>
                <a:latin typeface="Liberation Sans" panose="020B0604020202020204" pitchFamily="34" charset="0"/>
              </a:rPr>
              <a:t>patent attorney </a:t>
            </a:r>
            <a:r>
              <a:rPr lang="en-US" sz="1800" dirty="0">
                <a:effectLst/>
                <a:latin typeface="Liberation Sans" panose="020B0604020202020204" pitchFamily="34" charset="0"/>
              </a:rPr>
              <a:t>with a Ph.D. in physics</a:t>
            </a:r>
            <a:r>
              <a:rPr lang="en-US" sz="1800" dirty="0" smtClean="0">
                <a:effectLst/>
                <a:latin typeface="Liberation Sans" panose="020B0604020202020204" pitchFamily="34" charset="0"/>
              </a:rPr>
              <a:t>, invented </a:t>
            </a:r>
            <a:r>
              <a:rPr lang="en-US" sz="1800" dirty="0">
                <a:effectLst/>
                <a:latin typeface="Liberation Sans" panose="020B0604020202020204" pitchFamily="34" charset="0"/>
              </a:rPr>
              <a:t>a mechanism </a:t>
            </a:r>
            <a:r>
              <a:rPr lang="en-US" sz="1800" dirty="0" smtClean="0">
                <a:effectLst/>
                <a:latin typeface="Liberation Sans" panose="020B0604020202020204" pitchFamily="34" charset="0"/>
              </a:rPr>
              <a:t>that automatically </a:t>
            </a:r>
            <a:r>
              <a:rPr lang="en-US" sz="1800" dirty="0">
                <a:effectLst/>
                <a:latin typeface="Liberation Sans" panose="020B0604020202020204" pitchFamily="34" charset="0"/>
              </a:rPr>
              <a:t>shuts down </a:t>
            </a:r>
            <a:r>
              <a:rPr lang="en-US" sz="1800" dirty="0" smtClean="0">
                <a:effectLst/>
                <a:latin typeface="Liberation Sans" panose="020B0604020202020204" pitchFamily="34" charset="0"/>
              </a:rPr>
              <a:t>a power </a:t>
            </a:r>
            <a:r>
              <a:rPr lang="en-US" sz="1800" dirty="0">
                <a:effectLst/>
                <a:latin typeface="Liberation Sans" panose="020B0604020202020204" pitchFamily="34" charset="0"/>
              </a:rPr>
              <a:t>saw when the saw </a:t>
            </a:r>
            <a:r>
              <a:rPr lang="en-US" sz="1800" dirty="0" smtClean="0">
                <a:effectLst/>
                <a:latin typeface="Liberation Sans" panose="020B0604020202020204" pitchFamily="34" charset="0"/>
              </a:rPr>
              <a:t>blade comes </a:t>
            </a:r>
            <a:r>
              <a:rPr lang="en-US" sz="1800" dirty="0">
                <a:effectLst/>
                <a:latin typeface="Liberation Sans" panose="020B0604020202020204" pitchFamily="34" charset="0"/>
              </a:rPr>
              <a:t>in contact with </a:t>
            </a:r>
            <a:r>
              <a:rPr lang="en-US" sz="1800" dirty="0" smtClean="0">
                <a:effectLst/>
                <a:latin typeface="Liberation Sans" panose="020B0604020202020204" pitchFamily="34" charset="0"/>
              </a:rPr>
              <a:t>human flesh</a:t>
            </a:r>
            <a:r>
              <a:rPr lang="en-US" sz="1800" dirty="0">
                <a:effectLst/>
                <a:latin typeface="Liberation Sans" panose="020B0604020202020204" pitchFamily="34" charset="0"/>
              </a:rPr>
              <a:t>. The blade stops so quickly that only minor </a:t>
            </a:r>
            <a:r>
              <a:rPr lang="en-US" sz="1800" dirty="0" smtClean="0">
                <a:effectLst/>
                <a:latin typeface="Liberation Sans" panose="020B0604020202020204" pitchFamily="34" charset="0"/>
              </a:rPr>
              <a:t>injuries result. Power </a:t>
            </a:r>
            <a:r>
              <a:rPr lang="en-US" sz="1800" dirty="0">
                <a:effectLst/>
                <a:latin typeface="Liberation Sans" panose="020B0604020202020204" pitchFamily="34" charset="0"/>
              </a:rPr>
              <a:t>saws injure 40,000 Americans each year, </a:t>
            </a:r>
            <a:r>
              <a:rPr lang="en-US" sz="1800" dirty="0" smtClean="0">
                <a:effectLst/>
                <a:latin typeface="Liberation Sans" panose="020B0604020202020204" pitchFamily="34" charset="0"/>
              </a:rPr>
              <a:t>and 4,000 </a:t>
            </a:r>
            <a:r>
              <a:rPr lang="en-US" sz="1800" dirty="0">
                <a:effectLst/>
                <a:latin typeface="Liberation Sans" panose="020B0604020202020204" pitchFamily="34" charset="0"/>
              </a:rPr>
              <a:t>of those injuries are bad enough to require amputation</a:t>
            </a:r>
            <a:r>
              <a:rPr lang="en-US" sz="1800" dirty="0" smtClean="0">
                <a:effectLst/>
                <a:latin typeface="Liberation Sans" panose="020B0604020202020204" pitchFamily="34" charset="0"/>
              </a:rPr>
              <a:t>. Therefore</a:t>
            </a:r>
            <a:r>
              <a:rPr lang="en-US" sz="1800" dirty="0">
                <a:effectLst/>
                <a:latin typeface="Liberation Sans" panose="020B0604020202020204" pitchFamily="34" charset="0"/>
              </a:rPr>
              <a:t>, one might think that power-saw </a:t>
            </a:r>
            <a:r>
              <a:rPr lang="en-US" sz="1800" dirty="0" smtClean="0">
                <a:effectLst/>
                <a:latin typeface="Liberation Sans" panose="020B0604020202020204" pitchFamily="34" charset="0"/>
              </a:rPr>
              <a:t>companies would </a:t>
            </a:r>
            <a:r>
              <a:rPr lang="en-US" sz="1800" dirty="0">
                <a:effectLst/>
                <a:latin typeface="Liberation Sans" panose="020B0604020202020204" pitchFamily="34" charset="0"/>
              </a:rPr>
              <a:t>be lined up to incorporate this mechanism </a:t>
            </a:r>
            <a:r>
              <a:rPr lang="en-US" sz="1800" dirty="0" smtClean="0">
                <a:effectLst/>
                <a:latin typeface="Liberation Sans" panose="020B0604020202020204" pitchFamily="34" charset="0"/>
              </a:rPr>
              <a:t>into their </a:t>
            </a:r>
            <a:r>
              <a:rPr lang="en-US" sz="1800" dirty="0">
                <a:effectLst/>
                <a:latin typeface="Liberation Sans" panose="020B0604020202020204" pitchFamily="34" charset="0"/>
              </a:rPr>
              <a:t>saws. But, in the words of one power-tool company</a:t>
            </a:r>
            <a:r>
              <a:rPr lang="en-US" sz="1800" dirty="0" smtClean="0">
                <a:effectLst/>
                <a:latin typeface="Liberation Sans" panose="020B0604020202020204" pitchFamily="34" charset="0"/>
              </a:rPr>
              <a:t>, “</a:t>
            </a:r>
            <a:r>
              <a:rPr lang="en-US" sz="1800" dirty="0">
                <a:effectLst/>
                <a:latin typeface="Liberation Sans" panose="020B0604020202020204" pitchFamily="34" charset="0"/>
              </a:rPr>
              <a:t>Safety doesn’t sell.” Since existing saw </a:t>
            </a:r>
            <a:r>
              <a:rPr lang="en-US" sz="1800" dirty="0" smtClean="0">
                <a:effectLst/>
                <a:latin typeface="Liberation Sans" panose="020B0604020202020204" pitchFamily="34" charset="0"/>
              </a:rPr>
              <a:t>manufacturers were </a:t>
            </a:r>
            <a:r>
              <a:rPr lang="en-US" sz="1800" dirty="0">
                <a:effectLst/>
                <a:latin typeface="Liberation Sans" panose="020B0604020202020204" pitchFamily="34" charset="0"/>
              </a:rPr>
              <a:t>unwilling to incorporate the device into their saws</a:t>
            </a:r>
            <a:r>
              <a:rPr lang="en-US" sz="1800" dirty="0" smtClean="0">
                <a:effectLst/>
                <a:latin typeface="Liberation Sans" panose="020B0604020202020204" pitchFamily="34" charset="0"/>
              </a:rPr>
              <a:t>, eventually </a:t>
            </a:r>
            <a:r>
              <a:rPr lang="en-US" sz="1800" dirty="0">
                <a:effectLst/>
                <a:latin typeface="Liberation Sans" panose="020B0604020202020204" pitchFamily="34" charset="0"/>
              </a:rPr>
              <a:t>the inventor started his own company to </a:t>
            </a:r>
            <a:r>
              <a:rPr lang="en-US" sz="1800" dirty="0" smtClean="0">
                <a:effectLst/>
                <a:latin typeface="Liberation Sans" panose="020B0604020202020204" pitchFamily="34" charset="0"/>
              </a:rPr>
              <a:t>build the </a:t>
            </a:r>
            <a:r>
              <a:rPr lang="en-US" sz="1800" dirty="0">
                <a:effectLst/>
                <a:latin typeface="Liberation Sans" panose="020B0604020202020204" pitchFamily="34" charset="0"/>
              </a:rPr>
              <a:t>devices and sell them directly to businesses that </a:t>
            </a:r>
            <a:r>
              <a:rPr lang="en-US" sz="1800" dirty="0" smtClean="0">
                <a:effectLst/>
                <a:latin typeface="Liberation Sans" panose="020B0604020202020204" pitchFamily="34" charset="0"/>
              </a:rPr>
              <a:t>use power </a:t>
            </a:r>
            <a:r>
              <a:rPr lang="en-US" sz="1800" dirty="0">
                <a:effectLst/>
                <a:latin typeface="Liberation Sans" panose="020B0604020202020204" pitchFamily="34" charset="0"/>
              </a:rPr>
              <a:t>saws</a:t>
            </a:r>
            <a:r>
              <a:rPr lang="en-US" sz="1800" dirty="0" smtClean="0">
                <a:effectLst/>
                <a:latin typeface="Liberation Sans" panose="020B0604020202020204" pitchFamily="34" charset="0"/>
              </a:rPr>
              <a:t>. </a:t>
            </a:r>
          </a:p>
          <a:p>
            <a:pPr algn="just">
              <a:lnSpc>
                <a:spcPct val="110000"/>
              </a:lnSpc>
              <a:spcBef>
                <a:spcPts val="1200"/>
              </a:spcBef>
              <a:spcAft>
                <a:spcPts val="0"/>
              </a:spcAft>
            </a:pPr>
            <a:r>
              <a:rPr lang="en-US" sz="1600" i="1" dirty="0" smtClean="0">
                <a:effectLst/>
                <a:latin typeface="Liberation Sans" panose="020B0604020202020204" pitchFamily="34" charset="0"/>
              </a:rPr>
              <a:t>Source</a:t>
            </a:r>
            <a:r>
              <a:rPr lang="en-US" sz="1600" i="1" dirty="0">
                <a:effectLst/>
                <a:latin typeface="Liberation Sans" panose="020B0604020202020204" pitchFamily="34" charset="0"/>
              </a:rPr>
              <a:t>: </a:t>
            </a:r>
            <a:r>
              <a:rPr lang="en-US" sz="1600" dirty="0">
                <a:effectLst/>
                <a:latin typeface="Liberation Sans" panose="020B0604020202020204" pitchFamily="34" charset="0"/>
              </a:rPr>
              <a:t>Melba Newsome, “An Edgy New Idea,” Time: </a:t>
            </a:r>
            <a:r>
              <a:rPr lang="en-US" sz="1600" dirty="0" smtClean="0">
                <a:effectLst/>
                <a:latin typeface="Liberation Sans" panose="020B0604020202020204" pitchFamily="34" charset="0"/>
              </a:rPr>
              <a:t>Inside Business </a:t>
            </a:r>
            <a:r>
              <a:rPr lang="en-US" sz="1600" dirty="0">
                <a:effectLst/>
                <a:latin typeface="Liberation Sans" panose="020B0604020202020204" pitchFamily="34" charset="0"/>
              </a:rPr>
              <a:t>(May 2006), p. A16.</a:t>
            </a:r>
          </a:p>
        </p:txBody>
      </p:sp>
      <p:sp>
        <p:nvSpPr>
          <p:cNvPr id="3" name="Rectangle 2"/>
          <p:cNvSpPr/>
          <p:nvPr/>
        </p:nvSpPr>
        <p:spPr bwMode="auto">
          <a:xfrm>
            <a:off x="365760" y="457200"/>
            <a:ext cx="3672840" cy="729020"/>
          </a:xfrm>
          <a:prstGeom prst="rect">
            <a:avLst/>
          </a:prstGeom>
          <a:solidFill>
            <a:srgbClr val="7030A0"/>
          </a:solidFill>
          <a:ln w="12700" cap="sq" cmpd="sng" algn="ctr">
            <a:noFill/>
            <a:prstDash val="solid"/>
            <a:round/>
            <a:headEnd type="none" w="sm" len="sm"/>
            <a:tailEnd type="none" w="sm" len="sm"/>
          </a:ln>
          <a:effectLst/>
        </p:spPr>
        <p:txBody>
          <a:bodyPr vert="horz" wrap="square" lIns="91440" tIns="0" rIns="91440" bIns="45720" numCol="1" rtlCol="0" anchor="ctr" anchorCtr="0" compatLnSpc="1">
            <a:prstTxWarp prst="textNoShape">
              <a:avLst/>
            </a:prstTxWarp>
          </a:bodyPr>
          <a:lstStyle/>
          <a:p>
            <a:pPr marL="53975" marR="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chemeClr val="accent3"/>
                </a:solidFill>
                <a:effectLst>
                  <a:outerShdw blurRad="38100" dist="38100" dir="2700000" algn="tl">
                    <a:srgbClr val="000000">
                      <a:alpha val="43137"/>
                    </a:srgbClr>
                  </a:outerShdw>
                </a:effectLst>
                <a:latin typeface="Liberation Sans" panose="020B0604020202020204" pitchFamily="34" charset="0"/>
              </a:rPr>
              <a:t>ETHICS INSIGHT</a:t>
            </a:r>
          </a:p>
        </p:txBody>
      </p:sp>
      <p:sp>
        <p:nvSpPr>
          <p:cNvPr id="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4264434325"/>
      </p:ext>
    </p:extLst>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41" name="Rectangle 5"/>
          <p:cNvSpPr>
            <a:spLocks noChangeArrowheads="1"/>
          </p:cNvSpPr>
          <p:nvPr/>
        </p:nvSpPr>
        <p:spPr bwMode="auto">
          <a:xfrm>
            <a:off x="533400" y="1752600"/>
            <a:ext cx="7924800" cy="24566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600200" indent="-457200">
              <a:spcBef>
                <a:spcPct val="0"/>
              </a:spcBef>
              <a:defRPr sz="2400">
                <a:solidFill>
                  <a:schemeClr val="tx1"/>
                </a:solidFill>
                <a:latin typeface="Times New Roman" pitchFamily="18" charset="0"/>
              </a:defRPr>
            </a:lvl3pPr>
            <a:lvl4pPr marL="2171700" indent="-457200">
              <a:spcBef>
                <a:spcPct val="0"/>
              </a:spcBef>
              <a:defRPr sz="2400">
                <a:solidFill>
                  <a:schemeClr val="tx1"/>
                </a:solidFill>
                <a:latin typeface="Times New Roman" pitchFamily="18" charset="0"/>
              </a:defRPr>
            </a:lvl4pPr>
            <a:lvl5pPr marL="2743200" indent="-457200">
              <a:spcBef>
                <a:spcPct val="0"/>
              </a:spcBef>
              <a:defRPr sz="2400">
                <a:solidFill>
                  <a:schemeClr val="tx1"/>
                </a:solidFill>
                <a:latin typeface="Times New Roman" pitchFamily="18" charset="0"/>
              </a:defRPr>
            </a:lvl5pPr>
            <a:lvl6pPr marL="3200400" indent="-457200" eaLnBrk="0" fontAlgn="base" hangingPunct="0">
              <a:spcBef>
                <a:spcPct val="0"/>
              </a:spcBef>
              <a:spcAft>
                <a:spcPct val="0"/>
              </a:spcAft>
              <a:defRPr sz="2400">
                <a:solidFill>
                  <a:schemeClr val="tx1"/>
                </a:solidFill>
                <a:latin typeface="Times New Roman" pitchFamily="18" charset="0"/>
              </a:defRPr>
            </a:lvl6pPr>
            <a:lvl7pPr marL="3657600" indent="-457200" eaLnBrk="0" fontAlgn="base" hangingPunct="0">
              <a:spcBef>
                <a:spcPct val="0"/>
              </a:spcBef>
              <a:spcAft>
                <a:spcPct val="0"/>
              </a:spcAft>
              <a:defRPr sz="2400">
                <a:solidFill>
                  <a:schemeClr val="tx1"/>
                </a:solidFill>
                <a:latin typeface="Times New Roman" pitchFamily="18" charset="0"/>
              </a:defRPr>
            </a:lvl7pPr>
            <a:lvl8pPr marL="4114800" indent="-457200" eaLnBrk="0" fontAlgn="base" hangingPunct="0">
              <a:spcBef>
                <a:spcPct val="0"/>
              </a:spcBef>
              <a:spcAft>
                <a:spcPct val="0"/>
              </a:spcAft>
              <a:defRPr sz="2400">
                <a:solidFill>
                  <a:schemeClr val="tx1"/>
                </a:solidFill>
                <a:latin typeface="Times New Roman" pitchFamily="18" charset="0"/>
              </a:defRPr>
            </a:lvl8pPr>
            <a:lvl9pPr marL="4572000" indent="-457200" eaLnBrk="0" fontAlgn="base" hangingPunct="0">
              <a:spcBef>
                <a:spcPct val="0"/>
              </a:spcBef>
              <a:spcAft>
                <a:spcPct val="0"/>
              </a:spcAft>
              <a:defRPr sz="2400">
                <a:solidFill>
                  <a:schemeClr val="tx1"/>
                </a:solidFill>
                <a:latin typeface="Times New Roman" pitchFamily="18" charset="0"/>
              </a:defRPr>
            </a:lvl9pPr>
          </a:lstStyle>
          <a:p>
            <a:pPr lvl="1" algn="l">
              <a:lnSpc>
                <a:spcPct val="125000"/>
              </a:lnSpc>
              <a:spcBef>
                <a:spcPct val="70000"/>
              </a:spcBef>
              <a:buClr>
                <a:srgbClr val="CC0000"/>
              </a:buClr>
              <a:buSzPct val="80000"/>
              <a:buFont typeface="Wingdings" pitchFamily="2" charset="2"/>
              <a:buChar char="u"/>
            </a:pPr>
            <a:r>
              <a:rPr lang="en-US" altLang="en-US" b="0" dirty="0">
                <a:solidFill>
                  <a:schemeClr val="bg2"/>
                </a:solidFill>
                <a:effectLst/>
                <a:latin typeface="Liberation Sans" panose="020B0604020202020204" pitchFamily="34" charset="0"/>
              </a:rPr>
              <a:t>Proposals are often </a:t>
            </a:r>
            <a:r>
              <a:rPr lang="en-US" altLang="en-US" dirty="0">
                <a:solidFill>
                  <a:schemeClr val="bg2"/>
                </a:solidFill>
                <a:effectLst/>
                <a:latin typeface="Liberation Sans" panose="020B0604020202020204" pitchFamily="34" charset="0"/>
              </a:rPr>
              <a:t>mutually exclusive</a:t>
            </a:r>
            <a:r>
              <a:rPr lang="en-US" altLang="en-US" b="0" dirty="0">
                <a:solidFill>
                  <a:schemeClr val="bg2"/>
                </a:solidFill>
                <a:effectLst/>
                <a:latin typeface="Liberation Sans" panose="020B0604020202020204" pitchFamily="34" charset="0"/>
              </a:rPr>
              <a:t>.</a:t>
            </a:r>
          </a:p>
          <a:p>
            <a:pPr lvl="1" algn="l">
              <a:lnSpc>
                <a:spcPct val="125000"/>
              </a:lnSpc>
              <a:spcBef>
                <a:spcPct val="70000"/>
              </a:spcBef>
              <a:buClr>
                <a:srgbClr val="CC0000"/>
              </a:buClr>
              <a:buSzPct val="80000"/>
              <a:buFont typeface="Wingdings" pitchFamily="2" charset="2"/>
              <a:buChar char="u"/>
            </a:pPr>
            <a:r>
              <a:rPr lang="en-US" altLang="en-US" b="0" dirty="0">
                <a:solidFill>
                  <a:schemeClr val="bg2"/>
                </a:solidFill>
                <a:effectLst/>
                <a:latin typeface="Liberation Sans" panose="020B0604020202020204" pitchFamily="34" charset="0"/>
              </a:rPr>
              <a:t>Managers often must choose between various positive-NPV projects because of </a:t>
            </a:r>
            <a:r>
              <a:rPr lang="en-US" altLang="en-US" dirty="0">
                <a:solidFill>
                  <a:schemeClr val="bg2"/>
                </a:solidFill>
                <a:effectLst/>
                <a:latin typeface="Liberation Sans" panose="020B0604020202020204" pitchFamily="34" charset="0"/>
              </a:rPr>
              <a:t>limited resources</a:t>
            </a:r>
            <a:r>
              <a:rPr lang="en-US" altLang="en-US" b="0" dirty="0">
                <a:solidFill>
                  <a:schemeClr val="bg2"/>
                </a:solidFill>
                <a:effectLst/>
                <a:latin typeface="Liberation Sans" panose="020B0604020202020204" pitchFamily="34" charset="0"/>
              </a:rPr>
              <a:t>.</a:t>
            </a:r>
          </a:p>
          <a:p>
            <a:pPr lvl="1" algn="l">
              <a:lnSpc>
                <a:spcPct val="125000"/>
              </a:lnSpc>
              <a:spcBef>
                <a:spcPct val="70000"/>
              </a:spcBef>
              <a:buClr>
                <a:srgbClr val="CC0000"/>
              </a:buClr>
              <a:buSzPct val="80000"/>
              <a:buFont typeface="Wingdings" pitchFamily="2" charset="2"/>
              <a:buChar char="u"/>
            </a:pPr>
            <a:r>
              <a:rPr lang="en-US" altLang="en-US" b="0" dirty="0">
                <a:solidFill>
                  <a:schemeClr val="bg2"/>
                </a:solidFill>
                <a:effectLst/>
                <a:latin typeface="Liberation Sans" panose="020B0604020202020204" pitchFamily="34" charset="0"/>
              </a:rPr>
              <a:t>Tempting to choose the project with the higher </a:t>
            </a:r>
            <a:r>
              <a:rPr lang="en-US" altLang="en-US" dirty="0">
                <a:solidFill>
                  <a:schemeClr val="bg2"/>
                </a:solidFill>
                <a:effectLst/>
                <a:latin typeface="Liberation Sans" panose="020B0604020202020204" pitchFamily="34" charset="0"/>
              </a:rPr>
              <a:t>NPV</a:t>
            </a:r>
            <a:r>
              <a:rPr lang="en-US" altLang="en-US" b="0" dirty="0">
                <a:solidFill>
                  <a:schemeClr val="bg2"/>
                </a:solidFill>
                <a:effectLst/>
                <a:latin typeface="Liberation Sans" panose="020B0604020202020204" pitchFamily="34" charset="0"/>
              </a:rPr>
              <a:t>.</a:t>
            </a:r>
          </a:p>
        </p:txBody>
      </p:sp>
      <p:sp>
        <p:nvSpPr>
          <p:cNvPr id="7" name="Line 7"/>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PROFITABILITY INDEX FOR MUTUALLY EXCLUSIVE PROJECTS</a:t>
            </a:r>
            <a:endParaRPr lang="en-US" altLang="en-US" sz="3200" b="1" dirty="0">
              <a:solidFill>
                <a:schemeClr val="tx2">
                  <a:lumMod val="50000"/>
                </a:schemeClr>
              </a:solidFill>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3875402695"/>
      </p:ext>
    </p:extLst>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37666" y="2667001"/>
            <a:ext cx="7993004" cy="2067226"/>
          </a:xfrm>
          <a:prstGeom prst="rect">
            <a:avLst/>
          </a:prstGeom>
          <a:noFill/>
          <a:ln w="19050" algn="ctr">
            <a:solidFill>
              <a:schemeClr val="tx1"/>
            </a:solidFill>
            <a:miter lim="800000"/>
            <a:headEnd/>
            <a:tailEnd/>
          </a:ln>
          <a:effectLst/>
        </p:spPr>
      </p:pic>
      <p:pic>
        <p:nvPicPr>
          <p:cNvPr id="4" name="Picture 3"/>
          <p:cNvPicPr>
            <a:picLocks noChangeAspect="1"/>
          </p:cNvPicPr>
          <p:nvPr/>
        </p:nvPicPr>
        <p:blipFill>
          <a:blip r:embed="rId4"/>
          <a:stretch>
            <a:fillRect/>
          </a:stretch>
        </p:blipFill>
        <p:spPr>
          <a:xfrm>
            <a:off x="533400" y="4829910"/>
            <a:ext cx="8001001" cy="1467450"/>
          </a:xfrm>
          <a:prstGeom prst="rect">
            <a:avLst/>
          </a:prstGeom>
          <a:noFill/>
          <a:ln w="19050" algn="ctr">
            <a:solidFill>
              <a:schemeClr val="tx1"/>
            </a:solidFill>
            <a:miter lim="800000"/>
            <a:headEnd/>
            <a:tailEnd/>
          </a:ln>
          <a:effectLst/>
        </p:spPr>
      </p:pic>
      <p:sp>
        <p:nvSpPr>
          <p:cNvPr id="790533" name="Rectangle 5"/>
          <p:cNvSpPr>
            <a:spLocks noChangeArrowheads="1"/>
          </p:cNvSpPr>
          <p:nvPr/>
        </p:nvSpPr>
        <p:spPr bwMode="auto">
          <a:xfrm>
            <a:off x="533400" y="1600200"/>
            <a:ext cx="7924800" cy="90339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1028700" indent="-457200">
              <a:spcBef>
                <a:spcPct val="0"/>
              </a:spcBef>
              <a:defRPr sz="2400">
                <a:solidFill>
                  <a:schemeClr val="tx1"/>
                </a:solidFill>
                <a:latin typeface="Times New Roman" pitchFamily="18" charset="0"/>
              </a:defRPr>
            </a:lvl2pPr>
            <a:lvl3pPr marL="1600200" indent="-457200">
              <a:spcBef>
                <a:spcPct val="0"/>
              </a:spcBef>
              <a:defRPr sz="2400">
                <a:solidFill>
                  <a:schemeClr val="tx1"/>
                </a:solidFill>
                <a:latin typeface="Times New Roman" pitchFamily="18" charset="0"/>
              </a:defRPr>
            </a:lvl3pPr>
            <a:lvl4pPr marL="2171700" indent="-457200">
              <a:spcBef>
                <a:spcPct val="0"/>
              </a:spcBef>
              <a:defRPr sz="2400">
                <a:solidFill>
                  <a:schemeClr val="tx1"/>
                </a:solidFill>
                <a:latin typeface="Times New Roman" pitchFamily="18" charset="0"/>
              </a:defRPr>
            </a:lvl4pPr>
            <a:lvl5pPr marL="2743200" indent="-457200">
              <a:spcBef>
                <a:spcPct val="0"/>
              </a:spcBef>
              <a:defRPr sz="2400">
                <a:solidFill>
                  <a:schemeClr val="tx1"/>
                </a:solidFill>
                <a:latin typeface="Times New Roman" pitchFamily="18" charset="0"/>
              </a:defRPr>
            </a:lvl5pPr>
            <a:lvl6pPr marL="3200400" indent="-457200" eaLnBrk="0" fontAlgn="base" hangingPunct="0">
              <a:spcBef>
                <a:spcPct val="0"/>
              </a:spcBef>
              <a:spcAft>
                <a:spcPct val="0"/>
              </a:spcAft>
              <a:defRPr sz="2400">
                <a:solidFill>
                  <a:schemeClr val="tx1"/>
                </a:solidFill>
                <a:latin typeface="Times New Roman" pitchFamily="18" charset="0"/>
              </a:defRPr>
            </a:lvl6pPr>
            <a:lvl7pPr marL="3657600" indent="-457200" eaLnBrk="0" fontAlgn="base" hangingPunct="0">
              <a:spcBef>
                <a:spcPct val="0"/>
              </a:spcBef>
              <a:spcAft>
                <a:spcPct val="0"/>
              </a:spcAft>
              <a:defRPr sz="2400">
                <a:solidFill>
                  <a:schemeClr val="tx1"/>
                </a:solidFill>
                <a:latin typeface="Times New Roman" pitchFamily="18" charset="0"/>
              </a:defRPr>
            </a:lvl7pPr>
            <a:lvl8pPr marL="4114800" indent="-457200" eaLnBrk="0" fontAlgn="base" hangingPunct="0">
              <a:spcBef>
                <a:spcPct val="0"/>
              </a:spcBef>
              <a:spcAft>
                <a:spcPct val="0"/>
              </a:spcAft>
              <a:defRPr sz="2400">
                <a:solidFill>
                  <a:schemeClr val="tx1"/>
                </a:solidFill>
                <a:latin typeface="Times New Roman" pitchFamily="18" charset="0"/>
              </a:defRPr>
            </a:lvl8pPr>
            <a:lvl9pPr marL="4572000" indent="-4572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50000"/>
              </a:spcBef>
              <a:buFont typeface="Wingdings" pitchFamily="2" charset="2"/>
              <a:buNone/>
            </a:pPr>
            <a:r>
              <a:rPr lang="en-US" altLang="en-US" sz="2300" b="1" dirty="0">
                <a:effectLst/>
                <a:latin typeface="Liberation Sans" panose="020B0604020202020204" pitchFamily="34" charset="0"/>
              </a:rPr>
              <a:t>Illustration: </a:t>
            </a:r>
            <a:r>
              <a:rPr lang="en-US" altLang="en-US" sz="2300" b="0" dirty="0" smtClean="0">
                <a:solidFill>
                  <a:schemeClr val="bg2"/>
                </a:solidFill>
                <a:effectLst/>
                <a:latin typeface="Liberation Sans" panose="020B0604020202020204" pitchFamily="34" charset="0"/>
              </a:rPr>
              <a:t>Two </a:t>
            </a:r>
            <a:r>
              <a:rPr lang="en-US" altLang="en-US" sz="2300" b="0" dirty="0">
                <a:solidFill>
                  <a:schemeClr val="bg2"/>
                </a:solidFill>
                <a:effectLst/>
                <a:latin typeface="Liberation Sans" panose="020B0604020202020204" pitchFamily="34" charset="0"/>
              </a:rPr>
              <a:t>mutually exclusive projects, each assumed to have a 10-year life and a 12% discount rate.</a:t>
            </a:r>
          </a:p>
        </p:txBody>
      </p:sp>
      <p:sp>
        <p:nvSpPr>
          <p:cNvPr id="790535" name="Rectangle 7"/>
          <p:cNvSpPr>
            <a:spLocks noChangeArrowheads="1"/>
          </p:cNvSpPr>
          <p:nvPr/>
        </p:nvSpPr>
        <p:spPr bwMode="auto">
          <a:xfrm>
            <a:off x="533400" y="2694296"/>
            <a:ext cx="2057400"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0"/>
              </a:spcBef>
              <a:buClrTx/>
              <a:buSzTx/>
              <a:buFontTx/>
              <a:buNone/>
            </a:pPr>
            <a:r>
              <a:rPr lang="en-US" altLang="en-US" sz="1200" b="1" dirty="0" smtClean="0">
                <a:solidFill>
                  <a:schemeClr val="tx1"/>
                </a:solidFill>
                <a:effectLst/>
                <a:latin typeface="Liberation Sans" panose="020B0604020202020204" pitchFamily="34" charset="0"/>
              </a:rPr>
              <a:t>ILLUSTRATION 16-17</a:t>
            </a:r>
            <a:endParaRPr lang="en-US" altLang="en-US" sz="1200" b="1" dirty="0">
              <a:solidFill>
                <a:schemeClr val="tx1"/>
              </a:solidFill>
              <a:effectLst/>
              <a:latin typeface="Liberation Sans" panose="020B0604020202020204" pitchFamily="34" charset="0"/>
            </a:endParaRPr>
          </a:p>
        </p:txBody>
      </p:sp>
      <p:sp>
        <p:nvSpPr>
          <p:cNvPr id="790537" name="Rectangle 9"/>
          <p:cNvSpPr>
            <a:spLocks noChangeArrowheads="1"/>
          </p:cNvSpPr>
          <p:nvPr/>
        </p:nvSpPr>
        <p:spPr bwMode="auto">
          <a:xfrm>
            <a:off x="533400" y="4865580"/>
            <a:ext cx="1737783"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0"/>
              </a:spcBef>
              <a:buClrTx/>
              <a:buSzTx/>
              <a:buFontTx/>
              <a:buNone/>
            </a:pPr>
            <a:r>
              <a:rPr lang="en-US" altLang="en-US" sz="1200" b="1" dirty="0" smtClean="0">
                <a:solidFill>
                  <a:schemeClr val="tx1"/>
                </a:solidFill>
                <a:effectLst/>
                <a:latin typeface="Liberation Sans" panose="020B0604020202020204" pitchFamily="34" charset="0"/>
              </a:rPr>
              <a:t>ILLUSTRATION 16-18</a:t>
            </a:r>
            <a:endParaRPr lang="en-US" altLang="en-US" sz="1200" b="1" dirty="0">
              <a:solidFill>
                <a:schemeClr val="tx1"/>
              </a:solidFill>
              <a:effectLst/>
              <a:latin typeface="Liberation Sans" panose="020B0604020202020204" pitchFamily="34" charset="0"/>
            </a:endParaRPr>
          </a:p>
        </p:txBody>
      </p:sp>
      <p:sp>
        <p:nvSpPr>
          <p:cNvPr id="11" name="Line 7"/>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2" name="Rectangle 11"/>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PROFITABILITY INDEX FOR MUTUALLY EXCLUSIVE PROJECTS</a:t>
            </a:r>
            <a:endParaRPr lang="en-US" altLang="en-US" sz="3200" b="1" dirty="0">
              <a:solidFill>
                <a:schemeClr val="tx2">
                  <a:lumMod val="50000"/>
                </a:schemeClr>
              </a:solidFill>
              <a:effectLst/>
              <a:latin typeface="Liberation Sans" panose="020B0604020202020204" pitchFamily="34" charset="0"/>
            </a:endParaRPr>
          </a:p>
        </p:txBody>
      </p:sp>
      <p:sp>
        <p:nvSpPr>
          <p:cNvPr id="1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1700289651"/>
      </p:ext>
    </p:extLst>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600200" y="4478148"/>
            <a:ext cx="6738523" cy="2064741"/>
          </a:xfrm>
          <a:prstGeom prst="rect">
            <a:avLst/>
          </a:prstGeom>
        </p:spPr>
      </p:pic>
      <p:sp>
        <p:nvSpPr>
          <p:cNvPr id="786437" name="Rectangle 5"/>
          <p:cNvSpPr>
            <a:spLocks noChangeArrowheads="1"/>
          </p:cNvSpPr>
          <p:nvPr/>
        </p:nvSpPr>
        <p:spPr bwMode="auto">
          <a:xfrm>
            <a:off x="533400" y="1600200"/>
            <a:ext cx="7924800" cy="9424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p>
            <a:pPr algn="l">
              <a:lnSpc>
                <a:spcPct val="120000"/>
              </a:lnSpc>
              <a:spcBef>
                <a:spcPct val="50000"/>
              </a:spcBef>
              <a:buFont typeface="Wingdings" pitchFamily="2" charset="2"/>
              <a:buNone/>
            </a:pPr>
            <a:r>
              <a:rPr lang="en-US" altLang="en-US" sz="2300" b="1" dirty="0">
                <a:effectLst/>
                <a:latin typeface="Liberation Sans" panose="020B0604020202020204" pitchFamily="34" charset="0"/>
              </a:rPr>
              <a:t>Illustration: </a:t>
            </a:r>
            <a:r>
              <a:rPr lang="en-US" altLang="en-US" sz="2300" dirty="0" smtClean="0">
                <a:effectLst/>
                <a:latin typeface="Liberation Sans" panose="020B0604020202020204" pitchFamily="34" charset="0"/>
              </a:rPr>
              <a:t>One </a:t>
            </a:r>
            <a:r>
              <a:rPr lang="en-US" altLang="en-US" sz="2300" dirty="0">
                <a:effectLst/>
                <a:latin typeface="Liberation Sans" panose="020B0604020202020204" pitchFamily="34" charset="0"/>
              </a:rPr>
              <a:t>method of comparing alternative projects is the </a:t>
            </a:r>
            <a:r>
              <a:rPr lang="en-US" altLang="en-US" sz="2300" b="1" dirty="0">
                <a:solidFill>
                  <a:schemeClr val="tx2">
                    <a:lumMod val="50000"/>
                  </a:schemeClr>
                </a:solidFill>
                <a:effectLst/>
                <a:latin typeface="Liberation Sans" panose="020B0604020202020204" pitchFamily="34" charset="0"/>
              </a:rPr>
              <a:t>profitability index</a:t>
            </a:r>
            <a:r>
              <a:rPr lang="en-US" altLang="en-US" sz="2300" dirty="0">
                <a:effectLst/>
                <a:latin typeface="Liberation Sans" panose="020B0604020202020204" pitchFamily="34" charset="0"/>
              </a:rPr>
              <a:t>.</a:t>
            </a:r>
          </a:p>
        </p:txBody>
      </p:sp>
      <p:sp>
        <p:nvSpPr>
          <p:cNvPr id="17" name="Line 7"/>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18" name="Rectangle 1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PROFITABILITY INDEX FOR MUTUALLY EXCLUSIVE PROJECTS</a:t>
            </a:r>
            <a:endParaRPr lang="en-US" altLang="en-US" sz="3200" b="1" dirty="0">
              <a:solidFill>
                <a:schemeClr val="tx2">
                  <a:lumMod val="50000"/>
                </a:schemeClr>
              </a:solidFill>
              <a:effectLst/>
              <a:latin typeface="Liberation Sans" panose="020B0604020202020204" pitchFamily="34" charset="0"/>
            </a:endParaRPr>
          </a:p>
        </p:txBody>
      </p:sp>
      <p:sp>
        <p:nvSpPr>
          <p:cNvPr id="2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pic>
        <p:nvPicPr>
          <p:cNvPr id="16" name="Picture 15"/>
          <p:cNvPicPr>
            <a:picLocks noChangeAspect="1"/>
          </p:cNvPicPr>
          <p:nvPr/>
        </p:nvPicPr>
        <p:blipFill>
          <a:blip r:embed="rId4"/>
          <a:stretch>
            <a:fillRect/>
          </a:stretch>
        </p:blipFill>
        <p:spPr>
          <a:xfrm>
            <a:off x="304800" y="2743199"/>
            <a:ext cx="8534400" cy="1565280"/>
          </a:xfrm>
          <a:prstGeom prst="rect">
            <a:avLst/>
          </a:prstGeom>
          <a:noFill/>
          <a:ln w="19050" algn="ctr">
            <a:solidFill>
              <a:schemeClr val="tx1"/>
            </a:solidFill>
            <a:miter lim="800000"/>
            <a:headEnd/>
            <a:tailEnd/>
          </a:ln>
          <a:effectLst/>
        </p:spPr>
      </p:pic>
      <p:sp>
        <p:nvSpPr>
          <p:cNvPr id="26" name="Rectangle 9"/>
          <p:cNvSpPr>
            <a:spLocks noChangeArrowheads="1"/>
          </p:cNvSpPr>
          <p:nvPr/>
        </p:nvSpPr>
        <p:spPr bwMode="auto">
          <a:xfrm>
            <a:off x="304800" y="2778870"/>
            <a:ext cx="1737783"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spcBef>
                <a:spcPct val="0"/>
              </a:spcBef>
              <a:buClrTx/>
              <a:buSzTx/>
              <a:buFontTx/>
              <a:buNone/>
            </a:pPr>
            <a:r>
              <a:rPr lang="en-US" altLang="en-US" sz="1200" b="1" dirty="0" smtClean="0">
                <a:solidFill>
                  <a:schemeClr val="tx1"/>
                </a:solidFill>
                <a:effectLst/>
                <a:latin typeface="Liberation Sans" panose="020B0604020202020204" pitchFamily="34" charset="0"/>
              </a:rPr>
              <a:t>ILLUSTRATION 16-18</a:t>
            </a:r>
            <a:endParaRPr lang="en-US" altLang="en-US" sz="1200" b="1" dirty="0">
              <a:solidFill>
                <a:schemeClr val="tx1"/>
              </a:solidFill>
              <a:effectLst/>
              <a:latin typeface="Liberation Sans" panose="020B0604020202020204" pitchFamily="34" charset="0"/>
            </a:endParaRPr>
          </a:p>
        </p:txBody>
      </p:sp>
      <p:sp>
        <p:nvSpPr>
          <p:cNvPr id="786442" name="Rectangle 10"/>
          <p:cNvSpPr>
            <a:spLocks noChangeArrowheads="1"/>
          </p:cNvSpPr>
          <p:nvPr/>
        </p:nvSpPr>
        <p:spPr bwMode="auto">
          <a:xfrm>
            <a:off x="152401" y="4876800"/>
            <a:ext cx="13716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smtClean="0">
                <a:effectLst/>
                <a:latin typeface="Liberation Sans" panose="020B0604020202020204" pitchFamily="34" charset="0"/>
              </a:rPr>
              <a:t>ILLUSTRATION 16-20</a:t>
            </a:r>
            <a:endParaRPr lang="en-US" altLang="en-US" sz="1200" b="1" dirty="0">
              <a:effectLst/>
              <a:latin typeface="Liberation Sans" panose="020B0604020202020204" pitchFamily="34" charset="0"/>
            </a:endParaRPr>
          </a:p>
        </p:txBody>
      </p:sp>
      <p:sp>
        <p:nvSpPr>
          <p:cNvPr id="4" name="Rectangle 3"/>
          <p:cNvSpPr/>
          <p:nvPr/>
        </p:nvSpPr>
        <p:spPr bwMode="auto">
          <a:xfrm>
            <a:off x="2667000" y="5791200"/>
            <a:ext cx="990600" cy="304800"/>
          </a:xfrm>
          <a:prstGeom prst="rect">
            <a:avLst/>
          </a:prstGeom>
          <a:solidFill>
            <a:schemeClr val="accent3"/>
          </a:solidFill>
          <a:ln w="12700" cap="sq" cmpd="sng" algn="ctr">
            <a:no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7" name="Rectangle 26"/>
          <p:cNvSpPr/>
          <p:nvPr/>
        </p:nvSpPr>
        <p:spPr bwMode="auto">
          <a:xfrm>
            <a:off x="2667000" y="6155370"/>
            <a:ext cx="990600" cy="304800"/>
          </a:xfrm>
          <a:prstGeom prst="rect">
            <a:avLst/>
          </a:prstGeom>
          <a:solidFill>
            <a:schemeClr val="accent3"/>
          </a:solidFill>
          <a:ln w="12700" cap="sq" cmpd="sng" algn="ctr">
            <a:no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8" name="Rectangle 27"/>
          <p:cNvSpPr/>
          <p:nvPr/>
        </p:nvSpPr>
        <p:spPr bwMode="auto">
          <a:xfrm>
            <a:off x="3980148" y="5960430"/>
            <a:ext cx="744252" cy="304800"/>
          </a:xfrm>
          <a:prstGeom prst="rect">
            <a:avLst/>
          </a:prstGeom>
          <a:solidFill>
            <a:schemeClr val="accent3"/>
          </a:solidFill>
          <a:ln w="12700" cap="sq" cmpd="sng" algn="ctr">
            <a:no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29" name="Rectangle 28"/>
          <p:cNvSpPr/>
          <p:nvPr/>
        </p:nvSpPr>
        <p:spPr bwMode="auto">
          <a:xfrm>
            <a:off x="5294730" y="5774370"/>
            <a:ext cx="990600" cy="304800"/>
          </a:xfrm>
          <a:prstGeom prst="rect">
            <a:avLst/>
          </a:prstGeom>
          <a:solidFill>
            <a:schemeClr val="accent3"/>
          </a:solidFill>
          <a:ln w="12700" cap="sq" cmpd="sng" algn="ctr">
            <a:no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30" name="Rectangle 29"/>
          <p:cNvSpPr/>
          <p:nvPr/>
        </p:nvSpPr>
        <p:spPr bwMode="auto">
          <a:xfrm>
            <a:off x="5294730" y="6138540"/>
            <a:ext cx="990600" cy="304800"/>
          </a:xfrm>
          <a:prstGeom prst="rect">
            <a:avLst/>
          </a:prstGeom>
          <a:solidFill>
            <a:schemeClr val="accent3"/>
          </a:solidFill>
          <a:ln w="12700" cap="sq" cmpd="sng" algn="ctr">
            <a:no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outerShdw blurRad="38100" dist="38100" dir="2700000" algn="tl">
                  <a:srgbClr val="000000">
                    <a:alpha val="43137"/>
                  </a:srgbClr>
                </a:outerShdw>
              </a:effectLst>
              <a:latin typeface="Comic Sans MS" pitchFamily="66" charset="0"/>
            </a:endParaRPr>
          </a:p>
        </p:txBody>
      </p:sp>
      <p:sp>
        <p:nvSpPr>
          <p:cNvPr id="31" name="Rectangle 30"/>
          <p:cNvSpPr/>
          <p:nvPr/>
        </p:nvSpPr>
        <p:spPr bwMode="auto">
          <a:xfrm>
            <a:off x="6647148" y="5943600"/>
            <a:ext cx="744252" cy="304800"/>
          </a:xfrm>
          <a:prstGeom prst="rect">
            <a:avLst/>
          </a:prstGeom>
          <a:solidFill>
            <a:schemeClr val="accent3"/>
          </a:solidFill>
          <a:ln w="12700" cap="sq" cmpd="sng" algn="ctr">
            <a:no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outerShdw blurRad="38100" dist="38100" dir="2700000" algn="tl">
                  <a:srgbClr val="000000">
                    <a:alpha val="43137"/>
                  </a:srgbClr>
                </a:outerShdw>
              </a:effectLst>
              <a:latin typeface="Comic Sans MS" pitchFamily="66" charset="0"/>
            </a:endParaRPr>
          </a:p>
        </p:txBody>
      </p:sp>
    </p:spTree>
    <p:extLst>
      <p:ext uri="{BB962C8B-B14F-4D97-AF65-F5344CB8AC3E}">
        <p14:creationId xmlns:p14="http://schemas.microsoft.com/office/powerpoint/2010/main" val="312305849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9"/>
                                        </p:tgtEl>
                                      </p:cBhvr>
                                    </p:animEffect>
                                    <p:set>
                                      <p:cBhvr>
                                        <p:cTn id="22" dur="1" fill="hold">
                                          <p:stCondLst>
                                            <p:cond delay="499"/>
                                          </p:stCondLst>
                                        </p:cTn>
                                        <p:tgtEl>
                                          <p:spTgt spid="2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30"/>
                                        </p:tgtEl>
                                      </p:cBhvr>
                                    </p:animEffect>
                                    <p:set>
                                      <p:cBhvr>
                                        <p:cTn id="27" dur="1" fill="hold">
                                          <p:stCondLst>
                                            <p:cond delay="499"/>
                                          </p:stCondLst>
                                        </p:cTn>
                                        <p:tgtEl>
                                          <p:spTgt spid="3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31"/>
                                        </p:tgtEl>
                                      </p:cBhvr>
                                    </p:animEffect>
                                    <p:set>
                                      <p:cBhvr>
                                        <p:cTn id="32" dur="1" fill="hold">
                                          <p:stCondLst>
                                            <p:cond delay="4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7" grpId="0" animBg="1"/>
      <p:bldP spid="28" grpId="0" animBg="1"/>
      <p:bldP spid="29" grpId="0" animBg="1"/>
      <p:bldP spid="30" grpId="0" animBg="1"/>
      <p:bldP spid="3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ChangeArrowheads="1"/>
          </p:cNvSpPr>
          <p:nvPr/>
        </p:nvSpPr>
        <p:spPr bwMode="auto">
          <a:xfrm>
            <a:off x="533400" y="2286000"/>
            <a:ext cx="8001000" cy="40386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lstStyle>
            <a:lvl1pPr>
              <a:buClr>
                <a:srgbClr val="800000"/>
              </a:buClr>
              <a:buSzPct val="80000"/>
              <a:buChar char="u"/>
              <a:defRPr sz="2800" b="1">
                <a:solidFill>
                  <a:schemeClr val="bg2"/>
                </a:solidFill>
                <a:effectLst>
                  <a:outerShdw blurRad="38100" dist="38100" dir="2700000" algn="tl">
                    <a:srgbClr val="C0C0C0"/>
                  </a:outerShdw>
                </a:effectLst>
                <a:latin typeface="Arial" charset="0"/>
              </a:defRPr>
            </a:lvl1pPr>
            <a:lvl2pPr marL="685800" indent="-457200">
              <a:buClr>
                <a:srgbClr val="800000"/>
              </a:buClr>
              <a:buSzPct val="80000"/>
              <a:buFont typeface="Arial" charset="0"/>
              <a:buChar char="►"/>
              <a:defRPr sz="2800" b="1">
                <a:solidFill>
                  <a:schemeClr val="bg2"/>
                </a:solidFill>
                <a:effectLst>
                  <a:outerShdw blurRad="38100" dist="38100" dir="2700000" algn="tl">
                    <a:srgbClr val="C0C0C0"/>
                  </a:outerShdw>
                </a:effectLst>
                <a:latin typeface="Arial" charset="0"/>
              </a:defRPr>
            </a:lvl2pPr>
            <a:lvl3pPr marL="15843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3pPr>
            <a:lvl4pPr marL="20796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4pPr>
            <a:lvl5pPr marL="2574925" indent="-381000">
              <a:buClr>
                <a:srgbClr val="800000"/>
              </a:buClr>
              <a:buSzPct val="80000"/>
              <a:buChar char="u"/>
              <a:defRPr sz="2800" b="1">
                <a:solidFill>
                  <a:schemeClr val="bg2"/>
                </a:solidFill>
                <a:effectLst>
                  <a:outerShdw blurRad="38100" dist="38100" dir="2700000" algn="tl">
                    <a:srgbClr val="C0C0C0"/>
                  </a:outerShdw>
                </a:effectLst>
                <a:latin typeface="Arial" charset="0"/>
              </a:defRPr>
            </a:lvl5pPr>
            <a:lvl6pPr marL="30321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6pPr>
            <a:lvl7pPr marL="34893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7pPr>
            <a:lvl8pPr marL="39465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8pPr>
            <a:lvl9pPr marL="4403725" indent="-381000" eaLnBrk="0" fontAlgn="base" hangingPunct="0">
              <a:spcBef>
                <a:spcPct val="20000"/>
              </a:spcBef>
              <a:spcAft>
                <a:spcPct val="0"/>
              </a:spcAft>
              <a:buClr>
                <a:srgbClr val="800000"/>
              </a:buClr>
              <a:buSzPct val="80000"/>
              <a:buFont typeface="Wingdings" pitchFamily="2" charset="2"/>
              <a:buChar char="u"/>
              <a:defRPr sz="2800" b="1">
                <a:solidFill>
                  <a:schemeClr val="bg2"/>
                </a:solidFill>
                <a:effectLst>
                  <a:outerShdw blurRad="38100" dist="38100" dir="2700000" algn="tl">
                    <a:srgbClr val="C0C0C0"/>
                  </a:outerShdw>
                </a:effectLst>
                <a:latin typeface="Arial" charset="0"/>
              </a:defRPr>
            </a:lvl9pPr>
          </a:lstStyle>
          <a:p>
            <a:pPr algn="l">
              <a:lnSpc>
                <a:spcPct val="120000"/>
              </a:lnSpc>
              <a:spcBef>
                <a:spcPct val="50000"/>
              </a:spcBef>
              <a:buClr>
                <a:schemeClr val="tx1"/>
              </a:buClr>
              <a:buSzTx/>
              <a:buFont typeface="Wingdings" pitchFamily="2" charset="2"/>
              <a:buNone/>
            </a:pPr>
            <a:r>
              <a:rPr lang="en-US" altLang="en-US" sz="2000" b="0" dirty="0">
                <a:solidFill>
                  <a:schemeClr val="tx1"/>
                </a:solidFill>
                <a:effectLst/>
                <a:latin typeface="Liberation Sans" panose="020B0604020202020204" pitchFamily="34" charset="0"/>
                <a:cs typeface="Times New Roman" pitchFamily="18" charset="0"/>
              </a:rPr>
              <a:t>Assume Project A has a present value of net cash inflows of $79,600 and an initial investment of $60,000.  Project B has a present value of net cash inflows of $82,500 and an initial investment of $75,000.  Assuming the projects are mutually exclusive, which project should management select?</a:t>
            </a:r>
          </a:p>
          <a:p>
            <a:pPr marL="808038" lvl="1" indent="-466725" algn="l">
              <a:lnSpc>
                <a:spcPct val="120000"/>
              </a:lnSpc>
              <a:spcBef>
                <a:spcPct val="50000"/>
              </a:spcBef>
              <a:buClr>
                <a:schemeClr val="tx1"/>
              </a:buClr>
              <a:buSzTx/>
              <a:buFont typeface="Wingdings" pitchFamily="2" charset="2"/>
              <a:buAutoNum type="alphaLcPeriod"/>
            </a:pPr>
            <a:r>
              <a:rPr lang="en-US" altLang="en-US" sz="2000" b="0" dirty="0">
                <a:solidFill>
                  <a:schemeClr val="tx1"/>
                </a:solidFill>
                <a:effectLst/>
                <a:latin typeface="Liberation Sans" panose="020B0604020202020204" pitchFamily="34" charset="0"/>
                <a:cs typeface="Times New Roman" pitchFamily="18" charset="0"/>
              </a:rPr>
              <a:t>Project A.</a:t>
            </a:r>
          </a:p>
          <a:p>
            <a:pPr marL="808038" lvl="1" indent="-466725" algn="l">
              <a:lnSpc>
                <a:spcPct val="120000"/>
              </a:lnSpc>
              <a:spcBef>
                <a:spcPct val="50000"/>
              </a:spcBef>
              <a:buClr>
                <a:schemeClr val="tx1"/>
              </a:buClr>
              <a:buSzTx/>
              <a:buFont typeface="Wingdings" pitchFamily="2" charset="2"/>
              <a:buAutoNum type="alphaLcPeriod"/>
            </a:pPr>
            <a:r>
              <a:rPr lang="en-US" altLang="en-US" sz="2000" b="0" dirty="0">
                <a:solidFill>
                  <a:schemeClr val="tx1"/>
                </a:solidFill>
                <a:effectLst/>
                <a:latin typeface="Liberation Sans" panose="020B0604020202020204" pitchFamily="34" charset="0"/>
                <a:cs typeface="Times New Roman" pitchFamily="18" charset="0"/>
              </a:rPr>
              <a:t>Project B.</a:t>
            </a:r>
          </a:p>
          <a:p>
            <a:pPr marL="808038" lvl="1" indent="-466725" algn="l">
              <a:lnSpc>
                <a:spcPct val="120000"/>
              </a:lnSpc>
              <a:spcBef>
                <a:spcPct val="50000"/>
              </a:spcBef>
              <a:buClr>
                <a:schemeClr val="tx1"/>
              </a:buClr>
              <a:buSzTx/>
              <a:buFont typeface="Wingdings" pitchFamily="2" charset="2"/>
              <a:buAutoNum type="alphaLcPeriod"/>
            </a:pPr>
            <a:r>
              <a:rPr lang="en-US" altLang="en-US" sz="2000" b="0" dirty="0">
                <a:solidFill>
                  <a:schemeClr val="tx1"/>
                </a:solidFill>
                <a:effectLst/>
                <a:latin typeface="Liberation Sans" panose="020B0604020202020204" pitchFamily="34" charset="0"/>
                <a:cs typeface="Times New Roman" pitchFamily="18" charset="0"/>
              </a:rPr>
              <a:t>Project A or B.</a:t>
            </a:r>
          </a:p>
          <a:p>
            <a:pPr marL="808038" lvl="1" indent="-466725" algn="l">
              <a:lnSpc>
                <a:spcPct val="120000"/>
              </a:lnSpc>
              <a:spcBef>
                <a:spcPct val="50000"/>
              </a:spcBef>
              <a:buClr>
                <a:schemeClr val="tx1"/>
              </a:buClr>
              <a:buSzTx/>
              <a:buFont typeface="Wingdings" pitchFamily="2" charset="2"/>
              <a:buAutoNum type="alphaLcPeriod"/>
            </a:pPr>
            <a:r>
              <a:rPr lang="en-US" altLang="en-US" sz="2000" b="0" dirty="0">
                <a:solidFill>
                  <a:schemeClr val="tx1"/>
                </a:solidFill>
                <a:effectLst/>
                <a:latin typeface="Liberation Sans" panose="020B0604020202020204" pitchFamily="34" charset="0"/>
                <a:cs typeface="Times New Roman" pitchFamily="18" charset="0"/>
              </a:rPr>
              <a:t>There is not enough data to answer the question.</a:t>
            </a:r>
          </a:p>
        </p:txBody>
      </p:sp>
      <p:sp>
        <p:nvSpPr>
          <p:cNvPr id="798734" name="Rectangle 14"/>
          <p:cNvSpPr>
            <a:spLocks noChangeArrowheads="1"/>
          </p:cNvSpPr>
          <p:nvPr/>
        </p:nvSpPr>
        <p:spPr bwMode="auto">
          <a:xfrm>
            <a:off x="533400" y="1646238"/>
            <a:ext cx="822960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l">
              <a:buSzPct val="80000"/>
            </a:pPr>
            <a:r>
              <a:rPr lang="en-US" altLang="en-US" sz="3000" b="1" dirty="0">
                <a:solidFill>
                  <a:srgbClr val="CC0000"/>
                </a:solidFill>
                <a:effectLst/>
                <a:latin typeface="Liberation Sans" panose="020B0604020202020204" pitchFamily="34" charset="0"/>
              </a:rPr>
              <a:t>Question</a:t>
            </a:r>
          </a:p>
        </p:txBody>
      </p:sp>
      <p:sp>
        <p:nvSpPr>
          <p:cNvPr id="8" name="Line 7"/>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dirty="0">
              <a:latin typeface="Liberation Sans" panose="020B0604020202020204" pitchFamily="34" charset="0"/>
            </a:endParaRPr>
          </a:p>
        </p:txBody>
      </p:sp>
      <p:sp>
        <p:nvSpPr>
          <p:cNvPr id="9" name="Rectangle 8"/>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PROFITABILITY INDEX FOR MUTUALLY EXCLUSIVE PROJECTS</a:t>
            </a:r>
            <a:endParaRPr lang="en-US" altLang="en-US" sz="3200" b="1" dirty="0">
              <a:solidFill>
                <a:schemeClr val="tx2">
                  <a:lumMod val="50000"/>
                </a:schemeClr>
              </a:solidFill>
              <a:effectLst/>
              <a:latin typeface="Liberation Sans" panose="020B0604020202020204" pitchFamily="34" charset="0"/>
            </a:endParaRPr>
          </a:p>
        </p:txBody>
      </p:sp>
      <p:sp>
        <p:nvSpPr>
          <p:cNvPr id="10" name="Notched Right Arrow 9"/>
          <p:cNvSpPr/>
          <p:nvPr/>
        </p:nvSpPr>
        <p:spPr bwMode="auto">
          <a:xfrm>
            <a:off x="228600" y="4288808"/>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1593588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2581" name="Rectangle 5"/>
          <p:cNvSpPr>
            <a:spLocks noChangeArrowheads="1"/>
          </p:cNvSpPr>
          <p:nvPr/>
        </p:nvSpPr>
        <p:spPr bwMode="auto">
          <a:xfrm>
            <a:off x="533400" y="1295400"/>
            <a:ext cx="8153400" cy="448186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257300" indent="-457200">
              <a:spcBef>
                <a:spcPct val="0"/>
              </a:spcBef>
              <a:defRPr sz="2400">
                <a:solidFill>
                  <a:schemeClr val="tx1"/>
                </a:solidFill>
                <a:latin typeface="Times New Roman" pitchFamily="18" charset="0"/>
              </a:defRPr>
            </a:lvl3pPr>
            <a:lvl4pPr marL="1428750">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70000"/>
              </a:spcBef>
              <a:buFont typeface="Wingdings" pitchFamily="2" charset="2"/>
              <a:buNone/>
            </a:pPr>
            <a:r>
              <a:rPr lang="en-US" altLang="en-US" b="0" dirty="0">
                <a:solidFill>
                  <a:schemeClr val="bg2"/>
                </a:solidFill>
                <a:effectLst/>
                <a:latin typeface="Liberation Sans" panose="020B0604020202020204" pitchFamily="34" charset="0"/>
              </a:rPr>
              <a:t>A simplifying assumption made by many financial analysts is that projected results are known with certainty. </a:t>
            </a:r>
          </a:p>
          <a:p>
            <a:pPr lvl="1" algn="l">
              <a:lnSpc>
                <a:spcPct val="120000"/>
              </a:lnSpc>
              <a:spcBef>
                <a:spcPct val="7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Projected results are only estimates.</a:t>
            </a:r>
          </a:p>
          <a:p>
            <a:pPr lvl="1" algn="l">
              <a:lnSpc>
                <a:spcPct val="120000"/>
              </a:lnSpc>
              <a:spcBef>
                <a:spcPct val="70000"/>
              </a:spcBef>
              <a:buClr>
                <a:srgbClr val="CC0000"/>
              </a:buClr>
              <a:buSzPct val="80000"/>
              <a:buFont typeface="Wingdings" pitchFamily="2" charset="2"/>
              <a:buChar char="u"/>
            </a:pPr>
            <a:r>
              <a:rPr lang="en-US" altLang="en-US" sz="2300" dirty="0">
                <a:solidFill>
                  <a:schemeClr val="bg2"/>
                </a:solidFill>
                <a:effectLst/>
                <a:latin typeface="Liberation Sans" panose="020B0604020202020204" pitchFamily="34" charset="0"/>
              </a:rPr>
              <a:t>Sensitivity analysis</a:t>
            </a:r>
            <a:r>
              <a:rPr lang="en-US" altLang="en-US" sz="2300" b="0" dirty="0">
                <a:solidFill>
                  <a:schemeClr val="bg2"/>
                </a:solidFill>
                <a:effectLst/>
                <a:latin typeface="Liberation Sans" panose="020B0604020202020204" pitchFamily="34" charset="0"/>
              </a:rPr>
              <a:t> is used to deal with uncertainty. </a:t>
            </a:r>
          </a:p>
          <a:p>
            <a:pPr lvl="2" algn="l">
              <a:lnSpc>
                <a:spcPct val="120000"/>
              </a:lnSpc>
              <a:spcBef>
                <a:spcPct val="70000"/>
              </a:spcBef>
              <a:buClr>
                <a:srgbClr val="CC0000"/>
              </a:buClr>
              <a:buSzPct val="80000"/>
              <a:buFont typeface="Arial" charset="0"/>
              <a:buChar char="►"/>
            </a:pPr>
            <a:r>
              <a:rPr lang="en-US" altLang="en-US" sz="2200" b="0" dirty="0">
                <a:solidFill>
                  <a:schemeClr val="bg2"/>
                </a:solidFill>
                <a:effectLst/>
                <a:latin typeface="Liberation Sans" panose="020B0604020202020204" pitchFamily="34" charset="0"/>
              </a:rPr>
              <a:t>Sensitivity analysis uses a number of outcome estimates to get a sense of the variability among potential returns.</a:t>
            </a:r>
          </a:p>
          <a:p>
            <a:pPr algn="l">
              <a:lnSpc>
                <a:spcPct val="120000"/>
              </a:lnSpc>
              <a:spcBef>
                <a:spcPct val="70000"/>
              </a:spcBef>
              <a:buClr>
                <a:srgbClr val="800000"/>
              </a:buClr>
              <a:buSzPct val="80000"/>
              <a:buFont typeface="Arial" charset="0"/>
              <a:buChar char="►"/>
            </a:pPr>
            <a:endParaRPr lang="en-US" altLang="en-US" b="0" dirty="0">
              <a:solidFill>
                <a:schemeClr val="bg2"/>
              </a:solidFill>
              <a:effectLst/>
              <a:latin typeface="Liberation Sans" panose="020B0604020202020204" pitchFamily="34" charset="0"/>
            </a:endParaRPr>
          </a:p>
        </p:txBody>
      </p:sp>
      <p:sp>
        <p:nvSpPr>
          <p:cNvPr id="7"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RISK ANALYSIS</a:t>
            </a:r>
            <a:endParaRPr lang="en-US" altLang="en-US" sz="3200" b="1" dirty="0">
              <a:solidFill>
                <a:schemeClr val="tx2">
                  <a:lumMod val="50000"/>
                </a:schemeClr>
              </a:solidFill>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1995944591"/>
      </p:ext>
    </p:extLst>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363242"/>
            <a:ext cx="8305800" cy="4802340"/>
          </a:xfrm>
          <a:prstGeom prst="rect">
            <a:avLst/>
          </a:prstGeom>
          <a:ln w="28575">
            <a:noFill/>
          </a:ln>
        </p:spPr>
        <p:txBody>
          <a:bodyPr wrap="square" tIns="91440" bIns="91440">
            <a:spAutoFit/>
          </a:bodyPr>
          <a:lstStyle/>
          <a:p>
            <a:pPr algn="just">
              <a:lnSpc>
                <a:spcPct val="110000"/>
              </a:lnSpc>
              <a:spcBef>
                <a:spcPts val="1200"/>
              </a:spcBef>
              <a:spcAft>
                <a:spcPts val="0"/>
              </a:spcAft>
            </a:pPr>
            <a:r>
              <a:rPr lang="en-US" sz="2000" b="1" dirty="0" smtClean="0">
                <a:effectLst/>
                <a:latin typeface="Liberation Sans" panose="020B0604020202020204" pitchFamily="34" charset="0"/>
              </a:rPr>
              <a:t>Wide-Screen Capacity</a:t>
            </a:r>
          </a:p>
          <a:p>
            <a:pPr algn="just">
              <a:lnSpc>
                <a:spcPct val="110000"/>
              </a:lnSpc>
              <a:spcBef>
                <a:spcPts val="1200"/>
              </a:spcBef>
              <a:spcAft>
                <a:spcPts val="0"/>
              </a:spcAft>
            </a:pPr>
            <a:r>
              <a:rPr lang="en-US" sz="2000" dirty="0" smtClean="0">
                <a:effectLst/>
                <a:latin typeface="Liberation Sans" panose="020B0604020202020204" pitchFamily="34" charset="0"/>
              </a:rPr>
              <a:t>Building a new factory to </a:t>
            </a:r>
            <a:r>
              <a:rPr lang="en-US" sz="2000" dirty="0">
                <a:effectLst/>
                <a:latin typeface="Liberation Sans" panose="020B0604020202020204" pitchFamily="34" charset="0"/>
              </a:rPr>
              <a:t>produce 60-inch </a:t>
            </a:r>
            <a:r>
              <a:rPr lang="en-US" sz="2000" dirty="0" smtClean="0">
                <a:effectLst/>
                <a:latin typeface="Liberation Sans" panose="020B0604020202020204" pitchFamily="34" charset="0"/>
              </a:rPr>
              <a:t>TV screens </a:t>
            </a:r>
            <a:r>
              <a:rPr lang="en-US" sz="2000" dirty="0">
                <a:effectLst/>
                <a:latin typeface="Liberation Sans" panose="020B0604020202020204" pitchFamily="34" charset="0"/>
              </a:rPr>
              <a:t>can cost $4 billion</a:t>
            </a:r>
            <a:r>
              <a:rPr lang="en-US" sz="2000" dirty="0" smtClean="0">
                <a:effectLst/>
                <a:latin typeface="Liberation Sans" panose="020B0604020202020204" pitchFamily="34" charset="0"/>
              </a:rPr>
              <a:t>. But </a:t>
            </a:r>
            <a:r>
              <a:rPr lang="en-US" sz="2000" dirty="0">
                <a:effectLst/>
                <a:latin typeface="Liberation Sans" panose="020B0604020202020204" pitchFamily="34" charset="0"/>
              </a:rPr>
              <a:t>for more </a:t>
            </a:r>
            <a:r>
              <a:rPr lang="en-US" sz="2000" dirty="0" smtClean="0">
                <a:effectLst/>
                <a:latin typeface="Liberation Sans" panose="020B0604020202020204" pitchFamily="34" charset="0"/>
              </a:rPr>
              <a:t>than 10 </a:t>
            </a:r>
            <a:r>
              <a:rPr lang="en-US" sz="2000" dirty="0">
                <a:effectLst/>
                <a:latin typeface="Liberation Sans" panose="020B0604020202020204" pitchFamily="34" charset="0"/>
              </a:rPr>
              <a:t>years, </a:t>
            </a:r>
            <a:r>
              <a:rPr lang="en-US" sz="2000" dirty="0" smtClean="0">
                <a:effectLst/>
                <a:latin typeface="Liberation Sans" panose="020B0604020202020204" pitchFamily="34" charset="0"/>
              </a:rPr>
              <a:t>manufacturers of </a:t>
            </a:r>
            <a:r>
              <a:rPr lang="en-US" sz="2000" dirty="0">
                <a:effectLst/>
                <a:latin typeface="Liberation Sans" panose="020B0604020202020204" pitchFamily="34" charset="0"/>
              </a:rPr>
              <a:t>these screens </a:t>
            </a:r>
            <a:r>
              <a:rPr lang="en-US" sz="2000" dirty="0" smtClean="0">
                <a:effectLst/>
                <a:latin typeface="Liberation Sans" panose="020B0604020202020204" pitchFamily="34" charset="0"/>
              </a:rPr>
              <a:t>have continued </a:t>
            </a:r>
            <a:r>
              <a:rPr lang="en-US" sz="2000" dirty="0">
                <a:effectLst/>
                <a:latin typeface="Liberation Sans" panose="020B0604020202020204" pitchFamily="34" charset="0"/>
              </a:rPr>
              <a:t>to build new plants. By building so many plants</a:t>
            </a:r>
            <a:r>
              <a:rPr lang="en-US" sz="2000" dirty="0" smtClean="0">
                <a:effectLst/>
                <a:latin typeface="Liberation Sans" panose="020B0604020202020204" pitchFamily="34" charset="0"/>
              </a:rPr>
              <a:t>, they </a:t>
            </a:r>
            <a:r>
              <a:rPr lang="en-US" sz="2000" dirty="0">
                <a:effectLst/>
                <a:latin typeface="Liberation Sans" panose="020B0604020202020204" pitchFamily="34" charset="0"/>
              </a:rPr>
              <a:t>have expanded productive capacity at a rate that </a:t>
            </a:r>
            <a:r>
              <a:rPr lang="en-US" sz="2000" dirty="0" smtClean="0">
                <a:effectLst/>
                <a:latin typeface="Liberation Sans" panose="020B0604020202020204" pitchFamily="34" charset="0"/>
              </a:rPr>
              <a:t>has exceeded </a:t>
            </a:r>
            <a:r>
              <a:rPr lang="en-US" sz="2000" dirty="0">
                <a:effectLst/>
                <a:latin typeface="Liberation Sans" panose="020B0604020202020204" pitchFamily="34" charset="0"/>
              </a:rPr>
              <a:t>the demand for big-screen TVs. In fact, </a:t>
            </a:r>
            <a:r>
              <a:rPr lang="en-US" sz="2000" dirty="0" smtClean="0">
                <a:effectLst/>
                <a:latin typeface="Liberation Sans" panose="020B0604020202020204" pitchFamily="34" charset="0"/>
              </a:rPr>
              <a:t>during one </a:t>
            </a:r>
            <a:r>
              <a:rPr lang="en-US" sz="2000" dirty="0">
                <a:effectLst/>
                <a:latin typeface="Liberation Sans" panose="020B0604020202020204" pitchFamily="34" charset="0"/>
              </a:rPr>
              <a:t>recent year, the supply of big-screen TVs was </a:t>
            </a:r>
            <a:r>
              <a:rPr lang="en-US" sz="2000" dirty="0" smtClean="0">
                <a:effectLst/>
                <a:latin typeface="Liberation Sans" panose="020B0604020202020204" pitchFamily="34" charset="0"/>
              </a:rPr>
              <a:t>estimated to </a:t>
            </a:r>
            <a:r>
              <a:rPr lang="en-US" sz="2000" dirty="0">
                <a:effectLst/>
                <a:latin typeface="Liberation Sans" panose="020B0604020202020204" pitchFamily="34" charset="0"/>
              </a:rPr>
              <a:t>exceed demand by 12%, rising to 16% in the future</a:t>
            </a:r>
            <a:r>
              <a:rPr lang="en-US" sz="2000" dirty="0" smtClean="0">
                <a:effectLst/>
                <a:latin typeface="Liberation Sans" panose="020B0604020202020204" pitchFamily="34" charset="0"/>
              </a:rPr>
              <a:t>. One </a:t>
            </a:r>
            <a:r>
              <a:rPr lang="en-US" sz="2000" dirty="0">
                <a:effectLst/>
                <a:latin typeface="Liberation Sans" panose="020B0604020202020204" pitchFamily="34" charset="0"/>
              </a:rPr>
              <a:t>state-of-the-art plant built by </a:t>
            </a:r>
            <a:r>
              <a:rPr lang="en-US" sz="2000" b="1" dirty="0">
                <a:solidFill>
                  <a:srgbClr val="CC0000"/>
                </a:solidFill>
                <a:effectLst/>
                <a:latin typeface="Liberation Sans" panose="020B0604020202020204" pitchFamily="34" charset="0"/>
              </a:rPr>
              <a:t>Sharp</a:t>
            </a:r>
            <a:r>
              <a:rPr lang="en-US" sz="2000" dirty="0">
                <a:effectLst/>
                <a:latin typeface="Liberation Sans" panose="020B0604020202020204" pitchFamily="34" charset="0"/>
              </a:rPr>
              <a:t> was estimated </a:t>
            </a:r>
            <a:r>
              <a:rPr lang="en-US" sz="2000" dirty="0" smtClean="0">
                <a:effectLst/>
                <a:latin typeface="Liberation Sans" panose="020B0604020202020204" pitchFamily="34" charset="0"/>
              </a:rPr>
              <a:t>to be </a:t>
            </a:r>
            <a:r>
              <a:rPr lang="en-US" sz="2000" dirty="0">
                <a:effectLst/>
                <a:latin typeface="Liberation Sans" panose="020B0604020202020204" pitchFamily="34" charset="0"/>
              </a:rPr>
              <a:t>operating at only 50% of capacity. Experts say that </a:t>
            </a:r>
            <a:r>
              <a:rPr lang="en-US" sz="2000" dirty="0" smtClean="0">
                <a:effectLst/>
                <a:latin typeface="Liberation Sans" panose="020B0604020202020204" pitchFamily="34" charset="0"/>
              </a:rPr>
              <a:t>the price </a:t>
            </a:r>
            <a:r>
              <a:rPr lang="en-US" sz="2000" dirty="0">
                <a:effectLst/>
                <a:latin typeface="Liberation Sans" panose="020B0604020202020204" pitchFamily="34" charset="0"/>
              </a:rPr>
              <a:t>of big-screen TVs will have to fall much further </a:t>
            </a:r>
            <a:r>
              <a:rPr lang="en-US" sz="2000" dirty="0" smtClean="0">
                <a:effectLst/>
                <a:latin typeface="Liberation Sans" panose="020B0604020202020204" pitchFamily="34" charset="0"/>
              </a:rPr>
              <a:t>than they </a:t>
            </a:r>
            <a:r>
              <a:rPr lang="en-US" sz="2000" dirty="0">
                <a:effectLst/>
                <a:latin typeface="Liberation Sans" panose="020B0604020202020204" pitchFamily="34" charset="0"/>
              </a:rPr>
              <a:t>already have before demand may eventually catch </a:t>
            </a:r>
            <a:r>
              <a:rPr lang="en-US" sz="2000" dirty="0" smtClean="0">
                <a:effectLst/>
                <a:latin typeface="Liberation Sans" panose="020B0604020202020204" pitchFamily="34" charset="0"/>
              </a:rPr>
              <a:t>up with </a:t>
            </a:r>
            <a:r>
              <a:rPr lang="en-US" sz="2000" dirty="0">
                <a:effectLst/>
                <a:latin typeface="Liberation Sans" panose="020B0604020202020204" pitchFamily="34" charset="0"/>
              </a:rPr>
              <a:t>productive capacity</a:t>
            </a:r>
            <a:r>
              <a:rPr lang="en-US" sz="2000" dirty="0" smtClean="0">
                <a:effectLst/>
                <a:latin typeface="Liberation Sans" panose="020B0604020202020204" pitchFamily="34" charset="0"/>
              </a:rPr>
              <a:t>. </a:t>
            </a:r>
          </a:p>
          <a:p>
            <a:pPr algn="just">
              <a:lnSpc>
                <a:spcPct val="110000"/>
              </a:lnSpc>
              <a:spcBef>
                <a:spcPts val="1200"/>
              </a:spcBef>
              <a:spcAft>
                <a:spcPts val="0"/>
              </a:spcAft>
            </a:pPr>
            <a:r>
              <a:rPr lang="en-US" sz="1800" dirty="0" smtClean="0">
                <a:effectLst/>
                <a:latin typeface="Liberation Sans" panose="020B0604020202020204" pitchFamily="34" charset="0"/>
              </a:rPr>
              <a:t>Source</a:t>
            </a:r>
            <a:r>
              <a:rPr lang="en-US" sz="1800" dirty="0">
                <a:effectLst/>
                <a:latin typeface="Liberation Sans" panose="020B0604020202020204" pitchFamily="34" charset="0"/>
              </a:rPr>
              <a:t>: James Simms, “Sharp’s Payoff Delayed,” Wall Street </a:t>
            </a:r>
            <a:r>
              <a:rPr lang="en-US" sz="1800" dirty="0" smtClean="0">
                <a:effectLst/>
                <a:latin typeface="Liberation Sans" panose="020B0604020202020204" pitchFamily="34" charset="0"/>
              </a:rPr>
              <a:t>Journal Online </a:t>
            </a:r>
            <a:r>
              <a:rPr lang="en-US" sz="1800" dirty="0">
                <a:effectLst/>
                <a:latin typeface="Liberation Sans" panose="020B0604020202020204" pitchFamily="34" charset="0"/>
              </a:rPr>
              <a:t>(September 14, 2010).</a:t>
            </a:r>
          </a:p>
        </p:txBody>
      </p:sp>
      <p:sp>
        <p:nvSpPr>
          <p:cNvPr id="3" name="Rectangle 2"/>
          <p:cNvSpPr/>
          <p:nvPr/>
        </p:nvSpPr>
        <p:spPr bwMode="auto">
          <a:xfrm>
            <a:off x="365760" y="457200"/>
            <a:ext cx="5196840" cy="729020"/>
          </a:xfrm>
          <a:prstGeom prst="rect">
            <a:avLst/>
          </a:prstGeom>
          <a:solidFill>
            <a:schemeClr val="accent2"/>
          </a:solidFill>
          <a:ln w="12700" cap="sq" cmpd="sng" algn="ctr">
            <a:noFill/>
            <a:prstDash val="solid"/>
            <a:round/>
            <a:headEnd type="none" w="sm" len="sm"/>
            <a:tailEnd type="none" w="sm" len="sm"/>
          </a:ln>
          <a:effectLst/>
        </p:spPr>
        <p:txBody>
          <a:bodyPr vert="horz" wrap="square" lIns="91440" tIns="0" rIns="91440" bIns="45720" numCol="1" rtlCol="0" anchor="ctr" anchorCtr="0" compatLnSpc="1">
            <a:prstTxWarp prst="textNoShape">
              <a:avLst/>
            </a:prstTxWarp>
          </a:bodyPr>
          <a:lstStyle/>
          <a:p>
            <a:pPr marL="53975" marR="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chemeClr val="accent3"/>
                </a:solidFill>
                <a:effectLst>
                  <a:outerShdw blurRad="38100" dist="38100" dir="2700000" algn="tl">
                    <a:srgbClr val="000000">
                      <a:alpha val="43137"/>
                    </a:srgbClr>
                  </a:outerShdw>
                </a:effectLst>
                <a:latin typeface="Liberation Sans" panose="020B0604020202020204" pitchFamily="34" charset="0"/>
              </a:rPr>
              <a:t>MANAGEMENT INSIGHT</a:t>
            </a:r>
          </a:p>
        </p:txBody>
      </p:sp>
      <p:sp>
        <p:nvSpPr>
          <p:cNvPr id="4" name="Rectangle 3"/>
          <p:cNvSpPr/>
          <p:nvPr/>
        </p:nvSpPr>
        <p:spPr bwMode="auto">
          <a:xfrm>
            <a:off x="5562600" y="533400"/>
            <a:ext cx="3276600" cy="576620"/>
          </a:xfrm>
          <a:prstGeom prst="rect">
            <a:avLst/>
          </a:prstGeom>
          <a:noFill/>
          <a:ln w="12700" cap="sq" cmpd="sng" algn="ctr">
            <a:noFill/>
            <a:prstDash val="solid"/>
            <a:round/>
            <a:headEnd type="none" w="sm" len="sm"/>
            <a:tailEnd type="none" w="sm" len="sm"/>
          </a:ln>
          <a:effectLst/>
        </p:spPr>
        <p:txBody>
          <a:bodyPr vert="horz" wrap="square" lIns="91440" tIns="0" rIns="91440" bIns="45720" numCol="1" rtlCol="0" anchor="ctr" anchorCtr="0" compatLnSpc="1">
            <a:prstTxWarp prst="textNoShape">
              <a:avLst/>
            </a:prstTxWarp>
          </a:bodyPr>
          <a:lstStyle/>
          <a:p>
            <a:pPr marL="53975" marR="0" algn="l" defTabSz="914400" rtl="0" eaLnBrk="0" fontAlgn="base" latinLnBrk="0" hangingPunct="0">
              <a:lnSpc>
                <a:spcPct val="100000"/>
              </a:lnSpc>
              <a:spcBef>
                <a:spcPct val="0"/>
              </a:spcBef>
              <a:spcAft>
                <a:spcPct val="0"/>
              </a:spcAft>
              <a:buClrTx/>
              <a:buSzTx/>
              <a:buFontTx/>
              <a:buNone/>
              <a:tabLst/>
            </a:pPr>
            <a:r>
              <a:rPr lang="en-US" b="1" dirty="0" smtClean="0">
                <a:solidFill>
                  <a:srgbClr val="FF0000"/>
                </a:solidFill>
                <a:effectLst/>
                <a:latin typeface="Liberation Sans" panose="020B0604020202020204" pitchFamily="34" charset="0"/>
              </a:rPr>
              <a:t>Sharp</a:t>
            </a:r>
            <a:endParaRPr kumimoji="0" lang="en-US" sz="2400" b="1" i="0" u="none" strike="noStrike" cap="none" normalizeH="0" baseline="0" dirty="0" smtClean="0">
              <a:ln>
                <a:noFill/>
              </a:ln>
              <a:solidFill>
                <a:srgbClr val="FF0000"/>
              </a:solidFill>
              <a:effectLst/>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1196381262"/>
      </p:ext>
    </p:extLst>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6675" name="Rectangle 3"/>
          <p:cNvSpPr>
            <a:spLocks noChangeArrowheads="1"/>
          </p:cNvSpPr>
          <p:nvPr/>
        </p:nvSpPr>
        <p:spPr bwMode="auto">
          <a:xfrm>
            <a:off x="533400" y="1295400"/>
            <a:ext cx="8001000" cy="414639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60000"/>
              </a:spcBef>
              <a:buFont typeface="Wingdings" pitchFamily="2" charset="2"/>
              <a:buNone/>
            </a:pPr>
            <a:r>
              <a:rPr lang="en-US" altLang="en-US" b="0" dirty="0">
                <a:solidFill>
                  <a:schemeClr val="bg2"/>
                </a:solidFill>
                <a:effectLst/>
                <a:latin typeface="Liberation Sans" panose="020B0604020202020204" pitchFamily="34" charset="0"/>
              </a:rPr>
              <a:t>Performing a </a:t>
            </a:r>
            <a:r>
              <a:rPr lang="en-US" altLang="en-US" b="1" dirty="0">
                <a:solidFill>
                  <a:schemeClr val="tx2">
                    <a:lumMod val="50000"/>
                  </a:schemeClr>
                </a:solidFill>
                <a:effectLst/>
                <a:latin typeface="Liberation Sans" panose="020B0604020202020204" pitchFamily="34" charset="0"/>
              </a:rPr>
              <a:t>post-audit</a:t>
            </a:r>
            <a:r>
              <a:rPr lang="en-US" altLang="en-US" b="1" dirty="0">
                <a:solidFill>
                  <a:schemeClr val="bg2"/>
                </a:solidFill>
                <a:effectLst/>
                <a:latin typeface="Liberation Sans" panose="020B0604020202020204" pitchFamily="34" charset="0"/>
              </a:rPr>
              <a:t> </a:t>
            </a:r>
            <a:r>
              <a:rPr lang="en-US" altLang="en-US" b="0" dirty="0">
                <a:solidFill>
                  <a:schemeClr val="bg2"/>
                </a:solidFill>
                <a:effectLst/>
                <a:latin typeface="Liberation Sans" panose="020B0604020202020204" pitchFamily="34" charset="0"/>
              </a:rPr>
              <a:t>is important.</a:t>
            </a:r>
          </a:p>
          <a:p>
            <a:pPr lvl="1" algn="l">
              <a:lnSpc>
                <a:spcPct val="120000"/>
              </a:lnSpc>
              <a:spcBef>
                <a:spcPct val="6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If managers know that their estimates will be compared to actual results they will be more likely to submit reasonable and accurate data when making investment proposals.</a:t>
            </a:r>
          </a:p>
          <a:p>
            <a:pPr lvl="1" algn="l">
              <a:lnSpc>
                <a:spcPct val="120000"/>
              </a:lnSpc>
              <a:spcBef>
                <a:spcPct val="6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Provides a formal mechanism to determine whether existing projects should be supported or terminated.</a:t>
            </a:r>
          </a:p>
          <a:p>
            <a:pPr lvl="1" algn="l">
              <a:lnSpc>
                <a:spcPct val="120000"/>
              </a:lnSpc>
              <a:spcBef>
                <a:spcPct val="6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Improve future investment proposals.</a:t>
            </a:r>
          </a:p>
        </p:txBody>
      </p:sp>
      <p:sp>
        <p:nvSpPr>
          <p:cNvPr id="7"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sz="2300" dirty="0">
              <a:latin typeface="Liberation Sans" panose="020B0604020202020204" pitchFamily="34" charset="0"/>
            </a:endParaRPr>
          </a:p>
        </p:txBody>
      </p:sp>
      <p:sp>
        <p:nvSpPr>
          <p:cNvPr id="8" name="Rectangle 7"/>
          <p:cNvSpPr>
            <a:spLocks noChangeArrowheads="1"/>
          </p:cNvSpPr>
          <p:nvPr/>
        </p:nvSpPr>
        <p:spPr bwMode="auto">
          <a:xfrm>
            <a:off x="533400" y="304800"/>
            <a:ext cx="86106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POST-AUDIT OF INVESTMENT PROJECTS</a:t>
            </a:r>
            <a:endParaRPr lang="en-US" altLang="en-US" sz="3200" b="1" dirty="0">
              <a:solidFill>
                <a:schemeClr val="tx2">
                  <a:lumMod val="50000"/>
                </a:schemeClr>
              </a:solidFill>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Tree>
    <p:extLst>
      <p:ext uri="{BB962C8B-B14F-4D97-AF65-F5344CB8AC3E}">
        <p14:creationId xmlns:p14="http://schemas.microsoft.com/office/powerpoint/2010/main" val="997327221"/>
      </p:ext>
    </p:extLst>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872" name="Rectangle 16"/>
          <p:cNvSpPr>
            <a:spLocks noChangeArrowheads="1"/>
          </p:cNvSpPr>
          <p:nvPr/>
        </p:nvSpPr>
        <p:spPr bwMode="auto">
          <a:xfrm>
            <a:off x="533400" y="1371600"/>
            <a:ext cx="8229600" cy="464499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ts val="300"/>
              </a:spcBef>
              <a:buClr>
                <a:srgbClr val="800000"/>
              </a:buClr>
              <a:buSzPct val="80000"/>
              <a:buFont typeface="Wingdings" pitchFamily="2" charset="2"/>
              <a:buNone/>
            </a:pPr>
            <a:r>
              <a:rPr lang="en-US" sz="2300" dirty="0" smtClean="0">
                <a:solidFill>
                  <a:srgbClr val="000000"/>
                </a:solidFill>
                <a:effectLst/>
                <a:latin typeface="Liberation Sans" panose="020B0604020202020204" pitchFamily="34" charset="0"/>
              </a:rPr>
              <a:t>Taz </a:t>
            </a:r>
            <a:r>
              <a:rPr lang="en-US" sz="2300" dirty="0">
                <a:solidFill>
                  <a:srgbClr val="000000"/>
                </a:solidFill>
                <a:effectLst/>
                <a:latin typeface="Liberation Sans" panose="020B0604020202020204" pitchFamily="34" charset="0"/>
              </a:rPr>
              <a:t>Corporation has decided to invest in renewable energy sources to meet part of </a:t>
            </a:r>
            <a:r>
              <a:rPr lang="en-US" sz="2300" dirty="0" smtClean="0">
                <a:solidFill>
                  <a:srgbClr val="000000"/>
                </a:solidFill>
                <a:effectLst/>
                <a:latin typeface="Liberation Sans" panose="020B0604020202020204" pitchFamily="34" charset="0"/>
              </a:rPr>
              <a:t>its energy </a:t>
            </a:r>
            <a:r>
              <a:rPr lang="en-US" sz="2300" dirty="0">
                <a:solidFill>
                  <a:srgbClr val="000000"/>
                </a:solidFill>
                <a:effectLst/>
                <a:latin typeface="Liberation Sans" panose="020B0604020202020204" pitchFamily="34" charset="0"/>
              </a:rPr>
              <a:t>needs for production. It is considering solar power versus wind power. After </a:t>
            </a:r>
            <a:r>
              <a:rPr lang="en-US" sz="2300" dirty="0" smtClean="0">
                <a:solidFill>
                  <a:srgbClr val="000000"/>
                </a:solidFill>
                <a:effectLst/>
                <a:latin typeface="Liberation Sans" panose="020B0604020202020204" pitchFamily="34" charset="0"/>
              </a:rPr>
              <a:t> considering cost </a:t>
            </a:r>
            <a:r>
              <a:rPr lang="en-US" sz="2300" dirty="0">
                <a:solidFill>
                  <a:srgbClr val="000000"/>
                </a:solidFill>
                <a:effectLst/>
                <a:latin typeface="Liberation Sans" panose="020B0604020202020204" pitchFamily="34" charset="0"/>
              </a:rPr>
              <a:t>savings as well as incremental revenues from selling excess electricity </a:t>
            </a:r>
            <a:r>
              <a:rPr lang="en-US" sz="2300" dirty="0" smtClean="0">
                <a:solidFill>
                  <a:srgbClr val="000000"/>
                </a:solidFill>
                <a:effectLst/>
                <a:latin typeface="Liberation Sans" panose="020B0604020202020204" pitchFamily="34" charset="0"/>
              </a:rPr>
              <a:t>into the </a:t>
            </a:r>
            <a:r>
              <a:rPr lang="en-US" sz="2300" dirty="0">
                <a:solidFill>
                  <a:srgbClr val="000000"/>
                </a:solidFill>
                <a:effectLst/>
                <a:latin typeface="Liberation Sans" panose="020B0604020202020204" pitchFamily="34" charset="0"/>
              </a:rPr>
              <a:t>power grid, it has determined the </a:t>
            </a:r>
            <a:r>
              <a:rPr lang="en-US" sz="2300" dirty="0" smtClean="0">
                <a:solidFill>
                  <a:srgbClr val="000000"/>
                </a:solidFill>
                <a:effectLst/>
                <a:latin typeface="Liberation Sans" panose="020B0604020202020204" pitchFamily="34" charset="0"/>
              </a:rPr>
              <a:t>following.</a:t>
            </a:r>
          </a:p>
          <a:p>
            <a:pPr algn="l">
              <a:lnSpc>
                <a:spcPct val="110000"/>
              </a:lnSpc>
              <a:spcBef>
                <a:spcPts val="300"/>
              </a:spcBef>
              <a:buClr>
                <a:srgbClr val="800000"/>
              </a:buClr>
              <a:buSzPct val="80000"/>
              <a:buFont typeface="Wingdings" pitchFamily="2" charset="2"/>
              <a:buNone/>
              <a:tabLst>
                <a:tab pos="5595938" algn="ctr"/>
                <a:tab pos="7205663" algn="ctr"/>
              </a:tabLst>
            </a:pPr>
            <a:r>
              <a:rPr lang="en-US" sz="2300" dirty="0" smtClean="0">
                <a:solidFill>
                  <a:srgbClr val="000000"/>
                </a:solidFill>
                <a:effectLst/>
                <a:latin typeface="Liberation Sans" panose="020B0604020202020204" pitchFamily="34" charset="0"/>
              </a:rPr>
              <a:t>	Solar 	Wind</a:t>
            </a:r>
          </a:p>
          <a:p>
            <a:pPr algn="l">
              <a:lnSpc>
                <a:spcPct val="110000"/>
              </a:lnSpc>
              <a:spcBef>
                <a:spcPts val="300"/>
              </a:spcBef>
              <a:buClr>
                <a:srgbClr val="800000"/>
              </a:buClr>
              <a:buSzPct val="80000"/>
              <a:buFont typeface="Wingdings" pitchFamily="2" charset="2"/>
              <a:buNone/>
              <a:tabLst>
                <a:tab pos="6169025" algn="r"/>
                <a:tab pos="7834313" algn="r"/>
              </a:tabLst>
            </a:pPr>
            <a:r>
              <a:rPr lang="en-US" sz="2300" dirty="0" smtClean="0">
                <a:solidFill>
                  <a:srgbClr val="000000"/>
                </a:solidFill>
                <a:effectLst/>
                <a:latin typeface="Liberation Sans" panose="020B0604020202020204" pitchFamily="34" charset="0"/>
              </a:rPr>
              <a:t>Present </a:t>
            </a:r>
            <a:r>
              <a:rPr lang="en-US" sz="2300" dirty="0">
                <a:solidFill>
                  <a:srgbClr val="000000"/>
                </a:solidFill>
                <a:effectLst/>
                <a:latin typeface="Liberation Sans" panose="020B0604020202020204" pitchFamily="34" charset="0"/>
              </a:rPr>
              <a:t>value of annual cash </a:t>
            </a:r>
            <a:r>
              <a:rPr lang="en-US" sz="2300" dirty="0" smtClean="0">
                <a:solidFill>
                  <a:srgbClr val="000000"/>
                </a:solidFill>
                <a:effectLst/>
                <a:latin typeface="Liberation Sans" panose="020B0604020202020204" pitchFamily="34" charset="0"/>
              </a:rPr>
              <a:t>flows 	$</a:t>
            </a:r>
            <a:r>
              <a:rPr lang="en-US" sz="2300" dirty="0">
                <a:solidFill>
                  <a:srgbClr val="000000"/>
                </a:solidFill>
                <a:effectLst/>
                <a:latin typeface="Liberation Sans" panose="020B0604020202020204" pitchFamily="34" charset="0"/>
              </a:rPr>
              <a:t>78,580 </a:t>
            </a:r>
            <a:r>
              <a:rPr lang="en-US" sz="2300" dirty="0" smtClean="0">
                <a:solidFill>
                  <a:srgbClr val="000000"/>
                </a:solidFill>
                <a:effectLst/>
                <a:latin typeface="Liberation Sans" panose="020B0604020202020204" pitchFamily="34" charset="0"/>
              </a:rPr>
              <a:t>	$168,450</a:t>
            </a:r>
          </a:p>
          <a:p>
            <a:pPr algn="l">
              <a:lnSpc>
                <a:spcPct val="110000"/>
              </a:lnSpc>
              <a:spcBef>
                <a:spcPts val="300"/>
              </a:spcBef>
              <a:buClr>
                <a:srgbClr val="800000"/>
              </a:buClr>
              <a:buSzPct val="80000"/>
              <a:buFont typeface="Wingdings" pitchFamily="2" charset="2"/>
              <a:buNone/>
              <a:tabLst>
                <a:tab pos="6169025" algn="r"/>
                <a:tab pos="7834313" algn="r"/>
              </a:tabLst>
            </a:pPr>
            <a:r>
              <a:rPr lang="en-US" sz="2300" dirty="0" smtClean="0">
                <a:solidFill>
                  <a:srgbClr val="000000"/>
                </a:solidFill>
                <a:effectLst/>
                <a:latin typeface="Liberation Sans" panose="020B0604020202020204" pitchFamily="34" charset="0"/>
              </a:rPr>
              <a:t>Initial </a:t>
            </a:r>
            <a:r>
              <a:rPr lang="en-US" sz="2300" dirty="0">
                <a:solidFill>
                  <a:srgbClr val="000000"/>
                </a:solidFill>
                <a:effectLst/>
                <a:latin typeface="Liberation Sans" panose="020B0604020202020204" pitchFamily="34" charset="0"/>
              </a:rPr>
              <a:t>investment </a:t>
            </a:r>
            <a:r>
              <a:rPr lang="en-US" sz="2300" dirty="0" smtClean="0">
                <a:solidFill>
                  <a:srgbClr val="000000"/>
                </a:solidFill>
                <a:effectLst/>
                <a:latin typeface="Liberation Sans" panose="020B0604020202020204" pitchFamily="34" charset="0"/>
              </a:rPr>
              <a:t>	$</a:t>
            </a:r>
            <a:r>
              <a:rPr lang="en-US" sz="2300" dirty="0">
                <a:solidFill>
                  <a:srgbClr val="000000"/>
                </a:solidFill>
                <a:effectLst/>
                <a:latin typeface="Liberation Sans" panose="020B0604020202020204" pitchFamily="34" charset="0"/>
              </a:rPr>
              <a:t>45,500 </a:t>
            </a:r>
            <a:r>
              <a:rPr lang="en-US" sz="2300" dirty="0" smtClean="0">
                <a:solidFill>
                  <a:srgbClr val="000000"/>
                </a:solidFill>
                <a:effectLst/>
                <a:latin typeface="Liberation Sans" panose="020B0604020202020204" pitchFamily="34" charset="0"/>
              </a:rPr>
              <a:t>	$125,300</a:t>
            </a:r>
          </a:p>
          <a:p>
            <a:pPr algn="l">
              <a:lnSpc>
                <a:spcPct val="110000"/>
              </a:lnSpc>
              <a:spcBef>
                <a:spcPts val="1200"/>
              </a:spcBef>
              <a:buClr>
                <a:srgbClr val="800000"/>
              </a:buClr>
              <a:buSzPct val="80000"/>
              <a:buFont typeface="Wingdings" pitchFamily="2" charset="2"/>
              <a:buNone/>
            </a:pPr>
            <a:r>
              <a:rPr lang="en-US" sz="2300" dirty="0" smtClean="0">
                <a:solidFill>
                  <a:srgbClr val="000000"/>
                </a:solidFill>
                <a:effectLst/>
                <a:latin typeface="Liberation Sans" panose="020B0604020202020204" pitchFamily="34" charset="0"/>
              </a:rPr>
              <a:t>Determine </a:t>
            </a:r>
            <a:r>
              <a:rPr lang="en-US" sz="2300" dirty="0">
                <a:solidFill>
                  <a:srgbClr val="000000"/>
                </a:solidFill>
                <a:effectLst/>
                <a:latin typeface="Liberation Sans" panose="020B0604020202020204" pitchFamily="34" charset="0"/>
              </a:rPr>
              <a:t>the net present value and </a:t>
            </a:r>
            <a:r>
              <a:rPr lang="en-US" sz="2300" dirty="0" smtClean="0">
                <a:solidFill>
                  <a:srgbClr val="000000"/>
                </a:solidFill>
                <a:effectLst/>
                <a:latin typeface="Liberation Sans" panose="020B0604020202020204" pitchFamily="34" charset="0"/>
              </a:rPr>
              <a:t>profitability </a:t>
            </a:r>
            <a:r>
              <a:rPr lang="en-US" sz="2300" dirty="0">
                <a:solidFill>
                  <a:srgbClr val="000000"/>
                </a:solidFill>
                <a:effectLst/>
                <a:latin typeface="Liberation Sans" panose="020B0604020202020204" pitchFamily="34" charset="0"/>
              </a:rPr>
              <a:t>index of each project. Which </a:t>
            </a:r>
            <a:r>
              <a:rPr lang="en-US" sz="2300" dirty="0" smtClean="0">
                <a:solidFill>
                  <a:srgbClr val="000000"/>
                </a:solidFill>
                <a:effectLst/>
                <a:latin typeface="Liberation Sans" panose="020B0604020202020204" pitchFamily="34" charset="0"/>
              </a:rPr>
              <a:t>energy source </a:t>
            </a:r>
            <a:r>
              <a:rPr lang="en-US" sz="2300" dirty="0">
                <a:solidFill>
                  <a:srgbClr val="000000"/>
                </a:solidFill>
                <a:effectLst/>
                <a:latin typeface="Liberation Sans" panose="020B0604020202020204" pitchFamily="34" charset="0"/>
              </a:rPr>
              <a:t>should it choose?</a:t>
            </a:r>
            <a:endParaRPr lang="en-US" altLang="en-US" sz="2300" dirty="0">
              <a:solidFill>
                <a:srgbClr val="000000"/>
              </a:solidFill>
              <a:effectLst/>
              <a:latin typeface="Liberation Sans" panose="020B0604020202020204" pitchFamily="34" charset="0"/>
            </a:endParaRPr>
          </a:p>
        </p:txBody>
      </p:sp>
      <p:cxnSp>
        <p:nvCxnSpPr>
          <p:cNvPr id="3" name="Straight Connector 2"/>
          <p:cNvCxnSpPr/>
          <p:nvPr/>
        </p:nvCxnSpPr>
        <p:spPr bwMode="auto">
          <a:xfrm>
            <a:off x="5516880" y="4142096"/>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p:cNvCxnSpPr/>
          <p:nvPr/>
        </p:nvCxnSpPr>
        <p:spPr bwMode="auto">
          <a:xfrm>
            <a:off x="7178040" y="4150056"/>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
        <p:nvSpPr>
          <p:cNvPr id="10" name="Isosceles Triangle 9"/>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1" name="TextBox 10"/>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2" name="TextBox 11"/>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3</a:t>
            </a:r>
            <a:endParaRPr lang="en-US" sz="4000" b="1" i="0" dirty="0">
              <a:solidFill>
                <a:srgbClr val="E20000"/>
              </a:solidFill>
              <a:effectLst/>
              <a:latin typeface="+mn-lt"/>
            </a:endParaRPr>
          </a:p>
        </p:txBody>
      </p:sp>
      <p:sp>
        <p:nvSpPr>
          <p:cNvPr id="13" name="Rounded Rectangle 12"/>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200" b="1" dirty="0" smtClean="0">
                <a:solidFill>
                  <a:schemeClr val="accent3"/>
                </a:solidFill>
                <a:latin typeface="Liberation Sans" panose="020B0604020202020204" pitchFamily="34" charset="0"/>
              </a:rPr>
              <a:t>Profitability Index</a:t>
            </a:r>
            <a:endParaRPr lang="en-US" sz="3200" b="1" dirty="0">
              <a:solidFill>
                <a:schemeClr val="accent3"/>
              </a:solidFill>
              <a:latin typeface="Liberation Sans" panose="020B0604020202020204" pitchFamily="34" charset="0"/>
            </a:endParaRP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5" name="Rectangle 14"/>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147203338"/>
      </p:ext>
    </p:extLst>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872" name="Rectangle 16"/>
          <p:cNvSpPr>
            <a:spLocks noChangeArrowheads="1"/>
          </p:cNvSpPr>
          <p:nvPr/>
        </p:nvSpPr>
        <p:spPr bwMode="auto">
          <a:xfrm>
            <a:off x="533400" y="1524000"/>
            <a:ext cx="8229600" cy="4823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ts val="0"/>
              </a:spcBef>
              <a:buClr>
                <a:srgbClr val="800000"/>
              </a:buClr>
              <a:buSzPct val="80000"/>
              <a:buFont typeface="Wingdings" pitchFamily="2" charset="2"/>
              <a:buNone/>
              <a:tabLst>
                <a:tab pos="5595938" algn="ctr"/>
                <a:tab pos="7205663" algn="ctr"/>
              </a:tabLst>
            </a:pPr>
            <a:r>
              <a:rPr lang="en-US" sz="2300" dirty="0" smtClean="0">
                <a:solidFill>
                  <a:srgbClr val="000000"/>
                </a:solidFill>
                <a:effectLst/>
                <a:latin typeface="Liberation Sans" panose="020B0604020202020204" pitchFamily="34" charset="0"/>
              </a:rPr>
              <a:t>	Solar 	Wind</a:t>
            </a:r>
          </a:p>
        </p:txBody>
      </p:sp>
      <p:cxnSp>
        <p:nvCxnSpPr>
          <p:cNvPr id="3" name="Straight Connector 2"/>
          <p:cNvCxnSpPr/>
          <p:nvPr/>
        </p:nvCxnSpPr>
        <p:spPr bwMode="auto">
          <a:xfrm>
            <a:off x="5516880" y="2033609"/>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p:cNvCxnSpPr/>
          <p:nvPr/>
        </p:nvCxnSpPr>
        <p:spPr bwMode="auto">
          <a:xfrm>
            <a:off x="7178040" y="2041569"/>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p:cNvCxnSpPr/>
          <p:nvPr/>
        </p:nvCxnSpPr>
        <p:spPr bwMode="auto">
          <a:xfrm>
            <a:off x="5513696" y="2909353"/>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p:cNvCxnSpPr/>
          <p:nvPr/>
        </p:nvCxnSpPr>
        <p:spPr bwMode="auto">
          <a:xfrm>
            <a:off x="7174856" y="2917313"/>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10"/>
          <p:cNvCxnSpPr/>
          <p:nvPr/>
        </p:nvCxnSpPr>
        <p:spPr bwMode="auto">
          <a:xfrm>
            <a:off x="5513696" y="3334713"/>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11"/>
          <p:cNvCxnSpPr/>
          <p:nvPr/>
        </p:nvCxnSpPr>
        <p:spPr bwMode="auto">
          <a:xfrm>
            <a:off x="7174856" y="3342673"/>
            <a:ext cx="134112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Rectangle 16"/>
          <p:cNvSpPr>
            <a:spLocks noChangeArrowheads="1"/>
          </p:cNvSpPr>
          <p:nvPr/>
        </p:nvSpPr>
        <p:spPr bwMode="auto">
          <a:xfrm>
            <a:off x="533400" y="2035200"/>
            <a:ext cx="8229600" cy="432336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809750" indent="-533400">
              <a:spcBef>
                <a:spcPct val="0"/>
              </a:spcBef>
              <a:defRPr sz="2400">
                <a:solidFill>
                  <a:schemeClr val="tx1"/>
                </a:solidFill>
                <a:latin typeface="Times New Roman" pitchFamily="18" charset="0"/>
              </a:defRPr>
            </a:lvl3pPr>
            <a:lvl4pPr marL="2457450" indent="-533400">
              <a:spcBef>
                <a:spcPct val="0"/>
              </a:spcBef>
              <a:defRPr sz="2400">
                <a:solidFill>
                  <a:schemeClr val="tx1"/>
                </a:solidFill>
                <a:latin typeface="Times New Roman" pitchFamily="18" charset="0"/>
              </a:defRPr>
            </a:lvl4pPr>
            <a:lvl5pPr marL="3105150" indent="-533400">
              <a:spcBef>
                <a:spcPct val="0"/>
              </a:spcBef>
              <a:defRPr sz="2400">
                <a:solidFill>
                  <a:schemeClr val="tx1"/>
                </a:solidFill>
                <a:latin typeface="Times New Roman" pitchFamily="18" charset="0"/>
              </a:defRPr>
            </a:lvl5pPr>
            <a:lvl6pPr marL="3562350" indent="-533400" eaLnBrk="0" fontAlgn="base" hangingPunct="0">
              <a:spcBef>
                <a:spcPct val="0"/>
              </a:spcBef>
              <a:spcAft>
                <a:spcPct val="0"/>
              </a:spcAft>
              <a:defRPr sz="2400">
                <a:solidFill>
                  <a:schemeClr val="tx1"/>
                </a:solidFill>
                <a:latin typeface="Times New Roman" pitchFamily="18" charset="0"/>
              </a:defRPr>
            </a:lvl6pPr>
            <a:lvl7pPr marL="4019550" indent="-533400" eaLnBrk="0" fontAlgn="base" hangingPunct="0">
              <a:spcBef>
                <a:spcPct val="0"/>
              </a:spcBef>
              <a:spcAft>
                <a:spcPct val="0"/>
              </a:spcAft>
              <a:defRPr sz="2400">
                <a:solidFill>
                  <a:schemeClr val="tx1"/>
                </a:solidFill>
                <a:latin typeface="Times New Roman" pitchFamily="18" charset="0"/>
              </a:defRPr>
            </a:lvl7pPr>
            <a:lvl8pPr marL="4476750" indent="-533400" eaLnBrk="0" fontAlgn="base" hangingPunct="0">
              <a:spcBef>
                <a:spcPct val="0"/>
              </a:spcBef>
              <a:spcAft>
                <a:spcPct val="0"/>
              </a:spcAft>
              <a:defRPr sz="2400">
                <a:solidFill>
                  <a:schemeClr val="tx1"/>
                </a:solidFill>
                <a:latin typeface="Times New Roman" pitchFamily="18" charset="0"/>
              </a:defRPr>
            </a:lvl8pPr>
            <a:lvl9pPr marL="4933950" indent="-533400"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ts val="300"/>
              </a:spcBef>
              <a:buClr>
                <a:srgbClr val="800000"/>
              </a:buClr>
              <a:buSzPct val="80000"/>
              <a:buFont typeface="Wingdings" pitchFamily="2" charset="2"/>
              <a:buNone/>
              <a:tabLst>
                <a:tab pos="6169025" algn="r"/>
                <a:tab pos="7834313" algn="r"/>
              </a:tabLst>
            </a:pPr>
            <a:r>
              <a:rPr lang="en-US" sz="2300" dirty="0" smtClean="0">
                <a:solidFill>
                  <a:srgbClr val="000000"/>
                </a:solidFill>
                <a:effectLst/>
                <a:latin typeface="Liberation Sans" panose="020B0604020202020204" pitchFamily="34" charset="0"/>
              </a:rPr>
              <a:t>Present </a:t>
            </a:r>
            <a:r>
              <a:rPr lang="en-US" sz="2300" dirty="0">
                <a:solidFill>
                  <a:srgbClr val="000000"/>
                </a:solidFill>
                <a:effectLst/>
                <a:latin typeface="Liberation Sans" panose="020B0604020202020204" pitchFamily="34" charset="0"/>
              </a:rPr>
              <a:t>value of annual cash </a:t>
            </a:r>
            <a:r>
              <a:rPr lang="en-US" sz="2300" dirty="0" smtClean="0">
                <a:solidFill>
                  <a:srgbClr val="000000"/>
                </a:solidFill>
                <a:effectLst/>
                <a:latin typeface="Liberation Sans" panose="020B0604020202020204" pitchFamily="34" charset="0"/>
              </a:rPr>
              <a:t>flows 	$</a:t>
            </a:r>
            <a:r>
              <a:rPr lang="en-US" sz="2300" dirty="0">
                <a:solidFill>
                  <a:srgbClr val="000000"/>
                </a:solidFill>
                <a:effectLst/>
                <a:latin typeface="Liberation Sans" panose="020B0604020202020204" pitchFamily="34" charset="0"/>
              </a:rPr>
              <a:t>78,580 </a:t>
            </a:r>
            <a:r>
              <a:rPr lang="en-US" sz="2300" dirty="0" smtClean="0">
                <a:solidFill>
                  <a:srgbClr val="000000"/>
                </a:solidFill>
                <a:effectLst/>
                <a:latin typeface="Liberation Sans" panose="020B0604020202020204" pitchFamily="34" charset="0"/>
              </a:rPr>
              <a:t>	$168,450</a:t>
            </a:r>
          </a:p>
          <a:p>
            <a:pPr algn="l">
              <a:lnSpc>
                <a:spcPct val="110000"/>
              </a:lnSpc>
              <a:spcBef>
                <a:spcPts val="300"/>
              </a:spcBef>
              <a:buClr>
                <a:srgbClr val="800000"/>
              </a:buClr>
              <a:buSzPct val="80000"/>
              <a:buFont typeface="Wingdings" pitchFamily="2" charset="2"/>
              <a:buNone/>
              <a:tabLst>
                <a:tab pos="6169025" algn="r"/>
                <a:tab pos="7834313" algn="r"/>
              </a:tabLst>
            </a:pPr>
            <a:r>
              <a:rPr lang="en-US" sz="2300" dirty="0" smtClean="0">
                <a:solidFill>
                  <a:srgbClr val="000000"/>
                </a:solidFill>
                <a:effectLst/>
                <a:latin typeface="Liberation Sans" panose="020B0604020202020204" pitchFamily="34" charset="0"/>
              </a:rPr>
              <a:t>Less: Initial </a:t>
            </a:r>
            <a:r>
              <a:rPr lang="en-US" sz="2300" dirty="0">
                <a:solidFill>
                  <a:srgbClr val="000000"/>
                </a:solidFill>
                <a:effectLst/>
                <a:latin typeface="Liberation Sans" panose="020B0604020202020204" pitchFamily="34" charset="0"/>
              </a:rPr>
              <a:t>investment </a:t>
            </a:r>
            <a:r>
              <a:rPr lang="en-US" sz="2300" dirty="0" smtClean="0">
                <a:solidFill>
                  <a:srgbClr val="000000"/>
                </a:solidFill>
                <a:effectLst/>
                <a:latin typeface="Liberation Sans" panose="020B0604020202020204" pitchFamily="34" charset="0"/>
              </a:rPr>
              <a:t>	45,500 	125,300</a:t>
            </a:r>
          </a:p>
          <a:p>
            <a:pPr algn="l">
              <a:lnSpc>
                <a:spcPct val="110000"/>
              </a:lnSpc>
              <a:spcBef>
                <a:spcPts val="300"/>
              </a:spcBef>
              <a:buClr>
                <a:srgbClr val="800000"/>
              </a:buClr>
              <a:buSzPct val="80000"/>
              <a:buFont typeface="Wingdings" pitchFamily="2" charset="2"/>
              <a:buNone/>
              <a:tabLst>
                <a:tab pos="6169025" algn="r"/>
                <a:tab pos="7834313" algn="r"/>
              </a:tabLst>
            </a:pPr>
            <a:r>
              <a:rPr lang="en-US" sz="2300" dirty="0" smtClean="0">
                <a:solidFill>
                  <a:srgbClr val="000000"/>
                </a:solidFill>
                <a:effectLst/>
                <a:latin typeface="Liberation Sans" panose="020B0604020202020204" pitchFamily="34" charset="0"/>
              </a:rPr>
              <a:t>Net present value	$33,080	$ 43,150</a:t>
            </a:r>
          </a:p>
          <a:p>
            <a:pPr algn="l">
              <a:spcBef>
                <a:spcPts val="600"/>
              </a:spcBef>
              <a:tabLst>
                <a:tab pos="6223000" algn="r"/>
                <a:tab pos="7888288" algn="r"/>
              </a:tabLst>
            </a:pPr>
            <a:r>
              <a:rPr lang="en-US" sz="2300" dirty="0" smtClean="0">
                <a:solidFill>
                  <a:srgbClr val="000000"/>
                </a:solidFill>
                <a:effectLst/>
                <a:latin typeface="Liberation Sans" panose="020B0604020202020204" pitchFamily="34" charset="0"/>
              </a:rPr>
              <a:t>Profi</a:t>
            </a:r>
            <a:r>
              <a:rPr lang="en-US" sz="2300" dirty="0">
                <a:solidFill>
                  <a:srgbClr val="000000"/>
                </a:solidFill>
                <a:effectLst/>
                <a:latin typeface="Liberation Sans" panose="020B0604020202020204" pitchFamily="34" charset="0"/>
              </a:rPr>
              <a:t>t</a:t>
            </a:r>
            <a:r>
              <a:rPr lang="en-US" sz="2300" dirty="0" smtClean="0">
                <a:solidFill>
                  <a:srgbClr val="000000"/>
                </a:solidFill>
                <a:effectLst/>
                <a:latin typeface="Liberation Sans" panose="020B0604020202020204" pitchFamily="34" charset="0"/>
              </a:rPr>
              <a:t>ability </a:t>
            </a:r>
            <a:r>
              <a:rPr lang="en-US" sz="2300" dirty="0">
                <a:solidFill>
                  <a:srgbClr val="000000"/>
                </a:solidFill>
                <a:effectLst/>
                <a:latin typeface="Liberation Sans" panose="020B0604020202020204" pitchFamily="34" charset="0"/>
              </a:rPr>
              <a:t>index </a:t>
            </a:r>
            <a:r>
              <a:rPr lang="en-US" sz="2300" dirty="0" smtClean="0">
                <a:solidFill>
                  <a:srgbClr val="000000"/>
                </a:solidFill>
                <a:effectLst/>
                <a:latin typeface="Liberation Sans" panose="020B0604020202020204" pitchFamily="34" charset="0"/>
              </a:rPr>
              <a:t>	1.73</a:t>
            </a:r>
            <a:r>
              <a:rPr lang="en-US" sz="2300" dirty="0">
                <a:solidFill>
                  <a:srgbClr val="000000"/>
                </a:solidFill>
                <a:effectLst/>
                <a:latin typeface="Liberation Sans" panose="020B0604020202020204" pitchFamily="34" charset="0"/>
              </a:rPr>
              <a:t>* </a:t>
            </a:r>
            <a:r>
              <a:rPr lang="en-US" sz="2300" dirty="0" smtClean="0">
                <a:solidFill>
                  <a:srgbClr val="000000"/>
                </a:solidFill>
                <a:effectLst/>
                <a:latin typeface="Liberation Sans" panose="020B0604020202020204" pitchFamily="34" charset="0"/>
              </a:rPr>
              <a:t>	1.34</a:t>
            </a:r>
            <a:r>
              <a:rPr lang="en-US" sz="2300" dirty="0">
                <a:solidFill>
                  <a:srgbClr val="000000"/>
                </a:solidFill>
                <a:effectLst/>
                <a:latin typeface="Liberation Sans" panose="020B0604020202020204" pitchFamily="34" charset="0"/>
              </a:rPr>
              <a:t>**</a:t>
            </a:r>
          </a:p>
          <a:p>
            <a:pPr algn="l">
              <a:spcBef>
                <a:spcPts val="1200"/>
              </a:spcBef>
            </a:pPr>
            <a:r>
              <a:rPr lang="en-US" sz="2300" dirty="0">
                <a:solidFill>
                  <a:srgbClr val="000000"/>
                </a:solidFill>
                <a:effectLst/>
                <a:latin typeface="Liberation Sans" panose="020B0604020202020204" pitchFamily="34" charset="0"/>
              </a:rPr>
              <a:t>*$78,580 </a:t>
            </a:r>
            <a:r>
              <a:rPr lang="en-US" sz="2300" dirty="0" smtClean="0">
                <a:solidFill>
                  <a:srgbClr val="000000"/>
                </a:solidFill>
                <a:effectLst/>
                <a:latin typeface="Liberation Sans" panose="020B0604020202020204" pitchFamily="34" charset="0"/>
              </a:rPr>
              <a:t>÷ </a:t>
            </a:r>
            <a:r>
              <a:rPr lang="en-US" sz="2300" dirty="0">
                <a:solidFill>
                  <a:srgbClr val="000000"/>
                </a:solidFill>
                <a:effectLst/>
                <a:latin typeface="Liberation Sans" panose="020B0604020202020204" pitchFamily="34" charset="0"/>
              </a:rPr>
              <a:t>$</a:t>
            </a:r>
            <a:r>
              <a:rPr lang="en-US" sz="2300" dirty="0" smtClean="0">
                <a:solidFill>
                  <a:srgbClr val="000000"/>
                </a:solidFill>
                <a:effectLst/>
                <a:latin typeface="Liberation Sans" panose="020B0604020202020204" pitchFamily="34" charset="0"/>
              </a:rPr>
              <a:t>45,500</a:t>
            </a:r>
          </a:p>
          <a:p>
            <a:pPr algn="l">
              <a:spcBef>
                <a:spcPts val="0"/>
              </a:spcBef>
            </a:pPr>
            <a:r>
              <a:rPr lang="en-US" sz="2300" dirty="0" smtClean="0">
                <a:solidFill>
                  <a:srgbClr val="000000"/>
                </a:solidFill>
                <a:effectLst/>
                <a:latin typeface="Liberation Sans" panose="020B0604020202020204" pitchFamily="34" charset="0"/>
              </a:rPr>
              <a:t>**</a:t>
            </a:r>
            <a:r>
              <a:rPr lang="en-US" sz="2300" dirty="0">
                <a:solidFill>
                  <a:srgbClr val="000000"/>
                </a:solidFill>
                <a:effectLst/>
                <a:latin typeface="Liberation Sans" panose="020B0604020202020204" pitchFamily="34" charset="0"/>
              </a:rPr>
              <a:t>168,450 </a:t>
            </a:r>
            <a:r>
              <a:rPr lang="en-US" sz="2300" dirty="0" smtClean="0">
                <a:solidFill>
                  <a:srgbClr val="000000"/>
                </a:solidFill>
                <a:effectLst/>
                <a:latin typeface="Liberation Sans" panose="020B0604020202020204" pitchFamily="34" charset="0"/>
              </a:rPr>
              <a:t>÷ 125,300</a:t>
            </a:r>
          </a:p>
          <a:p>
            <a:pPr algn="l">
              <a:spcBef>
                <a:spcPts val="1200"/>
              </a:spcBef>
            </a:pPr>
            <a:r>
              <a:rPr lang="en-US" sz="2000" dirty="0" smtClean="0">
                <a:solidFill>
                  <a:srgbClr val="000000"/>
                </a:solidFill>
                <a:effectLst/>
                <a:latin typeface="Liberation Sans" panose="020B0604020202020204" pitchFamily="34" charset="0"/>
              </a:rPr>
              <a:t>While </a:t>
            </a:r>
            <a:r>
              <a:rPr lang="en-US" sz="2000" dirty="0">
                <a:solidFill>
                  <a:srgbClr val="000000"/>
                </a:solidFill>
                <a:effectLst/>
                <a:latin typeface="Liberation Sans" panose="020B0604020202020204" pitchFamily="34" charset="0"/>
              </a:rPr>
              <a:t>the investment in wind power generates the higher net present value, it </a:t>
            </a:r>
            <a:r>
              <a:rPr lang="en-US" sz="2000" dirty="0" smtClean="0">
                <a:solidFill>
                  <a:srgbClr val="000000"/>
                </a:solidFill>
                <a:effectLst/>
                <a:latin typeface="Liberation Sans" panose="020B0604020202020204" pitchFamily="34" charset="0"/>
              </a:rPr>
              <a:t>also requires </a:t>
            </a:r>
            <a:r>
              <a:rPr lang="en-US" sz="2000" dirty="0">
                <a:solidFill>
                  <a:srgbClr val="000000"/>
                </a:solidFill>
                <a:effectLst/>
                <a:latin typeface="Liberation Sans" panose="020B0604020202020204" pitchFamily="34" charset="0"/>
              </a:rPr>
              <a:t>a substantially higher initial investment. The </a:t>
            </a:r>
            <a:r>
              <a:rPr lang="en-US" sz="2000" dirty="0" smtClean="0">
                <a:solidFill>
                  <a:srgbClr val="000000"/>
                </a:solidFill>
                <a:effectLst/>
                <a:latin typeface="Liberation Sans" panose="020B0604020202020204" pitchFamily="34" charset="0"/>
              </a:rPr>
              <a:t>profitability </a:t>
            </a:r>
            <a:r>
              <a:rPr lang="en-US" sz="2000" dirty="0">
                <a:solidFill>
                  <a:srgbClr val="000000"/>
                </a:solidFill>
                <a:effectLst/>
                <a:latin typeface="Liberation Sans" panose="020B0604020202020204" pitchFamily="34" charset="0"/>
              </a:rPr>
              <a:t>index favors </a:t>
            </a:r>
            <a:r>
              <a:rPr lang="en-US" sz="2000" dirty="0" smtClean="0">
                <a:solidFill>
                  <a:srgbClr val="000000"/>
                </a:solidFill>
                <a:effectLst/>
                <a:latin typeface="Liberation Sans" panose="020B0604020202020204" pitchFamily="34" charset="0"/>
              </a:rPr>
              <a:t>solar power</a:t>
            </a:r>
            <a:r>
              <a:rPr lang="en-US" sz="2000" dirty="0">
                <a:solidFill>
                  <a:srgbClr val="000000"/>
                </a:solidFill>
                <a:effectLst/>
                <a:latin typeface="Liberation Sans" panose="020B0604020202020204" pitchFamily="34" charset="0"/>
              </a:rPr>
              <a:t>, which suggests that the additional net present value of wind is outweighed </a:t>
            </a:r>
            <a:r>
              <a:rPr lang="en-US" sz="2000" dirty="0" smtClean="0">
                <a:solidFill>
                  <a:srgbClr val="000000"/>
                </a:solidFill>
                <a:effectLst/>
                <a:latin typeface="Liberation Sans" panose="020B0604020202020204" pitchFamily="34" charset="0"/>
              </a:rPr>
              <a:t>by the </a:t>
            </a:r>
            <a:r>
              <a:rPr lang="en-US" sz="2000" dirty="0">
                <a:solidFill>
                  <a:srgbClr val="000000"/>
                </a:solidFill>
                <a:effectLst/>
                <a:latin typeface="Liberation Sans" panose="020B0604020202020204" pitchFamily="34" charset="0"/>
              </a:rPr>
              <a:t>cost of the </a:t>
            </a:r>
            <a:r>
              <a:rPr lang="en-US" sz="2000" dirty="0" smtClean="0">
                <a:solidFill>
                  <a:srgbClr val="000000"/>
                </a:solidFill>
                <a:effectLst/>
                <a:latin typeface="Liberation Sans" panose="020B0604020202020204" pitchFamily="34" charset="0"/>
              </a:rPr>
              <a:t>initial investment</a:t>
            </a:r>
            <a:r>
              <a:rPr lang="en-US" sz="2000" dirty="0">
                <a:solidFill>
                  <a:srgbClr val="000000"/>
                </a:solidFill>
                <a:effectLst/>
                <a:latin typeface="Liberation Sans" panose="020B0604020202020204" pitchFamily="34" charset="0"/>
              </a:rPr>
              <a:t>. The company should choose solar power.</a:t>
            </a:r>
            <a:endParaRPr lang="en-US" altLang="en-US" sz="2000" dirty="0">
              <a:solidFill>
                <a:srgbClr val="000000"/>
              </a:solidFill>
              <a:effectLst/>
              <a:latin typeface="Liberation Sans" panose="020B0604020202020204" pitchFamily="34" charset="0"/>
            </a:endParaRPr>
          </a:p>
        </p:txBody>
      </p:sp>
      <p:sp>
        <p:nvSpPr>
          <p:cNvPr id="2" name="TextBox 1"/>
          <p:cNvSpPr txBox="1"/>
          <p:nvPr/>
        </p:nvSpPr>
        <p:spPr>
          <a:xfrm>
            <a:off x="533400" y="1371600"/>
            <a:ext cx="2514600" cy="461665"/>
          </a:xfrm>
          <a:prstGeom prst="rect">
            <a:avLst/>
          </a:prstGeom>
          <a:noFill/>
        </p:spPr>
        <p:txBody>
          <a:bodyPr wrap="square" rtlCol="0">
            <a:spAutoFit/>
          </a:bodyPr>
          <a:lstStyle/>
          <a:p>
            <a:pPr algn="l"/>
            <a:r>
              <a:rPr lang="en-US" b="1" dirty="0" smtClean="0">
                <a:solidFill>
                  <a:srgbClr val="CC0000"/>
                </a:solidFill>
                <a:effectLst/>
                <a:latin typeface="Liberation Sans" panose="020B0604020202020204" pitchFamily="34" charset="0"/>
              </a:rPr>
              <a:t>Solution</a:t>
            </a:r>
            <a:endParaRPr lang="en-US" b="1" dirty="0">
              <a:solidFill>
                <a:srgbClr val="CC0000"/>
              </a:solidFill>
              <a:effectLst/>
              <a:latin typeface="Liberation Sans" panose="020B0604020202020204" pitchFamily="34" charset="0"/>
            </a:endParaRPr>
          </a:p>
        </p:txBody>
      </p:sp>
      <p:sp>
        <p:nvSpPr>
          <p:cNvPr id="14"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3</a:t>
            </a:r>
            <a:endParaRPr lang="en-US" altLang="en-US" dirty="0">
              <a:effectLst/>
            </a:endParaRPr>
          </a:p>
        </p:txBody>
      </p:sp>
      <p:sp>
        <p:nvSpPr>
          <p:cNvPr id="15" name="Isosceles Triangle 14"/>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6" name="TextBox 1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7" name="TextBox 16"/>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3</a:t>
            </a:r>
            <a:endParaRPr lang="en-US" sz="4000" b="1" i="0" dirty="0">
              <a:solidFill>
                <a:srgbClr val="E20000"/>
              </a:solidFill>
              <a:effectLst/>
              <a:latin typeface="+mn-lt"/>
            </a:endParaRPr>
          </a:p>
        </p:txBody>
      </p:sp>
      <p:sp>
        <p:nvSpPr>
          <p:cNvPr id="18" name="Rounded Rectangle 17"/>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200" b="1" dirty="0" smtClean="0">
                <a:solidFill>
                  <a:schemeClr val="accent3"/>
                </a:solidFill>
                <a:latin typeface="Liberation Sans" panose="020B0604020202020204" pitchFamily="34" charset="0"/>
              </a:rPr>
              <a:t>Profitability Index</a:t>
            </a:r>
            <a:endParaRPr lang="en-US" sz="3200" b="1" dirty="0">
              <a:solidFill>
                <a:schemeClr val="accent3"/>
              </a:solidFill>
              <a:latin typeface="Liberation Sans" panose="020B0604020202020204" pitchFamily="34" charset="0"/>
            </a:endParaRPr>
          </a:p>
        </p:txBody>
      </p:sp>
      <p:cxnSp>
        <p:nvCxnSpPr>
          <p:cNvPr id="19" name="Straight Connector 18"/>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0" name="Rectangle 19"/>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65411758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left)">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wipe(left)">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wipe(left)">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wipe(left)">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wipe(left)">
                                      <p:cBhvr>
                                        <p:cTn id="27" dur="500"/>
                                        <p:tgtEl>
                                          <p:spTgt spid="1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
                                            <p:txEl>
                                              <p:pRg st="5" end="5"/>
                                            </p:txEl>
                                          </p:spTgt>
                                        </p:tgtEl>
                                        <p:attrNameLst>
                                          <p:attrName>style.visibility</p:attrName>
                                        </p:attrNameLst>
                                      </p:cBhvr>
                                      <p:to>
                                        <p:strVal val="visible"/>
                                      </p:to>
                                    </p:set>
                                    <p:animEffect transition="in" filter="wipe(left)">
                                      <p:cBhvr>
                                        <p:cTn id="32" dur="500"/>
                                        <p:tgtEl>
                                          <p:spTgt spid="1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3">
                                            <p:txEl>
                                              <p:pRg st="6" end="6"/>
                                            </p:txEl>
                                          </p:spTgt>
                                        </p:tgtEl>
                                        <p:attrNameLst>
                                          <p:attrName>style.visibility</p:attrName>
                                        </p:attrNameLst>
                                      </p:cBhvr>
                                      <p:to>
                                        <p:strVal val="visible"/>
                                      </p:to>
                                    </p:set>
                                    <p:animEffect transition="in" filter="wipe(left)">
                                      <p:cBhvr>
                                        <p:cTn id="37"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bldLvl="2"/>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9" name="Rectangle 3"/>
          <p:cNvSpPr>
            <a:spLocks noChangeArrowheads="1"/>
          </p:cNvSpPr>
          <p:nvPr/>
        </p:nvSpPr>
        <p:spPr bwMode="auto">
          <a:xfrm>
            <a:off x="457200" y="1600200"/>
            <a:ext cx="7924800" cy="36854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lvl="1" algn="l">
              <a:lnSpc>
                <a:spcPct val="125000"/>
              </a:lnSpc>
              <a:spcBef>
                <a:spcPct val="7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Differs from the net present value method in that it finds the </a:t>
            </a:r>
            <a:r>
              <a:rPr lang="en-US" altLang="en-US" sz="2300" dirty="0">
                <a:effectLst/>
                <a:latin typeface="Liberation Sans" panose="020B0604020202020204" pitchFamily="34" charset="0"/>
              </a:rPr>
              <a:t>interest yield of the potential investment</a:t>
            </a:r>
            <a:r>
              <a:rPr lang="en-US" altLang="en-US" sz="2300" b="0" dirty="0">
                <a:solidFill>
                  <a:schemeClr val="bg2"/>
                </a:solidFill>
                <a:effectLst/>
                <a:latin typeface="Liberation Sans" panose="020B0604020202020204" pitchFamily="34" charset="0"/>
              </a:rPr>
              <a:t>. </a:t>
            </a:r>
          </a:p>
          <a:p>
            <a:pPr lvl="1" algn="l">
              <a:lnSpc>
                <a:spcPct val="125000"/>
              </a:lnSpc>
              <a:spcBef>
                <a:spcPct val="70000"/>
              </a:spcBef>
              <a:buClr>
                <a:srgbClr val="CC0000"/>
              </a:buClr>
              <a:buSzPct val="80000"/>
              <a:buFont typeface="Wingdings" pitchFamily="2" charset="2"/>
              <a:buChar char="u"/>
            </a:pPr>
            <a:r>
              <a:rPr lang="en-US" altLang="en-US" sz="2300" b="1" dirty="0">
                <a:solidFill>
                  <a:schemeClr val="tx2">
                    <a:lumMod val="50000"/>
                  </a:schemeClr>
                </a:solidFill>
                <a:effectLst/>
                <a:latin typeface="Liberation Sans" panose="020B0604020202020204" pitchFamily="34" charset="0"/>
              </a:rPr>
              <a:t>Internal rate of return (IRR) </a:t>
            </a:r>
            <a:r>
              <a:rPr lang="en-US" altLang="en-US" sz="2300" dirty="0">
                <a:solidFill>
                  <a:schemeClr val="bg2"/>
                </a:solidFill>
                <a:effectLst/>
                <a:latin typeface="Liberation Sans" panose="020B0604020202020204" pitchFamily="34" charset="0"/>
              </a:rPr>
              <a:t>- </a:t>
            </a:r>
            <a:r>
              <a:rPr lang="en-US" altLang="en-US" sz="2300" b="0" dirty="0">
                <a:solidFill>
                  <a:schemeClr val="bg2"/>
                </a:solidFill>
                <a:effectLst/>
                <a:latin typeface="Liberation Sans" panose="020B0604020202020204" pitchFamily="34" charset="0"/>
              </a:rPr>
              <a:t>interest rate that will cause the present value of the proposed capital expenditure to equal the present value of the expected net annual cash flows (NPV equal to zero).</a:t>
            </a:r>
          </a:p>
          <a:p>
            <a:pPr lvl="1" algn="l">
              <a:lnSpc>
                <a:spcPct val="125000"/>
              </a:lnSpc>
              <a:spcBef>
                <a:spcPct val="70000"/>
              </a:spcBef>
              <a:buClr>
                <a:srgbClr val="CC0000"/>
              </a:buClr>
              <a:buSzPct val="80000"/>
              <a:buFont typeface="Wingdings" pitchFamily="2" charset="2"/>
              <a:buChar char="u"/>
            </a:pPr>
            <a:r>
              <a:rPr lang="en-US" altLang="en-US" sz="2300" b="0" dirty="0">
                <a:solidFill>
                  <a:schemeClr val="bg2"/>
                </a:solidFill>
                <a:effectLst/>
                <a:latin typeface="Liberation Sans" panose="020B0604020202020204" pitchFamily="34" charset="0"/>
              </a:rPr>
              <a:t>How does one determine the internal rate of return?</a:t>
            </a: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283250"/>
            <a:ext cx="5958883" cy="1036140"/>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smtClean="0">
                <a:solidFill>
                  <a:schemeClr val="bg1"/>
                </a:solidFill>
                <a:latin typeface="Liberation Sans" panose="020B0604020202020204" pitchFamily="34" charset="0"/>
              </a:rPr>
              <a:t>Use the internal rate of return method.</a:t>
            </a:r>
            <a:endParaRPr lang="en-US" sz="2700" b="1" dirty="0">
              <a:solidFill>
                <a:schemeClr val="bg1"/>
              </a:solidFill>
              <a:latin typeface="Liberation Sans" panose="020B0604020202020204" pitchFamily="34" charset="0"/>
            </a:endParaRPr>
          </a:p>
        </p:txBody>
      </p:sp>
      <p:sp>
        <p:nvSpPr>
          <p:cNvPr id="14" name="TextBox 13"/>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effectLst/>
                <a:latin typeface="+mn-lt"/>
              </a:rPr>
              <a:t>4</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3125184591"/>
      </p:ext>
    </p:extLst>
  </p:cSld>
  <p:clrMapOvr>
    <a:masterClrMapping/>
  </p:clrMapOvr>
  <p:transition>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4870" name="Rectangle 6"/>
          <p:cNvSpPr>
            <a:spLocks noChangeArrowheads="1"/>
          </p:cNvSpPr>
          <p:nvPr/>
        </p:nvSpPr>
        <p:spPr bwMode="auto">
          <a:xfrm>
            <a:off x="533400" y="1295400"/>
            <a:ext cx="8305800" cy="221663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ct val="50000"/>
              </a:spcBef>
              <a:buFont typeface="Wingdings" pitchFamily="2" charset="2"/>
              <a:buNone/>
            </a:pPr>
            <a:r>
              <a:rPr lang="en-US" altLang="en-US" sz="2300" b="1" dirty="0">
                <a:effectLst/>
                <a:latin typeface="Liberation Sans" panose="020B0604020202020204" pitchFamily="34" charset="0"/>
              </a:rPr>
              <a:t>Illustration: </a:t>
            </a:r>
            <a:r>
              <a:rPr lang="en-US" altLang="en-US" sz="2300" b="0" dirty="0" smtClean="0">
                <a:solidFill>
                  <a:schemeClr val="bg2"/>
                </a:solidFill>
                <a:effectLst/>
                <a:latin typeface="Liberation Sans" panose="020B0604020202020204" pitchFamily="34" charset="0"/>
              </a:rPr>
              <a:t>Stewart </a:t>
            </a:r>
            <a:r>
              <a:rPr lang="en-US" altLang="en-US" sz="2300" b="0" dirty="0">
                <a:solidFill>
                  <a:schemeClr val="bg2"/>
                </a:solidFill>
                <a:effectLst/>
                <a:latin typeface="Liberation Sans" panose="020B0604020202020204" pitchFamily="34" charset="0"/>
              </a:rPr>
              <a:t>Shipping Company is considering the purchase of a new front-end loader at a cost of $244,371. Net annual cash flows from this loader are estimated to be $100,000 a year for three years. Determine the internal rate of return on this front-end loader.</a:t>
            </a:r>
          </a:p>
        </p:txBody>
      </p:sp>
      <p:sp>
        <p:nvSpPr>
          <p:cNvPr id="804872" name="Rectangle 8"/>
          <p:cNvSpPr>
            <a:spLocks noChangeArrowheads="1"/>
          </p:cNvSpPr>
          <p:nvPr/>
        </p:nvSpPr>
        <p:spPr bwMode="auto">
          <a:xfrm>
            <a:off x="228600" y="5621741"/>
            <a:ext cx="2590800" cy="4623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bIns="46038">
            <a:spAutoFit/>
          </a:bodyPr>
          <a:lstStyle>
            <a:lvl1pPr marL="342900" indent="-342900">
              <a:spcBef>
                <a:spcPct val="0"/>
              </a:spcBef>
              <a:defRPr sz="2400">
                <a:solidFill>
                  <a:schemeClr val="tx1"/>
                </a:solidFill>
                <a:latin typeface="Times New Roman" pitchFamily="18" charset="0"/>
              </a:defRPr>
            </a:lvl1pPr>
            <a:lvl2pPr>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spcBef>
                <a:spcPts val="0"/>
              </a:spcBef>
              <a:buFont typeface="Wingdings" pitchFamily="2" charset="2"/>
              <a:buNone/>
            </a:pPr>
            <a:r>
              <a:rPr lang="en-US" altLang="en-US" sz="1200" b="1" dirty="0" smtClean="0">
                <a:effectLst/>
                <a:latin typeface="Liberation Sans" panose="020B0604020202020204" pitchFamily="34" charset="0"/>
              </a:rPr>
              <a:t>ILLUSTRATION 16-21</a:t>
            </a:r>
            <a:endParaRPr lang="en-US" altLang="en-US" sz="1200" b="1" dirty="0">
              <a:effectLst/>
              <a:latin typeface="Liberation Sans" panose="020B0604020202020204" pitchFamily="34" charset="0"/>
            </a:endParaRPr>
          </a:p>
          <a:p>
            <a:pPr algn="l">
              <a:spcBef>
                <a:spcPts val="0"/>
              </a:spcBef>
              <a:buFont typeface="Wingdings" pitchFamily="2" charset="2"/>
              <a:buNone/>
            </a:pPr>
            <a:r>
              <a:rPr lang="en-US" altLang="en-US" sz="1200" b="0" dirty="0">
                <a:effectLst/>
                <a:latin typeface="Liberation Sans" panose="020B0604020202020204" pitchFamily="34" charset="0"/>
              </a:rPr>
              <a:t>Estimation of internal rate of return</a:t>
            </a: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sz="2300"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effectLst/>
                <a:latin typeface="Liberation Sans" panose="020B0604020202020204" pitchFamily="34" charset="0"/>
              </a:rPr>
              <a:t>Internal Rate of Return Method</a:t>
            </a:r>
            <a:endParaRPr lang="en-US" altLang="en-US" sz="3200" b="1" dirty="0">
              <a:effectLst/>
              <a:latin typeface="Liberation Sans" panose="020B0604020202020204" pitchFamily="34" charset="0"/>
            </a:endParaRPr>
          </a:p>
        </p:txBody>
      </p:sp>
      <p:sp>
        <p:nvSpPr>
          <p:cNvPr id="1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pic>
        <p:nvPicPr>
          <p:cNvPr id="2" name="Picture 1"/>
          <p:cNvPicPr>
            <a:picLocks noChangeAspect="1"/>
          </p:cNvPicPr>
          <p:nvPr/>
        </p:nvPicPr>
        <p:blipFill>
          <a:blip r:embed="rId3"/>
          <a:stretch>
            <a:fillRect/>
          </a:stretch>
        </p:blipFill>
        <p:spPr>
          <a:xfrm>
            <a:off x="304800" y="3691998"/>
            <a:ext cx="8534400" cy="1870602"/>
          </a:xfrm>
          <a:prstGeom prst="rect">
            <a:avLst/>
          </a:prstGeom>
          <a:noFill/>
          <a:ln w="19050" algn="ctr">
            <a:solidFill>
              <a:schemeClr val="tx1"/>
            </a:solidFill>
            <a:miter lim="800000"/>
            <a:headEnd/>
            <a:tailEnd/>
          </a:ln>
          <a:effectLst/>
        </p:spPr>
      </p:pic>
    </p:spTree>
    <p:extLst>
      <p:ext uri="{BB962C8B-B14F-4D97-AF65-F5344CB8AC3E}">
        <p14:creationId xmlns:p14="http://schemas.microsoft.com/office/powerpoint/2010/main" val="1614858154"/>
      </p:ext>
    </p:extLst>
  </p:cSld>
  <p:clrMapOvr>
    <a:masterClrMapping/>
  </p:clrMapOvr>
  <p:transition>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57300" y="4713173"/>
            <a:ext cx="8829400" cy="1171057"/>
          </a:xfrm>
          <a:prstGeom prst="rect">
            <a:avLst/>
          </a:prstGeom>
        </p:spPr>
      </p:pic>
      <p:sp>
        <p:nvSpPr>
          <p:cNvPr id="806929" name="Rectangle 17"/>
          <p:cNvSpPr>
            <a:spLocks noChangeArrowheads="1"/>
          </p:cNvSpPr>
          <p:nvPr/>
        </p:nvSpPr>
        <p:spPr bwMode="auto">
          <a:xfrm>
            <a:off x="2590800" y="3802063"/>
            <a:ext cx="6248400" cy="62389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nSpc>
                <a:spcPct val="115000"/>
              </a:lnSpc>
              <a:spcBef>
                <a:spcPct val="50000"/>
              </a:spcBef>
              <a:buFont typeface="Wingdings" pitchFamily="2" charset="2"/>
              <a:buNone/>
            </a:pPr>
            <a:r>
              <a:rPr lang="en-US" altLang="en-US" sz="3000" b="0" dirty="0">
                <a:solidFill>
                  <a:schemeClr val="bg2"/>
                </a:solidFill>
                <a:effectLst/>
                <a:latin typeface="Liberation Sans" panose="020B0604020202020204" pitchFamily="34" charset="0"/>
              </a:rPr>
              <a:t>$244,371  </a:t>
            </a:r>
            <a:r>
              <a:rPr lang="en-US" altLang="en-US" sz="3000" b="0" dirty="0" smtClean="0">
                <a:solidFill>
                  <a:schemeClr val="bg2"/>
                </a:solidFill>
                <a:effectLst/>
                <a:latin typeface="Liberation Sans" panose="020B0604020202020204" pitchFamily="34" charset="0"/>
              </a:rPr>
              <a:t>÷  </a:t>
            </a:r>
            <a:r>
              <a:rPr lang="en-US" altLang="en-US" sz="3000" b="0" dirty="0">
                <a:solidFill>
                  <a:schemeClr val="bg2"/>
                </a:solidFill>
                <a:effectLst/>
                <a:latin typeface="Liberation Sans" panose="020B0604020202020204" pitchFamily="34" charset="0"/>
              </a:rPr>
              <a:t>$100,000  =  2.44371</a:t>
            </a:r>
          </a:p>
        </p:txBody>
      </p:sp>
      <p:sp>
        <p:nvSpPr>
          <p:cNvPr id="806917" name="Rectangle 5"/>
          <p:cNvSpPr>
            <a:spLocks noChangeArrowheads="1"/>
          </p:cNvSpPr>
          <p:nvPr/>
        </p:nvSpPr>
        <p:spPr bwMode="auto">
          <a:xfrm>
            <a:off x="533400" y="1295400"/>
            <a:ext cx="8305800" cy="90339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1440" tIns="46038" rIns="182562" bIns="46038">
            <a:spAutoFit/>
          </a:bodyPr>
          <a:lstStyle/>
          <a:p>
            <a:pPr algn="l">
              <a:lnSpc>
                <a:spcPct val="120000"/>
              </a:lnSpc>
              <a:spcBef>
                <a:spcPct val="50000"/>
              </a:spcBef>
              <a:buFont typeface="Wingdings" pitchFamily="2" charset="2"/>
              <a:buNone/>
            </a:pPr>
            <a:r>
              <a:rPr lang="en-US" altLang="en-US" sz="2300" dirty="0">
                <a:effectLst/>
                <a:latin typeface="Liberation Sans" panose="020B0604020202020204" pitchFamily="34" charset="0"/>
              </a:rPr>
              <a:t>An easier approach to solving for the internal rate of return when net annual cash flows are equal.</a:t>
            </a:r>
          </a:p>
        </p:txBody>
      </p:sp>
      <p:pic>
        <p:nvPicPr>
          <p:cNvPr id="80692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2553406"/>
            <a:ext cx="8382000" cy="799394"/>
          </a:xfrm>
          <a:prstGeom prst="rect">
            <a:avLst/>
          </a:prstGeom>
          <a:noFill/>
          <a:ln w="19050" algn="ctr">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806921" name="Rectangle 9"/>
          <p:cNvSpPr>
            <a:spLocks noChangeArrowheads="1"/>
          </p:cNvSpPr>
          <p:nvPr/>
        </p:nvSpPr>
        <p:spPr bwMode="auto">
          <a:xfrm>
            <a:off x="6172200" y="1842580"/>
            <a:ext cx="2819400"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smtClean="0">
                <a:effectLst/>
                <a:latin typeface="Liberation Sans" panose="020B0604020202020204" pitchFamily="34" charset="0"/>
              </a:rPr>
              <a:t>ILLUSTRATION 16-22</a:t>
            </a:r>
            <a:endParaRPr lang="en-US" altLang="en-US" sz="1200" b="1" dirty="0" smtClean="0">
              <a:effectLst/>
              <a:latin typeface="Liberation Sans" panose="020B0604020202020204" pitchFamily="34" charset="0"/>
            </a:endParaRPr>
          </a:p>
          <a:p>
            <a:pPr algn="l"/>
            <a:r>
              <a:rPr lang="en-US" altLang="en-US" sz="1200" dirty="0" smtClean="0">
                <a:effectLst/>
                <a:latin typeface="Liberation Sans" panose="020B0604020202020204" pitchFamily="34" charset="0"/>
              </a:rPr>
              <a:t>Formula </a:t>
            </a:r>
            <a:r>
              <a:rPr lang="en-US" altLang="en-US" sz="1200" dirty="0">
                <a:effectLst/>
                <a:latin typeface="Liberation Sans" panose="020B0604020202020204" pitchFamily="34" charset="0"/>
              </a:rPr>
              <a:t>for internal rate of return—even cash </a:t>
            </a:r>
            <a:r>
              <a:rPr lang="en-US" altLang="en-US" sz="1200" dirty="0" smtClean="0">
                <a:effectLst/>
                <a:latin typeface="Liberation Sans" panose="020B0604020202020204" pitchFamily="34" charset="0"/>
              </a:rPr>
              <a:t>flows</a:t>
            </a:r>
            <a:endParaRPr lang="en-US" altLang="en-US" sz="1200" dirty="0">
              <a:effectLst/>
              <a:latin typeface="Liberation Sans" panose="020B0604020202020204" pitchFamily="34" charset="0"/>
            </a:endParaRPr>
          </a:p>
        </p:txBody>
      </p:sp>
      <p:sp>
        <p:nvSpPr>
          <p:cNvPr id="806922" name="Rectangle 10"/>
          <p:cNvSpPr>
            <a:spLocks noChangeArrowheads="1"/>
          </p:cNvSpPr>
          <p:nvPr/>
        </p:nvSpPr>
        <p:spPr bwMode="auto">
          <a:xfrm>
            <a:off x="228600" y="3657600"/>
            <a:ext cx="2133600" cy="7937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lvl1pPr>
              <a:spcBef>
                <a:spcPct val="0"/>
              </a:spcBef>
              <a:defRPr sz="2400">
                <a:solidFill>
                  <a:schemeClr val="tx1"/>
                </a:solidFill>
                <a:latin typeface="Times New Roman" pitchFamily="18" charset="0"/>
              </a:defRPr>
            </a:lvl1pPr>
            <a:lvl2pPr marL="685800" indent="-457200">
              <a:spcBef>
                <a:spcPct val="0"/>
              </a:spcBef>
              <a:defRPr sz="2400">
                <a:solidFill>
                  <a:schemeClr val="tx1"/>
                </a:solidFill>
                <a:latin typeface="Times New Roman" pitchFamily="18" charset="0"/>
              </a:defRPr>
            </a:lvl2pPr>
            <a:lvl3pPr marL="1543050" indent="-457200">
              <a:spcBef>
                <a:spcPct val="0"/>
              </a:spcBef>
              <a:defRPr sz="2400">
                <a:solidFill>
                  <a:schemeClr val="tx1"/>
                </a:solidFill>
                <a:latin typeface="Times New Roman" pitchFamily="18" charset="0"/>
              </a:defRPr>
            </a:lvl3pPr>
            <a:lvl4pPr marL="2114550" indent="-457200">
              <a:spcBef>
                <a:spcPct val="0"/>
              </a:spcBef>
              <a:defRPr sz="2400">
                <a:solidFill>
                  <a:schemeClr val="tx1"/>
                </a:solidFill>
                <a:latin typeface="Times New Roman" pitchFamily="18" charset="0"/>
              </a:defRPr>
            </a:lvl4pPr>
            <a:lvl5pPr marL="2686050" indent="-457200">
              <a:spcBef>
                <a:spcPct val="0"/>
              </a:spcBef>
              <a:defRPr sz="2400">
                <a:solidFill>
                  <a:schemeClr val="tx1"/>
                </a:solidFill>
                <a:latin typeface="Times New Roman" pitchFamily="18" charset="0"/>
              </a:defRPr>
            </a:lvl5pPr>
            <a:lvl6pPr marL="3143250" indent="-457200" eaLnBrk="0" fontAlgn="base" hangingPunct="0">
              <a:spcBef>
                <a:spcPct val="0"/>
              </a:spcBef>
              <a:spcAft>
                <a:spcPct val="0"/>
              </a:spcAft>
              <a:defRPr sz="2400">
                <a:solidFill>
                  <a:schemeClr val="tx1"/>
                </a:solidFill>
                <a:latin typeface="Times New Roman" pitchFamily="18" charset="0"/>
              </a:defRPr>
            </a:lvl6pPr>
            <a:lvl7pPr marL="3600450" indent="-457200" eaLnBrk="0" fontAlgn="base" hangingPunct="0">
              <a:spcBef>
                <a:spcPct val="0"/>
              </a:spcBef>
              <a:spcAft>
                <a:spcPct val="0"/>
              </a:spcAft>
              <a:defRPr sz="2400">
                <a:solidFill>
                  <a:schemeClr val="tx1"/>
                </a:solidFill>
                <a:latin typeface="Times New Roman" pitchFamily="18" charset="0"/>
              </a:defRPr>
            </a:lvl7pPr>
            <a:lvl8pPr marL="4057650" indent="-457200" eaLnBrk="0" fontAlgn="base" hangingPunct="0">
              <a:spcBef>
                <a:spcPct val="0"/>
              </a:spcBef>
              <a:spcAft>
                <a:spcPct val="0"/>
              </a:spcAft>
              <a:defRPr sz="2400">
                <a:solidFill>
                  <a:schemeClr val="tx1"/>
                </a:solidFill>
                <a:latin typeface="Times New Roman" pitchFamily="18" charset="0"/>
              </a:defRPr>
            </a:lvl8pPr>
            <a:lvl9pPr marL="4514850" indent="-457200" eaLnBrk="0" fontAlgn="base" hangingPunct="0">
              <a:spcBef>
                <a:spcPct val="0"/>
              </a:spcBef>
              <a:spcAft>
                <a:spcPct val="0"/>
              </a:spcAft>
              <a:defRPr sz="2400">
                <a:solidFill>
                  <a:schemeClr val="tx1"/>
                </a:solidFill>
                <a:latin typeface="Times New Roman" pitchFamily="18" charset="0"/>
              </a:defRPr>
            </a:lvl9pPr>
          </a:lstStyle>
          <a:p>
            <a:pPr algn="ctr">
              <a:lnSpc>
                <a:spcPct val="115000"/>
              </a:lnSpc>
              <a:spcBef>
                <a:spcPct val="50000"/>
              </a:spcBef>
              <a:buFont typeface="Wingdings" pitchFamily="2" charset="2"/>
              <a:buNone/>
            </a:pPr>
            <a:r>
              <a:rPr lang="en-US" altLang="en-US" sz="2000" b="0" dirty="0">
                <a:solidFill>
                  <a:schemeClr val="bg2"/>
                </a:solidFill>
                <a:effectLst/>
                <a:latin typeface="Liberation Sans" panose="020B0604020202020204" pitchFamily="34" charset="0"/>
              </a:rPr>
              <a:t>Applying the formula:</a:t>
            </a:r>
          </a:p>
        </p:txBody>
      </p:sp>
      <p:sp>
        <p:nvSpPr>
          <p:cNvPr id="806926" name="Rectangle 14"/>
          <p:cNvSpPr>
            <a:spLocks noChangeArrowheads="1"/>
          </p:cNvSpPr>
          <p:nvPr/>
        </p:nvSpPr>
        <p:spPr bwMode="auto">
          <a:xfrm>
            <a:off x="2680648" y="3886200"/>
            <a:ext cx="1752600" cy="4572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06927" name="Rectangle 15"/>
          <p:cNvSpPr>
            <a:spLocks noChangeArrowheads="1"/>
          </p:cNvSpPr>
          <p:nvPr/>
        </p:nvSpPr>
        <p:spPr bwMode="auto">
          <a:xfrm>
            <a:off x="4909784" y="3886200"/>
            <a:ext cx="1752600" cy="4572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06928" name="Rectangle 16"/>
          <p:cNvSpPr>
            <a:spLocks noChangeArrowheads="1"/>
          </p:cNvSpPr>
          <p:nvPr/>
        </p:nvSpPr>
        <p:spPr bwMode="auto">
          <a:xfrm>
            <a:off x="7086600" y="3886200"/>
            <a:ext cx="1676400" cy="4572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06931" name="Rectangle 19"/>
          <p:cNvSpPr>
            <a:spLocks noChangeArrowheads="1"/>
          </p:cNvSpPr>
          <p:nvPr/>
        </p:nvSpPr>
        <p:spPr bwMode="auto">
          <a:xfrm>
            <a:off x="1143000" y="5596204"/>
            <a:ext cx="7924800" cy="369836"/>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06936" name="Line 24"/>
          <p:cNvSpPr>
            <a:spLocks noChangeShapeType="1"/>
          </p:cNvSpPr>
          <p:nvPr/>
        </p:nvSpPr>
        <p:spPr bwMode="auto">
          <a:xfrm flipH="1">
            <a:off x="7086600" y="4419600"/>
            <a:ext cx="457200" cy="814996"/>
          </a:xfrm>
          <a:prstGeom prst="line">
            <a:avLst/>
          </a:prstGeom>
          <a:noFill/>
          <a:ln w="28575">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dirty="0">
              <a:latin typeface="Liberation Sans" panose="020B0604020202020204" pitchFamily="34" charset="0"/>
            </a:endParaRPr>
          </a:p>
        </p:txBody>
      </p:sp>
      <p:sp>
        <p:nvSpPr>
          <p:cNvPr id="17"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sz="2300" dirty="0">
              <a:latin typeface="Liberation Sans" panose="020B0604020202020204" pitchFamily="34" charset="0"/>
            </a:endParaRPr>
          </a:p>
        </p:txBody>
      </p:sp>
      <p:sp>
        <p:nvSpPr>
          <p:cNvPr id="18" name="Rectangle 17"/>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effectLst/>
                <a:latin typeface="Liberation Sans" panose="020B0604020202020204" pitchFamily="34" charset="0"/>
              </a:rPr>
              <a:t>Internal Rate of Return Method</a:t>
            </a:r>
            <a:endParaRPr lang="en-US" altLang="en-US" sz="3200" b="1" dirty="0">
              <a:effectLst/>
              <a:latin typeface="Liberation Sans" panose="020B0604020202020204" pitchFamily="34" charset="0"/>
            </a:endParaRPr>
          </a:p>
        </p:txBody>
      </p:sp>
      <p:sp>
        <p:nvSpPr>
          <p:cNvPr id="1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sp>
        <p:nvSpPr>
          <p:cNvPr id="20" name="Rectangle 9"/>
          <p:cNvSpPr>
            <a:spLocks noChangeArrowheads="1"/>
          </p:cNvSpPr>
          <p:nvPr/>
        </p:nvSpPr>
        <p:spPr bwMode="auto">
          <a:xfrm>
            <a:off x="1066800" y="6096000"/>
            <a:ext cx="49530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smtClean="0">
                <a:effectLst/>
                <a:latin typeface="Liberation Sans" panose="020B0604020202020204" pitchFamily="34" charset="0"/>
              </a:rPr>
              <a:t>ILLUSTRATION 16-23</a:t>
            </a:r>
            <a:endParaRPr lang="en-US" altLang="en-US" sz="1200" b="1" dirty="0" smtClean="0">
              <a:effectLst/>
              <a:latin typeface="Liberation Sans" panose="020B0604020202020204" pitchFamily="34" charset="0"/>
            </a:endParaRPr>
          </a:p>
          <a:p>
            <a:pPr algn="l"/>
            <a:r>
              <a:rPr lang="en-US" altLang="en-US" sz="1200" dirty="0">
                <a:effectLst/>
                <a:latin typeface="Liberation Sans" panose="020B0604020202020204" pitchFamily="34" charset="0"/>
              </a:rPr>
              <a:t>Present value of a three-payment annuity</a:t>
            </a:r>
          </a:p>
        </p:txBody>
      </p:sp>
    </p:spTree>
    <p:extLst>
      <p:ext uri="{BB962C8B-B14F-4D97-AF65-F5344CB8AC3E}">
        <p14:creationId xmlns:p14="http://schemas.microsoft.com/office/powerpoint/2010/main" val="209796509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806926"/>
                                        </p:tgtEl>
                                      </p:cBhvr>
                                    </p:animEffect>
                                    <p:set>
                                      <p:cBhvr>
                                        <p:cTn id="7" dur="1" fill="hold">
                                          <p:stCondLst>
                                            <p:cond delay="499"/>
                                          </p:stCondLst>
                                        </p:cTn>
                                        <p:tgtEl>
                                          <p:spTgt spid="806926"/>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806927"/>
                                        </p:tgtEl>
                                      </p:cBhvr>
                                    </p:animEffect>
                                    <p:set>
                                      <p:cBhvr>
                                        <p:cTn id="12" dur="1" fill="hold">
                                          <p:stCondLst>
                                            <p:cond delay="499"/>
                                          </p:stCondLst>
                                        </p:cTn>
                                        <p:tgtEl>
                                          <p:spTgt spid="806927"/>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806928"/>
                                        </p:tgtEl>
                                      </p:cBhvr>
                                    </p:animEffect>
                                    <p:set>
                                      <p:cBhvr>
                                        <p:cTn id="17" dur="1" fill="hold">
                                          <p:stCondLst>
                                            <p:cond delay="499"/>
                                          </p:stCondLst>
                                        </p:cTn>
                                        <p:tgtEl>
                                          <p:spTgt spid="806928"/>
                                        </p:tgtEl>
                                        <p:attrNameLst>
                                          <p:attrName>style.visibility</p:attrName>
                                        </p:attrNameLst>
                                      </p:cBhvr>
                                      <p:to>
                                        <p:strVal val="hidden"/>
                                      </p:to>
                                    </p:set>
                                  </p:childTnLst>
                                </p:cTn>
                              </p:par>
                            </p:childTnLst>
                          </p:cTn>
                        </p:par>
                        <p:par>
                          <p:cTn id="18" fill="hold" nodeType="afterGroup">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806936"/>
                                        </p:tgtEl>
                                        <p:attrNameLst>
                                          <p:attrName>style.visibility</p:attrName>
                                        </p:attrNameLst>
                                      </p:cBhvr>
                                      <p:to>
                                        <p:strVal val="visible"/>
                                      </p:to>
                                    </p:set>
                                    <p:animEffect transition="in" filter="wipe(up)">
                                      <p:cBhvr>
                                        <p:cTn id="21" dur="500"/>
                                        <p:tgtEl>
                                          <p:spTgt spid="806936"/>
                                        </p:tgtEl>
                                      </p:cBhvr>
                                    </p:animEffect>
                                  </p:childTnLst>
                                </p:cTn>
                              </p:par>
                            </p:childTnLst>
                          </p:cTn>
                        </p:par>
                        <p:par>
                          <p:cTn id="22" fill="hold" nodeType="afterGroup">
                            <p:stCondLst>
                              <p:cond delay="1000"/>
                            </p:stCondLst>
                            <p:childTnLst>
                              <p:par>
                                <p:cTn id="23" presetID="22" presetClass="exit" presetSubtype="1" fill="hold" grpId="0" nodeType="afterEffect">
                                  <p:stCondLst>
                                    <p:cond delay="0"/>
                                  </p:stCondLst>
                                  <p:childTnLst>
                                    <p:animEffect transition="out" filter="wipe(up)">
                                      <p:cBhvr>
                                        <p:cTn id="24" dur="500"/>
                                        <p:tgtEl>
                                          <p:spTgt spid="806931"/>
                                        </p:tgtEl>
                                      </p:cBhvr>
                                    </p:animEffect>
                                    <p:set>
                                      <p:cBhvr>
                                        <p:cTn id="25" dur="1" fill="hold">
                                          <p:stCondLst>
                                            <p:cond delay="499"/>
                                          </p:stCondLst>
                                        </p:cTn>
                                        <p:tgtEl>
                                          <p:spTgt spid="8069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6926" grpId="0" animBg="1"/>
      <p:bldP spid="806927" grpId="0" animBg="1"/>
      <p:bldP spid="806928" grpId="0" animBg="1"/>
      <p:bldP spid="806931" grpId="0" animBg="1"/>
      <p:bldP spid="80693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94498" y="1278947"/>
            <a:ext cx="8355004" cy="4740853"/>
          </a:xfrm>
          <a:prstGeom prst="rect">
            <a:avLst/>
          </a:prstGeom>
        </p:spPr>
      </p:pic>
      <p:sp>
        <p:nvSpPr>
          <p:cNvPr id="808977" name="Rectangle 17"/>
          <p:cNvSpPr>
            <a:spLocks noChangeArrowheads="1"/>
          </p:cNvSpPr>
          <p:nvPr/>
        </p:nvSpPr>
        <p:spPr bwMode="auto">
          <a:xfrm>
            <a:off x="533400" y="1441355"/>
            <a:ext cx="1752600"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200" b="1" dirty="0" smtClean="0">
                <a:effectLst/>
                <a:latin typeface="Liberation Sans" panose="020B0604020202020204" pitchFamily="34" charset="0"/>
              </a:rPr>
              <a:t>ILLUSTRATION 16-24</a:t>
            </a:r>
            <a:endParaRPr lang="en-US" altLang="en-US" sz="1200" b="1" dirty="0">
              <a:effectLst/>
              <a:latin typeface="Liberation Sans" panose="020B0604020202020204" pitchFamily="34" charset="0"/>
            </a:endParaRPr>
          </a:p>
          <a:p>
            <a:pPr algn="l"/>
            <a:r>
              <a:rPr lang="en-US" altLang="en-US" sz="1200" dirty="0">
                <a:effectLst/>
                <a:latin typeface="Liberation Sans" panose="020B0604020202020204" pitchFamily="34" charset="0"/>
              </a:rPr>
              <a:t>Internal rate of return</a:t>
            </a:r>
          </a:p>
          <a:p>
            <a:pPr algn="l"/>
            <a:r>
              <a:rPr lang="en-US" altLang="en-US" sz="1200" dirty="0">
                <a:effectLst/>
                <a:latin typeface="Liberation Sans" panose="020B0604020202020204" pitchFamily="34" charset="0"/>
              </a:rPr>
              <a:t>decision criteria</a:t>
            </a:r>
          </a:p>
        </p:txBody>
      </p:sp>
      <p:sp>
        <p:nvSpPr>
          <p:cNvPr id="8"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sz="2300" dirty="0">
              <a:latin typeface="Liberation Sans" panose="020B0604020202020204" pitchFamily="34" charset="0"/>
            </a:endParaRPr>
          </a:p>
        </p:txBody>
      </p:sp>
      <p:sp>
        <p:nvSpPr>
          <p:cNvPr id="9" name="Rectangle 8"/>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effectLst/>
                <a:latin typeface="Liberation Sans" panose="020B0604020202020204" pitchFamily="34" charset="0"/>
              </a:rPr>
              <a:t>Internal Rate of Return Method</a:t>
            </a:r>
            <a:endParaRPr lang="en-US" altLang="en-US" sz="3200" b="1" dirty="0">
              <a:effectLst/>
              <a:latin typeface="Liberation Sans" panose="020B0604020202020204" pitchFamily="34" charset="0"/>
            </a:endParaRP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spTree>
    <p:extLst>
      <p:ext uri="{BB962C8B-B14F-4D97-AF65-F5344CB8AC3E}">
        <p14:creationId xmlns:p14="http://schemas.microsoft.com/office/powerpoint/2010/main" val="2192056614"/>
      </p:ext>
    </p:extLst>
  </p:cSld>
  <p:clrMapOvr>
    <a:masterClrMapping/>
  </p:clrMapOvr>
  <p:transition>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7162" name="Rectangle 10"/>
          <p:cNvSpPr>
            <a:spLocks noChangeArrowheads="1"/>
          </p:cNvSpPr>
          <p:nvPr/>
        </p:nvSpPr>
        <p:spPr bwMode="auto">
          <a:xfrm>
            <a:off x="533400" y="4933683"/>
            <a:ext cx="7924800" cy="93371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50000"/>
              </a:spcBef>
              <a:buClr>
                <a:srgbClr val="800000"/>
              </a:buClr>
              <a:buSzTx/>
              <a:buFont typeface="Wingdings" pitchFamily="2" charset="2"/>
              <a:buNone/>
            </a:pPr>
            <a:r>
              <a:rPr lang="en-US" altLang="en-US" sz="2300" b="0" dirty="0">
                <a:effectLst/>
                <a:latin typeface="Liberation Sans" panose="020B0604020202020204" pitchFamily="34" charset="0"/>
              </a:rPr>
              <a:t>Either method will provide management with relevant quantitative data for making capital budgeting decisions.</a:t>
            </a:r>
          </a:p>
        </p:txBody>
      </p:sp>
      <p:sp>
        <p:nvSpPr>
          <p:cNvPr id="9" name="Line 7"/>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US" sz="2300"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COMPARING DISCOUNTED CASH FLOW METHODS</a:t>
            </a:r>
            <a:endParaRPr lang="en-US" altLang="en-US" sz="3200" b="1" dirty="0">
              <a:solidFill>
                <a:schemeClr val="tx2">
                  <a:lumMod val="50000"/>
                </a:schemeClr>
              </a:solidFill>
              <a:effectLst/>
              <a:latin typeface="Liberation Sans" panose="020B0604020202020204" pitchFamily="34" charset="0"/>
            </a:endParaRPr>
          </a:p>
        </p:txBody>
      </p:sp>
      <p:sp>
        <p:nvSpPr>
          <p:cNvPr id="2" name="Rectangle 1"/>
          <p:cNvSpPr/>
          <p:nvPr/>
        </p:nvSpPr>
        <p:spPr>
          <a:xfrm>
            <a:off x="7010400" y="1156807"/>
            <a:ext cx="2057400" cy="646331"/>
          </a:xfrm>
          <a:prstGeom prst="rect">
            <a:avLst/>
          </a:prstGeom>
          <a:solidFill>
            <a:schemeClr val="accent3"/>
          </a:solidFill>
          <a:ln>
            <a:noFill/>
          </a:ln>
          <a:effectLst/>
        </p:spPr>
        <p:txBody>
          <a:bodyPr wrap="square">
            <a:spAutoFit/>
          </a:bodyPr>
          <a:lstStyle/>
          <a:p>
            <a:pPr algn="l"/>
            <a:r>
              <a:rPr lang="en-US" sz="1200" b="1" dirty="0" smtClean="0">
                <a:effectLst/>
                <a:latin typeface="Liberation Sans" panose="020B0604020202020204" pitchFamily="34" charset="0"/>
              </a:rPr>
              <a:t>ILLUSTRATION 16-25</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Comparison of discounted </a:t>
            </a:r>
            <a:r>
              <a:rPr lang="en-US" sz="1200" dirty="0" smtClean="0">
                <a:effectLst/>
                <a:latin typeface="Liberation Sans" panose="020B0604020202020204" pitchFamily="34" charset="0"/>
              </a:rPr>
              <a:t>cash flow </a:t>
            </a:r>
            <a:r>
              <a:rPr lang="en-US" sz="1200" dirty="0">
                <a:effectLst/>
                <a:latin typeface="Liberation Sans" panose="020B0604020202020204" pitchFamily="34" charset="0"/>
              </a:rPr>
              <a:t>methods</a:t>
            </a:r>
          </a:p>
        </p:txBody>
      </p:sp>
      <p:sp>
        <p:nvSpPr>
          <p:cNvPr id="1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pic>
        <p:nvPicPr>
          <p:cNvPr id="3" name="Picture 2"/>
          <p:cNvPicPr>
            <a:picLocks noChangeAspect="1"/>
          </p:cNvPicPr>
          <p:nvPr/>
        </p:nvPicPr>
        <p:blipFill>
          <a:blip r:embed="rId3"/>
          <a:stretch>
            <a:fillRect/>
          </a:stretch>
        </p:blipFill>
        <p:spPr>
          <a:xfrm>
            <a:off x="278123" y="1860120"/>
            <a:ext cx="8587753" cy="2964820"/>
          </a:xfrm>
          <a:prstGeom prst="rect">
            <a:avLst/>
          </a:prstGeom>
          <a:noFill/>
          <a:ln w="19050" algn="ctr">
            <a:solidFill>
              <a:schemeClr val="tx1"/>
            </a:solidFill>
            <a:miter lim="800000"/>
            <a:headEnd/>
            <a:tailEnd/>
          </a:ln>
          <a:effectLst/>
        </p:spPr>
      </p:pic>
    </p:spTree>
    <p:extLst>
      <p:ext uri="{BB962C8B-B14F-4D97-AF65-F5344CB8AC3E}">
        <p14:creationId xmlns:p14="http://schemas.microsoft.com/office/powerpoint/2010/main" val="743953425"/>
      </p:ext>
    </p:extLst>
  </p:cSld>
  <p:clrMapOvr>
    <a:masterClrMapping/>
  </p:clrMapOvr>
  <p:transition>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8" name="Rectangle 10"/>
          <p:cNvSpPr>
            <a:spLocks noChangeArrowheads="1"/>
          </p:cNvSpPr>
          <p:nvPr/>
        </p:nvSpPr>
        <p:spPr bwMode="auto">
          <a:xfrm>
            <a:off x="533400" y="1422400"/>
            <a:ext cx="8077200" cy="38765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spcBef>
                <a:spcPct val="0"/>
              </a:spcBef>
              <a:buFont typeface="Wingdings" pitchFamily="2" charset="2"/>
              <a:buNone/>
            </a:pPr>
            <a:r>
              <a:rPr lang="en-US" altLang="en-US" sz="2300" b="0" dirty="0">
                <a:effectLst/>
                <a:latin typeface="Liberation Sans" panose="020B0604020202020204" pitchFamily="34" charset="0"/>
              </a:rPr>
              <a:t>Watertown Paper Corporation is considering adding another machine for the manufacture of corrugated cardboard. The machine would cost $900,000. It would have an estimated life of 6 years and no salvage value. The company estimates that annual cash inflows would increase by $400,000 and that annual cash outflows would increase by $190,000. Management has a required rate of return of 9%. Calculate the internal rate of return on this project and discuss whether it should be accepted. </a:t>
            </a: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sp>
        <p:nvSpPr>
          <p:cNvPr id="8" name="Isosceles Triangle 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0" name="TextBox 9"/>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1" name="TextBox 10"/>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4</a:t>
            </a:r>
            <a:endParaRPr lang="en-US" sz="4000" b="1" i="0" dirty="0">
              <a:solidFill>
                <a:srgbClr val="E20000"/>
              </a:solidFill>
              <a:effectLst/>
              <a:latin typeface="+mn-lt"/>
            </a:endParaRPr>
          </a:p>
        </p:txBody>
      </p:sp>
      <p:sp>
        <p:nvSpPr>
          <p:cNvPr id="12" name="Rounded Rectangle 11"/>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200" b="1" dirty="0" smtClean="0">
                <a:solidFill>
                  <a:schemeClr val="accent3"/>
                </a:solidFill>
                <a:latin typeface="Liberation Sans" panose="020B0604020202020204" pitchFamily="34" charset="0"/>
              </a:rPr>
              <a:t>Internal Rate of Return</a:t>
            </a:r>
            <a:endParaRPr lang="en-US" sz="3200" b="1" dirty="0">
              <a:solidFill>
                <a:schemeClr val="accent3"/>
              </a:solidFill>
              <a:latin typeface="Liberation Sans" panose="020B0604020202020204" pitchFamily="34" charset="0"/>
            </a:endParaRPr>
          </a:p>
        </p:txBody>
      </p:sp>
      <p:cxnSp>
        <p:nvCxnSpPr>
          <p:cNvPr id="13" name="Straight Connector 1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4" name="Rectangle 13"/>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143891020"/>
      </p:ext>
    </p:extLst>
  </p:cSld>
  <p:clrMapOvr>
    <a:masterClrMapping/>
  </p:clrMapOvr>
  <p:transition>
    <p:wipe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3079" name="Rectangle 23"/>
          <p:cNvSpPr>
            <a:spLocks noChangeArrowheads="1"/>
          </p:cNvSpPr>
          <p:nvPr/>
        </p:nvSpPr>
        <p:spPr bwMode="auto">
          <a:xfrm>
            <a:off x="609600" y="2027238"/>
            <a:ext cx="7620000" cy="3156249"/>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tabLst>
                <a:tab pos="2057400" algn="l"/>
                <a:tab pos="6858000" algn="r"/>
              </a:tabLst>
              <a:defRPr sz="2400">
                <a:solidFill>
                  <a:schemeClr val="tx1"/>
                </a:solidFill>
                <a:latin typeface="Times New Roman" pitchFamily="18" charset="0"/>
              </a:defRPr>
            </a:lvl1pPr>
            <a:lvl2pPr>
              <a:spcBef>
                <a:spcPct val="0"/>
              </a:spcBef>
              <a:tabLst>
                <a:tab pos="2057400" algn="l"/>
                <a:tab pos="6858000" algn="r"/>
              </a:tabLst>
              <a:defRPr sz="2400">
                <a:solidFill>
                  <a:schemeClr val="tx1"/>
                </a:solidFill>
                <a:latin typeface="Times New Roman" pitchFamily="18" charset="0"/>
              </a:defRPr>
            </a:lvl2pPr>
            <a:lvl3pPr>
              <a:spcBef>
                <a:spcPct val="0"/>
              </a:spcBef>
              <a:tabLst>
                <a:tab pos="2057400" algn="l"/>
                <a:tab pos="6858000" algn="r"/>
              </a:tabLst>
              <a:defRPr sz="2400">
                <a:solidFill>
                  <a:schemeClr val="tx1"/>
                </a:solidFill>
                <a:latin typeface="Times New Roman" pitchFamily="18" charset="0"/>
              </a:defRPr>
            </a:lvl3pPr>
            <a:lvl4pPr>
              <a:spcBef>
                <a:spcPct val="0"/>
              </a:spcBef>
              <a:tabLst>
                <a:tab pos="2057400" algn="l"/>
                <a:tab pos="6858000" algn="r"/>
              </a:tabLst>
              <a:defRPr sz="2400">
                <a:solidFill>
                  <a:schemeClr val="tx1"/>
                </a:solidFill>
                <a:latin typeface="Times New Roman" pitchFamily="18" charset="0"/>
              </a:defRPr>
            </a:lvl4pPr>
            <a:lvl5pPr>
              <a:spcBef>
                <a:spcPct val="0"/>
              </a:spcBef>
              <a:tabLst>
                <a:tab pos="2057400" algn="l"/>
                <a:tab pos="6858000" algn="r"/>
              </a:tabLst>
              <a:defRPr sz="2400">
                <a:solidFill>
                  <a:schemeClr val="tx1"/>
                </a:solidFill>
                <a:latin typeface="Times New Roman" pitchFamily="18" charset="0"/>
              </a:defRPr>
            </a:lvl5pPr>
            <a:lvl6pPr eaLnBrk="0" fontAlgn="base" hangingPunct="0">
              <a:spcBef>
                <a:spcPct val="0"/>
              </a:spcBef>
              <a:spcAft>
                <a:spcPct val="0"/>
              </a:spcAft>
              <a:tabLst>
                <a:tab pos="2057400" algn="l"/>
                <a:tab pos="6858000" algn="r"/>
              </a:tabLst>
              <a:defRPr sz="2400">
                <a:solidFill>
                  <a:schemeClr val="tx1"/>
                </a:solidFill>
                <a:latin typeface="Times New Roman" pitchFamily="18" charset="0"/>
              </a:defRPr>
            </a:lvl6pPr>
            <a:lvl7pPr eaLnBrk="0" fontAlgn="base" hangingPunct="0">
              <a:spcBef>
                <a:spcPct val="0"/>
              </a:spcBef>
              <a:spcAft>
                <a:spcPct val="0"/>
              </a:spcAft>
              <a:tabLst>
                <a:tab pos="2057400" algn="l"/>
                <a:tab pos="6858000" algn="r"/>
              </a:tabLst>
              <a:defRPr sz="2400">
                <a:solidFill>
                  <a:schemeClr val="tx1"/>
                </a:solidFill>
                <a:latin typeface="Times New Roman" pitchFamily="18" charset="0"/>
              </a:defRPr>
            </a:lvl7pPr>
            <a:lvl8pPr eaLnBrk="0" fontAlgn="base" hangingPunct="0">
              <a:spcBef>
                <a:spcPct val="0"/>
              </a:spcBef>
              <a:spcAft>
                <a:spcPct val="0"/>
              </a:spcAft>
              <a:tabLst>
                <a:tab pos="2057400" algn="l"/>
                <a:tab pos="6858000" algn="r"/>
              </a:tabLst>
              <a:defRPr sz="2400">
                <a:solidFill>
                  <a:schemeClr val="tx1"/>
                </a:solidFill>
                <a:latin typeface="Times New Roman" pitchFamily="18" charset="0"/>
              </a:defRPr>
            </a:lvl8pPr>
            <a:lvl9pPr eaLnBrk="0" fontAlgn="base" hangingPunct="0">
              <a:spcBef>
                <a:spcPct val="0"/>
              </a:spcBef>
              <a:spcAft>
                <a:spcPct val="0"/>
              </a:spcAft>
              <a:tabLst>
                <a:tab pos="2057400" algn="l"/>
                <a:tab pos="6858000" algn="r"/>
              </a:tabLst>
              <a:defRPr sz="2400">
                <a:solidFill>
                  <a:schemeClr val="tx1"/>
                </a:solidFill>
                <a:latin typeface="Times New Roman" pitchFamily="18" charset="0"/>
              </a:defRPr>
            </a:lvl9pPr>
          </a:lstStyle>
          <a:p>
            <a:pPr>
              <a:lnSpc>
                <a:spcPct val="120000"/>
              </a:lnSpc>
              <a:spcBef>
                <a:spcPct val="30000"/>
              </a:spcBef>
              <a:buClrTx/>
              <a:buSzTx/>
              <a:buFontTx/>
              <a:buNone/>
            </a:pPr>
            <a:r>
              <a:rPr lang="en-US" altLang="en-US" sz="2200" b="0" dirty="0">
                <a:effectLst/>
                <a:latin typeface="Liberation Sans" panose="020B0604020202020204" pitchFamily="34" charset="0"/>
              </a:rPr>
              <a:t>Estimated annual cash inflows 	$400,000</a:t>
            </a:r>
          </a:p>
          <a:p>
            <a:pPr>
              <a:lnSpc>
                <a:spcPct val="120000"/>
              </a:lnSpc>
              <a:spcBef>
                <a:spcPct val="30000"/>
              </a:spcBef>
              <a:buClrTx/>
              <a:buSzTx/>
              <a:buFontTx/>
              <a:buNone/>
            </a:pPr>
            <a:r>
              <a:rPr lang="en-US" altLang="en-US" sz="2200" b="0" dirty="0">
                <a:effectLst/>
                <a:latin typeface="Liberation Sans" panose="020B0604020202020204" pitchFamily="34" charset="0"/>
              </a:rPr>
              <a:t>Estimated annual cash outflows 	190,000</a:t>
            </a:r>
          </a:p>
          <a:p>
            <a:pPr>
              <a:lnSpc>
                <a:spcPct val="120000"/>
              </a:lnSpc>
              <a:spcBef>
                <a:spcPct val="30000"/>
              </a:spcBef>
              <a:buClrTx/>
              <a:buSzTx/>
              <a:buFontTx/>
              <a:buNone/>
            </a:pPr>
            <a:r>
              <a:rPr lang="en-US" altLang="en-US" sz="2200" b="0" dirty="0">
                <a:effectLst/>
                <a:latin typeface="Liberation Sans" panose="020B0604020202020204" pitchFamily="34" charset="0"/>
              </a:rPr>
              <a:t>Net annual cash flow 	210,000</a:t>
            </a:r>
          </a:p>
          <a:p>
            <a:pPr>
              <a:lnSpc>
                <a:spcPct val="120000"/>
              </a:lnSpc>
              <a:spcBef>
                <a:spcPct val="65000"/>
              </a:spcBef>
              <a:buClrTx/>
              <a:buSzTx/>
              <a:buFontTx/>
              <a:buNone/>
            </a:pPr>
            <a:r>
              <a:rPr lang="en-US" altLang="en-US" sz="2200" b="0" dirty="0">
                <a:effectLst/>
                <a:latin typeface="Liberation Sans" panose="020B0604020202020204" pitchFamily="34" charset="0"/>
              </a:rPr>
              <a:t>Machine cost		900,000</a:t>
            </a:r>
          </a:p>
          <a:p>
            <a:pPr>
              <a:lnSpc>
                <a:spcPct val="120000"/>
              </a:lnSpc>
              <a:spcBef>
                <a:spcPct val="30000"/>
              </a:spcBef>
              <a:buClrTx/>
              <a:buSzTx/>
              <a:buFontTx/>
              <a:buNone/>
            </a:pPr>
            <a:r>
              <a:rPr lang="en-US" altLang="en-US" sz="2200" b="0" dirty="0">
                <a:effectLst/>
                <a:latin typeface="Liberation Sans" panose="020B0604020202020204" pitchFamily="34" charset="0"/>
              </a:rPr>
              <a:t>Net annual cash flow	210,000</a:t>
            </a:r>
          </a:p>
          <a:p>
            <a:pPr>
              <a:lnSpc>
                <a:spcPct val="120000"/>
              </a:lnSpc>
              <a:spcBef>
                <a:spcPct val="30000"/>
              </a:spcBef>
              <a:buClrTx/>
              <a:buSzTx/>
              <a:buFontTx/>
              <a:buNone/>
            </a:pPr>
            <a:r>
              <a:rPr lang="en-US" altLang="en-US" sz="2200" b="0" dirty="0">
                <a:effectLst/>
                <a:latin typeface="Liberation Sans" panose="020B0604020202020204" pitchFamily="34" charset="0"/>
              </a:rPr>
              <a:t>PV Factor		4.28571</a:t>
            </a:r>
          </a:p>
        </p:txBody>
      </p:sp>
      <p:sp>
        <p:nvSpPr>
          <p:cNvPr id="813087" name="Rectangle 31"/>
          <p:cNvSpPr>
            <a:spLocks noChangeArrowheads="1"/>
          </p:cNvSpPr>
          <p:nvPr/>
        </p:nvSpPr>
        <p:spPr bwMode="auto">
          <a:xfrm>
            <a:off x="556260" y="2133600"/>
            <a:ext cx="7879080" cy="3810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3088" name="Rectangle 32"/>
          <p:cNvSpPr>
            <a:spLocks noChangeArrowheads="1"/>
          </p:cNvSpPr>
          <p:nvPr/>
        </p:nvSpPr>
        <p:spPr bwMode="auto">
          <a:xfrm>
            <a:off x="556260" y="2590800"/>
            <a:ext cx="7879080" cy="3810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3089" name="Rectangle 33"/>
          <p:cNvSpPr>
            <a:spLocks noChangeArrowheads="1"/>
          </p:cNvSpPr>
          <p:nvPr/>
        </p:nvSpPr>
        <p:spPr bwMode="auto">
          <a:xfrm>
            <a:off x="556260" y="3048000"/>
            <a:ext cx="7879080" cy="3810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3090" name="Rectangle 34"/>
          <p:cNvSpPr>
            <a:spLocks noChangeArrowheads="1"/>
          </p:cNvSpPr>
          <p:nvPr/>
        </p:nvSpPr>
        <p:spPr bwMode="auto">
          <a:xfrm>
            <a:off x="556260" y="3733800"/>
            <a:ext cx="7879080" cy="3810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3091" name="Rectangle 35"/>
          <p:cNvSpPr>
            <a:spLocks noChangeArrowheads="1"/>
          </p:cNvSpPr>
          <p:nvPr/>
        </p:nvSpPr>
        <p:spPr bwMode="auto">
          <a:xfrm>
            <a:off x="556260" y="4191000"/>
            <a:ext cx="7879080" cy="3810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3092" name="Rectangle 36"/>
          <p:cNvSpPr>
            <a:spLocks noChangeArrowheads="1"/>
          </p:cNvSpPr>
          <p:nvPr/>
        </p:nvSpPr>
        <p:spPr bwMode="auto">
          <a:xfrm>
            <a:off x="556260" y="4724400"/>
            <a:ext cx="7879080" cy="3810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3095" name="Text Box 39"/>
          <p:cNvSpPr txBox="1">
            <a:spLocks noChangeArrowheads="1"/>
          </p:cNvSpPr>
          <p:nvPr/>
        </p:nvSpPr>
        <p:spPr bwMode="auto">
          <a:xfrm>
            <a:off x="6172200" y="2590800"/>
            <a:ext cx="457200" cy="43152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lvl1pPr marL="342900" indent="-342900">
              <a:spcBef>
                <a:spcPct val="0"/>
              </a:spcBef>
              <a:defRPr sz="2400">
                <a:solidFill>
                  <a:schemeClr val="tx1"/>
                </a:solidFill>
                <a:latin typeface="Times New Roman" pitchFamily="18" charset="0"/>
              </a:defRPr>
            </a:lvl1pPr>
            <a:lvl2pPr>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buFont typeface="Wingdings" pitchFamily="2" charset="2"/>
              <a:buNone/>
            </a:pPr>
            <a:r>
              <a:rPr lang="en-US" altLang="en-US" sz="2200" b="1" dirty="0">
                <a:solidFill>
                  <a:schemeClr val="bg2"/>
                </a:solidFill>
                <a:effectLst/>
                <a:latin typeface="Liberation Sans" panose="020B0604020202020204" pitchFamily="34" charset="0"/>
              </a:rPr>
              <a:t>+</a:t>
            </a:r>
          </a:p>
        </p:txBody>
      </p:sp>
      <p:sp>
        <p:nvSpPr>
          <p:cNvPr id="813096" name="Text Box 40"/>
          <p:cNvSpPr txBox="1">
            <a:spLocks noChangeArrowheads="1"/>
          </p:cNvSpPr>
          <p:nvPr/>
        </p:nvSpPr>
        <p:spPr bwMode="auto">
          <a:xfrm>
            <a:off x="6172200" y="4221163"/>
            <a:ext cx="457200" cy="43152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spAutoFit/>
          </a:bodyPr>
          <a:lstStyle>
            <a:lvl1pPr marL="342900" indent="-342900">
              <a:spcBef>
                <a:spcPct val="0"/>
              </a:spcBef>
              <a:defRPr sz="2400">
                <a:solidFill>
                  <a:schemeClr val="tx1"/>
                </a:solidFill>
                <a:latin typeface="Times New Roman" pitchFamily="18" charset="0"/>
              </a:defRPr>
            </a:lvl1pPr>
            <a:lvl2pPr>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buFont typeface="Wingdings" pitchFamily="2" charset="2"/>
              <a:buNone/>
            </a:pPr>
            <a:r>
              <a:rPr lang="en-US" altLang="en-US" sz="2200" b="1" dirty="0">
                <a:solidFill>
                  <a:schemeClr val="bg2"/>
                </a:solidFill>
                <a:effectLst/>
                <a:latin typeface="Liberation Sans" panose="020B0604020202020204" pitchFamily="34" charset="0"/>
                <a:cs typeface="Arial" charset="0"/>
              </a:rPr>
              <a:t>÷</a:t>
            </a:r>
          </a:p>
        </p:txBody>
      </p:sp>
      <p:sp>
        <p:nvSpPr>
          <p:cNvPr id="813058" name="Rectangle 2"/>
          <p:cNvSpPr>
            <a:spLocks noChangeArrowheads="1"/>
          </p:cNvSpPr>
          <p:nvPr/>
        </p:nvSpPr>
        <p:spPr bwMode="auto">
          <a:xfrm>
            <a:off x="533400" y="1371600"/>
            <a:ext cx="6076950" cy="5177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buFont typeface="Wingdings" pitchFamily="2" charset="2"/>
              <a:buNone/>
            </a:pPr>
            <a:r>
              <a:rPr lang="en-US" altLang="en-US" sz="2300" dirty="0">
                <a:effectLst/>
                <a:latin typeface="Liberation Sans" panose="020B0604020202020204" pitchFamily="34" charset="0"/>
              </a:rPr>
              <a:t>Calculate the internal rate of return.</a:t>
            </a:r>
          </a:p>
        </p:txBody>
      </p:sp>
      <p:sp>
        <p:nvSpPr>
          <p:cNvPr id="813081" name="Line 25"/>
          <p:cNvSpPr>
            <a:spLocks noChangeShapeType="1"/>
          </p:cNvSpPr>
          <p:nvPr/>
        </p:nvSpPr>
        <p:spPr bwMode="auto">
          <a:xfrm>
            <a:off x="6535008" y="2971800"/>
            <a:ext cx="1371600" cy="0"/>
          </a:xfrm>
          <a:prstGeom prst="line">
            <a:avLst/>
          </a:prstGeom>
          <a:noFill/>
          <a:ln w="285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dirty="0">
              <a:latin typeface="Liberation Sans" panose="020B0604020202020204" pitchFamily="34" charset="0"/>
            </a:endParaRPr>
          </a:p>
        </p:txBody>
      </p:sp>
      <p:sp>
        <p:nvSpPr>
          <p:cNvPr id="813082" name="Line 26"/>
          <p:cNvSpPr>
            <a:spLocks noChangeShapeType="1"/>
          </p:cNvSpPr>
          <p:nvPr/>
        </p:nvSpPr>
        <p:spPr bwMode="auto">
          <a:xfrm>
            <a:off x="6535008" y="3505200"/>
            <a:ext cx="1371600" cy="0"/>
          </a:xfrm>
          <a:prstGeom prst="line">
            <a:avLst/>
          </a:prstGeom>
          <a:noFill/>
          <a:ln w="285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dirty="0">
              <a:latin typeface="Liberation Sans" panose="020B0604020202020204" pitchFamily="34" charset="0"/>
            </a:endParaRPr>
          </a:p>
        </p:txBody>
      </p:sp>
      <p:sp>
        <p:nvSpPr>
          <p:cNvPr id="813083" name="Line 27"/>
          <p:cNvSpPr>
            <a:spLocks noChangeShapeType="1"/>
          </p:cNvSpPr>
          <p:nvPr/>
        </p:nvSpPr>
        <p:spPr bwMode="auto">
          <a:xfrm>
            <a:off x="6535008" y="4648200"/>
            <a:ext cx="1371600" cy="0"/>
          </a:xfrm>
          <a:prstGeom prst="line">
            <a:avLst/>
          </a:prstGeom>
          <a:noFill/>
          <a:ln w="285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dirty="0">
              <a:latin typeface="Liberation Sans" panose="020B0604020202020204" pitchFamily="34" charset="0"/>
            </a:endParaRPr>
          </a:p>
        </p:txBody>
      </p:sp>
      <p:sp>
        <p:nvSpPr>
          <p:cNvPr id="813084" name="Line 28"/>
          <p:cNvSpPr>
            <a:spLocks noChangeShapeType="1"/>
          </p:cNvSpPr>
          <p:nvPr/>
        </p:nvSpPr>
        <p:spPr bwMode="auto">
          <a:xfrm>
            <a:off x="6535008" y="5105400"/>
            <a:ext cx="1371600" cy="0"/>
          </a:xfrm>
          <a:prstGeom prst="line">
            <a:avLst/>
          </a:prstGeom>
          <a:noFill/>
          <a:ln w="285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dirty="0">
              <a:latin typeface="Liberation Sans" panose="020B0604020202020204" pitchFamily="34" charset="0"/>
            </a:endParaRPr>
          </a:p>
        </p:txBody>
      </p:sp>
      <p:sp>
        <p:nvSpPr>
          <p:cNvPr id="813085" name="Line 29"/>
          <p:cNvSpPr>
            <a:spLocks noChangeShapeType="1"/>
          </p:cNvSpPr>
          <p:nvPr/>
        </p:nvSpPr>
        <p:spPr bwMode="auto">
          <a:xfrm>
            <a:off x="6535008" y="5181600"/>
            <a:ext cx="1371600" cy="0"/>
          </a:xfrm>
          <a:prstGeom prst="line">
            <a:avLst/>
          </a:prstGeom>
          <a:noFill/>
          <a:ln w="285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dirty="0">
              <a:latin typeface="Liberation Sans" panose="020B0604020202020204" pitchFamily="34" charset="0"/>
            </a:endParaRPr>
          </a:p>
        </p:txBody>
      </p:sp>
      <p:sp>
        <p:nvSpPr>
          <p:cNvPr id="813086" name="Rectangle 30"/>
          <p:cNvSpPr>
            <a:spLocks noChangeArrowheads="1"/>
          </p:cNvSpPr>
          <p:nvPr/>
        </p:nvSpPr>
        <p:spPr bwMode="auto">
          <a:xfrm>
            <a:off x="533400" y="5487000"/>
            <a:ext cx="8077200" cy="456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tabLst>
                <a:tab pos="2057400" algn="l"/>
              </a:tabLst>
              <a:defRPr sz="2400">
                <a:solidFill>
                  <a:schemeClr val="tx1"/>
                </a:solidFill>
                <a:latin typeface="Times New Roman" pitchFamily="18" charset="0"/>
              </a:defRPr>
            </a:lvl1pPr>
            <a:lvl2pPr>
              <a:spcBef>
                <a:spcPct val="0"/>
              </a:spcBef>
              <a:tabLst>
                <a:tab pos="2057400" algn="l"/>
              </a:tabLst>
              <a:defRPr sz="2400">
                <a:solidFill>
                  <a:schemeClr val="tx1"/>
                </a:solidFill>
                <a:latin typeface="Times New Roman" pitchFamily="18" charset="0"/>
              </a:defRPr>
            </a:lvl2pPr>
            <a:lvl3pPr>
              <a:spcBef>
                <a:spcPct val="0"/>
              </a:spcBef>
              <a:tabLst>
                <a:tab pos="2057400" algn="l"/>
              </a:tabLst>
              <a:defRPr sz="2400">
                <a:solidFill>
                  <a:schemeClr val="tx1"/>
                </a:solidFill>
                <a:latin typeface="Times New Roman" pitchFamily="18" charset="0"/>
              </a:defRPr>
            </a:lvl3pPr>
            <a:lvl4pPr>
              <a:spcBef>
                <a:spcPct val="0"/>
              </a:spcBef>
              <a:tabLst>
                <a:tab pos="2057400" algn="l"/>
              </a:tabLst>
              <a:defRPr sz="2400">
                <a:solidFill>
                  <a:schemeClr val="tx1"/>
                </a:solidFill>
                <a:latin typeface="Times New Roman" pitchFamily="18" charset="0"/>
              </a:defRPr>
            </a:lvl4pPr>
            <a:lvl5pPr>
              <a:spcBef>
                <a:spcPct val="0"/>
              </a:spcBef>
              <a:tabLst>
                <a:tab pos="2057400" algn="l"/>
              </a:tabLst>
              <a:defRPr sz="2400">
                <a:solidFill>
                  <a:schemeClr val="tx1"/>
                </a:solidFill>
                <a:latin typeface="Times New Roman" pitchFamily="18" charset="0"/>
              </a:defRPr>
            </a:lvl5pPr>
            <a:lvl6pPr eaLnBrk="0" fontAlgn="base" hangingPunct="0">
              <a:spcBef>
                <a:spcPct val="0"/>
              </a:spcBef>
              <a:spcAft>
                <a:spcPct val="0"/>
              </a:spcAft>
              <a:tabLst>
                <a:tab pos="2057400" algn="l"/>
              </a:tabLst>
              <a:defRPr sz="2400">
                <a:solidFill>
                  <a:schemeClr val="tx1"/>
                </a:solidFill>
                <a:latin typeface="Times New Roman" pitchFamily="18" charset="0"/>
              </a:defRPr>
            </a:lvl6pPr>
            <a:lvl7pPr eaLnBrk="0" fontAlgn="base" hangingPunct="0">
              <a:spcBef>
                <a:spcPct val="0"/>
              </a:spcBef>
              <a:spcAft>
                <a:spcPct val="0"/>
              </a:spcAft>
              <a:tabLst>
                <a:tab pos="2057400" algn="l"/>
              </a:tabLst>
              <a:defRPr sz="2400">
                <a:solidFill>
                  <a:schemeClr val="tx1"/>
                </a:solidFill>
                <a:latin typeface="Times New Roman" pitchFamily="18" charset="0"/>
              </a:defRPr>
            </a:lvl7pPr>
            <a:lvl8pPr eaLnBrk="0" fontAlgn="base" hangingPunct="0">
              <a:spcBef>
                <a:spcPct val="0"/>
              </a:spcBef>
              <a:spcAft>
                <a:spcPct val="0"/>
              </a:spcAft>
              <a:tabLst>
                <a:tab pos="2057400" algn="l"/>
              </a:tabLst>
              <a:defRPr sz="2400">
                <a:solidFill>
                  <a:schemeClr val="tx1"/>
                </a:solidFill>
                <a:latin typeface="Times New Roman" pitchFamily="18" charset="0"/>
              </a:defRPr>
            </a:lvl8pPr>
            <a:lvl9pPr eaLnBrk="0" fontAlgn="base" hangingPunct="0">
              <a:spcBef>
                <a:spcPct val="0"/>
              </a:spcBef>
              <a:spcAft>
                <a:spcPct val="0"/>
              </a:spcAft>
              <a:tabLst>
                <a:tab pos="2057400" algn="l"/>
              </a:tabLst>
              <a:defRPr sz="2400">
                <a:solidFill>
                  <a:schemeClr val="tx1"/>
                </a:solidFill>
                <a:latin typeface="Times New Roman" pitchFamily="18" charset="0"/>
              </a:defRPr>
            </a:lvl9pPr>
          </a:lstStyle>
          <a:p>
            <a:pPr algn="l">
              <a:lnSpc>
                <a:spcPct val="125000"/>
              </a:lnSpc>
              <a:spcBef>
                <a:spcPct val="50000"/>
              </a:spcBef>
              <a:buClrTx/>
              <a:buSzTx/>
              <a:buFontTx/>
              <a:buNone/>
            </a:pPr>
            <a:r>
              <a:rPr lang="en-US" altLang="en-US" sz="2100" b="0" dirty="0">
                <a:effectLst/>
                <a:latin typeface="Liberation Sans" panose="020B0604020202020204" pitchFamily="34" charset="0"/>
              </a:rPr>
              <a:t>Now, find the rate that corresponds to the present value factor.</a:t>
            </a:r>
          </a:p>
        </p:txBody>
      </p:sp>
      <p:sp>
        <p:nvSpPr>
          <p:cNvPr id="2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sp>
        <p:nvSpPr>
          <p:cNvPr id="24" name="Isosceles Triangle 23"/>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5" name="TextBox 24"/>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6" name="TextBox 25"/>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4</a:t>
            </a:r>
            <a:endParaRPr lang="en-US" sz="4000" b="1" i="0" dirty="0">
              <a:solidFill>
                <a:srgbClr val="E20000"/>
              </a:solidFill>
              <a:effectLst/>
              <a:latin typeface="+mn-lt"/>
            </a:endParaRPr>
          </a:p>
        </p:txBody>
      </p:sp>
      <p:sp>
        <p:nvSpPr>
          <p:cNvPr id="27" name="Rounded Rectangle 26"/>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200" b="1" dirty="0" smtClean="0">
                <a:solidFill>
                  <a:schemeClr val="accent3"/>
                </a:solidFill>
                <a:latin typeface="Liberation Sans" panose="020B0604020202020204" pitchFamily="34" charset="0"/>
              </a:rPr>
              <a:t>Internal Rate of Return</a:t>
            </a:r>
            <a:endParaRPr lang="en-US" sz="3200" b="1" dirty="0">
              <a:solidFill>
                <a:schemeClr val="accent3"/>
              </a:solidFill>
              <a:latin typeface="Liberation Sans" panose="020B0604020202020204" pitchFamily="34" charset="0"/>
            </a:endParaRPr>
          </a:p>
        </p:txBody>
      </p:sp>
      <p:cxnSp>
        <p:nvCxnSpPr>
          <p:cNvPr id="28" name="Straight Connector 27"/>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9" name="Rectangle 28"/>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94317730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813087"/>
                                        </p:tgtEl>
                                      </p:cBhvr>
                                    </p:animEffect>
                                    <p:set>
                                      <p:cBhvr>
                                        <p:cTn id="7" dur="1" fill="hold">
                                          <p:stCondLst>
                                            <p:cond delay="499"/>
                                          </p:stCondLst>
                                        </p:cTn>
                                        <p:tgtEl>
                                          <p:spTgt spid="81308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813088"/>
                                        </p:tgtEl>
                                      </p:cBhvr>
                                    </p:animEffect>
                                    <p:set>
                                      <p:cBhvr>
                                        <p:cTn id="12" dur="1" fill="hold">
                                          <p:stCondLst>
                                            <p:cond delay="499"/>
                                          </p:stCondLst>
                                        </p:cTn>
                                        <p:tgtEl>
                                          <p:spTgt spid="81308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813089"/>
                                        </p:tgtEl>
                                      </p:cBhvr>
                                    </p:animEffect>
                                    <p:set>
                                      <p:cBhvr>
                                        <p:cTn id="17" dur="1" fill="hold">
                                          <p:stCondLst>
                                            <p:cond delay="499"/>
                                          </p:stCondLst>
                                        </p:cTn>
                                        <p:tgtEl>
                                          <p:spTgt spid="81308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813090"/>
                                        </p:tgtEl>
                                      </p:cBhvr>
                                    </p:animEffect>
                                    <p:set>
                                      <p:cBhvr>
                                        <p:cTn id="22" dur="1" fill="hold">
                                          <p:stCondLst>
                                            <p:cond delay="499"/>
                                          </p:stCondLst>
                                        </p:cTn>
                                        <p:tgtEl>
                                          <p:spTgt spid="81309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813091"/>
                                        </p:tgtEl>
                                      </p:cBhvr>
                                    </p:animEffect>
                                    <p:set>
                                      <p:cBhvr>
                                        <p:cTn id="27" dur="1" fill="hold">
                                          <p:stCondLst>
                                            <p:cond delay="499"/>
                                          </p:stCondLst>
                                        </p:cTn>
                                        <p:tgtEl>
                                          <p:spTgt spid="81309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813092"/>
                                        </p:tgtEl>
                                      </p:cBhvr>
                                    </p:animEffect>
                                    <p:set>
                                      <p:cBhvr>
                                        <p:cTn id="32" dur="1" fill="hold">
                                          <p:stCondLst>
                                            <p:cond delay="499"/>
                                          </p:stCondLst>
                                        </p:cTn>
                                        <p:tgtEl>
                                          <p:spTgt spid="81309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3087" grpId="0" animBg="1"/>
      <p:bldP spid="813088" grpId="0" animBg="1"/>
      <p:bldP spid="813089" grpId="0" animBg="1"/>
      <p:bldP spid="813090" grpId="0" animBg="1"/>
      <p:bldP spid="813091" grpId="0" animBg="1"/>
      <p:bldP spid="81309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511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809875"/>
            <a:ext cx="8296275" cy="2317750"/>
          </a:xfrm>
          <a:prstGeom prst="rect">
            <a:avLst/>
          </a:prstGeom>
          <a:noFill/>
          <a:ln w="12700" algn="ctr">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pic>
      <p:sp>
        <p:nvSpPr>
          <p:cNvPr id="815113" name="Rectangle 9"/>
          <p:cNvSpPr>
            <a:spLocks noChangeArrowheads="1"/>
          </p:cNvSpPr>
          <p:nvPr/>
        </p:nvSpPr>
        <p:spPr bwMode="auto">
          <a:xfrm>
            <a:off x="838200" y="2049463"/>
            <a:ext cx="7620000" cy="498598"/>
          </a:xfrm>
          <a:prstGeom prst="rect">
            <a:avLst/>
          </a:prstGeom>
          <a:solidFill>
            <a:schemeClr val="bg1"/>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tabLst>
                <a:tab pos="2057400" algn="l"/>
                <a:tab pos="6858000" algn="r"/>
              </a:tabLst>
              <a:defRPr sz="2400">
                <a:solidFill>
                  <a:schemeClr val="tx1"/>
                </a:solidFill>
                <a:latin typeface="Times New Roman" pitchFamily="18" charset="0"/>
              </a:defRPr>
            </a:lvl1pPr>
            <a:lvl2pPr>
              <a:spcBef>
                <a:spcPct val="0"/>
              </a:spcBef>
              <a:tabLst>
                <a:tab pos="2057400" algn="l"/>
                <a:tab pos="6858000" algn="r"/>
              </a:tabLst>
              <a:defRPr sz="2400">
                <a:solidFill>
                  <a:schemeClr val="tx1"/>
                </a:solidFill>
                <a:latin typeface="Times New Roman" pitchFamily="18" charset="0"/>
              </a:defRPr>
            </a:lvl2pPr>
            <a:lvl3pPr>
              <a:spcBef>
                <a:spcPct val="0"/>
              </a:spcBef>
              <a:tabLst>
                <a:tab pos="2057400" algn="l"/>
                <a:tab pos="6858000" algn="r"/>
              </a:tabLst>
              <a:defRPr sz="2400">
                <a:solidFill>
                  <a:schemeClr val="tx1"/>
                </a:solidFill>
                <a:latin typeface="Times New Roman" pitchFamily="18" charset="0"/>
              </a:defRPr>
            </a:lvl3pPr>
            <a:lvl4pPr>
              <a:spcBef>
                <a:spcPct val="0"/>
              </a:spcBef>
              <a:tabLst>
                <a:tab pos="2057400" algn="l"/>
                <a:tab pos="6858000" algn="r"/>
              </a:tabLst>
              <a:defRPr sz="2400">
                <a:solidFill>
                  <a:schemeClr val="tx1"/>
                </a:solidFill>
                <a:latin typeface="Times New Roman" pitchFamily="18" charset="0"/>
              </a:defRPr>
            </a:lvl4pPr>
            <a:lvl5pPr>
              <a:spcBef>
                <a:spcPct val="0"/>
              </a:spcBef>
              <a:tabLst>
                <a:tab pos="2057400" algn="l"/>
                <a:tab pos="6858000" algn="r"/>
              </a:tabLst>
              <a:defRPr sz="2400">
                <a:solidFill>
                  <a:schemeClr val="tx1"/>
                </a:solidFill>
                <a:latin typeface="Times New Roman" pitchFamily="18" charset="0"/>
              </a:defRPr>
            </a:lvl5pPr>
            <a:lvl6pPr eaLnBrk="0" fontAlgn="base" hangingPunct="0">
              <a:spcBef>
                <a:spcPct val="0"/>
              </a:spcBef>
              <a:spcAft>
                <a:spcPct val="0"/>
              </a:spcAft>
              <a:tabLst>
                <a:tab pos="2057400" algn="l"/>
                <a:tab pos="6858000" algn="r"/>
              </a:tabLst>
              <a:defRPr sz="2400">
                <a:solidFill>
                  <a:schemeClr val="tx1"/>
                </a:solidFill>
                <a:latin typeface="Times New Roman" pitchFamily="18" charset="0"/>
              </a:defRPr>
            </a:lvl6pPr>
            <a:lvl7pPr eaLnBrk="0" fontAlgn="base" hangingPunct="0">
              <a:spcBef>
                <a:spcPct val="0"/>
              </a:spcBef>
              <a:spcAft>
                <a:spcPct val="0"/>
              </a:spcAft>
              <a:tabLst>
                <a:tab pos="2057400" algn="l"/>
                <a:tab pos="6858000" algn="r"/>
              </a:tabLst>
              <a:defRPr sz="2400">
                <a:solidFill>
                  <a:schemeClr val="tx1"/>
                </a:solidFill>
                <a:latin typeface="Times New Roman" pitchFamily="18" charset="0"/>
              </a:defRPr>
            </a:lvl7pPr>
            <a:lvl8pPr eaLnBrk="0" fontAlgn="base" hangingPunct="0">
              <a:spcBef>
                <a:spcPct val="0"/>
              </a:spcBef>
              <a:spcAft>
                <a:spcPct val="0"/>
              </a:spcAft>
              <a:tabLst>
                <a:tab pos="2057400" algn="l"/>
                <a:tab pos="6858000" algn="r"/>
              </a:tabLst>
              <a:defRPr sz="2400">
                <a:solidFill>
                  <a:schemeClr val="tx1"/>
                </a:solidFill>
                <a:latin typeface="Times New Roman" pitchFamily="18" charset="0"/>
              </a:defRPr>
            </a:lvl8pPr>
            <a:lvl9pPr eaLnBrk="0" fontAlgn="base" hangingPunct="0">
              <a:spcBef>
                <a:spcPct val="0"/>
              </a:spcBef>
              <a:spcAft>
                <a:spcPct val="0"/>
              </a:spcAft>
              <a:tabLst>
                <a:tab pos="2057400" algn="l"/>
                <a:tab pos="6858000" algn="r"/>
              </a:tabLst>
              <a:defRPr sz="2400">
                <a:solidFill>
                  <a:schemeClr val="tx1"/>
                </a:solidFill>
                <a:latin typeface="Times New Roman" pitchFamily="18" charset="0"/>
              </a:defRPr>
            </a:lvl9pPr>
          </a:lstStyle>
          <a:p>
            <a:pPr>
              <a:lnSpc>
                <a:spcPct val="120000"/>
              </a:lnSpc>
              <a:spcBef>
                <a:spcPct val="30000"/>
              </a:spcBef>
              <a:buClrTx/>
              <a:buSzTx/>
              <a:buFontTx/>
              <a:buNone/>
            </a:pPr>
            <a:r>
              <a:rPr lang="en-US" altLang="en-US" sz="2200" b="0" dirty="0">
                <a:effectLst/>
                <a:latin typeface="Liberation Sans" panose="020B0604020202020204" pitchFamily="34" charset="0"/>
              </a:rPr>
              <a:t>PV Factor		4.28571</a:t>
            </a:r>
          </a:p>
        </p:txBody>
      </p:sp>
      <p:sp>
        <p:nvSpPr>
          <p:cNvPr id="815114" name="Rectangle 10"/>
          <p:cNvSpPr>
            <a:spLocks noChangeArrowheads="1"/>
          </p:cNvSpPr>
          <p:nvPr/>
        </p:nvSpPr>
        <p:spPr bwMode="auto">
          <a:xfrm>
            <a:off x="5562600" y="4733925"/>
            <a:ext cx="1524000" cy="228600"/>
          </a:xfrm>
          <a:prstGeom prst="rect">
            <a:avLst/>
          </a:prstGeom>
          <a:noFill/>
          <a:ln w="19050" algn="ctr">
            <a:solidFill>
              <a:srgbClr val="CC00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5115" name="Line 11"/>
          <p:cNvSpPr>
            <a:spLocks noChangeShapeType="1"/>
          </p:cNvSpPr>
          <p:nvPr/>
        </p:nvSpPr>
        <p:spPr bwMode="auto">
          <a:xfrm flipH="1">
            <a:off x="6324600" y="2536825"/>
            <a:ext cx="1066800" cy="2057400"/>
          </a:xfrm>
          <a:prstGeom prst="line">
            <a:avLst/>
          </a:prstGeom>
          <a:noFill/>
          <a:ln w="1905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dirty="0">
              <a:latin typeface="Liberation Sans" panose="020B0604020202020204" pitchFamily="34" charset="0"/>
            </a:endParaRPr>
          </a:p>
        </p:txBody>
      </p:sp>
      <p:sp>
        <p:nvSpPr>
          <p:cNvPr id="815116" name="Rectangle 12"/>
          <p:cNvSpPr>
            <a:spLocks noChangeArrowheads="1"/>
          </p:cNvSpPr>
          <p:nvPr/>
        </p:nvSpPr>
        <p:spPr bwMode="auto">
          <a:xfrm>
            <a:off x="457200" y="5334000"/>
            <a:ext cx="8534400" cy="9424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buFont typeface="Wingdings" pitchFamily="2" charset="2"/>
              <a:buNone/>
            </a:pPr>
            <a:r>
              <a:rPr lang="en-US" altLang="en-US" sz="2300" dirty="0">
                <a:effectLst/>
                <a:latin typeface="Liberation Sans" panose="020B0604020202020204" pitchFamily="34" charset="0"/>
              </a:rPr>
              <a:t>Since the required rate of return is only 9%, the project should be accepted.</a:t>
            </a:r>
          </a:p>
        </p:txBody>
      </p:sp>
      <p:sp>
        <p:nvSpPr>
          <p:cNvPr id="815118" name="Oval 14"/>
          <p:cNvSpPr>
            <a:spLocks noChangeArrowheads="1"/>
          </p:cNvSpPr>
          <p:nvPr/>
        </p:nvSpPr>
        <p:spPr bwMode="auto">
          <a:xfrm>
            <a:off x="2590800" y="2841625"/>
            <a:ext cx="228600" cy="228600"/>
          </a:xfrm>
          <a:prstGeom prst="ellipse">
            <a:avLst/>
          </a:prstGeom>
          <a:solidFill>
            <a:srgbClr val="F2F2F2"/>
          </a:solidFill>
          <a:ln>
            <a:noFill/>
          </a:ln>
          <a:effectLst/>
          <a:extLst>
            <a:ext uri="{91240B29-F687-4F45-9708-019B960494DF}">
              <a14:hiddenLine xmlns:a14="http://schemas.microsoft.com/office/drawing/2010/main" w="12700" algn="ctr">
                <a:solidFill>
                  <a:schemeClr val="tx1"/>
                </a:solidFill>
                <a:round/>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15121" name="Rectangle 17"/>
          <p:cNvSpPr>
            <a:spLocks noChangeArrowheads="1"/>
          </p:cNvSpPr>
          <p:nvPr/>
        </p:nvSpPr>
        <p:spPr bwMode="auto">
          <a:xfrm>
            <a:off x="533400" y="1371600"/>
            <a:ext cx="7696200" cy="5177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buFont typeface="Wingdings" pitchFamily="2" charset="2"/>
              <a:buNone/>
            </a:pPr>
            <a:r>
              <a:rPr lang="en-US" altLang="en-US" sz="2300" dirty="0">
                <a:effectLst/>
                <a:latin typeface="Liberation Sans" panose="020B0604020202020204" pitchFamily="34" charset="0"/>
              </a:rPr>
              <a:t>Find the rate that corresponds to the present value factor.</a:t>
            </a:r>
          </a:p>
        </p:txBody>
      </p:sp>
      <p:sp>
        <p:nvSpPr>
          <p:cNvPr id="14"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4</a:t>
            </a:r>
            <a:endParaRPr lang="en-US" altLang="en-US" dirty="0">
              <a:effectLst/>
            </a:endParaRPr>
          </a:p>
        </p:txBody>
      </p:sp>
      <p:sp>
        <p:nvSpPr>
          <p:cNvPr id="15" name="Isosceles Triangle 14"/>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6" name="TextBox 1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7" name="TextBox 16"/>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effectLst/>
                <a:latin typeface="+mn-lt"/>
              </a:rPr>
              <a:t>4</a:t>
            </a:r>
            <a:endParaRPr lang="en-US" sz="4000" b="1" i="0" dirty="0">
              <a:solidFill>
                <a:srgbClr val="E20000"/>
              </a:solidFill>
              <a:effectLst/>
              <a:latin typeface="+mn-lt"/>
            </a:endParaRPr>
          </a:p>
        </p:txBody>
      </p:sp>
      <p:sp>
        <p:nvSpPr>
          <p:cNvPr id="18" name="Rounded Rectangle 17"/>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200" b="1" dirty="0" smtClean="0">
                <a:solidFill>
                  <a:schemeClr val="accent3"/>
                </a:solidFill>
                <a:latin typeface="Liberation Sans" panose="020B0604020202020204" pitchFamily="34" charset="0"/>
              </a:rPr>
              <a:t>Internal Rate of Return</a:t>
            </a:r>
            <a:endParaRPr lang="en-US" sz="3200" b="1" dirty="0">
              <a:solidFill>
                <a:schemeClr val="accent3"/>
              </a:solidFill>
              <a:latin typeface="Liberation Sans" panose="020B0604020202020204" pitchFamily="34" charset="0"/>
            </a:endParaRPr>
          </a:p>
        </p:txBody>
      </p:sp>
      <p:cxnSp>
        <p:nvCxnSpPr>
          <p:cNvPr id="19" name="Straight Connector 18"/>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0" name="Rectangle 19"/>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07193841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5115"/>
                                        </p:tgtEl>
                                        <p:attrNameLst>
                                          <p:attrName>style.visibility</p:attrName>
                                        </p:attrNameLst>
                                      </p:cBhvr>
                                      <p:to>
                                        <p:strVal val="visible"/>
                                      </p:to>
                                    </p:set>
                                    <p:animEffect transition="in" filter="wipe(up)">
                                      <p:cBhvr>
                                        <p:cTn id="7" dur="500"/>
                                        <p:tgtEl>
                                          <p:spTgt spid="815115"/>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15114"/>
                                        </p:tgtEl>
                                        <p:attrNameLst>
                                          <p:attrName>style.visibility</p:attrName>
                                        </p:attrNameLst>
                                      </p:cBhvr>
                                      <p:to>
                                        <p:strVal val="visible"/>
                                      </p:to>
                                    </p:set>
                                    <p:animEffect transition="in" filter="wipe(up)">
                                      <p:cBhvr>
                                        <p:cTn id="11" dur="500"/>
                                        <p:tgtEl>
                                          <p:spTgt spid="81511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15116"/>
                                        </p:tgtEl>
                                        <p:attrNameLst>
                                          <p:attrName>style.visibility</p:attrName>
                                        </p:attrNameLst>
                                      </p:cBhvr>
                                      <p:to>
                                        <p:strVal val="visible"/>
                                      </p:to>
                                    </p:set>
                                    <p:animEffect transition="in" filter="wipe(left)">
                                      <p:cBhvr>
                                        <p:cTn id="16" dur="500"/>
                                        <p:tgtEl>
                                          <p:spTgt spid="815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5114" grpId="0" animBg="1"/>
      <p:bldP spid="815115" grpId="0" animBg="1"/>
      <p:bldP spid="81511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06" name="Rectangle 6"/>
          <p:cNvSpPr>
            <a:spLocks noChangeArrowheads="1"/>
          </p:cNvSpPr>
          <p:nvPr/>
        </p:nvSpPr>
        <p:spPr bwMode="auto">
          <a:xfrm>
            <a:off x="533400" y="1594046"/>
            <a:ext cx="8153400" cy="14225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buFont typeface="Wingdings" pitchFamily="2" charset="2"/>
              <a:buNone/>
            </a:pPr>
            <a:r>
              <a:rPr lang="en-US" altLang="en-US" dirty="0">
                <a:effectLst/>
                <a:latin typeface="Liberation Sans" panose="020B0604020202020204" pitchFamily="34" charset="0"/>
              </a:rPr>
              <a:t>Indicates the profitability of a capital expenditure by dividing expected annual net income by the average investment.</a:t>
            </a:r>
          </a:p>
        </p:txBody>
      </p:sp>
      <p:sp>
        <p:nvSpPr>
          <p:cNvPr id="1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5</a:t>
            </a:r>
            <a:endParaRPr lang="en-US" altLang="en-US" dirty="0">
              <a:effectLst/>
            </a:endParaRPr>
          </a:p>
        </p:txBody>
      </p:sp>
      <p:sp>
        <p:nvSpPr>
          <p:cNvPr id="12" name="Isosceles Triangle 11"/>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4" name="TextBox 13"/>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5" name="Rounded Rectangle 14"/>
          <p:cNvSpPr/>
          <p:nvPr/>
        </p:nvSpPr>
        <p:spPr bwMode="auto">
          <a:xfrm>
            <a:off x="2789829" y="283250"/>
            <a:ext cx="5958883" cy="1036140"/>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smtClean="0">
                <a:solidFill>
                  <a:schemeClr val="bg1"/>
                </a:solidFill>
                <a:latin typeface="Liberation Sans" panose="020B0604020202020204" pitchFamily="34" charset="0"/>
              </a:rPr>
              <a:t>Use the annual rate of return method.</a:t>
            </a:r>
            <a:endParaRPr lang="en-US" sz="2700" b="1" dirty="0">
              <a:solidFill>
                <a:schemeClr val="bg1"/>
              </a:solidFill>
              <a:latin typeface="Liberation Sans" panose="020B0604020202020204" pitchFamily="34" charset="0"/>
            </a:endParaRPr>
          </a:p>
        </p:txBody>
      </p:sp>
      <p:sp>
        <p:nvSpPr>
          <p:cNvPr id="16" name="TextBox 15"/>
          <p:cNvSpPr txBox="1"/>
          <p:nvPr/>
        </p:nvSpPr>
        <p:spPr>
          <a:xfrm>
            <a:off x="2189018" y="426570"/>
            <a:ext cx="554182" cy="707886"/>
          </a:xfrm>
          <a:prstGeom prst="rect">
            <a:avLst/>
          </a:prstGeom>
          <a:noFill/>
        </p:spPr>
        <p:txBody>
          <a:bodyPr wrap="square" rtlCol="0">
            <a:spAutoFit/>
          </a:bodyPr>
          <a:lstStyle/>
          <a:p>
            <a:pPr algn="ctr"/>
            <a:r>
              <a:rPr lang="en-US" sz="4000" b="1" dirty="0" smtClean="0">
                <a:solidFill>
                  <a:srgbClr val="E20000"/>
                </a:solidFill>
                <a:effectLst/>
                <a:latin typeface="+mn-lt"/>
              </a:rPr>
              <a:t>5</a:t>
            </a:r>
            <a:endParaRPr lang="en-US" sz="4000" b="1" i="0" dirty="0">
              <a:solidFill>
                <a:srgbClr val="E20000"/>
              </a:solidFill>
              <a:effectLst/>
              <a:latin typeface="+mn-lt"/>
            </a:endParaRPr>
          </a:p>
        </p:txBody>
      </p:sp>
      <p:cxnSp>
        <p:nvCxnSpPr>
          <p:cNvPr id="17" name="Straight Connector 16"/>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 name="Rectangle 1"/>
          <p:cNvSpPr/>
          <p:nvPr/>
        </p:nvSpPr>
        <p:spPr>
          <a:xfrm>
            <a:off x="327240" y="4342668"/>
            <a:ext cx="4572000" cy="53617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buFont typeface="Wingdings" pitchFamily="2" charset="2"/>
              <a:buNone/>
            </a:pPr>
            <a:r>
              <a:rPr lang="en-US" sz="1200" b="1" dirty="0" smtClean="0">
                <a:effectLst/>
                <a:latin typeface="Liberation Sans" panose="020B0604020202020204" pitchFamily="34" charset="0"/>
              </a:rPr>
              <a:t>ILLUSTRATION 16-26</a:t>
            </a:r>
            <a:endParaRPr lang="en-US" sz="1200" b="1" dirty="0" smtClean="0">
              <a:effectLst/>
              <a:latin typeface="Liberation Sans" panose="020B0604020202020204" pitchFamily="34" charset="0"/>
            </a:endParaRPr>
          </a:p>
          <a:p>
            <a:pPr algn="l">
              <a:lnSpc>
                <a:spcPct val="120000"/>
              </a:lnSpc>
              <a:buFont typeface="Wingdings" pitchFamily="2" charset="2"/>
              <a:buNone/>
            </a:pPr>
            <a:r>
              <a:rPr lang="en-US" sz="1200" dirty="0" smtClean="0">
                <a:effectLst/>
                <a:latin typeface="Liberation Sans" panose="020B0604020202020204" pitchFamily="34" charset="0"/>
              </a:rPr>
              <a:t>Annual </a:t>
            </a:r>
            <a:r>
              <a:rPr lang="en-US" sz="1200" dirty="0">
                <a:effectLst/>
                <a:latin typeface="Liberation Sans" panose="020B0604020202020204" pitchFamily="34" charset="0"/>
              </a:rPr>
              <a:t>rate of return formula </a:t>
            </a:r>
          </a:p>
        </p:txBody>
      </p:sp>
      <p:pic>
        <p:nvPicPr>
          <p:cNvPr id="3" name="Picture 2"/>
          <p:cNvPicPr>
            <a:picLocks noChangeAspect="1"/>
          </p:cNvPicPr>
          <p:nvPr/>
        </p:nvPicPr>
        <p:blipFill>
          <a:blip r:embed="rId3"/>
          <a:stretch>
            <a:fillRect/>
          </a:stretch>
        </p:blipFill>
        <p:spPr>
          <a:xfrm>
            <a:off x="400682" y="3276600"/>
            <a:ext cx="8342634" cy="1039118"/>
          </a:xfrm>
          <a:prstGeom prst="rect">
            <a:avLst/>
          </a:prstGeom>
        </p:spPr>
      </p:pic>
    </p:spTree>
    <p:extLst>
      <p:ext uri="{BB962C8B-B14F-4D97-AF65-F5344CB8AC3E}">
        <p14:creationId xmlns:p14="http://schemas.microsoft.com/office/powerpoint/2010/main" val="1959087757"/>
      </p:ext>
    </p:extLst>
  </p:cSld>
  <p:clrMapOvr>
    <a:masterClrMapping/>
  </p:clrMapOvr>
  <p:transition>
    <p:wipe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1250" name="Rectangle 2"/>
          <p:cNvSpPr>
            <a:spLocks noChangeArrowheads="1"/>
          </p:cNvSpPr>
          <p:nvPr/>
        </p:nvSpPr>
        <p:spPr bwMode="auto">
          <a:xfrm>
            <a:off x="533400" y="1295400"/>
            <a:ext cx="8001000" cy="226100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lnSpc>
                <a:spcPct val="120000"/>
              </a:lnSpc>
              <a:spcBef>
                <a:spcPts val="0"/>
              </a:spcBef>
              <a:buClr>
                <a:srgbClr val="800000"/>
              </a:buClr>
              <a:buSzTx/>
              <a:buFont typeface="Wingdings" pitchFamily="2" charset="2"/>
              <a:buNone/>
            </a:pPr>
            <a:r>
              <a:rPr lang="en-US" altLang="en-US" sz="2300" b="1" dirty="0">
                <a:effectLst/>
                <a:latin typeface="Liberation Sans" panose="020B0604020202020204" pitchFamily="34" charset="0"/>
              </a:rPr>
              <a:t>Illustration: </a:t>
            </a:r>
            <a:r>
              <a:rPr lang="en-US" altLang="en-US" sz="2300" b="0" dirty="0" smtClean="0">
                <a:effectLst/>
                <a:latin typeface="Liberation Sans" panose="020B0604020202020204" pitchFamily="34" charset="0"/>
              </a:rPr>
              <a:t>Reno </a:t>
            </a:r>
            <a:r>
              <a:rPr lang="en-US" altLang="en-US" sz="2300" b="0" dirty="0">
                <a:effectLst/>
                <a:latin typeface="Liberation Sans" panose="020B0604020202020204" pitchFamily="34" charset="0"/>
              </a:rPr>
              <a:t>Company is considering an investment of $130,000 in new equipment. The new equipment is expected to last five years and have zero salvage value at the end of its useful life. Reno uses the straight-line method of depreciation. </a:t>
            </a:r>
          </a:p>
        </p:txBody>
      </p:sp>
      <p:sp>
        <p:nvSpPr>
          <p:cNvPr id="9"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sz="2300" dirty="0">
              <a:latin typeface="Liberation Sans" panose="020B0604020202020204" pitchFamily="34" charset="0"/>
            </a:endParaRPr>
          </a:p>
        </p:txBody>
      </p:sp>
      <p:sp>
        <p:nvSpPr>
          <p:cNvPr id="10" name="Rectangle 9"/>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effectLst/>
                <a:latin typeface="Liberation Sans" panose="020B0604020202020204" pitchFamily="34" charset="0"/>
              </a:rPr>
              <a:t>Annual Rate of Return</a:t>
            </a:r>
            <a:endParaRPr lang="en-US" altLang="en-US" sz="3200" b="1" dirty="0">
              <a:effectLst/>
              <a:latin typeface="Liberation Sans" panose="020B0604020202020204" pitchFamily="34" charset="0"/>
            </a:endParaRPr>
          </a:p>
        </p:txBody>
      </p:sp>
      <p:sp>
        <p:nvSpPr>
          <p:cNvPr id="2" name="Rectangle 1"/>
          <p:cNvSpPr/>
          <p:nvPr/>
        </p:nvSpPr>
        <p:spPr>
          <a:xfrm>
            <a:off x="990600" y="6037775"/>
            <a:ext cx="5715000" cy="461665"/>
          </a:xfrm>
          <a:prstGeom prst="rect">
            <a:avLst/>
          </a:prstGeom>
          <a:noFill/>
          <a:ln>
            <a:noFill/>
          </a:ln>
          <a:effectLst/>
        </p:spPr>
        <p:txBody>
          <a:bodyPr wrap="square">
            <a:spAutoFit/>
          </a:bodyPr>
          <a:lstStyle/>
          <a:p>
            <a:pPr algn="l"/>
            <a:r>
              <a:rPr lang="en-US" sz="1200" b="1" dirty="0" smtClean="0">
                <a:effectLst/>
                <a:latin typeface="Liberation Sans" panose="020B0604020202020204" pitchFamily="34" charset="0"/>
              </a:rPr>
              <a:t>ILLUSTRATION 16-27</a:t>
            </a:r>
            <a:endParaRPr lang="en-US" sz="1200" b="1" dirty="0">
              <a:effectLst/>
              <a:latin typeface="Liberation Sans" panose="020B0604020202020204" pitchFamily="34" charset="0"/>
            </a:endParaRPr>
          </a:p>
          <a:p>
            <a:pPr algn="l"/>
            <a:r>
              <a:rPr lang="en-US" sz="1200" dirty="0">
                <a:effectLst/>
                <a:latin typeface="Liberation Sans" panose="020B0604020202020204" pitchFamily="34" charset="0"/>
              </a:rPr>
              <a:t>Estimated annual net </a:t>
            </a:r>
            <a:r>
              <a:rPr lang="en-US" sz="1200" dirty="0" smtClean="0">
                <a:effectLst/>
                <a:latin typeface="Liberation Sans" panose="020B0604020202020204" pitchFamily="34" charset="0"/>
              </a:rPr>
              <a:t>income from </a:t>
            </a:r>
            <a:r>
              <a:rPr lang="en-US" sz="1200" dirty="0">
                <a:effectLst/>
                <a:latin typeface="Liberation Sans" panose="020B0604020202020204" pitchFamily="34" charset="0"/>
              </a:rPr>
              <a:t>Reno Company’s </a:t>
            </a:r>
            <a:r>
              <a:rPr lang="en-US" sz="1200" dirty="0" smtClean="0">
                <a:effectLst/>
                <a:latin typeface="Liberation Sans" panose="020B0604020202020204" pitchFamily="34" charset="0"/>
              </a:rPr>
              <a:t>capital expenditure</a:t>
            </a:r>
            <a:endParaRPr lang="en-US" sz="1200" dirty="0">
              <a:effectLst/>
              <a:latin typeface="Liberation Sans" panose="020B0604020202020204" pitchFamily="34" charset="0"/>
            </a:endParaRPr>
          </a:p>
        </p:txBody>
      </p:sp>
      <p:sp>
        <p:nvSpPr>
          <p:cNvPr id="1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5</a:t>
            </a:r>
            <a:endParaRPr lang="en-US" altLang="en-US" dirty="0">
              <a:effectLst/>
            </a:endParaRPr>
          </a:p>
        </p:txBody>
      </p:sp>
      <p:pic>
        <p:nvPicPr>
          <p:cNvPr id="3" name="Picture 2"/>
          <p:cNvPicPr>
            <a:picLocks noChangeAspect="1"/>
          </p:cNvPicPr>
          <p:nvPr/>
        </p:nvPicPr>
        <p:blipFill>
          <a:blip r:embed="rId3"/>
          <a:stretch>
            <a:fillRect/>
          </a:stretch>
        </p:blipFill>
        <p:spPr>
          <a:xfrm>
            <a:off x="558637" y="3623940"/>
            <a:ext cx="8026727" cy="2348874"/>
          </a:xfrm>
          <a:prstGeom prst="rect">
            <a:avLst/>
          </a:prstGeom>
          <a:noFill/>
          <a:ln w="19050" algn="ctr">
            <a:solidFill>
              <a:schemeClr val="tx1"/>
            </a:solidFill>
            <a:miter lim="800000"/>
            <a:headEnd/>
            <a:tailEnd/>
          </a:ln>
          <a:effectLst/>
        </p:spPr>
      </p:pic>
    </p:spTree>
    <p:extLst>
      <p:ext uri="{BB962C8B-B14F-4D97-AF65-F5344CB8AC3E}">
        <p14:creationId xmlns:p14="http://schemas.microsoft.com/office/powerpoint/2010/main" val="3066513542"/>
      </p:ext>
    </p:extLst>
  </p:cSld>
  <p:clrMapOvr>
    <a:masterClrMapping/>
  </p:clrMapOvr>
  <p:transition>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ChangeArrowheads="1"/>
          </p:cNvSpPr>
          <p:nvPr/>
        </p:nvSpPr>
        <p:spPr bwMode="auto">
          <a:xfrm>
            <a:off x="762000" y="3733800"/>
            <a:ext cx="2514600" cy="89710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50000"/>
              </a:spcBef>
              <a:buClr>
                <a:srgbClr val="800000"/>
              </a:buClr>
              <a:buSzTx/>
              <a:buFont typeface="Wingdings" pitchFamily="2" charset="2"/>
              <a:buNone/>
            </a:pPr>
            <a:r>
              <a:rPr lang="en-US" altLang="en-US" sz="2200" b="1" dirty="0">
                <a:effectLst/>
                <a:latin typeface="Liberation Sans" panose="020B0604020202020204" pitchFamily="34" charset="0"/>
              </a:rPr>
              <a:t>Expected annual rate of return </a:t>
            </a:r>
          </a:p>
        </p:txBody>
      </p:sp>
      <p:sp>
        <p:nvSpPr>
          <p:cNvPr id="823305" name="Rectangle 9"/>
          <p:cNvSpPr>
            <a:spLocks noChangeArrowheads="1"/>
          </p:cNvSpPr>
          <p:nvPr/>
        </p:nvSpPr>
        <p:spPr bwMode="auto">
          <a:xfrm>
            <a:off x="234576" y="2344272"/>
            <a:ext cx="3124200" cy="461665"/>
          </a:xfrm>
          <a:prstGeom prst="rect">
            <a:avLst/>
          </a:prstGeom>
          <a:noFill/>
          <a:ln>
            <a:noFill/>
          </a:ln>
          <a:effectLst/>
        </p:spPr>
        <p:txBody>
          <a:bodyPr wrap="square">
            <a:spAutoFit/>
          </a:bodyPr>
          <a:lstStyle/>
          <a:p>
            <a:pPr algn="l"/>
            <a:r>
              <a:rPr lang="en-US" altLang="en-US" sz="1200" b="1" dirty="0" smtClean="0">
                <a:effectLst/>
                <a:latin typeface="Liberation Sans" panose="020B0604020202020204" pitchFamily="34" charset="0"/>
              </a:rPr>
              <a:t>ILLUSTRATION 16-28</a:t>
            </a:r>
            <a:endParaRPr lang="en-US" altLang="en-US" sz="1200" b="1" dirty="0" smtClean="0">
              <a:effectLst/>
              <a:latin typeface="Liberation Sans" panose="020B0604020202020204" pitchFamily="34" charset="0"/>
            </a:endParaRPr>
          </a:p>
          <a:p>
            <a:pPr algn="l"/>
            <a:r>
              <a:rPr lang="en-US" altLang="en-US" sz="1200" dirty="0" smtClean="0">
                <a:effectLst/>
                <a:latin typeface="Liberation Sans" panose="020B0604020202020204" pitchFamily="34" charset="0"/>
              </a:rPr>
              <a:t>Formula for computing average investment</a:t>
            </a:r>
            <a:endParaRPr lang="en-US" altLang="en-US" sz="1200" dirty="0">
              <a:effectLst/>
              <a:latin typeface="Liberation Sans" panose="020B0604020202020204" pitchFamily="34" charset="0"/>
            </a:endParaRPr>
          </a:p>
        </p:txBody>
      </p:sp>
      <p:sp>
        <p:nvSpPr>
          <p:cNvPr id="823307" name="Text Box 11"/>
          <p:cNvSpPr txBox="1">
            <a:spLocks noChangeArrowheads="1"/>
          </p:cNvSpPr>
          <p:nvPr/>
        </p:nvSpPr>
        <p:spPr bwMode="auto">
          <a:xfrm>
            <a:off x="5791200" y="2863850"/>
            <a:ext cx="1524000" cy="4739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50000"/>
              </a:spcBef>
              <a:buClr>
                <a:srgbClr val="800000"/>
              </a:buClr>
              <a:buSzTx/>
              <a:buFont typeface="Wingdings" pitchFamily="2" charset="2"/>
              <a:buNone/>
            </a:pPr>
            <a:r>
              <a:rPr lang="en-US" altLang="en-US" sz="2200" b="1" dirty="0">
                <a:effectLst/>
                <a:latin typeface="Liberation Sans" panose="020B0604020202020204" pitchFamily="34" charset="0"/>
              </a:rPr>
              <a:t>=  $65,000 </a:t>
            </a:r>
          </a:p>
        </p:txBody>
      </p:sp>
      <p:sp>
        <p:nvSpPr>
          <p:cNvPr id="823308" name="Text Box 12"/>
          <p:cNvSpPr txBox="1">
            <a:spLocks noChangeArrowheads="1"/>
          </p:cNvSpPr>
          <p:nvPr/>
        </p:nvSpPr>
        <p:spPr bwMode="auto">
          <a:xfrm>
            <a:off x="3733800" y="2667000"/>
            <a:ext cx="2057400" cy="5155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a:lnSpc>
                <a:spcPct val="125000"/>
              </a:lnSpc>
              <a:spcBef>
                <a:spcPct val="50000"/>
              </a:spcBef>
              <a:buClr>
                <a:srgbClr val="800000"/>
              </a:buClr>
              <a:buSzTx/>
              <a:buFont typeface="Wingdings" pitchFamily="2" charset="2"/>
              <a:buNone/>
            </a:pPr>
            <a:r>
              <a:rPr lang="en-US" altLang="en-US" sz="2200" b="1" dirty="0">
                <a:effectLst/>
                <a:latin typeface="Liberation Sans" panose="020B0604020202020204" pitchFamily="34" charset="0"/>
              </a:rPr>
              <a:t>130,000 + 0</a:t>
            </a:r>
          </a:p>
        </p:txBody>
      </p:sp>
      <p:sp>
        <p:nvSpPr>
          <p:cNvPr id="823309" name="Text Box 13"/>
          <p:cNvSpPr txBox="1">
            <a:spLocks noChangeArrowheads="1"/>
          </p:cNvSpPr>
          <p:nvPr/>
        </p:nvSpPr>
        <p:spPr bwMode="auto">
          <a:xfrm>
            <a:off x="3733800" y="3108325"/>
            <a:ext cx="2057400" cy="5155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a:lnSpc>
                <a:spcPct val="125000"/>
              </a:lnSpc>
              <a:spcBef>
                <a:spcPct val="50000"/>
              </a:spcBef>
              <a:buClr>
                <a:srgbClr val="800000"/>
              </a:buClr>
              <a:buSzTx/>
              <a:buFont typeface="Wingdings" pitchFamily="2" charset="2"/>
              <a:buNone/>
            </a:pPr>
            <a:r>
              <a:rPr lang="en-US" altLang="en-US" sz="2200" b="1" dirty="0">
                <a:effectLst/>
                <a:latin typeface="Liberation Sans" panose="020B0604020202020204" pitchFamily="34" charset="0"/>
              </a:rPr>
              <a:t>2</a:t>
            </a:r>
          </a:p>
        </p:txBody>
      </p:sp>
      <p:sp>
        <p:nvSpPr>
          <p:cNvPr id="823310" name="Line 14"/>
          <p:cNvSpPr>
            <a:spLocks noChangeShapeType="1"/>
          </p:cNvSpPr>
          <p:nvPr/>
        </p:nvSpPr>
        <p:spPr bwMode="auto">
          <a:xfrm>
            <a:off x="3886200" y="3124200"/>
            <a:ext cx="16764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sz="2200" b="1" dirty="0">
              <a:latin typeface="Liberation Sans" panose="020B0604020202020204" pitchFamily="34" charset="0"/>
            </a:endParaRPr>
          </a:p>
        </p:txBody>
      </p:sp>
      <p:sp>
        <p:nvSpPr>
          <p:cNvPr id="823311" name="Text Box 15"/>
          <p:cNvSpPr txBox="1">
            <a:spLocks noChangeArrowheads="1"/>
          </p:cNvSpPr>
          <p:nvPr/>
        </p:nvSpPr>
        <p:spPr bwMode="auto">
          <a:xfrm>
            <a:off x="3733800" y="3749675"/>
            <a:ext cx="2057400" cy="5155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a:lnSpc>
                <a:spcPct val="125000"/>
              </a:lnSpc>
              <a:spcBef>
                <a:spcPct val="50000"/>
              </a:spcBef>
              <a:buClr>
                <a:srgbClr val="800000"/>
              </a:buClr>
              <a:buSzTx/>
              <a:buFont typeface="Wingdings" pitchFamily="2" charset="2"/>
              <a:buNone/>
            </a:pPr>
            <a:r>
              <a:rPr lang="en-US" altLang="en-US" sz="2200" b="1" dirty="0">
                <a:effectLst/>
                <a:latin typeface="Liberation Sans" panose="020B0604020202020204" pitchFamily="34" charset="0"/>
              </a:rPr>
              <a:t>$13,000</a:t>
            </a:r>
          </a:p>
        </p:txBody>
      </p:sp>
      <p:sp>
        <p:nvSpPr>
          <p:cNvPr id="823312" name="Text Box 16"/>
          <p:cNvSpPr txBox="1">
            <a:spLocks noChangeArrowheads="1"/>
          </p:cNvSpPr>
          <p:nvPr/>
        </p:nvSpPr>
        <p:spPr bwMode="auto">
          <a:xfrm>
            <a:off x="3733800" y="4191000"/>
            <a:ext cx="2057400" cy="5155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a:lnSpc>
                <a:spcPct val="125000"/>
              </a:lnSpc>
              <a:spcBef>
                <a:spcPct val="50000"/>
              </a:spcBef>
              <a:buClr>
                <a:srgbClr val="800000"/>
              </a:buClr>
              <a:buSzTx/>
              <a:buFont typeface="Wingdings" pitchFamily="2" charset="2"/>
              <a:buNone/>
            </a:pPr>
            <a:r>
              <a:rPr lang="en-US" altLang="en-US" sz="2200" b="1" dirty="0">
                <a:effectLst/>
                <a:latin typeface="Liberation Sans" panose="020B0604020202020204" pitchFamily="34" charset="0"/>
              </a:rPr>
              <a:t>$65,000</a:t>
            </a:r>
          </a:p>
        </p:txBody>
      </p:sp>
      <p:sp>
        <p:nvSpPr>
          <p:cNvPr id="823313" name="Line 17"/>
          <p:cNvSpPr>
            <a:spLocks noChangeShapeType="1"/>
          </p:cNvSpPr>
          <p:nvPr/>
        </p:nvSpPr>
        <p:spPr bwMode="auto">
          <a:xfrm>
            <a:off x="3886200" y="4206875"/>
            <a:ext cx="16764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p>
            <a:endParaRPr lang="en-US" sz="2200" b="1" dirty="0">
              <a:latin typeface="Liberation Sans" panose="020B0604020202020204" pitchFamily="34" charset="0"/>
            </a:endParaRPr>
          </a:p>
        </p:txBody>
      </p:sp>
      <p:sp>
        <p:nvSpPr>
          <p:cNvPr id="823314" name="Text Box 18"/>
          <p:cNvSpPr txBox="1">
            <a:spLocks noChangeArrowheads="1"/>
          </p:cNvSpPr>
          <p:nvPr/>
        </p:nvSpPr>
        <p:spPr bwMode="auto">
          <a:xfrm>
            <a:off x="5791200" y="4005263"/>
            <a:ext cx="1524000" cy="4308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buClr>
                <a:srgbClr val="800000"/>
              </a:buClr>
              <a:buSzTx/>
              <a:buFont typeface="Wingdings" pitchFamily="2" charset="2"/>
              <a:buNone/>
            </a:pPr>
            <a:r>
              <a:rPr lang="en-US" altLang="en-US" sz="2200" b="1" dirty="0" smtClean="0">
                <a:effectLst/>
                <a:latin typeface="Liberation Sans" panose="020B0604020202020204" pitchFamily="34" charset="0"/>
              </a:rPr>
              <a:t>=       </a:t>
            </a:r>
            <a:r>
              <a:rPr lang="en-US" altLang="en-US" sz="2200" b="1" dirty="0">
                <a:solidFill>
                  <a:srgbClr val="C00000"/>
                </a:solidFill>
                <a:effectLst/>
                <a:latin typeface="Liberation Sans" panose="020B0604020202020204" pitchFamily="34" charset="0"/>
              </a:rPr>
              <a:t>20%</a:t>
            </a:r>
          </a:p>
        </p:txBody>
      </p:sp>
      <p:sp>
        <p:nvSpPr>
          <p:cNvPr id="823315" name="Rectangle 19"/>
          <p:cNvSpPr>
            <a:spLocks noChangeArrowheads="1"/>
          </p:cNvSpPr>
          <p:nvPr/>
        </p:nvSpPr>
        <p:spPr bwMode="auto">
          <a:xfrm>
            <a:off x="762000" y="4937125"/>
            <a:ext cx="7772400" cy="93871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25000"/>
              </a:lnSpc>
              <a:spcBef>
                <a:spcPct val="50000"/>
              </a:spcBef>
              <a:buClr>
                <a:srgbClr val="800000"/>
              </a:buClr>
              <a:buFont typeface="Wingdings" pitchFamily="2" charset="2"/>
              <a:buNone/>
            </a:pPr>
            <a:r>
              <a:rPr lang="en-US" altLang="en-US" sz="2200" dirty="0">
                <a:effectLst/>
                <a:latin typeface="Liberation Sans" panose="020B0604020202020204" pitchFamily="34" charset="0"/>
              </a:rPr>
              <a:t>A project is acceptable if its rate of return is greater than management’s required rate of return. </a:t>
            </a:r>
          </a:p>
        </p:txBody>
      </p:sp>
      <p:sp>
        <p:nvSpPr>
          <p:cNvPr id="18" name="Line 7"/>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defRPr/>
            </a:pPr>
            <a:endParaRPr lang="en-US" sz="2300" dirty="0">
              <a:latin typeface="Liberation Sans" panose="020B0604020202020204" pitchFamily="34" charset="0"/>
            </a:endParaRPr>
          </a:p>
        </p:txBody>
      </p:sp>
      <p:sp>
        <p:nvSpPr>
          <p:cNvPr id="19" name="Rectangle 18"/>
          <p:cNvSpPr>
            <a:spLocks noChangeArrowheads="1"/>
          </p:cNvSpPr>
          <p:nvPr/>
        </p:nvSpPr>
        <p:spPr bwMode="auto">
          <a:xfrm>
            <a:off x="533400" y="304800"/>
            <a:ext cx="7620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effectLst/>
                <a:latin typeface="Liberation Sans" panose="020B0604020202020204" pitchFamily="34" charset="0"/>
              </a:rPr>
              <a:t>Annual Rate of Return</a:t>
            </a:r>
            <a:endParaRPr lang="en-US" altLang="en-US" sz="3200" b="1" dirty="0">
              <a:effectLst/>
              <a:latin typeface="Liberation Sans" panose="020B0604020202020204" pitchFamily="34" charset="0"/>
            </a:endParaRPr>
          </a:p>
        </p:txBody>
      </p:sp>
      <p:sp>
        <p:nvSpPr>
          <p:cNvPr id="2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5</a:t>
            </a:r>
            <a:endParaRPr lang="en-US" altLang="en-US" dirty="0">
              <a:effectLst/>
            </a:endParaRPr>
          </a:p>
        </p:txBody>
      </p:sp>
      <p:pic>
        <p:nvPicPr>
          <p:cNvPr id="2" name="Picture 1"/>
          <p:cNvPicPr>
            <a:picLocks noChangeAspect="1"/>
          </p:cNvPicPr>
          <p:nvPr/>
        </p:nvPicPr>
        <p:blipFill>
          <a:blip r:embed="rId3"/>
          <a:stretch>
            <a:fillRect/>
          </a:stretch>
        </p:blipFill>
        <p:spPr>
          <a:xfrm>
            <a:off x="296526" y="1415429"/>
            <a:ext cx="8550948" cy="887401"/>
          </a:xfrm>
          <a:prstGeom prst="rect">
            <a:avLst/>
          </a:prstGeom>
        </p:spPr>
      </p:pic>
    </p:spTree>
    <p:extLst>
      <p:ext uri="{BB962C8B-B14F-4D97-AF65-F5344CB8AC3E}">
        <p14:creationId xmlns:p14="http://schemas.microsoft.com/office/powerpoint/2010/main" val="35162191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23308"/>
                                        </p:tgtEl>
                                        <p:attrNameLst>
                                          <p:attrName>style.visibility</p:attrName>
                                        </p:attrNameLst>
                                      </p:cBhvr>
                                      <p:to>
                                        <p:strVal val="visible"/>
                                      </p:to>
                                    </p:set>
                                    <p:animEffect transition="in" filter="wipe(left)">
                                      <p:cBhvr>
                                        <p:cTn id="7" dur="500"/>
                                        <p:tgtEl>
                                          <p:spTgt spid="8233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23309"/>
                                        </p:tgtEl>
                                        <p:attrNameLst>
                                          <p:attrName>style.visibility</p:attrName>
                                        </p:attrNameLst>
                                      </p:cBhvr>
                                      <p:to>
                                        <p:strVal val="visible"/>
                                      </p:to>
                                    </p:set>
                                    <p:animEffect transition="in" filter="wipe(left)">
                                      <p:cBhvr>
                                        <p:cTn id="12" dur="500"/>
                                        <p:tgtEl>
                                          <p:spTgt spid="82330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23307"/>
                                        </p:tgtEl>
                                        <p:attrNameLst>
                                          <p:attrName>style.visibility</p:attrName>
                                        </p:attrNameLst>
                                      </p:cBhvr>
                                      <p:to>
                                        <p:strVal val="visible"/>
                                      </p:to>
                                    </p:set>
                                    <p:animEffect transition="in" filter="wipe(left)">
                                      <p:cBhvr>
                                        <p:cTn id="17" dur="500"/>
                                        <p:tgtEl>
                                          <p:spTgt spid="82330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23311"/>
                                        </p:tgtEl>
                                        <p:attrNameLst>
                                          <p:attrName>style.visibility</p:attrName>
                                        </p:attrNameLst>
                                      </p:cBhvr>
                                      <p:to>
                                        <p:strVal val="visible"/>
                                      </p:to>
                                    </p:set>
                                    <p:animEffect transition="in" filter="wipe(left)">
                                      <p:cBhvr>
                                        <p:cTn id="22" dur="500"/>
                                        <p:tgtEl>
                                          <p:spTgt spid="8233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23312"/>
                                        </p:tgtEl>
                                        <p:attrNameLst>
                                          <p:attrName>style.visibility</p:attrName>
                                        </p:attrNameLst>
                                      </p:cBhvr>
                                      <p:to>
                                        <p:strVal val="visible"/>
                                      </p:to>
                                    </p:set>
                                    <p:animEffect transition="in" filter="wipe(left)">
                                      <p:cBhvr>
                                        <p:cTn id="27" dur="500"/>
                                        <p:tgtEl>
                                          <p:spTgt spid="8233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23314"/>
                                        </p:tgtEl>
                                        <p:attrNameLst>
                                          <p:attrName>style.visibility</p:attrName>
                                        </p:attrNameLst>
                                      </p:cBhvr>
                                      <p:to>
                                        <p:strVal val="visible"/>
                                      </p:to>
                                    </p:set>
                                    <p:animEffect transition="in" filter="wipe(left)">
                                      <p:cBhvr>
                                        <p:cTn id="32" dur="500"/>
                                        <p:tgtEl>
                                          <p:spTgt spid="82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3307" grpId="0"/>
      <p:bldP spid="823308" grpId="0"/>
      <p:bldP spid="823309" grpId="0"/>
      <p:bldP spid="823311" grpId="0"/>
      <p:bldP spid="823312" grpId="0"/>
      <p:bldP spid="8233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7401" name="Rectangle 9"/>
          <p:cNvSpPr>
            <a:spLocks noChangeArrowheads="1"/>
          </p:cNvSpPr>
          <p:nvPr/>
        </p:nvSpPr>
        <p:spPr bwMode="auto">
          <a:xfrm>
            <a:off x="533400" y="1422400"/>
            <a:ext cx="8153400" cy="39155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buFont typeface="Wingdings" pitchFamily="2" charset="2"/>
              <a:buNone/>
            </a:pPr>
            <a:r>
              <a:rPr lang="en-US" altLang="en-US" sz="2300" dirty="0">
                <a:effectLst/>
                <a:latin typeface="Liberation Sans" panose="020B0604020202020204" pitchFamily="34" charset="0"/>
              </a:rPr>
              <a:t>Watertown Paper Corporation is considering adding another machine for the manufacture of corrugated cardboard. The machine would cost $900,000. It would have an estimated life of 6 years and no salvage value. The company estimates that annual revenues would increase by $400,000 and that annual expenses excluding depreciation would increase by $190,000. It uses the straight-line method to compute depreciation expense. Management has a required rate of return of 9%. </a:t>
            </a:r>
            <a:r>
              <a:rPr lang="en-US" altLang="en-US" sz="2300" b="1" dirty="0">
                <a:effectLst/>
                <a:latin typeface="Liberation Sans" panose="020B0604020202020204" pitchFamily="34" charset="0"/>
              </a:rPr>
              <a:t>Compute the annual rate of return.</a:t>
            </a: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5</a:t>
            </a:r>
            <a:endParaRPr lang="en-US" altLang="en-US" dirty="0">
              <a:effectLst/>
            </a:endParaRPr>
          </a:p>
        </p:txBody>
      </p:sp>
      <p:sp>
        <p:nvSpPr>
          <p:cNvPr id="8" name="Isosceles Triangle 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0" name="TextBox 9"/>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1" name="TextBox 10"/>
          <p:cNvSpPr txBox="1"/>
          <p:nvPr/>
        </p:nvSpPr>
        <p:spPr>
          <a:xfrm>
            <a:off x="2183330" y="417430"/>
            <a:ext cx="554182" cy="707886"/>
          </a:xfrm>
          <a:prstGeom prst="rect">
            <a:avLst/>
          </a:prstGeom>
          <a:noFill/>
        </p:spPr>
        <p:txBody>
          <a:bodyPr wrap="square" rtlCol="0">
            <a:spAutoFit/>
          </a:bodyPr>
          <a:lstStyle/>
          <a:p>
            <a:pPr algn="ctr"/>
            <a:r>
              <a:rPr lang="en-US" sz="4000" b="1" dirty="0" smtClean="0">
                <a:solidFill>
                  <a:srgbClr val="E20000"/>
                </a:solidFill>
                <a:effectLst/>
                <a:latin typeface="+mn-lt"/>
              </a:rPr>
              <a:t>5</a:t>
            </a:r>
            <a:endParaRPr lang="en-US" sz="4000" b="1" i="0" dirty="0">
              <a:solidFill>
                <a:srgbClr val="E20000"/>
              </a:solidFill>
              <a:effectLst/>
              <a:latin typeface="+mn-lt"/>
            </a:endParaRPr>
          </a:p>
        </p:txBody>
      </p:sp>
      <p:sp>
        <p:nvSpPr>
          <p:cNvPr id="12" name="Rounded Rectangle 11"/>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200" b="1" dirty="0" smtClean="0">
                <a:solidFill>
                  <a:schemeClr val="accent3"/>
                </a:solidFill>
                <a:latin typeface="Liberation Sans" panose="020B0604020202020204" pitchFamily="34" charset="0"/>
              </a:rPr>
              <a:t>Annual Rate of Return</a:t>
            </a:r>
            <a:endParaRPr lang="en-US" sz="3200" b="1" dirty="0">
              <a:solidFill>
                <a:schemeClr val="accent3"/>
              </a:solidFill>
              <a:latin typeface="Liberation Sans" panose="020B0604020202020204" pitchFamily="34" charset="0"/>
            </a:endParaRPr>
          </a:p>
        </p:txBody>
      </p:sp>
      <p:cxnSp>
        <p:nvCxnSpPr>
          <p:cNvPr id="13" name="Straight Connector 1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4" name="Rectangle 13"/>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41305416"/>
      </p:ext>
    </p:extLst>
  </p:cSld>
  <p:clrMapOvr>
    <a:masterClrMapping/>
  </p:clrMapOvr>
  <p:transition>
    <p:wipe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18813" y="2140223"/>
            <a:ext cx="8506374" cy="2577553"/>
          </a:xfrm>
          <a:prstGeom prst="rect">
            <a:avLst/>
          </a:prstGeom>
        </p:spPr>
      </p:pic>
      <p:sp>
        <p:nvSpPr>
          <p:cNvPr id="829448" name="Rectangle 8"/>
          <p:cNvSpPr>
            <a:spLocks noChangeArrowheads="1"/>
          </p:cNvSpPr>
          <p:nvPr/>
        </p:nvSpPr>
        <p:spPr bwMode="auto">
          <a:xfrm>
            <a:off x="533400" y="5029200"/>
            <a:ext cx="5046663" cy="49629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New Roman" pitchFamily="18" charset="0"/>
              </a:defRPr>
            </a:lvl1pPr>
            <a:lvl2pPr marL="114300">
              <a:spcBef>
                <a:spcPct val="0"/>
              </a:spcBef>
              <a:defRPr sz="2400">
                <a:solidFill>
                  <a:schemeClr val="tx1"/>
                </a:solidFill>
                <a:latin typeface="Times New Roman" pitchFamily="18" charset="0"/>
              </a:defRPr>
            </a:lvl2pPr>
            <a:lvl3pPr>
              <a:spcBef>
                <a:spcPct val="0"/>
              </a:spcBef>
              <a:defRPr sz="2400">
                <a:solidFill>
                  <a:schemeClr val="tx1"/>
                </a:solidFill>
                <a:latin typeface="Times New Roman" pitchFamily="18" charset="0"/>
              </a:defRPr>
            </a:lvl3pPr>
            <a:lvl4pPr>
              <a:spcBef>
                <a:spcPct val="0"/>
              </a:spcBef>
              <a:defRPr sz="2400">
                <a:solidFill>
                  <a:schemeClr val="tx1"/>
                </a:solidFill>
                <a:latin typeface="Times New Roman" pitchFamily="18" charset="0"/>
              </a:defRPr>
            </a:lvl4pPr>
            <a:lvl5pPr>
              <a:spcBef>
                <a:spcPct val="0"/>
              </a:spcBef>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50000"/>
              </a:spcBef>
              <a:buClr>
                <a:srgbClr val="800000"/>
              </a:buClr>
              <a:buSzTx/>
              <a:buFont typeface="Wingdings" pitchFamily="2" charset="2"/>
              <a:buNone/>
            </a:pPr>
            <a:r>
              <a:rPr lang="en-US" altLang="en-US" sz="2100" b="0" dirty="0">
                <a:effectLst/>
                <a:latin typeface="Liberation Sans" panose="020B0604020202020204" pitchFamily="34" charset="0"/>
              </a:rPr>
              <a:t>The proposed project is </a:t>
            </a:r>
            <a:r>
              <a:rPr lang="en-US" altLang="en-US" sz="2100" b="1" dirty="0">
                <a:effectLst/>
                <a:latin typeface="Liberation Sans" panose="020B0604020202020204" pitchFamily="34" charset="0"/>
              </a:rPr>
              <a:t>acceptable</a:t>
            </a:r>
            <a:r>
              <a:rPr lang="en-US" altLang="en-US" sz="2100" b="0" dirty="0">
                <a:effectLst/>
                <a:latin typeface="Liberation Sans" panose="020B0604020202020204" pitchFamily="34" charset="0"/>
              </a:rPr>
              <a:t>.</a:t>
            </a:r>
          </a:p>
        </p:txBody>
      </p:sp>
      <p:sp>
        <p:nvSpPr>
          <p:cNvPr id="829452" name="Rectangle 12"/>
          <p:cNvSpPr>
            <a:spLocks noChangeArrowheads="1"/>
          </p:cNvSpPr>
          <p:nvPr/>
        </p:nvSpPr>
        <p:spPr bwMode="auto">
          <a:xfrm>
            <a:off x="250969" y="2805183"/>
            <a:ext cx="8465820" cy="33528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29453" name="Rectangle 13"/>
          <p:cNvSpPr>
            <a:spLocks noChangeArrowheads="1"/>
          </p:cNvSpPr>
          <p:nvPr/>
        </p:nvSpPr>
        <p:spPr bwMode="auto">
          <a:xfrm>
            <a:off x="224790" y="3052106"/>
            <a:ext cx="8465820" cy="33528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29454" name="Rectangle 14"/>
          <p:cNvSpPr>
            <a:spLocks noChangeArrowheads="1"/>
          </p:cNvSpPr>
          <p:nvPr/>
        </p:nvSpPr>
        <p:spPr bwMode="auto">
          <a:xfrm>
            <a:off x="7035846" y="3454710"/>
            <a:ext cx="1659636" cy="33528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29455" name="Rectangle 15"/>
          <p:cNvSpPr>
            <a:spLocks noChangeArrowheads="1"/>
          </p:cNvSpPr>
          <p:nvPr/>
        </p:nvSpPr>
        <p:spPr bwMode="auto">
          <a:xfrm>
            <a:off x="3048000" y="4049976"/>
            <a:ext cx="3855720" cy="3048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29456" name="Rectangle 16"/>
          <p:cNvSpPr>
            <a:spLocks noChangeArrowheads="1"/>
          </p:cNvSpPr>
          <p:nvPr/>
        </p:nvSpPr>
        <p:spPr bwMode="auto">
          <a:xfrm>
            <a:off x="3200400" y="4371606"/>
            <a:ext cx="3520440" cy="30480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29457" name="Rectangle 17"/>
          <p:cNvSpPr>
            <a:spLocks noChangeArrowheads="1"/>
          </p:cNvSpPr>
          <p:nvPr/>
        </p:nvSpPr>
        <p:spPr bwMode="auto">
          <a:xfrm>
            <a:off x="3477904" y="5125416"/>
            <a:ext cx="1676400" cy="335280"/>
          </a:xfrm>
          <a:prstGeom prst="rect">
            <a:avLst/>
          </a:prstGeom>
          <a:solidFill>
            <a:schemeClr val="bg1"/>
          </a:solidFill>
          <a:ln w="19050" algn="ctr">
            <a:no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182562" tIns="46038" rIns="182562" bIns="46038" anchor="ctr"/>
          <a:lstStyle/>
          <a:p>
            <a:endParaRPr lang="en-US" dirty="0">
              <a:latin typeface="Liberation Sans" panose="020B0604020202020204" pitchFamily="34" charset="0"/>
            </a:endParaRPr>
          </a:p>
        </p:txBody>
      </p:sp>
      <p:sp>
        <p:nvSpPr>
          <p:cNvPr id="829459" name="Rectangle 19"/>
          <p:cNvSpPr>
            <a:spLocks noChangeArrowheads="1"/>
          </p:cNvSpPr>
          <p:nvPr/>
        </p:nvSpPr>
        <p:spPr bwMode="auto">
          <a:xfrm>
            <a:off x="533400" y="1422400"/>
            <a:ext cx="7696200" cy="51770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tIns="46038" rIns="182562" bIns="46038">
            <a:spAutoFit/>
          </a:bodyPr>
          <a:lstStyle/>
          <a:p>
            <a:pPr algn="l">
              <a:lnSpc>
                <a:spcPct val="120000"/>
              </a:lnSpc>
              <a:buFont typeface="Wingdings" pitchFamily="2" charset="2"/>
              <a:buNone/>
            </a:pPr>
            <a:r>
              <a:rPr lang="en-US" altLang="en-US" sz="2300" dirty="0">
                <a:effectLst/>
                <a:latin typeface="Liberation Sans" panose="020B0604020202020204" pitchFamily="34" charset="0"/>
              </a:rPr>
              <a:t>Compute the annual rate of return.</a:t>
            </a:r>
          </a:p>
        </p:txBody>
      </p:sp>
      <p:sp>
        <p:nvSpPr>
          <p:cNvPr id="1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a:t>
            </a:r>
            <a:r>
              <a:rPr lang="en-US" altLang="en-US" dirty="0" smtClean="0">
                <a:effectLst/>
              </a:rPr>
              <a:t>5</a:t>
            </a:r>
            <a:endParaRPr lang="en-US" altLang="en-US" dirty="0">
              <a:effectLst/>
            </a:endParaRPr>
          </a:p>
        </p:txBody>
      </p:sp>
      <p:sp>
        <p:nvSpPr>
          <p:cNvPr id="19" name="Isosceles Triangle 18"/>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0" name="TextBox 19"/>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1" name="TextBox 20"/>
          <p:cNvSpPr txBox="1"/>
          <p:nvPr/>
        </p:nvSpPr>
        <p:spPr>
          <a:xfrm>
            <a:off x="2183330" y="417430"/>
            <a:ext cx="554182" cy="707886"/>
          </a:xfrm>
          <a:prstGeom prst="rect">
            <a:avLst/>
          </a:prstGeom>
          <a:noFill/>
        </p:spPr>
        <p:txBody>
          <a:bodyPr wrap="square" rtlCol="0">
            <a:spAutoFit/>
          </a:bodyPr>
          <a:lstStyle/>
          <a:p>
            <a:pPr algn="ctr"/>
            <a:r>
              <a:rPr lang="en-US" sz="4000" b="1" dirty="0" smtClean="0">
                <a:solidFill>
                  <a:srgbClr val="E20000"/>
                </a:solidFill>
                <a:effectLst/>
                <a:latin typeface="+mn-lt"/>
              </a:rPr>
              <a:t>5</a:t>
            </a:r>
            <a:endParaRPr lang="en-US" sz="4000" b="1" i="0" dirty="0">
              <a:solidFill>
                <a:srgbClr val="E20000"/>
              </a:solidFill>
              <a:effectLst/>
              <a:latin typeface="+mn-lt"/>
            </a:endParaRPr>
          </a:p>
        </p:txBody>
      </p:sp>
      <p:sp>
        <p:nvSpPr>
          <p:cNvPr id="22" name="Rounded Rectangle 21"/>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200" b="1" dirty="0" smtClean="0">
                <a:solidFill>
                  <a:schemeClr val="accent3"/>
                </a:solidFill>
                <a:latin typeface="Liberation Sans" panose="020B0604020202020204" pitchFamily="34" charset="0"/>
              </a:rPr>
              <a:t>Annual Rate of Return</a:t>
            </a:r>
            <a:endParaRPr lang="en-US" sz="3200" b="1" dirty="0">
              <a:solidFill>
                <a:schemeClr val="accent3"/>
              </a:solidFill>
              <a:latin typeface="Liberation Sans" panose="020B0604020202020204" pitchFamily="34" charset="0"/>
            </a:endParaRPr>
          </a:p>
        </p:txBody>
      </p:sp>
      <p:cxnSp>
        <p:nvCxnSpPr>
          <p:cNvPr id="23" name="Straight Connector 2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4" name="Rectangle 23"/>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11733915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829452"/>
                                        </p:tgtEl>
                                      </p:cBhvr>
                                    </p:animEffect>
                                    <p:set>
                                      <p:cBhvr>
                                        <p:cTn id="7" dur="1" fill="hold">
                                          <p:stCondLst>
                                            <p:cond delay="499"/>
                                          </p:stCondLst>
                                        </p:cTn>
                                        <p:tgtEl>
                                          <p:spTgt spid="829452"/>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829453"/>
                                        </p:tgtEl>
                                      </p:cBhvr>
                                    </p:animEffect>
                                    <p:set>
                                      <p:cBhvr>
                                        <p:cTn id="12" dur="1" fill="hold">
                                          <p:stCondLst>
                                            <p:cond delay="499"/>
                                          </p:stCondLst>
                                        </p:cTn>
                                        <p:tgtEl>
                                          <p:spTgt spid="82945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829454"/>
                                        </p:tgtEl>
                                      </p:cBhvr>
                                    </p:animEffect>
                                    <p:set>
                                      <p:cBhvr>
                                        <p:cTn id="17" dur="1" fill="hold">
                                          <p:stCondLst>
                                            <p:cond delay="499"/>
                                          </p:stCondLst>
                                        </p:cTn>
                                        <p:tgtEl>
                                          <p:spTgt spid="829454"/>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829455"/>
                                        </p:tgtEl>
                                      </p:cBhvr>
                                    </p:animEffect>
                                    <p:set>
                                      <p:cBhvr>
                                        <p:cTn id="22" dur="1" fill="hold">
                                          <p:stCondLst>
                                            <p:cond delay="499"/>
                                          </p:stCondLst>
                                        </p:cTn>
                                        <p:tgtEl>
                                          <p:spTgt spid="829455"/>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829456"/>
                                        </p:tgtEl>
                                      </p:cBhvr>
                                    </p:animEffect>
                                    <p:set>
                                      <p:cBhvr>
                                        <p:cTn id="27" dur="1" fill="hold">
                                          <p:stCondLst>
                                            <p:cond delay="499"/>
                                          </p:stCondLst>
                                        </p:cTn>
                                        <p:tgtEl>
                                          <p:spTgt spid="829456"/>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829457"/>
                                        </p:tgtEl>
                                      </p:cBhvr>
                                    </p:animEffect>
                                    <p:set>
                                      <p:cBhvr>
                                        <p:cTn id="32" dur="1" fill="hold">
                                          <p:stCondLst>
                                            <p:cond delay="499"/>
                                          </p:stCondLst>
                                        </p:cTn>
                                        <p:tgtEl>
                                          <p:spTgt spid="8294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52" grpId="0" animBg="1"/>
      <p:bldP spid="829453" grpId="0" animBg="1"/>
      <p:bldP spid="829454" grpId="0" animBg="1"/>
      <p:bldP spid="829455" grpId="0" animBg="1"/>
      <p:bldP spid="829456" grpId="0" animBg="1"/>
      <p:bldP spid="82945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533400" y="1371600"/>
            <a:ext cx="8153400" cy="406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lnSpc>
                <a:spcPct val="130000"/>
              </a:lnSpc>
            </a:pPr>
            <a:r>
              <a:rPr lang="en-US" altLang="en-US" sz="2000" dirty="0">
                <a:effectLst/>
                <a:latin typeface="Liberation Sans" panose="020B0604020202020204" pitchFamily="34" charset="0"/>
              </a:rPr>
              <a:t>“Copyright © </a:t>
            </a:r>
            <a:r>
              <a:rPr lang="en-US" altLang="en-US" sz="2000" dirty="0" smtClean="0">
                <a:effectLst/>
                <a:latin typeface="Liberation Sans" panose="020B0604020202020204" pitchFamily="34" charset="0"/>
              </a:rPr>
              <a:t>2017 </a:t>
            </a:r>
            <a:r>
              <a:rPr lang="en-US" altLang="en-US" sz="2000" dirty="0">
                <a:effectLst/>
                <a:latin typeface="Liberation Sans" panose="020B0604020202020204" pitchFamily="34" charset="0"/>
              </a:rPr>
              <a:t>John Wiley &amp; Sons, Inc. All rights reserved. Reproduction or translation of this work beyond that permitted in Section 117 of the 1976 United States Copyright Act without the express written permission of the copyright owner is unlawful. Request for further information should be addressed to the Permissions Department, John Wiley &amp; Sons, Inc. The purchaser may make back-up copies for his/her own use only and not for distribution or resale. The Publisher assumes no responsibility for errors, omissions, or damages, caused by the use of these programs or from the use of the information contained herein.”</a:t>
            </a:r>
          </a:p>
        </p:txBody>
      </p:sp>
      <p:sp>
        <p:nvSpPr>
          <p:cNvPr id="8601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Rectangle 9"/>
          <p:cNvSpPr>
            <a:spLocks noChangeArrowheads="1"/>
          </p:cNvSpPr>
          <p:nvPr/>
        </p:nvSpPr>
        <p:spPr bwMode="auto">
          <a:xfrm>
            <a:off x="533400" y="304800"/>
            <a:ext cx="77724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smtClean="0">
                <a:solidFill>
                  <a:schemeClr val="tx2">
                    <a:lumMod val="50000"/>
                  </a:schemeClr>
                </a:solidFill>
                <a:effectLst/>
                <a:latin typeface="Liberation Sans" panose="020B0604020202020204" pitchFamily="34" charset="0"/>
              </a:rPr>
              <a:t>Copyright</a:t>
            </a:r>
            <a:endParaRPr lang="en-US" altLang="en-US" sz="3200" b="1" dirty="0">
              <a:solidFill>
                <a:schemeClr val="tx2">
                  <a:lumMod val="50000"/>
                </a:schemeClr>
              </a:solidFill>
              <a:effectLst/>
              <a:latin typeface="Liberation Sans" panose="020B0604020202020204" pitchFamily="34" charset="0"/>
            </a:endParaRPr>
          </a:p>
        </p:txBody>
      </p:sp>
    </p:spTree>
    <p:extLst>
      <p:ext uri="{BB962C8B-B14F-4D97-AF65-F5344CB8AC3E}">
        <p14:creationId xmlns:p14="http://schemas.microsoft.com/office/powerpoint/2010/main" val="3088218044"/>
      </p:ext>
    </p:extLst>
  </p:cSld>
  <p:clrMapOvr>
    <a:masterClrMapping/>
  </p:clrMapOvr>
  <p:transition>
    <p:zoom dir="in"/>
  </p:transition>
  <p:timing>
    <p:tnLst>
      <p:par>
        <p:cTn id="1" dur="indefinite" restart="never" nodeType="tmRoot"/>
      </p:par>
    </p:tnLst>
  </p:timing>
</p:sld>
</file>

<file path=ppt/theme/theme1.xml><?xml version="1.0" encoding="utf-8"?>
<a:theme xmlns:a="http://schemas.openxmlformats.org/drawingml/2006/main" name="movnglnc">
  <a:themeElements>
    <a:clrScheme name="">
      <a:dk1>
        <a:srgbClr val="000000"/>
      </a:dk1>
      <a:lt1>
        <a:srgbClr val="FFFFFF"/>
      </a:lt1>
      <a:dk2>
        <a:srgbClr val="0000FF"/>
      </a:dk2>
      <a:lt2>
        <a:srgbClr val="000000"/>
      </a:lt2>
      <a:accent1>
        <a:srgbClr val="00FFFF"/>
      </a:accent1>
      <a:accent2>
        <a:srgbClr val="FF0000"/>
      </a:accent2>
      <a:accent3>
        <a:srgbClr val="FFFFFF"/>
      </a:accent3>
      <a:accent4>
        <a:srgbClr val="000000"/>
      </a:accent4>
      <a:accent5>
        <a:srgbClr val="AAFFFF"/>
      </a:accent5>
      <a:accent6>
        <a:srgbClr val="E70000"/>
      </a:accent6>
      <a:hlink>
        <a:srgbClr val="000099"/>
      </a:hlink>
      <a:folHlink>
        <a:srgbClr val="000000"/>
      </a:folHlink>
    </a:clrScheme>
    <a:fontScheme name="movnglnc">
      <a:majorFont>
        <a:latin typeface="Comic Sans MS"/>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defRPr>
        </a:defPPr>
      </a:lstStyle>
    </a:lnDef>
  </a:objectDefaults>
  <a:extraClrSchemeLst>
    <a:extraClrScheme>
      <a:clrScheme name="movngln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vngln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vngln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vngln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vngln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vngln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vngln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6DF764A6F52B49968E4AB0C4C5012D" ma:contentTypeVersion="4" ma:contentTypeDescription="Create a new document." ma:contentTypeScope="" ma:versionID="22cb981c9d44129059961b4d133faea1">
  <xsd:schema xmlns:xsd="http://www.w3.org/2001/XMLSchema" xmlns:xs="http://www.w3.org/2001/XMLSchema" xmlns:p="http://schemas.microsoft.com/office/2006/metadata/properties" xmlns:ns2="0b03a2af-f498-433c-8776-97d3c032a002" targetNamespace="http://schemas.microsoft.com/office/2006/metadata/properties" ma:root="true" ma:fieldsID="d4d589f5c29b6c89fd8900c759efc40b" ns2:_="">
    <xsd:import namespace="0b03a2af-f498-433c-8776-97d3c032a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03a2af-f498-433c-8776-97d3c032a0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F29E57E-2177-44E3-BE62-ADA371EE8000}"/>
</file>

<file path=customXml/itemProps2.xml><?xml version="1.0" encoding="utf-8"?>
<ds:datastoreItem xmlns:ds="http://schemas.openxmlformats.org/officeDocument/2006/customXml" ds:itemID="{CB776C7D-5E5F-4F2C-B48F-E4994E19FA33}"/>
</file>

<file path=customXml/itemProps3.xml><?xml version="1.0" encoding="utf-8"?>
<ds:datastoreItem xmlns:ds="http://schemas.openxmlformats.org/officeDocument/2006/customXml" ds:itemID="{D5EB103F-C311-4A7B-9B22-728DA51FBA3D}"/>
</file>

<file path=docProps/app.xml><?xml version="1.0" encoding="utf-8"?>
<Properties xmlns="http://schemas.openxmlformats.org/officeDocument/2006/extended-properties" xmlns:vt="http://schemas.openxmlformats.org/officeDocument/2006/docPropsVTypes">
  <Template>C:\Program Files\Microsoft Office\Templates\1033\Company Handbook.pot</Template>
  <TotalTime>14289</TotalTime>
  <Pages>43</Pages>
  <Words>3223</Words>
  <Application>Microsoft Office PowerPoint</Application>
  <PresentationFormat>On-screen Show (4:3)</PresentationFormat>
  <Paragraphs>387</Paragraphs>
  <Slides>59</Slides>
  <Notes>58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Comic Sans MS</vt:lpstr>
      <vt:lpstr>Constantia</vt:lpstr>
      <vt:lpstr>Liberation Sans</vt:lpstr>
      <vt:lpstr>Times New Roman</vt:lpstr>
      <vt:lpstr>Wingdings</vt:lpstr>
      <vt:lpstr>movnglnc</vt:lpstr>
      <vt:lpstr>PowerPoint Presentation</vt:lpstr>
      <vt:lpstr>PowerPoint Presentation</vt:lpstr>
      <vt:lpstr>CHAPTER 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Accounting Kimmel 5e</dc:title>
  <dc:subject>Chapter 26</dc:subject>
  <dc:creator>Coby Harmon (UCSB and Westmont College)</dc:creator>
  <cp:lastModifiedBy>Coby Harmon</cp:lastModifiedBy>
  <cp:revision>1910</cp:revision>
  <cp:lastPrinted>1999-09-16T17:08:20Z</cp:lastPrinted>
  <dcterms:created xsi:type="dcterms:W3CDTF">1997-03-28T18:03:02Z</dcterms:created>
  <dcterms:modified xsi:type="dcterms:W3CDTF">2016-08-20T20:40:23Z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0x0101005B6DF764A6F52B49968E4AB0C4C5012D</vt:lpwstr>
  </property>
</Properties>
</file>