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4"/>
  </p:notesMasterIdLst>
  <p:handoutMasterIdLst>
    <p:handoutMasterId r:id="rId25"/>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21E8C"/>
    <a:srgbClr val="005342"/>
    <a:srgbClr val="50BBC8"/>
    <a:srgbClr val="C82B24"/>
    <a:srgbClr val="81A31B"/>
    <a:srgbClr val="3E69A1"/>
    <a:srgbClr val="FEAD4A"/>
    <a:srgbClr val="FFB347"/>
    <a:srgbClr val="3F5182"/>
    <a:srgbClr val="3248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3900" autoAdjust="0"/>
  </p:normalViewPr>
  <p:slideViewPr>
    <p:cSldViewPr snapToGrid="0">
      <p:cViewPr varScale="1">
        <p:scale>
          <a:sx n="135" d="100"/>
          <a:sy n="135" d="100"/>
        </p:scale>
        <p:origin x="-2440"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12/02/16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p:cNvSpPr>
          <p:nvPr>
            <p:ph type="sldImg"/>
          </p:nvPr>
        </p:nvSpPr>
        <p:spPr>
          <a:solidFill>
            <a:srgbClr val="FFFFFF"/>
          </a:solidFill>
          <a:ln/>
        </p:spPr>
      </p:sp>
      <p:sp>
        <p:nvSpPr>
          <p:cNvPr id="3481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descr="MCKE9929_07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1429" y="603504"/>
            <a:ext cx="5051708" cy="6254496"/>
          </a:xfrm>
          <a:prstGeom prst="rect">
            <a:avLst/>
          </a:prstGeom>
        </p:spPr>
      </p:pic>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2017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B21E8C"/>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rgbClr val="FFFFFF"/>
                </a:solidFill>
              </a:rPr>
              <a:t>Chapter </a:t>
            </a:r>
            <a:r>
              <a:rPr lang="en-US" sz="2800" dirty="0" smtClean="0">
                <a:solidFill>
                  <a:srgbClr val="FFFFFF"/>
                </a:solidFill>
              </a:rPr>
              <a:t>11 </a:t>
            </a:r>
            <a:r>
              <a:rPr lang="en-US" sz="2800" dirty="0">
                <a:solidFill>
                  <a:srgbClr val="FFFFFF"/>
                </a:solidFill>
              </a:rPr>
              <a:t>Lecture</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21E8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B21E8C"/>
              </a:buClr>
              <a:defRPr/>
            </a:lvl1pPr>
            <a:lvl2pPr marL="800100" indent="-342900">
              <a:buClr>
                <a:srgbClr val="B21E8C"/>
              </a:buClr>
              <a:buFont typeface="Arial"/>
              <a:buChar char="•"/>
              <a:defRPr/>
            </a:lvl2pPr>
            <a:lvl3pPr>
              <a:buClr>
                <a:srgbClr val="B21E8C"/>
              </a:buClr>
              <a:defRPr/>
            </a:lvl3pPr>
            <a:lvl4pPr>
              <a:buClr>
                <a:srgbClr val="B21E8C"/>
              </a:buClr>
              <a:defRPr/>
            </a:lvl4pPr>
            <a:lvl5pPr>
              <a:buClr>
                <a:srgbClr val="B21E8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B21E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
                <a:srgbClr val="B21E8C"/>
              </a:buClr>
              <a:buFont typeface="+mj-lt"/>
              <a:buAutoNum type="arabicPeriod"/>
              <a:defRPr/>
            </a:lvl1pPr>
            <a:lvl2pPr marL="800100" indent="-342900">
              <a:buClr>
                <a:srgbClr val="B21E8C"/>
              </a:buClr>
              <a:buFont typeface="Arial"/>
              <a:buChar char="•"/>
              <a:defRPr/>
            </a:lvl2pPr>
            <a:lvl3pPr>
              <a:buClr>
                <a:srgbClr val="B21E8C"/>
              </a:buClr>
              <a:defRPr/>
            </a:lvl3pPr>
            <a:lvl4pPr>
              <a:buClr>
                <a:srgbClr val="B21E8C"/>
              </a:buClr>
              <a:defRPr/>
            </a:lvl4pPr>
            <a:lvl5pPr>
              <a:buClr>
                <a:srgbClr val="B21E8C"/>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56736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21E8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65125" y="1141413"/>
            <a:ext cx="4038600" cy="5106987"/>
          </a:xfrm>
        </p:spPr>
        <p:txBody>
          <a:bodyPr/>
          <a:lstStyle>
            <a:lvl1pPr>
              <a:buClr>
                <a:srgbClr val="B21E8C"/>
              </a:buClr>
              <a:defRPr sz="2800"/>
            </a:lvl1pPr>
            <a:lvl2pPr>
              <a:buClr>
                <a:srgbClr val="B21E8C"/>
              </a:buClr>
              <a:defRPr sz="2400"/>
            </a:lvl2pPr>
            <a:lvl3pPr>
              <a:buClr>
                <a:srgbClr val="B21E8C"/>
              </a:buClr>
              <a:defRPr sz="2000"/>
            </a:lvl3pPr>
            <a:lvl4pPr>
              <a:buClr>
                <a:srgbClr val="B21E8C"/>
              </a:buClr>
              <a:defRPr sz="1800"/>
            </a:lvl4pPr>
            <a:lvl5pPr>
              <a:buClr>
                <a:srgbClr val="B21E8C"/>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141413"/>
            <a:ext cx="4038600" cy="5106987"/>
          </a:xfrm>
        </p:spPr>
        <p:txBody>
          <a:bodyPr/>
          <a:lstStyle>
            <a:lvl1pPr>
              <a:buClr>
                <a:srgbClr val="B21E8C"/>
              </a:buClr>
              <a:defRPr sz="2800"/>
            </a:lvl1pPr>
            <a:lvl2pPr>
              <a:buClr>
                <a:srgbClr val="B21E8C"/>
              </a:buClr>
              <a:defRPr sz="2400"/>
            </a:lvl2pPr>
            <a:lvl3pPr>
              <a:buClr>
                <a:srgbClr val="B21E8C"/>
              </a:buClr>
              <a:defRPr sz="2000"/>
            </a:lvl3pPr>
            <a:lvl4pPr>
              <a:buClr>
                <a:srgbClr val="B21E8C"/>
              </a:buClr>
              <a:defRPr sz="1800"/>
            </a:lvl4pPr>
            <a:lvl5pPr>
              <a:buClr>
                <a:srgbClr val="B21E8C"/>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2017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B21E8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B21E8C"/>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B21E8C"/>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B21E8C"/>
        </a:buClr>
        <a:buChar char="•"/>
        <a:defRPr sz="2400">
          <a:solidFill>
            <a:schemeClr val="tx1"/>
          </a:solidFill>
          <a:latin typeface="+mn-lt"/>
          <a:ea typeface="+mn-ea"/>
        </a:defRPr>
      </a:lvl3pPr>
      <a:lvl4pPr marL="1600200" indent="-228600" algn="l" rtl="0" fontAlgn="base">
        <a:spcBef>
          <a:spcPct val="20000"/>
        </a:spcBef>
        <a:spcAft>
          <a:spcPct val="0"/>
        </a:spcAft>
        <a:buClr>
          <a:srgbClr val="B21E8C"/>
        </a:buClr>
        <a:buChar char="–"/>
        <a:defRPr sz="2000">
          <a:solidFill>
            <a:schemeClr val="tx1"/>
          </a:solidFill>
          <a:latin typeface="+mn-lt"/>
          <a:ea typeface="+mn-ea"/>
        </a:defRPr>
      </a:lvl4pPr>
      <a:lvl5pPr marL="2057400" indent="-228600" algn="l" rtl="0" fontAlgn="base">
        <a:spcBef>
          <a:spcPct val="20000"/>
        </a:spcBef>
        <a:spcAft>
          <a:spcPct val="0"/>
        </a:spcAft>
        <a:buClr>
          <a:srgbClr val="B21E8C"/>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1659285"/>
            <a:ext cx="3689468" cy="3539431"/>
          </a:xfrm>
        </p:spPr>
        <p:txBody>
          <a:bodyPr/>
          <a:lstStyle/>
          <a:p>
            <a:r>
              <a:rPr lang="en-US" sz="2800" dirty="0" smtClean="0"/>
              <a:t>Chapter 11: </a:t>
            </a:r>
            <a:br>
              <a:rPr lang="en-US" sz="2800" dirty="0" smtClean="0"/>
            </a:br>
            <a:r>
              <a:rPr lang="en-US" sz="2800" dirty="0"/>
              <a:t>Marketing: Developing Programs That Respond </a:t>
            </a:r>
            <a:r>
              <a:rPr lang="en-US" sz="2800" dirty="0" smtClean="0"/>
              <a:t>to </a:t>
            </a:r>
            <a:r>
              <a:rPr lang="en-US" sz="2800" dirty="0"/>
              <a:t>the Wants and Needs of the Priority Population</a:t>
            </a:r>
          </a:p>
        </p:txBody>
      </p:sp>
      <p:sp>
        <p:nvSpPr>
          <p:cNvPr id="5" name="Rectangle 17"/>
          <p:cNvSpPr>
            <a:spLocks noGrp="1" noChangeArrowheads="1"/>
          </p:cNvSpPr>
          <p:nvPr>
            <p:ph type="ftr" sz="quarter" idx="3"/>
          </p:nvPr>
        </p:nvSpPr>
        <p:spPr/>
        <p:txBody>
          <a:bodyPr/>
          <a:lstStyle/>
          <a:p>
            <a:r>
              <a:rPr lang="en-GB" dirty="0" smtClean="0"/>
              <a:t>© 2017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p:txBody>
          <a:bodyPr/>
          <a:lstStyle/>
          <a:p>
            <a:r>
              <a:rPr lang="en-US" altLang="en-US" smtClean="0"/>
              <a:t>Segmentation – 3</a:t>
            </a:r>
            <a:endParaRPr lang="en-US" altLang="en-US"/>
          </a:p>
        </p:txBody>
      </p:sp>
      <p:sp>
        <p:nvSpPr>
          <p:cNvPr id="25607" name="Rectangle 7"/>
          <p:cNvSpPr>
            <a:spLocks noGrp="1" noChangeArrowheads="1"/>
          </p:cNvSpPr>
          <p:nvPr>
            <p:ph idx="1"/>
          </p:nvPr>
        </p:nvSpPr>
        <p:spPr>
          <a:xfrm>
            <a:off x="365125" y="1141413"/>
            <a:ext cx="8229600" cy="5397913"/>
          </a:xfrm>
        </p:spPr>
        <p:txBody>
          <a:bodyPr/>
          <a:lstStyle/>
          <a:p>
            <a:r>
              <a:rPr lang="en-US" altLang="en-US" sz="2000" dirty="0" smtClean="0"/>
              <a:t>The following five criteria can assist a program planner in choosing the appropriate segment to focus on:</a:t>
            </a:r>
          </a:p>
          <a:p>
            <a:pPr lvl="1"/>
            <a:r>
              <a:rPr lang="en-US" altLang="en-US" sz="2000" dirty="0" smtClean="0"/>
              <a:t>Measurable </a:t>
            </a:r>
          </a:p>
          <a:p>
            <a:pPr lvl="2"/>
            <a:r>
              <a:rPr lang="en-US" altLang="en-US" sz="2000" dirty="0" smtClean="0"/>
              <a:t>How many people are in each segment and can the factors be measured?</a:t>
            </a:r>
          </a:p>
          <a:p>
            <a:pPr lvl="1"/>
            <a:r>
              <a:rPr lang="en-US" altLang="en-US" sz="2000" dirty="0" smtClean="0"/>
              <a:t>Substantial </a:t>
            </a:r>
          </a:p>
          <a:p>
            <a:pPr lvl="2"/>
            <a:r>
              <a:rPr lang="en-US" altLang="en-US" sz="2000" dirty="0" smtClean="0"/>
              <a:t>Is the segment large and profitable enough to reach enough people to make a difference?</a:t>
            </a:r>
          </a:p>
          <a:p>
            <a:pPr lvl="1"/>
            <a:r>
              <a:rPr lang="en-US" altLang="en-US" sz="2000" dirty="0" smtClean="0"/>
              <a:t>Accessible </a:t>
            </a:r>
          </a:p>
          <a:p>
            <a:pPr lvl="2"/>
            <a:r>
              <a:rPr lang="en-US" altLang="en-US" sz="2000" dirty="0" smtClean="0"/>
              <a:t>Can the segment be reached and services delivered?</a:t>
            </a:r>
          </a:p>
          <a:p>
            <a:pPr lvl="1"/>
            <a:r>
              <a:rPr lang="en-US" altLang="en-US" sz="2000" dirty="0" smtClean="0"/>
              <a:t>Differentiable </a:t>
            </a:r>
          </a:p>
          <a:p>
            <a:pPr lvl="2"/>
            <a:r>
              <a:rPr lang="en-US" altLang="en-US" sz="2000" dirty="0" smtClean="0"/>
              <a:t>Are segments different enough that they will react differently to marketing strategies?</a:t>
            </a:r>
          </a:p>
          <a:p>
            <a:pPr lvl="1"/>
            <a:r>
              <a:rPr lang="en-US" altLang="en-US" sz="2000" dirty="0" smtClean="0"/>
              <a:t>Actionable </a:t>
            </a:r>
          </a:p>
          <a:p>
            <a:pPr lvl="2"/>
            <a:r>
              <a:rPr lang="en-US" altLang="en-US" sz="2000" dirty="0" smtClean="0"/>
              <a:t>Can products be created to attract segments?</a:t>
            </a:r>
            <a:endParaRPr lang="en-US" altLang="en-US" sz="20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Grp="1" noChangeArrowheads="1"/>
          </p:cNvSpPr>
          <p:nvPr>
            <p:ph type="title"/>
          </p:nvPr>
        </p:nvSpPr>
        <p:spPr/>
        <p:txBody>
          <a:bodyPr/>
          <a:lstStyle/>
          <a:p>
            <a:r>
              <a:rPr lang="en-US" altLang="en-US" smtClean="0"/>
              <a:t>Marketing Mix </a:t>
            </a:r>
            <a:endParaRPr lang="en-US" altLang="en-US"/>
          </a:p>
        </p:txBody>
      </p:sp>
      <p:sp>
        <p:nvSpPr>
          <p:cNvPr id="33800" name="Rectangle 8"/>
          <p:cNvSpPr>
            <a:spLocks noGrp="1" noChangeArrowheads="1"/>
          </p:cNvSpPr>
          <p:nvPr>
            <p:ph idx="1"/>
          </p:nvPr>
        </p:nvSpPr>
        <p:spPr/>
        <p:txBody>
          <a:bodyPr/>
          <a:lstStyle/>
          <a:p>
            <a:r>
              <a:rPr lang="en-US" altLang="en-US" dirty="0" smtClean="0"/>
              <a:t>Planners need to make strategic decisions related to four marketing variables (the four Ps): </a:t>
            </a:r>
          </a:p>
          <a:p>
            <a:pPr lvl="1"/>
            <a:r>
              <a:rPr lang="en-US" altLang="en-US" b="1" dirty="0" smtClean="0"/>
              <a:t>Product</a:t>
            </a:r>
            <a:r>
              <a:rPr lang="en-US" altLang="en-US" dirty="0" smtClean="0"/>
              <a:t> – What?</a:t>
            </a:r>
          </a:p>
          <a:p>
            <a:pPr lvl="1"/>
            <a:r>
              <a:rPr lang="en-US" altLang="en-US" b="1" dirty="0" smtClean="0"/>
              <a:t>Price</a:t>
            </a:r>
            <a:r>
              <a:rPr lang="en-US" altLang="en-US" dirty="0" smtClean="0"/>
              <a:t> – How much?</a:t>
            </a:r>
          </a:p>
          <a:p>
            <a:pPr lvl="1"/>
            <a:r>
              <a:rPr lang="en-US" altLang="en-US" b="1" dirty="0" smtClean="0"/>
              <a:t>Place</a:t>
            </a:r>
            <a:r>
              <a:rPr lang="en-US" altLang="en-US" dirty="0" smtClean="0"/>
              <a:t> – Where?</a:t>
            </a:r>
          </a:p>
          <a:p>
            <a:pPr lvl="1"/>
            <a:r>
              <a:rPr lang="en-US" altLang="en-US" b="1" dirty="0" smtClean="0"/>
              <a:t>Promotion</a:t>
            </a:r>
            <a:r>
              <a:rPr lang="en-US" altLang="en-US" dirty="0" smtClean="0"/>
              <a:t> – How?</a:t>
            </a:r>
          </a:p>
          <a:p>
            <a:r>
              <a:rPr lang="en-US" altLang="en-US" dirty="0" smtClean="0"/>
              <a:t>These variables are referred to as the marketing mix. </a:t>
            </a:r>
            <a:endParaRPr lang="en-US" alt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Grp="1" noChangeArrowheads="1"/>
          </p:cNvSpPr>
          <p:nvPr>
            <p:ph type="title"/>
          </p:nvPr>
        </p:nvSpPr>
        <p:spPr/>
        <p:txBody>
          <a:bodyPr/>
          <a:lstStyle/>
          <a:p>
            <a:r>
              <a:rPr lang="en-US" altLang="en-US" smtClean="0"/>
              <a:t>Product</a:t>
            </a:r>
            <a:endParaRPr lang="en-US" altLang="en-US"/>
          </a:p>
        </p:txBody>
      </p:sp>
      <p:sp>
        <p:nvSpPr>
          <p:cNvPr id="45065" name="Rectangle 9"/>
          <p:cNvSpPr>
            <a:spLocks noGrp="1" noChangeArrowheads="1"/>
          </p:cNvSpPr>
          <p:nvPr>
            <p:ph idx="1"/>
          </p:nvPr>
        </p:nvSpPr>
        <p:spPr/>
        <p:txBody>
          <a:bodyPr/>
          <a:lstStyle/>
          <a:p>
            <a:r>
              <a:rPr lang="en-US" altLang="en-US" sz="2200" b="1" dirty="0" smtClean="0"/>
              <a:t>Product</a:t>
            </a:r>
            <a:r>
              <a:rPr lang="en-US" altLang="en-US" sz="2200" dirty="0" smtClean="0"/>
              <a:t> – what is being offered to meet the customers’ needs</a:t>
            </a:r>
          </a:p>
          <a:p>
            <a:pPr lvl="1"/>
            <a:r>
              <a:rPr lang="en-US" altLang="en-US" sz="2200" dirty="0" smtClean="0"/>
              <a:t>Augmented products are the tangible items or services.</a:t>
            </a:r>
          </a:p>
          <a:p>
            <a:pPr lvl="2"/>
            <a:r>
              <a:rPr lang="en-US" altLang="en-US" sz="2200" dirty="0" smtClean="0"/>
              <a:t>Examples include bike helmets, contraceptives, glasses, hand-washing facilities/containers, medicine.</a:t>
            </a:r>
          </a:p>
          <a:p>
            <a:pPr lvl="1"/>
            <a:r>
              <a:rPr lang="en-US" altLang="en-US" sz="2200" dirty="0" smtClean="0"/>
              <a:t>Benefits that are associated with using a product or service are called “core products” or the “bundle of benefits” (</a:t>
            </a:r>
            <a:r>
              <a:rPr lang="en-US" altLang="en-US" sz="2200" dirty="0" err="1" smtClean="0"/>
              <a:t>Kotler</a:t>
            </a:r>
            <a:r>
              <a:rPr lang="en-US" altLang="en-US" sz="2200" dirty="0" smtClean="0"/>
              <a:t> &amp; Lee, 2016).</a:t>
            </a:r>
          </a:p>
          <a:p>
            <a:pPr lvl="2"/>
            <a:r>
              <a:rPr lang="en-US" altLang="en-US" sz="2200" dirty="0" smtClean="0"/>
              <a:t>They will become the motivation for people using the products to help them change behavior.</a:t>
            </a:r>
          </a:p>
          <a:p>
            <a:pPr lvl="2"/>
            <a:r>
              <a:rPr lang="en-US" altLang="en-US" sz="2200" dirty="0" smtClean="0"/>
              <a:t>Examples include: makes us healthy; avoids costly fines and penalties from noncompliance; close loving bond; emotional benefits; crew dependability on fire scene.</a:t>
            </a:r>
            <a:endParaRPr lang="en-US" altLang="en-US" sz="22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p:cNvSpPr>
            <a:spLocks noGrp="1" noChangeArrowheads="1"/>
          </p:cNvSpPr>
          <p:nvPr>
            <p:ph type="title"/>
          </p:nvPr>
        </p:nvSpPr>
        <p:spPr/>
        <p:txBody>
          <a:bodyPr/>
          <a:lstStyle/>
          <a:p>
            <a:r>
              <a:rPr lang="en-US" altLang="en-US" smtClean="0"/>
              <a:t>Price – 1 </a:t>
            </a:r>
            <a:endParaRPr lang="en-US" altLang="en-US"/>
          </a:p>
        </p:txBody>
      </p:sp>
      <p:sp>
        <p:nvSpPr>
          <p:cNvPr id="46090" name="Rectangle 10"/>
          <p:cNvSpPr>
            <a:spLocks noGrp="1" noChangeArrowheads="1"/>
          </p:cNvSpPr>
          <p:nvPr>
            <p:ph idx="1"/>
          </p:nvPr>
        </p:nvSpPr>
        <p:spPr/>
        <p:txBody>
          <a:bodyPr/>
          <a:lstStyle/>
          <a:p>
            <a:r>
              <a:rPr lang="en-US" altLang="en-US" b="1" dirty="0" smtClean="0"/>
              <a:t>Price</a:t>
            </a:r>
            <a:r>
              <a:rPr lang="en-US" altLang="en-US" dirty="0" smtClean="0"/>
              <a:t> – what it costs the priority population to obtain the product and its associated benefits </a:t>
            </a:r>
          </a:p>
          <a:p>
            <a:pPr lvl="1"/>
            <a:r>
              <a:rPr lang="en-US" altLang="en-US" dirty="0" smtClean="0"/>
              <a:t>May be financial or nonfinancial</a:t>
            </a:r>
          </a:p>
          <a:p>
            <a:pPr lvl="2"/>
            <a:r>
              <a:rPr lang="en-US" altLang="en-US" dirty="0" smtClean="0"/>
              <a:t>Social, mental, emotional, behavioral, or psychological costs</a:t>
            </a:r>
          </a:p>
          <a:p>
            <a:r>
              <a:rPr lang="en-US" altLang="en-US" b="1" dirty="0" smtClean="0"/>
              <a:t>Barriers </a:t>
            </a:r>
            <a:r>
              <a:rPr lang="en-US" altLang="en-US" dirty="0"/>
              <a:t>– </a:t>
            </a:r>
            <a:r>
              <a:rPr lang="en-US" altLang="en-US" dirty="0" smtClean="0"/>
              <a:t>what keep people from responding to an intervention or doing a behavior</a:t>
            </a:r>
            <a:endParaRPr lang="en-US" alt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4" name="Rectangle 12"/>
          <p:cNvSpPr>
            <a:spLocks noGrp="1" noChangeArrowheads="1"/>
          </p:cNvSpPr>
          <p:nvPr>
            <p:ph type="title"/>
          </p:nvPr>
        </p:nvSpPr>
        <p:spPr/>
        <p:txBody>
          <a:bodyPr/>
          <a:lstStyle/>
          <a:p>
            <a:r>
              <a:rPr lang="en-US" altLang="en-US" smtClean="0"/>
              <a:t>Price – 2 </a:t>
            </a:r>
            <a:endParaRPr lang="en-US" altLang="en-US"/>
          </a:p>
        </p:txBody>
      </p:sp>
      <p:sp>
        <p:nvSpPr>
          <p:cNvPr id="54285" name="Rectangle 13"/>
          <p:cNvSpPr>
            <a:spLocks noGrp="1" noChangeArrowheads="1"/>
          </p:cNvSpPr>
          <p:nvPr>
            <p:ph idx="1"/>
          </p:nvPr>
        </p:nvSpPr>
        <p:spPr/>
        <p:txBody>
          <a:bodyPr/>
          <a:lstStyle/>
          <a:p>
            <a:r>
              <a:rPr lang="en-US" altLang="en-US" sz="2400" dirty="0" smtClean="0"/>
              <a:t>Planners should answer seven questions regarding price:</a:t>
            </a:r>
          </a:p>
          <a:p>
            <a:pPr marL="914400" lvl="1" indent="-457200">
              <a:buFont typeface="+mj-lt"/>
              <a:buAutoNum type="arabicPeriod"/>
            </a:pPr>
            <a:r>
              <a:rPr lang="en-US" altLang="en-US" sz="2400" dirty="0" smtClean="0"/>
              <a:t>Who are the clients?</a:t>
            </a:r>
          </a:p>
          <a:p>
            <a:pPr marL="914400" lvl="1" indent="-457200">
              <a:buFont typeface="+mj-lt"/>
              <a:buAutoNum type="arabicPeriod"/>
            </a:pPr>
            <a:r>
              <a:rPr lang="en-US" altLang="en-US" sz="2400" dirty="0" smtClean="0"/>
              <a:t>What is their ability to pay?</a:t>
            </a:r>
          </a:p>
          <a:p>
            <a:pPr marL="914400" lvl="1" indent="-457200">
              <a:buFont typeface="+mj-lt"/>
              <a:buAutoNum type="arabicPeriod"/>
            </a:pPr>
            <a:r>
              <a:rPr lang="en-US" altLang="en-US" sz="2400" dirty="0" smtClean="0"/>
              <a:t>Are co-payers involved?</a:t>
            </a:r>
          </a:p>
          <a:p>
            <a:pPr marL="914400" lvl="1" indent="-457200">
              <a:buFont typeface="+mj-lt"/>
              <a:buAutoNum type="arabicPeriod"/>
            </a:pPr>
            <a:r>
              <a:rPr lang="en-US" altLang="en-US" sz="2400" dirty="0" smtClean="0"/>
              <a:t>Is the program covered under an insurance program?</a:t>
            </a:r>
          </a:p>
          <a:p>
            <a:pPr marL="914400" lvl="1" indent="-457200">
              <a:buFont typeface="+mj-lt"/>
              <a:buAutoNum type="arabicPeriod"/>
            </a:pPr>
            <a:r>
              <a:rPr lang="en-US" altLang="en-US" sz="2400" dirty="0" smtClean="0"/>
              <a:t>What is the mission of the planner’s agency?</a:t>
            </a:r>
          </a:p>
          <a:p>
            <a:pPr marL="914400" lvl="1" indent="-457200">
              <a:buFont typeface="+mj-lt"/>
              <a:buAutoNum type="arabicPeriod"/>
            </a:pPr>
            <a:r>
              <a:rPr lang="en-US" altLang="en-US" sz="2400" dirty="0" smtClean="0"/>
              <a:t>What are competitors charging?</a:t>
            </a:r>
          </a:p>
          <a:p>
            <a:pPr marL="914400" lvl="1" indent="-457200">
              <a:buFont typeface="+mj-lt"/>
              <a:buAutoNum type="arabicPeriod"/>
            </a:pPr>
            <a:r>
              <a:rPr lang="en-US" altLang="en-US" sz="2400" dirty="0" smtClean="0"/>
              <a:t>What is the demand for the program or product?</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p:cNvSpPr>
            <a:spLocks noGrp="1" noChangeArrowheads="1"/>
          </p:cNvSpPr>
          <p:nvPr>
            <p:ph type="title"/>
          </p:nvPr>
        </p:nvSpPr>
        <p:spPr/>
        <p:txBody>
          <a:bodyPr/>
          <a:lstStyle/>
          <a:p>
            <a:r>
              <a:rPr lang="en-US" altLang="en-US" smtClean="0"/>
              <a:t>Place</a:t>
            </a:r>
            <a:endParaRPr lang="en-US" altLang="en-US"/>
          </a:p>
        </p:txBody>
      </p:sp>
      <p:sp>
        <p:nvSpPr>
          <p:cNvPr id="47113" name="Rectangle 9"/>
          <p:cNvSpPr>
            <a:spLocks noGrp="1" noChangeArrowheads="1"/>
          </p:cNvSpPr>
          <p:nvPr>
            <p:ph idx="1"/>
          </p:nvPr>
        </p:nvSpPr>
        <p:spPr/>
        <p:txBody>
          <a:bodyPr/>
          <a:lstStyle/>
          <a:p>
            <a:r>
              <a:rPr lang="en-US" altLang="en-US" sz="2400" b="1" dirty="0" smtClean="0"/>
              <a:t>Place</a:t>
            </a:r>
            <a:r>
              <a:rPr lang="en-US" altLang="en-US" sz="2400" dirty="0" smtClean="0"/>
              <a:t> is where the priority population has access to the product.</a:t>
            </a:r>
          </a:p>
          <a:p>
            <a:r>
              <a:rPr lang="en-US" altLang="en-US" sz="2400" dirty="0" smtClean="0"/>
              <a:t>Place includes: </a:t>
            </a:r>
          </a:p>
          <a:p>
            <a:pPr lvl="1"/>
            <a:r>
              <a:rPr lang="en-US" altLang="en-US" sz="2400" dirty="0" smtClean="0"/>
              <a:t>Location (Where are services provided?)</a:t>
            </a:r>
          </a:p>
          <a:p>
            <a:pPr lvl="1"/>
            <a:r>
              <a:rPr lang="en-US" altLang="en-US" sz="2400" dirty="0" smtClean="0"/>
              <a:t>Convenience (Can the priority population easily access the service?)</a:t>
            </a:r>
          </a:p>
          <a:p>
            <a:pPr lvl="1"/>
            <a:r>
              <a:rPr lang="en-US" altLang="en-US" sz="2400" dirty="0" smtClean="0"/>
              <a:t>Safety (Is the service provided in a safe location?)</a:t>
            </a:r>
          </a:p>
          <a:p>
            <a:pPr lvl="1"/>
            <a:r>
              <a:rPr lang="en-US" altLang="en-US" sz="2400" dirty="0" smtClean="0"/>
              <a:t>Time of day (Is the service provided at a good time for the priority population?)</a:t>
            </a:r>
          </a:p>
          <a:p>
            <a:r>
              <a:rPr lang="en-US" altLang="en-US" sz="2400" dirty="0" smtClean="0"/>
              <a:t>Planners should make sure that it’s easy for the consumer to obtain the product or service.</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Grp="1" noChangeArrowheads="1"/>
          </p:cNvSpPr>
          <p:nvPr>
            <p:ph type="title"/>
          </p:nvPr>
        </p:nvSpPr>
        <p:spPr/>
        <p:txBody>
          <a:bodyPr/>
          <a:lstStyle/>
          <a:p>
            <a:r>
              <a:rPr lang="en-US" altLang="en-US" smtClean="0"/>
              <a:t>Promotion – 1 </a:t>
            </a:r>
            <a:endParaRPr lang="en-US" altLang="en-US"/>
          </a:p>
        </p:txBody>
      </p:sp>
      <p:sp>
        <p:nvSpPr>
          <p:cNvPr id="49161" name="Rectangle 9"/>
          <p:cNvSpPr>
            <a:spLocks noGrp="1" noChangeArrowheads="1"/>
          </p:cNvSpPr>
          <p:nvPr>
            <p:ph idx="1"/>
          </p:nvPr>
        </p:nvSpPr>
        <p:spPr/>
        <p:txBody>
          <a:bodyPr/>
          <a:lstStyle/>
          <a:p>
            <a:r>
              <a:rPr lang="en-US" altLang="en-US" sz="2400" b="1" dirty="0" smtClean="0"/>
              <a:t>Promotion</a:t>
            </a:r>
            <a:r>
              <a:rPr lang="en-US" altLang="en-US" sz="2400" dirty="0" smtClean="0"/>
              <a:t> – communication strategy used to let the priority population know about the product, how to obtain or purchase it, and the benefits they will receive</a:t>
            </a:r>
          </a:p>
          <a:p>
            <a:r>
              <a:rPr lang="en-US" altLang="en-US" sz="2400" dirty="0" smtClean="0"/>
              <a:t>Purpose: </a:t>
            </a:r>
          </a:p>
          <a:p>
            <a:pPr marL="914400" lvl="1" indent="-457200">
              <a:buFont typeface="+mj-lt"/>
              <a:buAutoNum type="arabicPeriod"/>
            </a:pPr>
            <a:r>
              <a:rPr lang="en-US" altLang="en-US" sz="2400" dirty="0" smtClean="0"/>
              <a:t>Inform—increase product awareness or inform </a:t>
            </a:r>
            <a:br>
              <a:rPr lang="en-US" altLang="en-US" sz="2400" dirty="0" smtClean="0"/>
            </a:br>
            <a:r>
              <a:rPr lang="en-US" altLang="en-US" sz="2400" dirty="0" smtClean="0"/>
              <a:t> consumers</a:t>
            </a:r>
          </a:p>
          <a:p>
            <a:pPr marL="914400" lvl="1" indent="-457200">
              <a:buFont typeface="+mj-lt"/>
              <a:buAutoNum type="arabicPeriod"/>
            </a:pPr>
            <a:r>
              <a:rPr lang="en-US" altLang="en-US" sz="2400" dirty="0" smtClean="0"/>
              <a:t>Persuade—convince people to purchase the </a:t>
            </a:r>
            <a:br>
              <a:rPr lang="en-US" altLang="en-US" sz="2400" dirty="0" smtClean="0"/>
            </a:br>
            <a:r>
              <a:rPr lang="en-US" altLang="en-US" sz="2400" dirty="0" smtClean="0"/>
              <a:t> product</a:t>
            </a:r>
          </a:p>
          <a:p>
            <a:pPr marL="914400" lvl="1" indent="-457200">
              <a:buFont typeface="+mj-lt"/>
              <a:buAutoNum type="arabicPeriod"/>
            </a:pPr>
            <a:r>
              <a:rPr lang="en-US" altLang="en-US" sz="2400" dirty="0" smtClean="0"/>
              <a:t>Reinforce—remind them that the product exists</a:t>
            </a:r>
          </a:p>
          <a:p>
            <a:pPr marL="914400" lvl="1" indent="-457200">
              <a:buFont typeface="+mj-lt"/>
              <a:buAutoNum type="arabicPeriod"/>
            </a:pPr>
            <a:r>
              <a:rPr lang="en-US" altLang="en-US" sz="2400" dirty="0" smtClean="0"/>
              <a:t>Differentiate—position the product as being different from the competition</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p:txBody>
          <a:bodyPr/>
          <a:lstStyle/>
          <a:p>
            <a:r>
              <a:rPr lang="en-US" altLang="en-US" smtClean="0"/>
              <a:t>Promotion – 2 </a:t>
            </a:r>
            <a:endParaRPr lang="en-US" altLang="en-US"/>
          </a:p>
        </p:txBody>
      </p:sp>
      <p:sp>
        <p:nvSpPr>
          <p:cNvPr id="55305" name="Rectangle 9"/>
          <p:cNvSpPr>
            <a:spLocks noGrp="1" noChangeArrowheads="1"/>
          </p:cNvSpPr>
          <p:nvPr>
            <p:ph idx="1"/>
          </p:nvPr>
        </p:nvSpPr>
        <p:spPr/>
        <p:txBody>
          <a:bodyPr/>
          <a:lstStyle/>
          <a:p>
            <a:r>
              <a:rPr lang="en-US" altLang="en-US" dirty="0" smtClean="0"/>
              <a:t>Routes of promotion: </a:t>
            </a:r>
          </a:p>
          <a:p>
            <a:pPr lvl="1"/>
            <a:r>
              <a:rPr lang="en-US" altLang="en-US" dirty="0" smtClean="0"/>
              <a:t>Advertising</a:t>
            </a:r>
          </a:p>
          <a:p>
            <a:pPr lvl="1"/>
            <a:r>
              <a:rPr lang="en-US" altLang="en-US" dirty="0" smtClean="0"/>
              <a:t>Direct marketing</a:t>
            </a:r>
          </a:p>
          <a:p>
            <a:pPr lvl="1"/>
            <a:r>
              <a:rPr lang="en-US" altLang="en-US" dirty="0" smtClean="0"/>
              <a:t>Personal selling</a:t>
            </a:r>
          </a:p>
          <a:p>
            <a:pPr lvl="1"/>
            <a:r>
              <a:rPr lang="en-US" altLang="en-US" dirty="0" smtClean="0"/>
              <a:t>Sales promotions</a:t>
            </a:r>
          </a:p>
          <a:p>
            <a:pPr lvl="1"/>
            <a:r>
              <a:rPr lang="en-US" altLang="en-US" dirty="0" smtClean="0"/>
              <a:t>Public relations</a:t>
            </a:r>
          </a:p>
          <a:p>
            <a:pPr lvl="1"/>
            <a:r>
              <a:rPr lang="en-US" altLang="en-US" dirty="0" smtClean="0"/>
              <a:t>Digital communication</a:t>
            </a:r>
            <a:endParaRPr lang="en-US" alt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lstStyle/>
          <a:p>
            <a:r>
              <a:rPr lang="en-US" altLang="en-US" smtClean="0"/>
              <a:t>Pretesting – 1 </a:t>
            </a:r>
            <a:endParaRPr lang="en-US" altLang="en-US"/>
          </a:p>
        </p:txBody>
      </p:sp>
      <p:sp>
        <p:nvSpPr>
          <p:cNvPr id="39943" name="Rectangle 7"/>
          <p:cNvSpPr>
            <a:spLocks noGrp="1" noChangeArrowheads="1"/>
          </p:cNvSpPr>
          <p:nvPr>
            <p:ph idx="1"/>
          </p:nvPr>
        </p:nvSpPr>
        <p:spPr/>
        <p:txBody>
          <a:bodyPr/>
          <a:lstStyle/>
          <a:p>
            <a:r>
              <a:rPr lang="en-US" altLang="en-US" b="1" dirty="0" smtClean="0"/>
              <a:t>Pretesting</a:t>
            </a:r>
            <a:r>
              <a:rPr lang="en-US" altLang="en-US" dirty="0" smtClean="0"/>
              <a:t> ensures that planners have developed program components in response to, and reflective of the consumer’s needs, wants, and expectations.</a:t>
            </a:r>
          </a:p>
          <a:p>
            <a:r>
              <a:rPr lang="en-US" altLang="en-US" dirty="0" smtClean="0"/>
              <a:t>There are two phases of pretesting.</a:t>
            </a:r>
            <a:endParaRPr lang="en-US" alt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0" name="Rectangle 10"/>
          <p:cNvSpPr>
            <a:spLocks noGrp="1" noChangeArrowheads="1"/>
          </p:cNvSpPr>
          <p:nvPr>
            <p:ph type="title"/>
          </p:nvPr>
        </p:nvSpPr>
        <p:spPr/>
        <p:txBody>
          <a:bodyPr/>
          <a:lstStyle/>
          <a:p>
            <a:r>
              <a:rPr lang="en-US" altLang="en-US" smtClean="0"/>
              <a:t>Pretesting – 2</a:t>
            </a:r>
            <a:endParaRPr lang="en-US" altLang="en-US"/>
          </a:p>
        </p:txBody>
      </p:sp>
      <p:sp>
        <p:nvSpPr>
          <p:cNvPr id="56331" name="Rectangle 11"/>
          <p:cNvSpPr>
            <a:spLocks noGrp="1" noChangeArrowheads="1"/>
          </p:cNvSpPr>
          <p:nvPr>
            <p:ph idx="1"/>
          </p:nvPr>
        </p:nvSpPr>
        <p:spPr>
          <a:xfrm>
            <a:off x="365125" y="1141413"/>
            <a:ext cx="8229600" cy="5312618"/>
          </a:xfrm>
        </p:spPr>
        <p:txBody>
          <a:bodyPr/>
          <a:lstStyle/>
          <a:p>
            <a:r>
              <a:rPr lang="en-US" altLang="en-US" sz="2200" dirty="0" smtClean="0"/>
              <a:t>Phase 1 tests product concept.</a:t>
            </a:r>
          </a:p>
          <a:p>
            <a:pPr lvl="1"/>
            <a:r>
              <a:rPr lang="en-US" altLang="en-US" sz="2200" dirty="0" smtClean="0"/>
              <a:t>How likely they would be to use the product</a:t>
            </a:r>
          </a:p>
          <a:p>
            <a:pPr lvl="1"/>
            <a:r>
              <a:rPr lang="en-US" altLang="en-US" sz="2200" dirty="0" smtClean="0"/>
              <a:t>What they see as benefits to using the product</a:t>
            </a:r>
          </a:p>
          <a:p>
            <a:pPr lvl="1"/>
            <a:r>
              <a:rPr lang="en-US" altLang="en-US" sz="2200" dirty="0" smtClean="0"/>
              <a:t>What they see as the barriers; what factors would keep them from using it</a:t>
            </a:r>
          </a:p>
          <a:p>
            <a:pPr lvl="1"/>
            <a:r>
              <a:rPr lang="en-US" altLang="en-US" sz="2200" dirty="0" smtClean="0"/>
              <a:t>What product features they like</a:t>
            </a:r>
          </a:p>
          <a:p>
            <a:pPr lvl="1"/>
            <a:r>
              <a:rPr lang="en-US" altLang="en-US" sz="2200" dirty="0" smtClean="0"/>
              <a:t>What product features they would change, and why</a:t>
            </a:r>
          </a:p>
          <a:p>
            <a:pPr lvl="1"/>
            <a:r>
              <a:rPr lang="en-US" altLang="en-US" sz="2200" dirty="0" smtClean="0"/>
              <a:t>If the places selected to offer the product are convenient</a:t>
            </a:r>
          </a:p>
          <a:p>
            <a:pPr lvl="1"/>
            <a:r>
              <a:rPr lang="en-US" altLang="en-US" sz="2200" dirty="0" smtClean="0"/>
              <a:t>If the product price is reasonable</a:t>
            </a:r>
          </a:p>
          <a:p>
            <a:pPr lvl="1"/>
            <a:r>
              <a:rPr lang="en-US" altLang="en-US" sz="2200" dirty="0" smtClean="0"/>
              <a:t>If the benefits associated with product use are believable</a:t>
            </a:r>
          </a:p>
          <a:p>
            <a:pPr lvl="1"/>
            <a:r>
              <a:rPr lang="en-US" altLang="en-US" sz="2200" dirty="0" smtClean="0"/>
              <a:t>If the product functions as designed</a:t>
            </a:r>
          </a:p>
          <a:p>
            <a:pPr lvl="1"/>
            <a:r>
              <a:rPr lang="en-US" altLang="en-US" sz="2200" dirty="0" smtClean="0"/>
              <a:t>If instructions for how to use the product are clear</a:t>
            </a:r>
          </a:p>
          <a:p>
            <a:r>
              <a:rPr lang="en-US" altLang="en-US" sz="2200" dirty="0" smtClean="0"/>
              <a:t>Phase 2 tests promotional strategy message and materials.</a:t>
            </a:r>
            <a:endParaRPr lang="en-US" altLang="en-US" sz="22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r>
              <a:rPr lang="en-US" altLang="en-US" smtClean="0"/>
              <a:t>Key Terms – 1 </a:t>
            </a:r>
            <a:endParaRPr lang="en-US" altLang="en-US"/>
          </a:p>
        </p:txBody>
      </p:sp>
      <p:sp>
        <p:nvSpPr>
          <p:cNvPr id="17415" name="Rectangle 7"/>
          <p:cNvSpPr>
            <a:spLocks noGrp="1" noChangeArrowheads="1"/>
          </p:cNvSpPr>
          <p:nvPr>
            <p:ph idx="1"/>
          </p:nvPr>
        </p:nvSpPr>
        <p:spPr/>
        <p:txBody>
          <a:bodyPr/>
          <a:lstStyle/>
          <a:p>
            <a:r>
              <a:rPr lang="en-US" altLang="en-US" sz="2400" b="1" dirty="0" smtClean="0"/>
              <a:t>Consumer-based</a:t>
            </a:r>
            <a:endParaRPr lang="en-US" altLang="en-US" sz="2400" dirty="0" smtClean="0"/>
          </a:p>
          <a:p>
            <a:pPr lvl="1"/>
            <a:r>
              <a:rPr lang="en-US" altLang="en-US" sz="2400" dirty="0" smtClean="0"/>
              <a:t>Program focused on the priority population’s wants, needs, desires, preferences, and so forth</a:t>
            </a:r>
          </a:p>
          <a:p>
            <a:r>
              <a:rPr lang="en-US" altLang="en-US" sz="2400" b="1" dirty="0" smtClean="0"/>
              <a:t>Marketing</a:t>
            </a:r>
            <a:endParaRPr lang="en-US" altLang="en-US" sz="2400" dirty="0" smtClean="0"/>
          </a:p>
          <a:p>
            <a:pPr lvl="1"/>
            <a:r>
              <a:rPr lang="en-US" altLang="en-US" sz="2400" dirty="0" smtClean="0"/>
              <a:t>A set of processes for creating, communicating, and delivering value to customers; is concerned with a financial profit </a:t>
            </a:r>
            <a:r>
              <a:rPr lang="en-US" altLang="en-US" sz="2000" dirty="0" smtClean="0"/>
              <a:t>(American Marketing Association)</a:t>
            </a:r>
          </a:p>
          <a:p>
            <a:pPr lvl="1"/>
            <a:r>
              <a:rPr lang="en-US" altLang="en-US" sz="2400" b="1" dirty="0" smtClean="0"/>
              <a:t>Social marketing</a:t>
            </a:r>
            <a:r>
              <a:rPr lang="en-US" altLang="en-US" sz="2400" dirty="0" smtClean="0"/>
              <a:t> – attempts to change behavior for improved health or social outcomes</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p:txBody>
          <a:bodyPr/>
          <a:lstStyle/>
          <a:p>
            <a:r>
              <a:rPr lang="en-US" altLang="en-US" smtClean="0"/>
              <a:t>Pretesting – 3 </a:t>
            </a:r>
            <a:endParaRPr lang="en-US" altLang="en-US"/>
          </a:p>
        </p:txBody>
      </p:sp>
      <p:sp>
        <p:nvSpPr>
          <p:cNvPr id="40967" name="Rectangle 7"/>
          <p:cNvSpPr>
            <a:spLocks noGrp="1" noChangeArrowheads="1"/>
          </p:cNvSpPr>
          <p:nvPr>
            <p:ph idx="1"/>
          </p:nvPr>
        </p:nvSpPr>
        <p:spPr/>
        <p:txBody>
          <a:bodyPr/>
          <a:lstStyle/>
          <a:p>
            <a:r>
              <a:rPr lang="en-US" altLang="en-US" sz="2400" dirty="0" smtClean="0"/>
              <a:t>Pretesting provides feedback and identifies red flags.</a:t>
            </a:r>
          </a:p>
          <a:p>
            <a:r>
              <a:rPr lang="en-US" altLang="en-US" sz="2400" dirty="0" smtClean="0"/>
              <a:t>Methods depend on the aspect of marketing strategy being tested, the topics being explored, the amount of money available for pretesting, and the timeline.</a:t>
            </a:r>
          </a:p>
          <a:p>
            <a:pPr lvl="1"/>
            <a:r>
              <a:rPr lang="en-US" altLang="en-US" sz="2400" dirty="0" smtClean="0"/>
              <a:t>Common methods include:</a:t>
            </a:r>
          </a:p>
          <a:p>
            <a:pPr lvl="2"/>
            <a:r>
              <a:rPr lang="en-US" altLang="en-US" sz="2200" dirty="0" smtClean="0"/>
              <a:t>Focus groups</a:t>
            </a:r>
          </a:p>
          <a:p>
            <a:pPr lvl="2"/>
            <a:r>
              <a:rPr lang="en-US" altLang="en-US" sz="2200" dirty="0" smtClean="0"/>
              <a:t>Central location intercept interview</a:t>
            </a:r>
          </a:p>
          <a:p>
            <a:r>
              <a:rPr lang="en-US" altLang="en-US" sz="2400" dirty="0" smtClean="0"/>
              <a:t>Who should complete pretesting?</a:t>
            </a:r>
          </a:p>
          <a:p>
            <a:pPr lvl="1"/>
            <a:r>
              <a:rPr lang="en-US" altLang="en-US" sz="2400" dirty="0" smtClean="0"/>
              <a:t>Priority population for understanding</a:t>
            </a:r>
          </a:p>
          <a:p>
            <a:pPr lvl="1"/>
            <a:r>
              <a:rPr lang="en-US" altLang="en-US" sz="2400" dirty="0" smtClean="0"/>
              <a:t>Experts in field for content validity</a:t>
            </a:r>
          </a:p>
          <a:p>
            <a:pPr lvl="1"/>
            <a:r>
              <a:rPr lang="en-US" altLang="en-US" sz="2400" dirty="0" smtClean="0"/>
              <a:t>Gatekeepers for acceptance and approval</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Choosing Pretesting Methods</a:t>
            </a:r>
            <a:endParaRPr 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pic>
        <p:nvPicPr>
          <p:cNvPr id="15" name="Picture 14" descr="Table 1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0" y="622196"/>
            <a:ext cx="5120640" cy="6030609"/>
          </a:xfrm>
          <a:prstGeom prst="rect">
            <a:avLst/>
          </a:prstGeom>
        </p:spPr>
      </p:pic>
    </p:spTree>
    <p:extLst>
      <p:ext uri="{BB962C8B-B14F-4D97-AF65-F5344CB8AC3E}">
        <p14:creationId xmlns:p14="http://schemas.microsoft.com/office/powerpoint/2010/main" val="59045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6" name="Rectangle 10"/>
          <p:cNvSpPr>
            <a:spLocks noGrp="1" noChangeArrowheads="1"/>
          </p:cNvSpPr>
          <p:nvPr>
            <p:ph type="title"/>
          </p:nvPr>
        </p:nvSpPr>
        <p:spPr/>
        <p:txBody>
          <a:bodyPr/>
          <a:lstStyle/>
          <a:p>
            <a:r>
              <a:rPr lang="en-US" altLang="en-US" smtClean="0"/>
              <a:t>Continuous Monitoring</a:t>
            </a:r>
            <a:endParaRPr lang="en-US" altLang="en-US"/>
          </a:p>
        </p:txBody>
      </p:sp>
      <p:sp>
        <p:nvSpPr>
          <p:cNvPr id="50187" name="Rectangle 11"/>
          <p:cNvSpPr>
            <a:spLocks noGrp="1" noChangeArrowheads="1"/>
          </p:cNvSpPr>
          <p:nvPr>
            <p:ph idx="1"/>
          </p:nvPr>
        </p:nvSpPr>
        <p:spPr>
          <a:xfrm>
            <a:off x="365125" y="1141413"/>
            <a:ext cx="8229600" cy="5416868"/>
          </a:xfrm>
        </p:spPr>
        <p:txBody>
          <a:bodyPr/>
          <a:lstStyle/>
          <a:p>
            <a:r>
              <a:rPr lang="en-US" altLang="en-US" sz="2400" dirty="0" smtClean="0"/>
              <a:t>Continuous monitoring determines if things are going as planned, if the program is operating below expectations, and whether changes noted indicate that the program is moving in the right direction (</a:t>
            </a:r>
            <a:r>
              <a:rPr lang="en-US" altLang="en-US" sz="2400" dirty="0" err="1" smtClean="0"/>
              <a:t>Andreasen</a:t>
            </a:r>
            <a:r>
              <a:rPr lang="en-US" altLang="en-US" sz="2400" dirty="0" smtClean="0"/>
              <a:t>, 1995).</a:t>
            </a:r>
          </a:p>
          <a:p>
            <a:r>
              <a:rPr lang="en-US" altLang="en-US" sz="2400" dirty="0" smtClean="0"/>
              <a:t>Provides program planners with: </a:t>
            </a:r>
          </a:p>
          <a:p>
            <a:pPr lvl="1"/>
            <a:r>
              <a:rPr lang="en-US" altLang="en-US" sz="2400" dirty="0" smtClean="0"/>
              <a:t>Data regarding level of program acceptance by the priority population</a:t>
            </a:r>
          </a:p>
          <a:p>
            <a:pPr lvl="1"/>
            <a:r>
              <a:rPr lang="en-US" altLang="en-US" sz="2400" dirty="0" smtClean="0"/>
              <a:t>Reach of messages </a:t>
            </a:r>
          </a:p>
          <a:p>
            <a:pPr lvl="1"/>
            <a:r>
              <a:rPr lang="en-US" altLang="en-US" sz="2400" dirty="0" smtClean="0"/>
              <a:t>Product distribution sites</a:t>
            </a:r>
          </a:p>
          <a:p>
            <a:pPr lvl="1"/>
            <a:r>
              <a:rPr lang="en-US" altLang="en-US" sz="2400" dirty="0" smtClean="0"/>
              <a:t>What is working and what is not working</a:t>
            </a:r>
          </a:p>
          <a:p>
            <a:r>
              <a:rPr lang="en-US" altLang="en-US" sz="2400" dirty="0" smtClean="0"/>
              <a:t>Continuous monitoring improves the effectiveness of the program by continually integrating feedback from the priority population.</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Marketing Mix</a:t>
            </a:r>
            <a:endParaRPr 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pic>
        <p:nvPicPr>
          <p:cNvPr id="15" name="Picture 14" descr="Table 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00" y="834796"/>
            <a:ext cx="8441000" cy="5188409"/>
          </a:xfrm>
          <a:prstGeom prst="rect">
            <a:avLst/>
          </a:prstGeom>
        </p:spPr>
      </p:pic>
    </p:spTree>
    <p:extLst>
      <p:ext uri="{BB962C8B-B14F-4D97-AF65-F5344CB8AC3E}">
        <p14:creationId xmlns:p14="http://schemas.microsoft.com/office/powerpoint/2010/main" val="44130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Rectangle 1032"/>
          <p:cNvSpPr>
            <a:spLocks noGrp="1" noChangeArrowheads="1"/>
          </p:cNvSpPr>
          <p:nvPr>
            <p:ph type="title"/>
          </p:nvPr>
        </p:nvSpPr>
        <p:spPr/>
        <p:txBody>
          <a:bodyPr/>
          <a:lstStyle/>
          <a:p>
            <a:r>
              <a:rPr lang="en-US" altLang="en-US" smtClean="0"/>
              <a:t>Key Terms – 2</a:t>
            </a:r>
            <a:endParaRPr lang="en-US" altLang="en-US"/>
          </a:p>
        </p:txBody>
      </p:sp>
      <p:sp>
        <p:nvSpPr>
          <p:cNvPr id="51209" name="Rectangle 1033"/>
          <p:cNvSpPr>
            <a:spLocks noGrp="1" noChangeArrowheads="1"/>
          </p:cNvSpPr>
          <p:nvPr>
            <p:ph idx="1"/>
          </p:nvPr>
        </p:nvSpPr>
        <p:spPr/>
        <p:txBody>
          <a:bodyPr/>
          <a:lstStyle/>
          <a:p>
            <a:r>
              <a:rPr lang="en-US" altLang="en-US" sz="2400" b="1" dirty="0" smtClean="0"/>
              <a:t>Market</a:t>
            </a:r>
            <a:endParaRPr lang="en-US" altLang="en-US" sz="2400" dirty="0" smtClean="0"/>
          </a:p>
          <a:p>
            <a:pPr lvl="1"/>
            <a:r>
              <a:rPr lang="en-US" altLang="en-US" sz="2400" dirty="0" smtClean="0"/>
              <a:t>“The set of all people who have an actual or potential interest in a product or service” </a:t>
            </a:r>
            <a:r>
              <a:rPr lang="en-US" altLang="en-US" sz="2000" dirty="0" smtClean="0"/>
              <a:t>(</a:t>
            </a:r>
            <a:r>
              <a:rPr lang="en-US" altLang="en-US" sz="2000" dirty="0" err="1" smtClean="0"/>
              <a:t>Kotler</a:t>
            </a:r>
            <a:r>
              <a:rPr lang="en-US" altLang="en-US" sz="2000" dirty="0" smtClean="0"/>
              <a:t> &amp; Clarke, 1987</a:t>
            </a:r>
            <a:r>
              <a:rPr lang="en-US" altLang="en-US" sz="2000" dirty="0" smtClean="0"/>
              <a:t>,</a:t>
            </a:r>
            <a:br>
              <a:rPr lang="en-US" altLang="en-US" sz="2000" dirty="0" smtClean="0"/>
            </a:br>
            <a:r>
              <a:rPr lang="en-US" altLang="en-US" sz="2000" dirty="0" smtClean="0"/>
              <a:t>p</a:t>
            </a:r>
            <a:r>
              <a:rPr lang="en-US" altLang="en-US" sz="2000" dirty="0" smtClean="0"/>
              <a:t>.108)</a:t>
            </a:r>
          </a:p>
          <a:p>
            <a:pPr lvl="1"/>
            <a:r>
              <a:rPr lang="en-US" altLang="en-US" sz="2400" dirty="0" smtClean="0"/>
              <a:t>Also called the consumer or target audience</a:t>
            </a:r>
          </a:p>
          <a:p>
            <a:r>
              <a:rPr lang="en-US" altLang="en-US" sz="2400" b="1" dirty="0" smtClean="0"/>
              <a:t>Exchange</a:t>
            </a:r>
            <a:endParaRPr lang="en-US" altLang="en-US" sz="2400" dirty="0" smtClean="0"/>
          </a:p>
          <a:p>
            <a:pPr lvl="1"/>
            <a:r>
              <a:rPr lang="en-US" altLang="en-US" sz="2400" dirty="0" smtClean="0"/>
              <a:t>Trading a product for certain costs (financial or nonfinancial)</a:t>
            </a:r>
          </a:p>
          <a:p>
            <a:pPr lvl="1"/>
            <a:r>
              <a:rPr lang="en-US" altLang="en-US" sz="2400" dirty="0" smtClean="0"/>
              <a:t>Items that can be marketed can be tangible or intangible: information, ideas, goods, services, events, or behaviors</a:t>
            </a:r>
            <a:endParaRPr lang="en-US" altLang="en-US" sz="24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0" y="0"/>
            <a:ext cx="9144000" cy="1077218"/>
          </a:xfrm>
        </p:spPr>
        <p:txBody>
          <a:bodyPr/>
          <a:lstStyle/>
          <a:p>
            <a:r>
              <a:rPr lang="en-US" altLang="en-US" dirty="0" smtClean="0"/>
              <a:t>The Marketing Process and Health Promotion Programs – 1 </a:t>
            </a:r>
            <a:endParaRPr lang="en-US" altLang="en-US" dirty="0"/>
          </a:p>
        </p:txBody>
      </p:sp>
      <p:sp>
        <p:nvSpPr>
          <p:cNvPr id="19463" name="Rectangle 7"/>
          <p:cNvSpPr>
            <a:spLocks noGrp="1" noChangeArrowheads="1"/>
          </p:cNvSpPr>
          <p:nvPr>
            <p:ph idx="1"/>
          </p:nvPr>
        </p:nvSpPr>
        <p:spPr/>
        <p:txBody>
          <a:bodyPr/>
          <a:lstStyle/>
          <a:p>
            <a:r>
              <a:rPr lang="en-US" altLang="en-US" dirty="0" smtClean="0"/>
              <a:t>Consumer Orientation</a:t>
            </a:r>
          </a:p>
          <a:p>
            <a:pPr lvl="1"/>
            <a:r>
              <a:rPr lang="en-US" altLang="en-US" dirty="0" smtClean="0"/>
              <a:t>All marketing-related program decisions—including the type of product that is developed, how it is offered, how much it will cost, how it is promoted, and the benefits promised—are based on what planners know about the priority population and their preferences.</a:t>
            </a:r>
          </a:p>
          <a:p>
            <a:pPr lvl="1"/>
            <a:r>
              <a:rPr lang="en-US" altLang="en-US" dirty="0" smtClean="0"/>
              <a:t>Usually done during the formative research process and needs assessment process.</a:t>
            </a:r>
            <a:endParaRPr lang="en-US" alt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Formative Research</a:t>
            </a:r>
            <a:endParaRPr 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pic>
        <p:nvPicPr>
          <p:cNvPr id="15" name="Picture 14" descr="Table 1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76" y="734568"/>
            <a:ext cx="7546848" cy="5388864"/>
          </a:xfrm>
          <a:prstGeom prst="rect">
            <a:avLst/>
          </a:prstGeom>
        </p:spPr>
      </p:pic>
    </p:spTree>
    <p:extLst>
      <p:ext uri="{BB962C8B-B14F-4D97-AF65-F5344CB8AC3E}">
        <p14:creationId xmlns:p14="http://schemas.microsoft.com/office/powerpoint/2010/main" val="306329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Rectangle 10"/>
          <p:cNvSpPr>
            <a:spLocks noGrp="1" noChangeArrowheads="1"/>
          </p:cNvSpPr>
          <p:nvPr>
            <p:ph type="title"/>
          </p:nvPr>
        </p:nvSpPr>
        <p:spPr>
          <a:xfrm>
            <a:off x="0" y="0"/>
            <a:ext cx="9144000" cy="1077218"/>
          </a:xfrm>
        </p:spPr>
        <p:txBody>
          <a:bodyPr/>
          <a:lstStyle/>
          <a:p>
            <a:r>
              <a:rPr lang="en-US" altLang="en-US" dirty="0" smtClean="0"/>
              <a:t>The Marketing Process and Health Promotion Programs – 2 </a:t>
            </a:r>
            <a:endParaRPr lang="en-US" altLang="en-US" dirty="0"/>
          </a:p>
        </p:txBody>
      </p:sp>
      <p:sp>
        <p:nvSpPr>
          <p:cNvPr id="52235" name="Rectangle 11"/>
          <p:cNvSpPr>
            <a:spLocks noGrp="1" noChangeArrowheads="1"/>
          </p:cNvSpPr>
          <p:nvPr>
            <p:ph idx="1"/>
          </p:nvPr>
        </p:nvSpPr>
        <p:spPr/>
        <p:txBody>
          <a:bodyPr/>
          <a:lstStyle/>
          <a:p>
            <a:r>
              <a:rPr lang="en-US" altLang="en-US" sz="2200" dirty="0" smtClean="0"/>
              <a:t>Competition</a:t>
            </a:r>
          </a:p>
          <a:p>
            <a:pPr lvl="1"/>
            <a:r>
              <a:rPr lang="en-US" altLang="en-US" sz="2200" dirty="0" smtClean="0"/>
              <a:t>Planners should identify the competition during the formative research phase.</a:t>
            </a:r>
          </a:p>
          <a:p>
            <a:pPr lvl="1"/>
            <a:r>
              <a:rPr lang="en-US" altLang="en-US" sz="2200" dirty="0" smtClean="0"/>
              <a:t>Knowing what the priority population perceives is the competition and the benefits that they get from choosing that option can help planners make strategic decisions.</a:t>
            </a:r>
          </a:p>
          <a:p>
            <a:r>
              <a:rPr lang="en-US" altLang="en-US" sz="2200" dirty="0" smtClean="0"/>
              <a:t>Segmentation</a:t>
            </a:r>
          </a:p>
          <a:p>
            <a:pPr lvl="1"/>
            <a:r>
              <a:rPr lang="en-US" altLang="en-US" sz="2200" dirty="0" smtClean="0"/>
              <a:t>A way to divide the priority population into smaller, more homogeneous groups </a:t>
            </a:r>
          </a:p>
          <a:p>
            <a:pPr lvl="1"/>
            <a:r>
              <a:rPr lang="en-US" altLang="en-US" sz="2200" dirty="0" smtClean="0"/>
              <a:t>The goal of segmentation is to create groups of people who share similar characteristics or qualities that are associated with being at risk for certain health problems and who will respond in a similar way to the intervention.</a:t>
            </a:r>
            <a:endParaRPr lang="en-US" altLang="en-US" sz="2200"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altLang="en-US" smtClean="0"/>
              <a:t>Segmentation – 1 </a:t>
            </a:r>
            <a:endParaRPr lang="en-US" altLang="en-US"/>
          </a:p>
        </p:txBody>
      </p:sp>
      <p:sp>
        <p:nvSpPr>
          <p:cNvPr id="23559" name="Rectangle 7"/>
          <p:cNvSpPr>
            <a:spLocks noGrp="1" noChangeArrowheads="1"/>
          </p:cNvSpPr>
          <p:nvPr>
            <p:ph idx="1"/>
          </p:nvPr>
        </p:nvSpPr>
        <p:spPr/>
        <p:txBody>
          <a:bodyPr/>
          <a:lstStyle/>
          <a:p>
            <a:r>
              <a:rPr lang="en-US" altLang="en-US" b="1" dirty="0" smtClean="0"/>
              <a:t>Segmentation</a:t>
            </a:r>
            <a:r>
              <a:rPr lang="en-US" altLang="en-US" dirty="0" smtClean="0"/>
              <a:t> helps planners to narrow the focus of their marketing strategy.</a:t>
            </a:r>
          </a:p>
          <a:p>
            <a:pPr lvl="1"/>
            <a:r>
              <a:rPr lang="en-US" altLang="en-US" dirty="0" smtClean="0"/>
              <a:t>Segmentation allows planners to better meet the needs of the consumer, allowing for a greater chance of an exchange taking place.</a:t>
            </a:r>
            <a:endParaRPr lang="en-US" altLang="en-US" dirty="0"/>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p:cNvSpPr>
            <a:spLocks noGrp="1" noChangeArrowheads="1"/>
          </p:cNvSpPr>
          <p:nvPr>
            <p:ph type="title"/>
          </p:nvPr>
        </p:nvSpPr>
        <p:spPr/>
        <p:txBody>
          <a:bodyPr/>
          <a:lstStyle/>
          <a:p>
            <a:r>
              <a:rPr lang="en-US" altLang="en-US" smtClean="0"/>
              <a:t>Segmentation – 2</a:t>
            </a:r>
            <a:endParaRPr lang="en-US" altLang="en-US"/>
          </a:p>
        </p:txBody>
      </p:sp>
      <p:sp>
        <p:nvSpPr>
          <p:cNvPr id="53257" name="Rectangle 9"/>
          <p:cNvSpPr>
            <a:spLocks noGrp="1" noChangeArrowheads="1"/>
          </p:cNvSpPr>
          <p:nvPr>
            <p:ph idx="1"/>
          </p:nvPr>
        </p:nvSpPr>
        <p:spPr/>
        <p:txBody>
          <a:bodyPr/>
          <a:lstStyle/>
          <a:p>
            <a:r>
              <a:rPr lang="en-US" altLang="en-US" dirty="0" smtClean="0"/>
              <a:t>Factors or variables used for segmentation: </a:t>
            </a:r>
          </a:p>
          <a:p>
            <a:pPr lvl="1"/>
            <a:r>
              <a:rPr lang="en-US" altLang="en-US" dirty="0" smtClean="0"/>
              <a:t>Geographic</a:t>
            </a:r>
          </a:p>
          <a:p>
            <a:pPr lvl="1"/>
            <a:r>
              <a:rPr lang="en-US" altLang="en-US" dirty="0" smtClean="0"/>
              <a:t>Demographic</a:t>
            </a:r>
          </a:p>
          <a:p>
            <a:pPr lvl="1"/>
            <a:r>
              <a:rPr lang="en-US" altLang="en-US" dirty="0" smtClean="0"/>
              <a:t>Psychosocial</a:t>
            </a:r>
          </a:p>
          <a:p>
            <a:pPr lvl="1"/>
            <a:r>
              <a:rPr lang="en-US" altLang="en-US" dirty="0" smtClean="0"/>
              <a:t>Behavioral</a:t>
            </a:r>
          </a:p>
          <a:p>
            <a:r>
              <a:rPr lang="en-US" altLang="en-US" dirty="0" smtClean="0"/>
              <a:t>Most of the time, multiple factors are used to identify segments; no right or wrong way to segment; can be done </a:t>
            </a:r>
            <a:r>
              <a:rPr lang="en-US" altLang="en-US" i="1" dirty="0" smtClean="0"/>
              <a:t>a</a:t>
            </a:r>
            <a:r>
              <a:rPr lang="en-US" altLang="en-US" dirty="0" smtClean="0"/>
              <a:t> </a:t>
            </a:r>
            <a:r>
              <a:rPr lang="en-US" altLang="en-US" i="1" dirty="0" smtClean="0"/>
              <a:t>priori</a:t>
            </a:r>
            <a:r>
              <a:rPr lang="en-US" altLang="en-US" dirty="0" smtClean="0"/>
              <a:t> or </a:t>
            </a:r>
            <a:r>
              <a:rPr lang="en-US" altLang="en-US" i="1" dirty="0" smtClean="0"/>
              <a:t>a</a:t>
            </a:r>
            <a:r>
              <a:rPr lang="en-US" altLang="en-US" dirty="0" smtClean="0"/>
              <a:t> </a:t>
            </a:r>
            <a:r>
              <a:rPr lang="en-US" altLang="en-US" i="1" dirty="0" smtClean="0"/>
              <a:t>posteriori</a:t>
            </a:r>
            <a:r>
              <a:rPr lang="en-US" altLang="en-US" dirty="0" smtClean="0"/>
              <a:t>.</a:t>
            </a:r>
          </a:p>
        </p:txBody>
      </p:sp>
      <p:sp>
        <p:nvSpPr>
          <p:cNvPr id="4" name="Footer Placeholder 3"/>
          <p:cNvSpPr>
            <a:spLocks noGrp="1"/>
          </p:cNvSpPr>
          <p:nvPr>
            <p:ph type="ftr" sz="quarter" idx="10"/>
          </p:nvPr>
        </p:nvSpPr>
        <p:spPr/>
        <p:txBody>
          <a:bodyPr/>
          <a:lstStyle/>
          <a:p>
            <a:r>
              <a:rPr lang="en-GB" altLang="en-US" smtClean="0"/>
              <a:t>© 2017 Pearson Education, Inc.</a:t>
            </a:r>
            <a:endParaRPr lang="en-GB" altLang="en-US"/>
          </a:p>
        </p:txBody>
      </p:sp>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1038</TotalTime>
  <Words>1313</Words>
  <Application>Microsoft Macintosh PowerPoint</Application>
  <PresentationFormat>On-screen Show (4:3)</PresentationFormat>
  <Paragraphs>158</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HA5Lect_template</vt:lpstr>
      <vt:lpstr>Chapter 11:  Marketing: Developing Programs That Respond to the Wants and Needs of the Priority Population</vt:lpstr>
      <vt:lpstr>Key Terms – 1 </vt:lpstr>
      <vt:lpstr>The Marketing Mix</vt:lpstr>
      <vt:lpstr>Key Terms – 2</vt:lpstr>
      <vt:lpstr>The Marketing Process and Health Promotion Programs – 1 </vt:lpstr>
      <vt:lpstr>Questions for Formative Research</vt:lpstr>
      <vt:lpstr>The Marketing Process and Health Promotion Programs – 2 </vt:lpstr>
      <vt:lpstr>Segmentation – 1 </vt:lpstr>
      <vt:lpstr>Segmentation – 2</vt:lpstr>
      <vt:lpstr>Segmentation – 3</vt:lpstr>
      <vt:lpstr>Marketing Mix </vt:lpstr>
      <vt:lpstr>Product</vt:lpstr>
      <vt:lpstr>Price – 1 </vt:lpstr>
      <vt:lpstr>Price – 2 </vt:lpstr>
      <vt:lpstr>Place</vt:lpstr>
      <vt:lpstr>Promotion – 1 </vt:lpstr>
      <vt:lpstr>Promotion – 2 </vt:lpstr>
      <vt:lpstr>Pretesting – 1 </vt:lpstr>
      <vt:lpstr>Pretesting – 2</vt:lpstr>
      <vt:lpstr>Pretesting – 3 </vt:lpstr>
      <vt:lpstr>Choosing Pretesting Methods</vt:lpstr>
      <vt:lpstr>Continuous Monitoring</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Pawan Kr Bhambrah</cp:lastModifiedBy>
  <cp:revision>115</cp:revision>
  <cp:lastPrinted>2016-02-12T02:13:50Z</cp:lastPrinted>
  <dcterms:created xsi:type="dcterms:W3CDTF">2007-09-26T05:29:17Z</dcterms:created>
  <dcterms:modified xsi:type="dcterms:W3CDTF">2016-02-12T03:38:35Z</dcterms:modified>
</cp:coreProperties>
</file>