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8C"/>
    <a:srgbClr val="005342"/>
    <a:srgbClr val="50BBC8"/>
    <a:srgbClr val="C82B24"/>
    <a:srgbClr val="81A31B"/>
    <a:srgbClr val="3E69A1"/>
    <a:srgbClr val="FEAD4A"/>
    <a:srgbClr val="FFB347"/>
    <a:srgbClr val="3F5182"/>
    <a:srgbClr val="324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3900" autoAdjust="0"/>
  </p:normalViewPr>
  <p:slideViewPr>
    <p:cSldViewPr snapToGrid="0">
      <p:cViewPr varScale="1">
        <p:scale>
          <a:sx n="135" d="100"/>
          <a:sy n="135" d="100"/>
        </p:scale>
        <p:origin x="-2480" y="-120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12/02/16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KE9929_07_thumbna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29" y="603504"/>
            <a:ext cx="5051708" cy="625449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B21E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</a:rPr>
              <a:t>Chapter </a:t>
            </a:r>
            <a:r>
              <a:rPr lang="en-US" sz="2800" dirty="0" smtClean="0">
                <a:solidFill>
                  <a:srgbClr val="FFFFFF"/>
                </a:solidFill>
              </a:rPr>
              <a:t>12 </a:t>
            </a:r>
            <a:r>
              <a:rPr lang="en-US" sz="2800" dirty="0">
                <a:solidFill>
                  <a:srgbClr val="FFFFFF"/>
                </a:solidFill>
              </a:rPr>
              <a:t>Lecture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21E8C"/>
              </a:buClr>
              <a:defRPr/>
            </a:lvl1pPr>
            <a:lvl2pPr marL="800100" indent="-342900">
              <a:buClr>
                <a:srgbClr val="B21E8C"/>
              </a:buClr>
              <a:buFont typeface="Arial"/>
              <a:buChar char="•"/>
              <a:defRPr/>
            </a:lvl2pPr>
            <a:lvl3pPr>
              <a:buClr>
                <a:srgbClr val="B21E8C"/>
              </a:buClr>
              <a:defRPr/>
            </a:lvl3pPr>
            <a:lvl4pPr>
              <a:buClr>
                <a:srgbClr val="B21E8C"/>
              </a:buClr>
              <a:defRPr/>
            </a:lvl4pPr>
            <a:lvl5pPr>
              <a:buClr>
                <a:srgbClr val="B21E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0"/>
            <a:ext cx="7955280" cy="579438"/>
          </a:xfrm>
        </p:spPr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99616"/>
            <a:ext cx="8229600" cy="5106987"/>
          </a:xfrm>
        </p:spPr>
        <p:txBody>
          <a:bodyPr/>
          <a:lstStyle>
            <a:lvl1pPr marL="514350" indent="-514350">
              <a:buClr>
                <a:srgbClr val="B21E8C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B21E8C"/>
              </a:buClr>
              <a:buFont typeface="Arial"/>
              <a:buChar char="•"/>
              <a:defRPr/>
            </a:lvl2pPr>
            <a:lvl3pPr>
              <a:buClr>
                <a:srgbClr val="B21E8C"/>
              </a:buClr>
              <a:defRPr/>
            </a:lvl3pPr>
            <a:lvl4pPr>
              <a:buClr>
                <a:srgbClr val="B21E8C"/>
              </a:buClr>
              <a:defRPr/>
            </a:lvl4pPr>
            <a:lvl5pPr>
              <a:buClr>
                <a:srgbClr val="B21E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36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buClr>
                <a:srgbClr val="B21E8C"/>
              </a:buClr>
              <a:defRPr sz="2800"/>
            </a:lvl1pPr>
            <a:lvl2pPr>
              <a:buClr>
                <a:srgbClr val="B21E8C"/>
              </a:buClr>
              <a:defRPr sz="2400"/>
            </a:lvl2pPr>
            <a:lvl3pPr>
              <a:buClr>
                <a:srgbClr val="B21E8C"/>
              </a:buClr>
              <a:defRPr sz="2000"/>
            </a:lvl3pPr>
            <a:lvl4pPr>
              <a:buClr>
                <a:srgbClr val="B21E8C"/>
              </a:buClr>
              <a:defRPr sz="1800"/>
            </a:lvl4pPr>
            <a:lvl5pPr>
              <a:buClr>
                <a:srgbClr val="B21E8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buClr>
                <a:srgbClr val="B21E8C"/>
              </a:buClr>
              <a:defRPr sz="2800"/>
            </a:lvl1pPr>
            <a:lvl2pPr>
              <a:buClr>
                <a:srgbClr val="B21E8C"/>
              </a:buClr>
              <a:defRPr sz="2400"/>
            </a:lvl2pPr>
            <a:lvl3pPr>
              <a:buClr>
                <a:srgbClr val="B21E8C"/>
              </a:buClr>
              <a:defRPr sz="2000"/>
            </a:lvl3pPr>
            <a:lvl4pPr>
              <a:buClr>
                <a:srgbClr val="B21E8C"/>
              </a:buClr>
              <a:defRPr sz="1800"/>
            </a:lvl4pPr>
            <a:lvl5pPr>
              <a:buClr>
                <a:srgbClr val="B21E8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3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B21E8C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21E8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B21E8C"/>
        </a:buClr>
        <a:buFont typeface="Arial"/>
        <a:buChar char="•"/>
        <a:tabLst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151728"/>
            <a:ext cx="3689468" cy="2554545"/>
          </a:xfrm>
        </p:spPr>
        <p:txBody>
          <a:bodyPr/>
          <a:lstStyle/>
          <a:p>
            <a:r>
              <a:rPr lang="en-US" dirty="0" smtClean="0"/>
              <a:t>Chapter 12: </a:t>
            </a:r>
            <a:br>
              <a:rPr lang="en-US" dirty="0" smtClean="0"/>
            </a:br>
            <a:r>
              <a:rPr lang="en-US" dirty="0"/>
              <a:t>Implementation: Strategies and </a:t>
            </a:r>
            <a:br>
              <a:rPr lang="en-US" dirty="0"/>
            </a:br>
            <a:r>
              <a:rPr lang="en-US" dirty="0"/>
              <a:t>Associated Concerns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2017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Sample Task Development Timeline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0" name="Picture 19" descr="FG_12_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54124"/>
            <a:ext cx="5029200" cy="588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Sample Gantt Chart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0" name="Picture 19" descr="FG_12_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1417320"/>
            <a:ext cx="7778496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Phase 3: Establishing a System of Management – 1 </a:t>
            </a:r>
            <a:endParaRPr lang="en-US" alt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Management</a:t>
            </a:r>
            <a:r>
              <a:rPr lang="en-US" altLang="en-US" dirty="0" smtClean="0"/>
              <a:t> – “the process of assembling and using sets of resources in a goal-directed manner to accomplish tasks in an organizational setting” (</a:t>
            </a:r>
            <a:r>
              <a:rPr lang="en-US" altLang="en-US" dirty="0" err="1" smtClean="0"/>
              <a:t>Hitt</a:t>
            </a:r>
            <a:r>
              <a:rPr lang="en-US" altLang="en-US" dirty="0" smtClean="0"/>
              <a:t>, Black, &amp; Porter, 2012, p. 483)</a:t>
            </a:r>
          </a:p>
          <a:p>
            <a:pPr lvl="1"/>
            <a:r>
              <a:rPr lang="en-US" altLang="en-US" dirty="0" smtClean="0"/>
              <a:t>Includes human, financial, and technical resources</a:t>
            </a:r>
          </a:p>
          <a:p>
            <a:r>
              <a:rPr lang="en-US" altLang="en-US" dirty="0" smtClean="0"/>
              <a:t>“The efficient, satisfactory management of a health promotion program is vital to its long-term success”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Anspaugh</a:t>
            </a:r>
            <a:r>
              <a:rPr lang="en-US" altLang="en-US" sz="2400" dirty="0" smtClean="0"/>
              <a:t> et al., 2000, p. 124).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Phase 3: Establishing a System of Management – 2</a:t>
            </a:r>
            <a:endParaRPr lang="en-US" altLang="en-US" dirty="0"/>
          </a:p>
        </p:txBody>
      </p:sp>
      <p:sp>
        <p:nvSpPr>
          <p:cNvPr id="6861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 smtClean="0"/>
              <a:t>Good management is needed to ensure that programs are </a:t>
            </a:r>
          </a:p>
          <a:p>
            <a:pPr lvl="1"/>
            <a:r>
              <a:rPr lang="en-US" altLang="en-US" sz="2200" dirty="0" smtClean="0"/>
              <a:t>Effective: meet stated goals and objectives</a:t>
            </a:r>
          </a:p>
          <a:p>
            <a:pPr lvl="1"/>
            <a:r>
              <a:rPr lang="en-US" altLang="en-US" sz="2200" dirty="0" smtClean="0"/>
              <a:t>Efficient: well-organized, cost effective</a:t>
            </a:r>
          </a:p>
          <a:p>
            <a:r>
              <a:rPr lang="en-US" altLang="en-US" sz="2200" dirty="0" smtClean="0"/>
              <a:t>Managers need technical, interpersonal, and conceptual skills.</a:t>
            </a:r>
          </a:p>
          <a:p>
            <a:r>
              <a:rPr lang="en-US" altLang="en-US" sz="2200" dirty="0" smtClean="0"/>
              <a:t>Human Resources Management (HRM)</a:t>
            </a:r>
          </a:p>
          <a:p>
            <a:pPr lvl="1"/>
            <a:r>
              <a:rPr lang="en-US" altLang="en-US" sz="2200" dirty="0" smtClean="0"/>
              <a:t>Four functions (or PADS):</a:t>
            </a:r>
          </a:p>
          <a:p>
            <a:pPr lvl="2"/>
            <a:r>
              <a:rPr lang="en-US" altLang="en-US" sz="2000" dirty="0" smtClean="0"/>
              <a:t>Planning – defining personnel</a:t>
            </a:r>
          </a:p>
          <a:p>
            <a:pPr lvl="2"/>
            <a:r>
              <a:rPr lang="en-US" altLang="en-US" sz="2000" dirty="0" smtClean="0"/>
              <a:t>Acquisition – hiring personnel</a:t>
            </a:r>
          </a:p>
          <a:p>
            <a:pPr lvl="2"/>
            <a:r>
              <a:rPr lang="en-US" altLang="en-US" sz="2000" dirty="0" smtClean="0"/>
              <a:t>Development – training personnel</a:t>
            </a:r>
          </a:p>
          <a:p>
            <a:pPr lvl="2"/>
            <a:r>
              <a:rPr lang="en-US" altLang="en-US" sz="2000" dirty="0" smtClean="0"/>
              <a:t>Sanction – discipline, rewards, safety</a:t>
            </a:r>
          </a:p>
          <a:p>
            <a:pPr lvl="1"/>
            <a:r>
              <a:rPr lang="en-US" altLang="en-US" sz="2200" dirty="0" smtClean="0"/>
              <a:t>Professional Development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Phase 3: Establishing a System of Management – 3</a:t>
            </a:r>
            <a:endParaRPr lang="en-US" alt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609542" cy="5106987"/>
          </a:xfrm>
        </p:spPr>
        <p:txBody>
          <a:bodyPr/>
          <a:lstStyle/>
          <a:p>
            <a:r>
              <a:rPr lang="en-US" altLang="en-US" dirty="0" smtClean="0"/>
              <a:t>Financial Management </a:t>
            </a:r>
          </a:p>
          <a:p>
            <a:pPr lvl="1"/>
            <a:r>
              <a:rPr lang="en-US" altLang="en-US" dirty="0" smtClean="0"/>
              <a:t>“Process of developing and using system to ensure that funds are spent for the purpose for which they have been appropriated”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Klingner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et </a:t>
            </a:r>
            <a:r>
              <a:rPr lang="en-US" altLang="en-US" sz="2400" dirty="0" smtClean="0"/>
              <a:t>al., 2010, p. 88)</a:t>
            </a:r>
          </a:p>
          <a:p>
            <a:pPr lvl="2"/>
            <a:r>
              <a:rPr lang="en-US" altLang="en-US" dirty="0" smtClean="0"/>
              <a:t>Accounting, fiscal year, fiscal accountability</a:t>
            </a:r>
          </a:p>
          <a:p>
            <a:pPr lvl="2"/>
            <a:r>
              <a:rPr lang="en-US" altLang="en-US" dirty="0" smtClean="0"/>
              <a:t>Audits – internal and external</a:t>
            </a:r>
          </a:p>
          <a:p>
            <a:r>
              <a:rPr lang="en-US" altLang="en-US" dirty="0" smtClean="0"/>
              <a:t>Technical Resources Management</a:t>
            </a:r>
          </a:p>
          <a:p>
            <a:pPr lvl="1"/>
            <a:r>
              <a:rPr lang="en-US" altLang="en-US" dirty="0" smtClean="0"/>
              <a:t>All other resources besides human and financial </a:t>
            </a:r>
          </a:p>
          <a:p>
            <a:pPr lvl="2"/>
            <a:r>
              <a:rPr lang="en-US" altLang="en-US" dirty="0" smtClean="0"/>
              <a:t>Equipment, expertise, information, material, partnerships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 4: Putting Plans into Action – 1 </a:t>
            </a:r>
            <a:endParaRPr lang="en-US" altLang="en-US" dirty="0"/>
          </a:p>
        </p:txBody>
      </p:sp>
      <p:sp>
        <p:nvSpPr>
          <p:cNvPr id="3687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There are three major ways of putting plans into action: by phasing them in, in small segments; and by initiating the total program all at once.</a:t>
            </a:r>
          </a:p>
          <a:p>
            <a:pPr lvl="1"/>
            <a:r>
              <a:rPr lang="en-US" altLang="en-US" sz="2400" dirty="0" smtClean="0"/>
              <a:t>The strategies exist in a hierarchy and it is recommended that all programs go through all three.</a:t>
            </a:r>
          </a:p>
          <a:p>
            <a:r>
              <a:rPr lang="en-US" altLang="en-US" sz="2400" u="sng" dirty="0" smtClean="0"/>
              <a:t>Pilot testing</a:t>
            </a:r>
            <a:r>
              <a:rPr lang="en-US" altLang="en-US" sz="2400" dirty="0" smtClean="0"/>
              <a:t> – trying the program out with a small group from the priority population to identify any problems</a:t>
            </a:r>
          </a:p>
          <a:p>
            <a:r>
              <a:rPr lang="en-US" altLang="en-US" sz="2400" u="sng" dirty="0" smtClean="0"/>
              <a:t>Phasing in</a:t>
            </a:r>
            <a:r>
              <a:rPr lang="en-US" altLang="en-US" sz="2400" dirty="0" smtClean="0"/>
              <a:t> – limiting the number of people who are exposed, then gradually increasing the numbers; by offerings, by location, by ability, by number</a:t>
            </a:r>
          </a:p>
          <a:p>
            <a:r>
              <a:rPr lang="en-US" altLang="en-US" sz="2400" u="sng" dirty="0" smtClean="0"/>
              <a:t>Total program</a:t>
            </a:r>
            <a:r>
              <a:rPr lang="en-US" altLang="en-US" sz="2400" dirty="0" smtClean="0"/>
              <a:t> – all in priority population are exposed at same time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Putting Plans into Action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0" name="Picture 19" descr="FG_12_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1520952"/>
            <a:ext cx="6839712" cy="381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 4: Putting Plans into Action – 2 </a:t>
            </a:r>
            <a:endParaRPr lang="en-US" altLang="en-US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First Day of Implementation</a:t>
            </a:r>
          </a:p>
          <a:p>
            <a:pPr lvl="1"/>
            <a:r>
              <a:rPr lang="en-US" altLang="en-US" dirty="0" smtClean="0"/>
              <a:t>Also referred to as program launch, program rollout, or program kickoff</a:t>
            </a:r>
          </a:p>
          <a:p>
            <a:r>
              <a:rPr lang="en-US" altLang="en-US" dirty="0" smtClean="0"/>
              <a:t>Some special planning may be necessary: </a:t>
            </a:r>
          </a:p>
          <a:p>
            <a:pPr lvl="1"/>
            <a:r>
              <a:rPr lang="en-US" altLang="en-US" dirty="0" smtClean="0"/>
              <a:t>Decide on a first day.</a:t>
            </a:r>
          </a:p>
          <a:p>
            <a:pPr lvl="2"/>
            <a:r>
              <a:rPr lang="en-US" altLang="en-US" dirty="0" smtClean="0"/>
              <a:t>Consider launching to coincide with other already occurring event (e.g., weight loss program and New Year’s resolution).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 4: Putting Plans into Action – 3</a:t>
            </a:r>
            <a:endParaRPr lang="en-US" altLang="en-US" dirty="0"/>
          </a:p>
        </p:txBody>
      </p:sp>
      <p:sp>
        <p:nvSpPr>
          <p:cNvPr id="69641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387328"/>
          </a:xfrm>
        </p:spPr>
        <p:txBody>
          <a:bodyPr/>
          <a:lstStyle/>
          <a:p>
            <a:r>
              <a:rPr lang="en-US" altLang="en-US" dirty="0" smtClean="0"/>
              <a:t>Some special planning may be necessary (cont’d)</a:t>
            </a:r>
          </a:p>
          <a:p>
            <a:pPr lvl="1"/>
            <a:r>
              <a:rPr lang="en-US" altLang="en-US" dirty="0" smtClean="0"/>
              <a:t>Kickoff in style. </a:t>
            </a:r>
          </a:p>
          <a:p>
            <a:pPr lvl="2"/>
            <a:r>
              <a:rPr lang="en-US" altLang="en-US" dirty="0" smtClean="0"/>
              <a:t>Create a special event; use celebrities.</a:t>
            </a:r>
          </a:p>
          <a:p>
            <a:pPr lvl="1"/>
            <a:r>
              <a:rPr lang="en-US" altLang="en-US" dirty="0" smtClean="0"/>
              <a:t>Seek news coverage, if appropriate.</a:t>
            </a:r>
          </a:p>
          <a:p>
            <a:pPr lvl="2"/>
            <a:r>
              <a:rPr lang="en-US" altLang="en-US" dirty="0" smtClean="0"/>
              <a:t>Inform appropriate media representatives of your plans.</a:t>
            </a:r>
          </a:p>
          <a:p>
            <a:pPr lvl="2"/>
            <a:r>
              <a:rPr lang="en-US" altLang="en-US" dirty="0" smtClean="0"/>
              <a:t>Make arrangements to meet the media representatives at the designated time and place.</a:t>
            </a:r>
          </a:p>
          <a:p>
            <a:pPr lvl="2"/>
            <a:r>
              <a:rPr lang="en-US" altLang="en-US" dirty="0" smtClean="0"/>
              <a:t>Use press releases, video releases, spokespeople.</a:t>
            </a:r>
          </a:p>
          <a:p>
            <a:pPr lvl="2"/>
            <a:r>
              <a:rPr lang="en-US" altLang="en-US" dirty="0" smtClean="0"/>
              <a:t>Consider a news hook; e.g., day in history.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 4: Putting Plans into Action – 4</a:t>
            </a:r>
            <a:endParaRPr lang="en-US" altLang="en-US" dirty="0"/>
          </a:p>
        </p:txBody>
      </p:sp>
      <p:sp>
        <p:nvSpPr>
          <p:cNvPr id="6964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 smtClean="0"/>
              <a:t>Monitoring Implementation</a:t>
            </a:r>
          </a:p>
          <a:p>
            <a:pPr lvl="1"/>
            <a:r>
              <a:rPr lang="en-US" altLang="en-US" sz="2200" b="1" dirty="0" smtClean="0"/>
              <a:t>Program monitoring</a:t>
            </a:r>
            <a:r>
              <a:rPr lang="en-US" altLang="en-US" sz="2200" dirty="0" smtClean="0"/>
              <a:t> involves the ongoing collection and analysis of data and other information to determine if the program is operating as planned.</a:t>
            </a:r>
          </a:p>
          <a:p>
            <a:r>
              <a:rPr lang="en-US" altLang="en-US" sz="2200" dirty="0" smtClean="0"/>
              <a:t>Basic monitoring data and information for a program has the following utilities (USDJ, </a:t>
            </a:r>
            <a:r>
              <a:rPr lang="en-US" altLang="en-US" sz="2200" dirty="0" err="1" smtClean="0"/>
              <a:t>n.d.</a:t>
            </a:r>
            <a:r>
              <a:rPr lang="en-US" altLang="en-US" sz="2200" dirty="0" smtClean="0"/>
              <a:t>):</a:t>
            </a:r>
          </a:p>
          <a:p>
            <a:pPr lvl="1"/>
            <a:r>
              <a:rPr lang="en-US" altLang="en-US" sz="2200" dirty="0" smtClean="0"/>
              <a:t>It provides operating and descriptive data and information.</a:t>
            </a:r>
          </a:p>
          <a:p>
            <a:pPr lvl="1"/>
            <a:r>
              <a:rPr lang="en-US" altLang="en-US" sz="2200" dirty="0" smtClean="0"/>
              <a:t>It provides the basic information for comparing outcomes to the program objectives. </a:t>
            </a:r>
          </a:p>
          <a:p>
            <a:pPr lvl="1"/>
            <a:r>
              <a:rPr lang="en-US" altLang="en-US" sz="2200" dirty="0" smtClean="0"/>
              <a:t>It provides educational information about many aspects of the program.</a:t>
            </a:r>
          </a:p>
          <a:p>
            <a:pPr lvl="1"/>
            <a:r>
              <a:rPr lang="en-US" altLang="en-US" sz="2200" dirty="0" smtClean="0"/>
              <a:t>Monitoring data serve as a preventive maintenance function by tracking indicators of critical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561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 Models – 1 </a:t>
            </a: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logic model is a systematic and visual way for planners to share and present their understanding of the relationship among the resources they have to operate a program, the activities they plan to implement, and the outputs and outcomes they hope to achieve (CDC, 2008b; WKKF, 2004).</a:t>
            </a:r>
          </a:p>
          <a:p>
            <a:pPr lvl="1"/>
            <a:r>
              <a:rPr lang="en-US" altLang="en-US" dirty="0" smtClean="0"/>
              <a:t>Can help all stakeholders understand the “big picture” of how planning, implementing, and evaluating all fit together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 5: Ending or Sustaining a Program</a:t>
            </a:r>
            <a:endParaRPr lang="en-US" altLang="en-US" dirty="0"/>
          </a:p>
        </p:txBody>
      </p:sp>
      <p:sp>
        <p:nvSpPr>
          <p:cNvPr id="4301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Planners should determine how long to run a program.</a:t>
            </a:r>
          </a:p>
          <a:p>
            <a:r>
              <a:rPr lang="en-US" altLang="en-US" sz="2400" dirty="0" smtClean="0"/>
              <a:t>If the program met its goals and objectives and the priority population has been served to the fullest extent necessary, then the program can be ended.</a:t>
            </a:r>
          </a:p>
          <a:p>
            <a:r>
              <a:rPr lang="en-US" altLang="en-US" sz="2400" b="1" dirty="0" smtClean="0"/>
              <a:t>Sustaining a program is more difficult.</a:t>
            </a:r>
            <a:r>
              <a:rPr lang="en-US" altLang="en-US" sz="2400" dirty="0" smtClean="0"/>
              <a:t> Six techniques include: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 smtClean="0"/>
              <a:t>Working to institutionalize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 smtClean="0"/>
              <a:t>Seeking feedback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 smtClean="0"/>
              <a:t>Advocating for the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 smtClean="0"/>
              <a:t>Partnering with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 smtClean="0"/>
              <a:t>Revisiting and revising the rationale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 smtClean="0"/>
              <a:t>Establishing a resource development committee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Implementation of Evidence-Based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focus of </a:t>
            </a:r>
            <a:r>
              <a:rPr lang="en-US" sz="2400" b="1" dirty="0" smtClean="0"/>
              <a:t>implementation science</a:t>
            </a:r>
            <a:r>
              <a:rPr lang="en-US" sz="2400" dirty="0" smtClean="0"/>
              <a:t> is to study how interventions, which have been shown to be effective in one setting, can be applied to sustain improvements to population health (</a:t>
            </a:r>
            <a:r>
              <a:rPr lang="en-US" sz="2400" dirty="0" err="1" smtClean="0"/>
              <a:t>Lobb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Colditz</a:t>
            </a:r>
            <a:r>
              <a:rPr lang="en-US" sz="2400" dirty="0" smtClean="0"/>
              <a:t>, 2013).</a:t>
            </a:r>
          </a:p>
          <a:p>
            <a:r>
              <a:rPr lang="en-US" sz="2400" dirty="0" err="1" smtClean="0"/>
              <a:t>Tomioka</a:t>
            </a:r>
            <a:r>
              <a:rPr lang="en-US" sz="2400" dirty="0" smtClean="0"/>
              <a:t> and Braun (2013) created a four-step fidelity assurance protocol: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Deconstruct the program into its components.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Identify agencies that are ready to replicate the intervention.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Closely monitor the fidelity of the program.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Use the evaluation tools of the program to track progress.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991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Concerns Associated with </a:t>
            </a:r>
            <a:br>
              <a:rPr lang="en-US" altLang="en-US" dirty="0" smtClean="0"/>
            </a:br>
            <a:r>
              <a:rPr lang="en-US" altLang="en-US" dirty="0" smtClean="0"/>
              <a:t>Implementation – 1 </a:t>
            </a:r>
            <a:endParaRPr lang="en-US" alt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477838" cy="5415550"/>
          </a:xfrm>
        </p:spPr>
        <p:txBody>
          <a:bodyPr/>
          <a:lstStyle/>
          <a:p>
            <a:r>
              <a:rPr lang="en-US" altLang="en-US" sz="2000" b="1" dirty="0" smtClean="0"/>
              <a:t>Safety and Medical Concerns</a:t>
            </a:r>
          </a:p>
          <a:p>
            <a:pPr lvl="1"/>
            <a:r>
              <a:rPr lang="en-US" altLang="en-US" sz="2000" dirty="0" smtClean="0"/>
              <a:t>Most programs are designed to improve health; thus give attention to the safety and medical concerns associated with the program.</a:t>
            </a:r>
          </a:p>
          <a:p>
            <a:pPr lvl="1"/>
            <a:r>
              <a:rPr lang="en-US" altLang="en-US" sz="2000" b="1" dirty="0" smtClean="0"/>
              <a:t>Informed consent</a:t>
            </a:r>
          </a:p>
          <a:p>
            <a:pPr lvl="2"/>
            <a:r>
              <a:rPr lang="en-US" altLang="en-US" sz="2000" dirty="0" smtClean="0"/>
              <a:t>Explain nature of program.</a:t>
            </a:r>
          </a:p>
          <a:p>
            <a:pPr lvl="2"/>
            <a:r>
              <a:rPr lang="en-US" altLang="en-US" sz="2000" dirty="0" smtClean="0"/>
              <a:t>Inform participants of risks or dangers and any possible discomfort.</a:t>
            </a:r>
          </a:p>
          <a:p>
            <a:pPr lvl="2"/>
            <a:r>
              <a:rPr lang="en-US" altLang="en-US" sz="2000" dirty="0" smtClean="0"/>
              <a:t>Explain expected benefits.</a:t>
            </a:r>
          </a:p>
          <a:p>
            <a:pPr lvl="2"/>
            <a:r>
              <a:rPr lang="en-US" altLang="en-US" sz="2000" dirty="0" smtClean="0"/>
              <a:t>Inform of alternative programs.</a:t>
            </a:r>
          </a:p>
          <a:p>
            <a:pPr lvl="2"/>
            <a:r>
              <a:rPr lang="en-US" altLang="en-US" sz="2000" dirty="0" smtClean="0"/>
              <a:t>Indicate that they are free to discontinue participation at any time.</a:t>
            </a:r>
          </a:p>
          <a:p>
            <a:pPr lvl="2"/>
            <a:r>
              <a:rPr lang="en-US" altLang="en-US" sz="2000" dirty="0" smtClean="0"/>
              <a:t>Allow participants to ask questions.</a:t>
            </a:r>
          </a:p>
          <a:p>
            <a:pPr lvl="1"/>
            <a:r>
              <a:rPr lang="en-US" altLang="en-US" sz="2000" dirty="0" smtClean="0"/>
              <a:t>Informed consent forms (waiver of liability or release of liability) do not protect planners from being sued.</a:t>
            </a:r>
          </a:p>
          <a:p>
            <a:pPr lvl="2"/>
            <a:r>
              <a:rPr lang="en-US" altLang="en-US" sz="2000" dirty="0" smtClean="0"/>
              <a:t>They just make participants aware of special concerns.</a:t>
            </a:r>
            <a:endParaRPr lang="en-US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Informed Consent Form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0" name="Picture 19" descr="Box 12.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" y="890016"/>
            <a:ext cx="7668768" cy="50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Concerns Associated with </a:t>
            </a:r>
            <a:br>
              <a:rPr lang="en-US" altLang="en-US" dirty="0" smtClean="0"/>
            </a:br>
            <a:r>
              <a:rPr lang="en-US" altLang="en-US" dirty="0" smtClean="0"/>
              <a:t>Implementation – 2 </a:t>
            </a:r>
            <a:endParaRPr lang="en-US" alt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462587"/>
          </a:xfrm>
        </p:spPr>
        <p:txBody>
          <a:bodyPr/>
          <a:lstStyle/>
          <a:p>
            <a:r>
              <a:rPr lang="en-US" altLang="en-US" sz="2400" b="1" dirty="0" smtClean="0"/>
              <a:t>Safety and Medical Concerns (cont’d)</a:t>
            </a:r>
          </a:p>
          <a:p>
            <a:pPr lvl="1"/>
            <a:r>
              <a:rPr lang="en-US" altLang="en-US" sz="2400" dirty="0" smtClean="0"/>
              <a:t>If the act of participating in the program puts anyone at medical risk (e.g., cardiovascular exercise programs), then these individuals need to obtain medical clearance before participating. </a:t>
            </a:r>
          </a:p>
          <a:p>
            <a:pPr lvl="2"/>
            <a:r>
              <a:rPr lang="en-US" altLang="en-US" dirty="0" smtClean="0"/>
              <a:t>Medical clearance signed by a physician</a:t>
            </a:r>
          </a:p>
          <a:p>
            <a:pPr lvl="1"/>
            <a:r>
              <a:rPr lang="en-US" altLang="en-US" sz="2400" dirty="0" smtClean="0"/>
              <a:t>Steps must be taken to ensure the safety and health of all associated with the program:</a:t>
            </a:r>
          </a:p>
          <a:p>
            <a:pPr lvl="2"/>
            <a:r>
              <a:rPr lang="en-US" altLang="en-US" dirty="0" smtClean="0"/>
              <a:t>Safe program location; appropriate security</a:t>
            </a:r>
          </a:p>
          <a:p>
            <a:pPr lvl="2"/>
            <a:r>
              <a:rPr lang="en-US" altLang="en-US" dirty="0" smtClean="0"/>
              <a:t>Building codes met and facilities free from any hazards</a:t>
            </a:r>
          </a:p>
          <a:p>
            <a:pPr lvl="2"/>
            <a:r>
              <a:rPr lang="en-US" altLang="en-US" dirty="0" smtClean="0"/>
              <a:t>Qualified instructors</a:t>
            </a:r>
          </a:p>
          <a:p>
            <a:pPr lvl="2"/>
            <a:r>
              <a:rPr lang="en-US" altLang="en-US" dirty="0" smtClean="0"/>
              <a:t>Plan in case of emergency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Checklist of Items to Consider When Developing an Emergency Care Plan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0" name="Picture 19" descr="Box 12.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" y="1453708"/>
            <a:ext cx="7668768" cy="459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Concerns Associated with </a:t>
            </a:r>
            <a:br>
              <a:rPr lang="en-US" altLang="en-US" dirty="0" smtClean="0"/>
            </a:br>
            <a:r>
              <a:rPr lang="en-US" altLang="en-US" dirty="0" smtClean="0"/>
              <a:t>Implementation – 3 </a:t>
            </a:r>
            <a:endParaRPr lang="en-US" altLang="en-US" dirty="0"/>
          </a:p>
        </p:txBody>
      </p:sp>
      <p:sp>
        <p:nvSpPr>
          <p:cNvPr id="55305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415550"/>
          </a:xfrm>
        </p:spPr>
        <p:txBody>
          <a:bodyPr/>
          <a:lstStyle/>
          <a:p>
            <a:r>
              <a:rPr lang="en-US" altLang="en-US" sz="2200" b="1" dirty="0" smtClean="0"/>
              <a:t>Ethical Issues</a:t>
            </a:r>
          </a:p>
          <a:p>
            <a:pPr lvl="1"/>
            <a:r>
              <a:rPr lang="en-US" altLang="en-US" sz="2200" dirty="0" smtClean="0"/>
              <a:t>Situations where competing values are at play and judgment must be made on what is the most appropriate course of action</a:t>
            </a:r>
          </a:p>
          <a:p>
            <a:pPr lvl="1"/>
            <a:r>
              <a:rPr lang="en-US" altLang="en-US" sz="2200" i="1" dirty="0" smtClean="0"/>
              <a:t>Code of Ethics for the Health Education Profession</a:t>
            </a:r>
            <a:r>
              <a:rPr lang="en-US" altLang="en-US" sz="2200" dirty="0" smtClean="0"/>
              <a:t> guides the work of health educators.</a:t>
            </a:r>
          </a:p>
          <a:p>
            <a:pPr lvl="2"/>
            <a:r>
              <a:rPr lang="en-US" altLang="en-US" sz="2200" dirty="0" smtClean="0"/>
              <a:t>Planners should have integrity, and be honest, loyal, and accountable.</a:t>
            </a:r>
          </a:p>
          <a:p>
            <a:pPr lvl="1"/>
            <a:r>
              <a:rPr lang="en-US" altLang="en-US" sz="2200" i="1" dirty="0" smtClean="0"/>
              <a:t>The Belmont Report: Ethical Principles and Guidelines for the Protection of Human Subject Research</a:t>
            </a:r>
            <a:r>
              <a:rPr lang="en-US" altLang="en-US" sz="2200" dirty="0" smtClean="0"/>
              <a:t> has three fundamental ethical principles: </a:t>
            </a:r>
          </a:p>
          <a:p>
            <a:pPr lvl="2"/>
            <a:r>
              <a:rPr lang="en-US" altLang="en-US" sz="2200" dirty="0" smtClean="0"/>
              <a:t>Respect for persons</a:t>
            </a:r>
          </a:p>
          <a:p>
            <a:pPr lvl="2"/>
            <a:r>
              <a:rPr lang="en-US" altLang="en-US" sz="2200" dirty="0" smtClean="0"/>
              <a:t>Beneficence – maximizing benefits; doing good</a:t>
            </a:r>
          </a:p>
          <a:p>
            <a:pPr lvl="2"/>
            <a:r>
              <a:rPr lang="en-US" altLang="en-US" sz="2200" dirty="0" smtClean="0"/>
              <a:t>Justice – fairness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Concerns Associated with </a:t>
            </a:r>
            <a:br>
              <a:rPr lang="en-US" altLang="en-US" dirty="0" smtClean="0"/>
            </a:br>
            <a:r>
              <a:rPr lang="en-US" altLang="en-US" dirty="0" smtClean="0"/>
              <a:t>Implementation – 4 </a:t>
            </a:r>
            <a:endParaRPr lang="en-US" alt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Legal Concerns </a:t>
            </a:r>
          </a:p>
          <a:p>
            <a:pPr lvl="1"/>
            <a:r>
              <a:rPr lang="en-US" altLang="en-US" b="1" dirty="0" smtClean="0"/>
              <a:t>Negligence</a:t>
            </a:r>
            <a:r>
              <a:rPr lang="en-US" altLang="en-US" dirty="0" smtClean="0"/>
              <a:t> – failing to act in a prudent (reasonable) manner. Arises from two acts:</a:t>
            </a:r>
          </a:p>
          <a:p>
            <a:pPr lvl="2"/>
            <a:r>
              <a:rPr lang="en-US" altLang="en-US" dirty="0" smtClean="0"/>
              <a:t>Omission – doing nothing when you should</a:t>
            </a:r>
          </a:p>
          <a:p>
            <a:pPr lvl="2"/>
            <a:r>
              <a:rPr lang="en-US" altLang="en-US" dirty="0" smtClean="0"/>
              <a:t>Commission – doing something you should not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Concerns Associated with </a:t>
            </a:r>
            <a:br>
              <a:rPr lang="en-US" altLang="en-US" dirty="0" smtClean="0"/>
            </a:br>
            <a:r>
              <a:rPr lang="en-US" altLang="en-US" dirty="0" smtClean="0"/>
              <a:t>Implementation – 5</a:t>
            </a:r>
            <a:endParaRPr lang="en-US" alt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b="1" dirty="0" smtClean="0"/>
              <a:t>Reducing the Risk of Liability</a:t>
            </a:r>
            <a:r>
              <a:rPr lang="en-US" altLang="en-US" sz="2200" dirty="0" smtClean="0"/>
              <a:t> – key to avoiding liability is to reduce risk by planning ahead</a:t>
            </a:r>
          </a:p>
          <a:p>
            <a:pPr lvl="1"/>
            <a:r>
              <a:rPr lang="en-US" altLang="en-US" sz="2200" dirty="0" smtClean="0"/>
              <a:t>Be aware of legal liabilities.</a:t>
            </a:r>
          </a:p>
          <a:p>
            <a:pPr lvl="1"/>
            <a:r>
              <a:rPr lang="en-US" altLang="en-US" sz="2200" dirty="0" smtClean="0"/>
              <a:t>Be aware of professional standards.</a:t>
            </a:r>
          </a:p>
          <a:p>
            <a:pPr lvl="1"/>
            <a:r>
              <a:rPr lang="en-US" altLang="en-US" sz="2200" dirty="0" smtClean="0"/>
              <a:t>Keep knowledge and skills up-to-date.</a:t>
            </a:r>
          </a:p>
          <a:p>
            <a:pPr lvl="1"/>
            <a:r>
              <a:rPr lang="en-US" altLang="en-US" sz="2200" dirty="0" smtClean="0"/>
              <a:t>Use certified instructors.</a:t>
            </a:r>
          </a:p>
          <a:p>
            <a:pPr lvl="1"/>
            <a:r>
              <a:rPr lang="en-US" altLang="en-US" sz="2200" dirty="0" smtClean="0"/>
              <a:t>Use good judgment.</a:t>
            </a:r>
          </a:p>
          <a:p>
            <a:pPr lvl="1"/>
            <a:r>
              <a:rPr lang="en-US" altLang="en-US" sz="2200" dirty="0" smtClean="0"/>
              <a:t>Require informed consent.</a:t>
            </a:r>
          </a:p>
          <a:p>
            <a:pPr lvl="1"/>
            <a:r>
              <a:rPr lang="en-US" altLang="en-US" sz="2200" dirty="0" smtClean="0"/>
              <a:t>Get medical clearance.</a:t>
            </a:r>
          </a:p>
          <a:p>
            <a:pPr lvl="1"/>
            <a:r>
              <a:rPr lang="en-US" altLang="en-US" sz="2200" dirty="0" smtClean="0"/>
              <a:t>Limit work to expertise.</a:t>
            </a:r>
          </a:p>
          <a:p>
            <a:pPr lvl="1"/>
            <a:r>
              <a:rPr lang="en-US" altLang="en-US" sz="2200" dirty="0" smtClean="0"/>
              <a:t>Provide a safe environment.</a:t>
            </a:r>
          </a:p>
          <a:p>
            <a:pPr lvl="1"/>
            <a:r>
              <a:rPr lang="en-US" altLang="en-US" sz="2200" dirty="0" smtClean="0"/>
              <a:t>Purchase insurance.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Concerns Associated with </a:t>
            </a:r>
            <a:br>
              <a:rPr lang="en-US" altLang="en-US" dirty="0" smtClean="0"/>
            </a:br>
            <a:r>
              <a:rPr lang="en-US" altLang="en-US" dirty="0" smtClean="0"/>
              <a:t>Implementation – 6 </a:t>
            </a:r>
            <a:endParaRPr lang="en-US" alt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Program Registration and Fee Collection </a:t>
            </a:r>
          </a:p>
          <a:p>
            <a:pPr lvl="1"/>
            <a:r>
              <a:rPr lang="en-US" altLang="en-US" dirty="0" smtClean="0"/>
              <a:t>Establish payment procedures and a system of payment</a:t>
            </a:r>
          </a:p>
          <a:p>
            <a:r>
              <a:rPr lang="en-US" altLang="en-US" b="1" dirty="0" smtClean="0"/>
              <a:t>Procedures for Recordkeeping</a:t>
            </a:r>
          </a:p>
          <a:p>
            <a:pPr lvl="1"/>
            <a:r>
              <a:rPr lang="en-US" altLang="en-US" dirty="0" smtClean="0"/>
              <a:t>HIPAA</a:t>
            </a:r>
          </a:p>
          <a:p>
            <a:pPr lvl="1"/>
            <a:r>
              <a:rPr lang="en-US" altLang="en-US" dirty="0" smtClean="0"/>
              <a:t>Records should be kept, but ensure anonymity/confidentiality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 Models – 2 </a:t>
            </a:r>
            <a:endParaRPr lang="en-US" alt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components of a logic model:</a:t>
            </a:r>
          </a:p>
          <a:p>
            <a:pPr lvl="1"/>
            <a:r>
              <a:rPr lang="en-US" altLang="en-US" dirty="0" smtClean="0"/>
              <a:t>Inputs (resources)</a:t>
            </a:r>
          </a:p>
          <a:p>
            <a:pPr lvl="2"/>
            <a:r>
              <a:rPr lang="en-US" altLang="en-US" dirty="0" smtClean="0"/>
              <a:t>Human resources, partnerships, equipment, supplies, materials, and community resources</a:t>
            </a:r>
          </a:p>
          <a:p>
            <a:pPr lvl="1"/>
            <a:r>
              <a:rPr lang="en-US" altLang="en-US" dirty="0" smtClean="0"/>
              <a:t>Outputs (activities)</a:t>
            </a:r>
          </a:p>
          <a:p>
            <a:pPr lvl="2"/>
            <a:r>
              <a:rPr lang="en-US" altLang="en-US" dirty="0" smtClean="0"/>
              <a:t>Products, services, and infrastructure</a:t>
            </a:r>
          </a:p>
          <a:p>
            <a:pPr lvl="1"/>
            <a:r>
              <a:rPr lang="en-US" altLang="en-US" dirty="0" smtClean="0"/>
              <a:t>Outcomes (results or effects)</a:t>
            </a:r>
          </a:p>
          <a:p>
            <a:pPr lvl="2"/>
            <a:r>
              <a:rPr lang="en-US" altLang="en-US" dirty="0" smtClean="0"/>
              <a:t>Short-term, mid-term, and long-term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Concerns Associated with </a:t>
            </a:r>
            <a:br>
              <a:rPr lang="en-US" altLang="en-US" dirty="0" smtClean="0"/>
            </a:br>
            <a:r>
              <a:rPr lang="en-US" altLang="en-US" dirty="0" smtClean="0"/>
              <a:t>Implementation – 7</a:t>
            </a:r>
            <a:endParaRPr lang="en-US" altLang="en-US" dirty="0"/>
          </a:p>
        </p:txBody>
      </p:sp>
      <p:sp>
        <p:nvSpPr>
          <p:cNvPr id="71689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453180"/>
          </a:xfrm>
        </p:spPr>
        <p:txBody>
          <a:bodyPr/>
          <a:lstStyle/>
          <a:p>
            <a:r>
              <a:rPr lang="en-US" altLang="en-US" sz="2200" b="1" dirty="0" smtClean="0"/>
              <a:t>Procedural Manual and/or Participants’ Manual</a:t>
            </a:r>
          </a:p>
          <a:p>
            <a:pPr lvl="1"/>
            <a:r>
              <a:rPr lang="en-US" altLang="en-US" sz="2200" dirty="0" smtClean="0"/>
              <a:t>There may be a need to create a manual for the program to: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200" dirty="0" smtClean="0"/>
              <a:t>Ensure that everyone understands the program and its parameters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200" dirty="0" smtClean="0"/>
              <a:t>Standardize the intervention so it can be replicated and avoid Type III errors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200" dirty="0" smtClean="0"/>
              <a:t>Provide ideas for facilitation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200" dirty="0" smtClean="0"/>
              <a:t>Provide additional background information on the topic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200" dirty="0" smtClean="0"/>
              <a:t>Provide citations for additional resources.</a:t>
            </a:r>
          </a:p>
          <a:p>
            <a:r>
              <a:rPr lang="en-US" altLang="en-US" sz="2200" b="1" dirty="0" smtClean="0"/>
              <a:t>Program Participants with Disabilities</a:t>
            </a:r>
          </a:p>
          <a:p>
            <a:pPr lvl="1"/>
            <a:r>
              <a:rPr lang="en-US" altLang="en-US" sz="2200" dirty="0" smtClean="0"/>
              <a:t>Programs should meet the needs of participants with disabilities.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Concerns Associated with </a:t>
            </a:r>
            <a:br>
              <a:rPr lang="en-US" altLang="en-US" dirty="0" smtClean="0"/>
            </a:br>
            <a:r>
              <a:rPr lang="en-US" altLang="en-US" dirty="0" smtClean="0"/>
              <a:t>Implementation – 8</a:t>
            </a:r>
            <a:endParaRPr lang="en-US" altLang="en-US" dirty="0"/>
          </a:p>
        </p:txBody>
      </p:sp>
      <p:sp>
        <p:nvSpPr>
          <p:cNvPr id="65549" name="Rectangle 13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424957"/>
          </a:xfrm>
        </p:spPr>
        <p:txBody>
          <a:bodyPr/>
          <a:lstStyle/>
          <a:p>
            <a:r>
              <a:rPr lang="en-US" altLang="en-US" sz="2200" b="1" dirty="0" smtClean="0"/>
              <a:t>Training for Facilitators </a:t>
            </a:r>
          </a:p>
          <a:p>
            <a:pPr lvl="1"/>
            <a:r>
              <a:rPr lang="en-US" altLang="en-US" sz="2200" dirty="0" smtClean="0"/>
              <a:t>Program facilitators need to be familiar with the intervention.</a:t>
            </a:r>
          </a:p>
          <a:p>
            <a:pPr lvl="2"/>
            <a:r>
              <a:rPr lang="en-US" altLang="en-US" sz="2200" dirty="0" smtClean="0"/>
              <a:t>Either by participating in the planning of the intervention or through a training session</a:t>
            </a:r>
          </a:p>
          <a:p>
            <a:r>
              <a:rPr lang="en-US" altLang="en-US" sz="2200" b="1" dirty="0" smtClean="0"/>
              <a:t>Dealing with Problems</a:t>
            </a:r>
          </a:p>
          <a:p>
            <a:pPr lvl="1"/>
            <a:r>
              <a:rPr lang="en-US" altLang="en-US" sz="2200" dirty="0" smtClean="0"/>
              <a:t>Planners should anticipate and deal with problems that might arise.</a:t>
            </a:r>
          </a:p>
          <a:p>
            <a:r>
              <a:rPr lang="en-US" altLang="en-US" sz="2200" b="1" dirty="0" smtClean="0"/>
              <a:t>Documenting and Reporting</a:t>
            </a:r>
          </a:p>
          <a:p>
            <a:pPr lvl="1"/>
            <a:r>
              <a:rPr lang="en-US" altLang="en-US" sz="2200" dirty="0" smtClean="0"/>
              <a:t>Keep others informed about the progress of the program for: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200" dirty="0" smtClean="0"/>
              <a:t>accountability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200" dirty="0" smtClean="0"/>
              <a:t>public relations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200" dirty="0" smtClean="0"/>
              <a:t>motivation of present participants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Logic Model 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0" name="Picture 19" descr="FG_12_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2164080"/>
            <a:ext cx="7827264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2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Defining Implementation</a:t>
            </a:r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“The act of converting planning, goals, and objectives into action through administrative structure, management activities, policies, procedures, and regulations, and organizational actions of new programs”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Timmreck</a:t>
            </a:r>
            <a:r>
              <a:rPr lang="en-US" altLang="en-US" sz="2400" dirty="0" smtClean="0"/>
              <a:t>, 1997, p. 328)</a:t>
            </a:r>
          </a:p>
          <a:p>
            <a:r>
              <a:rPr lang="en-US" altLang="en-US" dirty="0" smtClean="0"/>
              <a:t>One of the three stages of program diffusion, with the other two being </a:t>
            </a:r>
            <a:r>
              <a:rPr lang="en-US" altLang="en-US" i="1" dirty="0" smtClean="0"/>
              <a:t>adoption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sustainability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(Bartholomew et al., 2011)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Phases of Program Implementation</a:t>
            </a:r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Phases are flexible in nature and can be modified to meet the many different situations and circumstances faced by planners.</a:t>
            </a:r>
          </a:p>
          <a:p>
            <a:r>
              <a:rPr lang="en-US" altLang="en-US" dirty="0" smtClean="0"/>
              <a:t>Phases of implementation: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Adoption of the program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Identifying and prioritizing the tasks to be completed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Establishing a system of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Putting the plans into action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Ending or sustaining a program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Phase 1: Adoption of the Program</a:t>
            </a:r>
            <a:endParaRPr lang="en-US" altLang="en-US"/>
          </a:p>
        </p:txBody>
      </p:sp>
      <p:sp>
        <p:nvSpPr>
          <p:cNvPr id="6452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This phase is a part of the marketing process.</a:t>
            </a:r>
          </a:p>
          <a:p>
            <a:r>
              <a:rPr lang="en-US" altLang="en-US" dirty="0" smtClean="0"/>
              <a:t>Great care must go into the marketing process to ensure that a relevant product (i.e., the health promotion program) is planned so that those in the priority population will want to participate in it.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Phase 2: Identifying and Prioritizing the Tasks to Be Completed – 1 </a:t>
            </a:r>
            <a:endParaRPr lang="en-US" alt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tasks need to be completed when implementing a program. </a:t>
            </a:r>
          </a:p>
          <a:p>
            <a:pPr lvl="1"/>
            <a:r>
              <a:rPr lang="en-US" altLang="en-US" dirty="0" smtClean="0"/>
              <a:t>Examples: reserving space, ordering equipment, etc.</a:t>
            </a:r>
          </a:p>
          <a:p>
            <a:r>
              <a:rPr lang="en-US" altLang="en-US" dirty="0" smtClean="0"/>
              <a:t>Tasks need to be identified and prioritized.</a:t>
            </a:r>
          </a:p>
          <a:p>
            <a:pPr lvl="1"/>
            <a:r>
              <a:rPr lang="en-US" altLang="en-US" dirty="0" smtClean="0"/>
              <a:t>Planning timetables and timelines can help with this process.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Phase 2: Identifying and Prioritizing the Tasks to Be Completed – 2 </a:t>
            </a:r>
            <a:endParaRPr lang="en-US" altLang="en-US" dirty="0"/>
          </a:p>
        </p:txBody>
      </p:sp>
      <p:sp>
        <p:nvSpPr>
          <p:cNvPr id="6759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Types of timetables and timelines include:</a:t>
            </a:r>
          </a:p>
          <a:p>
            <a:pPr lvl="1"/>
            <a:r>
              <a:rPr lang="en-US" altLang="en-US" dirty="0" smtClean="0"/>
              <a:t>Basic timelines</a:t>
            </a:r>
          </a:p>
          <a:p>
            <a:pPr lvl="1"/>
            <a:r>
              <a:rPr lang="en-US" altLang="en-US" dirty="0" smtClean="0"/>
              <a:t>Task development </a:t>
            </a:r>
            <a:r>
              <a:rPr lang="en-US" altLang="en-US" dirty="0" smtClean="0"/>
              <a:t>timelines </a:t>
            </a:r>
            <a:r>
              <a:rPr lang="en-US" altLang="en-US" dirty="0" smtClean="0"/>
              <a:t>(TDTLs; </a:t>
            </a:r>
            <a:r>
              <a:rPr lang="en-US" altLang="en-US" dirty="0" err="1" smtClean="0"/>
              <a:t>Anspaugh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Dignan</a:t>
            </a:r>
            <a:r>
              <a:rPr lang="en-US" altLang="en-US" dirty="0" smtClean="0"/>
              <a:t>, &amp; </a:t>
            </a:r>
            <a:r>
              <a:rPr lang="en-US" altLang="en-US" dirty="0" err="1" smtClean="0"/>
              <a:t>Anspaugh</a:t>
            </a:r>
            <a:r>
              <a:rPr lang="en-US" altLang="en-US" dirty="0" smtClean="0"/>
              <a:t>, 2000)</a:t>
            </a:r>
          </a:p>
          <a:p>
            <a:pPr lvl="1"/>
            <a:r>
              <a:rPr lang="en-US" altLang="en-US" dirty="0" smtClean="0"/>
              <a:t>Gantt charts</a:t>
            </a:r>
          </a:p>
          <a:p>
            <a:pPr lvl="1"/>
            <a:r>
              <a:rPr lang="en-US" altLang="en-US" dirty="0" smtClean="0"/>
              <a:t>PERT charts</a:t>
            </a:r>
          </a:p>
          <a:p>
            <a:pPr lvl="1"/>
            <a:r>
              <a:rPr lang="en-US" altLang="en-US" dirty="0" smtClean="0"/>
              <a:t>Critical path method (CPM)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1004</TotalTime>
  <Words>1970</Words>
  <Application>Microsoft Macintosh PowerPoint</Application>
  <PresentationFormat>On-screen Show (4:3)</PresentationFormat>
  <Paragraphs>220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HA5Lect_template</vt:lpstr>
      <vt:lpstr>Chapter 12:  Implementation: Strategies and  Associated Concerns</vt:lpstr>
      <vt:lpstr>Logic Models – 1 </vt:lpstr>
      <vt:lpstr>Logic Models – 2 </vt:lpstr>
      <vt:lpstr>Basic Logic Model </vt:lpstr>
      <vt:lpstr>Defining Implementation</vt:lpstr>
      <vt:lpstr>Phases of Program Implementation</vt:lpstr>
      <vt:lpstr>Phase 1: Adoption of the Program</vt:lpstr>
      <vt:lpstr>Phase 2: Identifying and Prioritizing the Tasks to Be Completed – 1 </vt:lpstr>
      <vt:lpstr>Phase 2: Identifying and Prioritizing the Tasks to Be Completed – 2 </vt:lpstr>
      <vt:lpstr>Sample Task Development Timeline</vt:lpstr>
      <vt:lpstr>Sample Gantt Chart</vt:lpstr>
      <vt:lpstr>Phase 3: Establishing a System of Management – 1 </vt:lpstr>
      <vt:lpstr>Phase 3: Establishing a System of Management – 2</vt:lpstr>
      <vt:lpstr>Phase 3: Establishing a System of Management – 3</vt:lpstr>
      <vt:lpstr>Phase 4: Putting Plans into Action – 1 </vt:lpstr>
      <vt:lpstr>Putting Plans into Action</vt:lpstr>
      <vt:lpstr>Phase 4: Putting Plans into Action – 2 </vt:lpstr>
      <vt:lpstr>Phase 4: Putting Plans into Action – 3</vt:lpstr>
      <vt:lpstr>Phase 4: Putting Plans into Action – 4</vt:lpstr>
      <vt:lpstr>Phase 5: Ending or Sustaining a Program</vt:lpstr>
      <vt:lpstr>Implementation of Evidence-Based Interventions</vt:lpstr>
      <vt:lpstr>Concerns Associated with  Implementation – 1 </vt:lpstr>
      <vt:lpstr>Example Informed Consent Form</vt:lpstr>
      <vt:lpstr>Concerns Associated with  Implementation – 2 </vt:lpstr>
      <vt:lpstr>Checklist of Items to Consider When Developing an Emergency Care Plan</vt:lpstr>
      <vt:lpstr>Concerns Associated with  Implementation – 3 </vt:lpstr>
      <vt:lpstr>Concerns Associated with  Implementation – 4 </vt:lpstr>
      <vt:lpstr>Concerns Associated with  Implementation – 5</vt:lpstr>
      <vt:lpstr>Concerns Associated with  Implementation – 6 </vt:lpstr>
      <vt:lpstr>Concerns Associated with  Implementation – 7</vt:lpstr>
      <vt:lpstr>Concerns Associated with  Implementation – 8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Pawan Kr Bhambrah</cp:lastModifiedBy>
  <cp:revision>117</cp:revision>
  <dcterms:created xsi:type="dcterms:W3CDTF">2007-09-26T05:29:17Z</dcterms:created>
  <dcterms:modified xsi:type="dcterms:W3CDTF">2016-02-12T04:55:59Z</dcterms:modified>
</cp:coreProperties>
</file>