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8C"/>
    <a:srgbClr val="005342"/>
    <a:srgbClr val="50BBC8"/>
    <a:srgbClr val="C82B24"/>
    <a:srgbClr val="81A31B"/>
    <a:srgbClr val="3E69A1"/>
    <a:srgbClr val="FEAD4A"/>
    <a:srgbClr val="FFB347"/>
    <a:srgbClr val="3F5182"/>
    <a:srgbClr val="324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3900" autoAdjust="0"/>
  </p:normalViewPr>
  <p:slideViewPr>
    <p:cSldViewPr snapToGrid="0">
      <p:cViewPr varScale="1">
        <p:scale>
          <a:sx n="135" d="100"/>
          <a:sy n="135" d="100"/>
        </p:scale>
        <p:origin x="-2480" y="-120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12/02/16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KE9929_07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29" y="603504"/>
            <a:ext cx="5051708" cy="625449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B21E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FFFF"/>
                </a:solidFill>
              </a:rPr>
              <a:t>Chapter </a:t>
            </a:r>
            <a:r>
              <a:rPr lang="en-US" sz="2800" dirty="0" smtClean="0">
                <a:solidFill>
                  <a:srgbClr val="FFFFFF"/>
                </a:solidFill>
              </a:rPr>
              <a:t>13 </a:t>
            </a:r>
            <a:r>
              <a:rPr lang="en-US" sz="2800" dirty="0">
                <a:solidFill>
                  <a:srgbClr val="FFFFFF"/>
                </a:solidFill>
              </a:rPr>
              <a:t>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21E8C"/>
              </a:buClr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0"/>
            <a:ext cx="7955280" cy="579438"/>
          </a:xfrm>
        </p:spPr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99616"/>
            <a:ext cx="8229600" cy="5106987"/>
          </a:xfrm>
        </p:spPr>
        <p:txBody>
          <a:bodyPr/>
          <a:lstStyle>
            <a:lvl1pPr marL="514350" indent="-514350">
              <a:buClr>
                <a:srgbClr val="B21E8C"/>
              </a:buClr>
              <a:buFont typeface="+mj-lt"/>
              <a:buAutoNum type="arabicPeriod"/>
              <a:defRPr/>
            </a:lvl1pPr>
            <a:lvl2pPr marL="800100" indent="-342900">
              <a:buClr>
                <a:srgbClr val="B21E8C"/>
              </a:buClr>
              <a:buFont typeface="Arial"/>
              <a:buChar char="•"/>
              <a:defRPr/>
            </a:lvl2pPr>
            <a:lvl3pPr>
              <a:buClr>
                <a:srgbClr val="B21E8C"/>
              </a:buClr>
              <a:defRPr/>
            </a:lvl3pPr>
            <a:lvl4pPr>
              <a:buClr>
                <a:srgbClr val="B21E8C"/>
              </a:buClr>
              <a:defRPr/>
            </a:lvl4pPr>
            <a:lvl5pPr>
              <a:buClr>
                <a:srgbClr val="B21E8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6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21E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buClr>
                <a:srgbClr val="B21E8C"/>
              </a:buClr>
              <a:defRPr sz="2800"/>
            </a:lvl1pPr>
            <a:lvl2pPr>
              <a:buClr>
                <a:srgbClr val="B21E8C"/>
              </a:buClr>
              <a:defRPr sz="2400"/>
            </a:lvl2pPr>
            <a:lvl3pPr>
              <a:buClr>
                <a:srgbClr val="B21E8C"/>
              </a:buClr>
              <a:defRPr sz="2000"/>
            </a:lvl3pPr>
            <a:lvl4pPr>
              <a:buClr>
                <a:srgbClr val="B21E8C"/>
              </a:buClr>
              <a:defRPr sz="1800"/>
            </a:lvl4pPr>
            <a:lvl5pPr>
              <a:buClr>
                <a:srgbClr val="B21E8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2017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3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B21E8C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B21E8C"/>
        </a:buClr>
        <a:buFont typeface="Arial"/>
        <a:buChar char="•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21E8C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644170"/>
            <a:ext cx="3689468" cy="1569660"/>
          </a:xfrm>
        </p:spPr>
        <p:txBody>
          <a:bodyPr/>
          <a:lstStyle/>
          <a:p>
            <a:r>
              <a:rPr lang="en-US" dirty="0" smtClean="0"/>
              <a:t>Chapter 13: </a:t>
            </a:r>
            <a:br>
              <a:rPr lang="en-US" dirty="0" smtClean="0"/>
            </a:br>
            <a:r>
              <a:rPr lang="en-US" dirty="0"/>
              <a:t>Evaluation: </a:t>
            </a:r>
            <a:br>
              <a:rPr lang="en-US" dirty="0"/>
            </a:br>
            <a:r>
              <a:rPr lang="en-US" dirty="0"/>
              <a:t>An Overview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2017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Framework for Program Evaluation – 3 </a:t>
            </a:r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 smtClean="0"/>
              <a:t>Step 3 – Focusing the Evaluation Design</a:t>
            </a:r>
          </a:p>
          <a:p>
            <a:pPr lvl="1"/>
            <a:r>
              <a:rPr lang="en-US" altLang="en-US" sz="2400" dirty="0" smtClean="0"/>
              <a:t>Makes sure the interests of stakeholders are addressed</a:t>
            </a:r>
          </a:p>
          <a:p>
            <a:pPr lvl="1"/>
            <a:r>
              <a:rPr lang="en-US" altLang="en-US" sz="2400" dirty="0" smtClean="0"/>
              <a:t>Identifies reason of evaluation, how it will be used, questions to be asked, design of evaluation, and finalizes any agreements about the process</a:t>
            </a:r>
          </a:p>
          <a:p>
            <a:r>
              <a:rPr lang="en-US" altLang="en-US" sz="2400" b="1" dirty="0" smtClean="0"/>
              <a:t>Step 4 – Gathering Credible Evidence</a:t>
            </a:r>
          </a:p>
          <a:p>
            <a:pPr lvl="1"/>
            <a:r>
              <a:rPr lang="en-US" altLang="en-US" sz="2400" dirty="0" smtClean="0"/>
              <a:t>Decides on measurement indicators, sources of evidence, quality and quantity of evidence, and logistics for collecting evidence</a:t>
            </a:r>
          </a:p>
          <a:p>
            <a:pPr lvl="1"/>
            <a:r>
              <a:rPr lang="en-US" altLang="en-US" sz="2400" dirty="0" smtClean="0"/>
              <a:t>Organizes data including specific processes related to coding, filing, and cleaning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Framework for Program Evaluation – 4 </a:t>
            </a:r>
            <a:endParaRPr lang="en-US" altLang="en-US"/>
          </a:p>
        </p:txBody>
      </p:sp>
      <p:sp>
        <p:nvSpPr>
          <p:cNvPr id="39947" name="Rectangle 11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312618"/>
          </a:xfrm>
        </p:spPr>
        <p:txBody>
          <a:bodyPr/>
          <a:lstStyle/>
          <a:p>
            <a:r>
              <a:rPr lang="en-US" altLang="en-US" sz="2200" b="1" dirty="0" smtClean="0"/>
              <a:t>Step 5 – Justifying Conclusions</a:t>
            </a:r>
          </a:p>
          <a:p>
            <a:pPr lvl="1"/>
            <a:r>
              <a:rPr lang="en-US" altLang="en-US" sz="2200" dirty="0" smtClean="0"/>
              <a:t>Comparing the evidence against the standards of acceptability</a:t>
            </a:r>
          </a:p>
          <a:p>
            <a:pPr lvl="1"/>
            <a:r>
              <a:rPr lang="en-US" altLang="en-US" sz="2200" dirty="0" smtClean="0"/>
              <a:t>Judging the worth, merit, or significance of the program</a:t>
            </a:r>
          </a:p>
          <a:p>
            <a:pPr lvl="1"/>
            <a:r>
              <a:rPr lang="en-US" altLang="en-US" sz="2200" dirty="0" smtClean="0"/>
              <a:t>Creating recommendations for actions based on results</a:t>
            </a:r>
          </a:p>
          <a:p>
            <a:r>
              <a:rPr lang="en-US" altLang="en-US" sz="2200" b="1" dirty="0" smtClean="0"/>
              <a:t>Step 6 – Ensuring Use and Sharing Lessons Learned</a:t>
            </a:r>
          </a:p>
          <a:p>
            <a:pPr lvl="1"/>
            <a:r>
              <a:rPr lang="en-US" altLang="en-US" sz="2200" dirty="0" smtClean="0"/>
              <a:t>Use and dissemination of the results</a:t>
            </a:r>
          </a:p>
          <a:p>
            <a:pPr lvl="1"/>
            <a:r>
              <a:rPr lang="en-US" altLang="en-US" sz="2200" dirty="0" smtClean="0"/>
              <a:t>Needs of each group of stakeholders addressed</a:t>
            </a:r>
          </a:p>
          <a:p>
            <a:r>
              <a:rPr lang="en-US" altLang="en-US" sz="2200" dirty="0" smtClean="0"/>
              <a:t>Four </a:t>
            </a:r>
            <a:r>
              <a:rPr lang="en-US" altLang="en-US" sz="2200" b="1" dirty="0" smtClean="0"/>
              <a:t>standards of evaluation: </a:t>
            </a:r>
          </a:p>
          <a:p>
            <a:pPr lvl="1"/>
            <a:r>
              <a:rPr lang="en-US" altLang="en-US" sz="2200" dirty="0" smtClean="0"/>
              <a:t>Utility standards</a:t>
            </a:r>
          </a:p>
          <a:p>
            <a:pPr lvl="1"/>
            <a:r>
              <a:rPr lang="en-US" altLang="en-US" sz="2200" dirty="0" smtClean="0"/>
              <a:t>Feasibility standards</a:t>
            </a:r>
          </a:p>
          <a:p>
            <a:pPr lvl="1"/>
            <a:r>
              <a:rPr lang="en-US" altLang="en-US" sz="2200" dirty="0" smtClean="0"/>
              <a:t>Propriety standards</a:t>
            </a:r>
          </a:p>
          <a:p>
            <a:pPr lvl="1"/>
            <a:r>
              <a:rPr lang="en-US" altLang="en-US" sz="2200" dirty="0" smtClean="0"/>
              <a:t>Accuracy standards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Practical Problems or Barriers in </a:t>
            </a:r>
            <a:br>
              <a:rPr lang="en-US" altLang="en-US" dirty="0" smtClean="0"/>
            </a:br>
            <a:r>
              <a:rPr lang="en-US" altLang="en-US" dirty="0" smtClean="0"/>
              <a:t>Evaluation – 1 </a:t>
            </a:r>
            <a:endParaRPr lang="en-US" altLang="en-US" dirty="0"/>
          </a:p>
        </p:txBody>
      </p:sp>
      <p:sp>
        <p:nvSpPr>
          <p:cNvPr id="4404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Planners either fail to build evaluation in the planning process or do so too late.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Adequate resources may not be available to conduct an appropriate evaluation.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Organizational restrictions may prevent hiring consultants and contractors.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Effects are often hard to detect because changes are sometimes small, come slowly, or do not last.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Length of time allotted for the program and its evaluation is not realistic.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 smtClean="0"/>
              <a:t>Restrictions may limit the collection of data among the priority population.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4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Practical Problems or Barriers in </a:t>
            </a:r>
            <a:br>
              <a:rPr lang="en-US" altLang="en-US" dirty="0" smtClean="0"/>
            </a:br>
            <a:r>
              <a:rPr lang="en-US" altLang="en-US" dirty="0" smtClean="0"/>
              <a:t>Evaluation – 2 </a:t>
            </a:r>
            <a:endParaRPr lang="en-US" altLang="en-US" dirty="0"/>
          </a:p>
        </p:txBody>
      </p:sp>
      <p:sp>
        <p:nvSpPr>
          <p:cNvPr id="58385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It is difficult to make an association between cause and effect.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It is difficult to evaluate multi-strategy interventions.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Discrepancies between professional standards and actual practice exist with regard to appropriate evaluation design.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Evaluators’ motives to demonstrate success introduce bias.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Stakeholders’ perceptions of the evaluation’s value may vary too drastically.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altLang="en-US" sz="2400" dirty="0" smtClean="0"/>
              <a:t>Intervention strategies are sometimes not delivered as intended or are not culturally specific.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Evaluation in the Program Planning Stages </a:t>
            </a:r>
            <a:endParaRPr lang="en-US" altLang="en-US" dirty="0"/>
          </a:p>
        </p:txBody>
      </p:sp>
      <p:sp>
        <p:nvSpPr>
          <p:cNvPr id="46117" name="Rectangle 3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Evaluation design must reflect the goals and objectives of the program.</a:t>
            </a:r>
          </a:p>
          <a:p>
            <a:r>
              <a:rPr lang="en-US" altLang="en-US" sz="2400" dirty="0" smtClean="0"/>
              <a:t>The evaluation must be planned in the early stages of development and be in place before program begins.</a:t>
            </a:r>
          </a:p>
          <a:p>
            <a:r>
              <a:rPr lang="en-US" altLang="en-US" sz="2400" b="1" dirty="0" smtClean="0"/>
              <a:t>Baseline data</a:t>
            </a:r>
            <a:r>
              <a:rPr lang="en-US" altLang="en-US" sz="2400" dirty="0" smtClean="0"/>
              <a:t> – those reflecting the initial status or interests of the participants; from a needs assessment</a:t>
            </a:r>
          </a:p>
          <a:p>
            <a:r>
              <a:rPr lang="en-US" altLang="en-US" sz="2400" dirty="0" smtClean="0"/>
              <a:t>Initial data regarding the program should be analyzed promptly to make any necessary adjustments to the program.</a:t>
            </a:r>
          </a:p>
          <a:p>
            <a:r>
              <a:rPr lang="en-US" altLang="en-US" sz="2400" dirty="0" smtClean="0"/>
              <a:t>By creating the summative evaluation early in the planning process, planners can ensure that the results are less biased.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Ethical Considerations</a:t>
            </a:r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Evaluation or research should never cause mental, emotional, or physical harm to those in the priority population.</a:t>
            </a:r>
          </a:p>
          <a:p>
            <a:r>
              <a:rPr lang="en-US" altLang="en-US" sz="2400" dirty="0" smtClean="0"/>
              <a:t>Participants should always be informed of the purpose and potential risks and should give consent. </a:t>
            </a:r>
          </a:p>
          <a:p>
            <a:r>
              <a:rPr lang="en-US" altLang="en-US" sz="2400" dirty="0" smtClean="0"/>
              <a:t>No individual should ever have his or her personal information revealed in any setting or circumstance.</a:t>
            </a:r>
          </a:p>
          <a:p>
            <a:r>
              <a:rPr lang="en-US" altLang="en-US" sz="2400" dirty="0" smtClean="0"/>
              <a:t>When appropriate, evaluation plans should be approved by </a:t>
            </a:r>
            <a:r>
              <a:rPr lang="en-US" altLang="en-US" sz="2400" b="1" dirty="0" smtClean="0"/>
              <a:t>institutional review boards</a:t>
            </a:r>
            <a:r>
              <a:rPr lang="en-US" altLang="en-US" sz="2400" dirty="0" smtClean="0"/>
              <a:t> (IRBs).</a:t>
            </a:r>
            <a:endParaRPr lang="en-US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Who Will Conduct the Evaluation? – 1 </a:t>
            </a:r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5426345"/>
          </a:xfrm>
        </p:spPr>
        <p:txBody>
          <a:bodyPr/>
          <a:lstStyle/>
          <a:p>
            <a:r>
              <a:rPr lang="en-US" altLang="en-US" sz="2200" b="1" dirty="0" smtClean="0"/>
              <a:t>Internal Evaluation </a:t>
            </a:r>
          </a:p>
          <a:p>
            <a:pPr lvl="1"/>
            <a:r>
              <a:rPr lang="en-US" altLang="en-US" sz="2200" dirty="0" smtClean="0"/>
              <a:t>An individual trained in evaluation and personally involved with the program conducts the evaluation.</a:t>
            </a:r>
          </a:p>
          <a:p>
            <a:pPr lvl="1"/>
            <a:r>
              <a:rPr lang="en-US" altLang="en-US" sz="2200" dirty="0" smtClean="0"/>
              <a:t>Advantages </a:t>
            </a:r>
          </a:p>
          <a:p>
            <a:pPr lvl="2"/>
            <a:r>
              <a:rPr lang="en-US" altLang="en-US" sz="2200" dirty="0" smtClean="0"/>
              <a:t>More familiar with organization and program history</a:t>
            </a:r>
          </a:p>
          <a:p>
            <a:pPr lvl="2"/>
            <a:r>
              <a:rPr lang="en-US" altLang="en-US" sz="2200" dirty="0" smtClean="0"/>
              <a:t>Knows decision-making style of those in the organization</a:t>
            </a:r>
          </a:p>
          <a:p>
            <a:pPr lvl="2"/>
            <a:r>
              <a:rPr lang="en-US" altLang="en-US" sz="2200" dirty="0" smtClean="0"/>
              <a:t>Present to remind people of results now and in the future</a:t>
            </a:r>
          </a:p>
          <a:p>
            <a:pPr lvl="2"/>
            <a:r>
              <a:rPr lang="en-US" altLang="en-US" sz="2200" dirty="0" smtClean="0"/>
              <a:t>Able to communicate results more frequently and clearly</a:t>
            </a:r>
          </a:p>
          <a:p>
            <a:pPr lvl="2"/>
            <a:r>
              <a:rPr lang="en-US" altLang="en-US" sz="2200" dirty="0" smtClean="0"/>
              <a:t>Less expensive</a:t>
            </a:r>
          </a:p>
          <a:p>
            <a:pPr lvl="1"/>
            <a:r>
              <a:rPr lang="en-US" altLang="en-US" sz="2200" dirty="0" smtClean="0"/>
              <a:t>Disadvantages</a:t>
            </a:r>
          </a:p>
          <a:p>
            <a:pPr lvl="2"/>
            <a:r>
              <a:rPr lang="en-US" altLang="en-US" sz="2200" dirty="0" smtClean="0"/>
              <a:t>Possibility of evaluator bias or conflict of interest</a:t>
            </a:r>
            <a:endParaRPr lang="en-US" alt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Who Will Conduct the Evaluation? – 2 </a:t>
            </a:r>
            <a:endParaRPr lang="en-US" alt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idx="1"/>
          </p:nvPr>
        </p:nvSpPr>
        <p:spPr>
          <a:xfrm>
            <a:off x="365125" y="951868"/>
            <a:ext cx="8229600" cy="5521117"/>
          </a:xfrm>
        </p:spPr>
        <p:txBody>
          <a:bodyPr/>
          <a:lstStyle/>
          <a:p>
            <a:r>
              <a:rPr lang="en-US" altLang="en-US" sz="2000" b="1" dirty="0" smtClean="0"/>
              <a:t>External Evaluation </a:t>
            </a:r>
          </a:p>
          <a:p>
            <a:pPr lvl="1"/>
            <a:r>
              <a:rPr lang="en-US" altLang="en-US" sz="2000" dirty="0" smtClean="0"/>
              <a:t>Conducted by someone who is not connected with the program (Evaluation consultant)</a:t>
            </a:r>
          </a:p>
          <a:p>
            <a:pPr lvl="1"/>
            <a:r>
              <a:rPr lang="en-US" altLang="en-US" sz="2000" dirty="0" smtClean="0"/>
              <a:t>Advantages </a:t>
            </a:r>
          </a:p>
          <a:p>
            <a:pPr lvl="2"/>
            <a:r>
              <a:rPr lang="en-US" altLang="en-US" sz="2000" dirty="0" smtClean="0"/>
              <a:t>More objective review and fresh perspective</a:t>
            </a:r>
          </a:p>
          <a:p>
            <a:pPr lvl="2"/>
            <a:r>
              <a:rPr lang="en-US" altLang="en-US" sz="2000" dirty="0" smtClean="0"/>
              <a:t>Can ensure unbiased evaluation outcome</a:t>
            </a:r>
          </a:p>
          <a:p>
            <a:pPr lvl="2"/>
            <a:r>
              <a:rPr lang="en-US" altLang="en-US" sz="2000" dirty="0" smtClean="0"/>
              <a:t>Brings global knowledge of working in a variety of settings</a:t>
            </a:r>
          </a:p>
          <a:p>
            <a:pPr lvl="2"/>
            <a:r>
              <a:rPr lang="en-US" altLang="en-US" sz="2000" dirty="0" smtClean="0"/>
              <a:t>Typically brings more breadth and depth of technical expertise</a:t>
            </a:r>
          </a:p>
          <a:p>
            <a:pPr lvl="1"/>
            <a:r>
              <a:rPr lang="en-US" altLang="en-US" sz="2000" dirty="0" smtClean="0"/>
              <a:t>Disadvantages</a:t>
            </a:r>
          </a:p>
          <a:p>
            <a:pPr lvl="2"/>
            <a:r>
              <a:rPr lang="en-US" altLang="en-US" sz="2000" dirty="0" smtClean="0"/>
              <a:t>More expensive</a:t>
            </a:r>
          </a:p>
          <a:p>
            <a:pPr lvl="2"/>
            <a:r>
              <a:rPr lang="en-US" altLang="en-US" sz="2000" dirty="0" smtClean="0"/>
              <a:t>Can be somewhat isolated, often lacking knowledge of and experience with the program</a:t>
            </a:r>
          </a:p>
          <a:p>
            <a:r>
              <a:rPr lang="en-US" altLang="en-US" sz="2000" dirty="0" smtClean="0"/>
              <a:t>Evaluator should be credible and objective, have a clear role in evaluation design, and accurately report findings. 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Results</a:t>
            </a:r>
            <a:endParaRPr lang="en-US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Who will receive the results of the evaluation?</a:t>
            </a:r>
          </a:p>
          <a:p>
            <a:r>
              <a:rPr lang="en-US" altLang="en-US" dirty="0" smtClean="0"/>
              <a:t>Different aspects of the evaluation can be stressed, depending on the group’s particular needs and interests.</a:t>
            </a:r>
          </a:p>
          <a:p>
            <a:r>
              <a:rPr lang="en-US" altLang="en-US" dirty="0" smtClean="0"/>
              <a:t>Different stakeholders may want different questions answered.</a:t>
            </a:r>
          </a:p>
          <a:p>
            <a:r>
              <a:rPr lang="en-US" altLang="en-US" dirty="0" smtClean="0"/>
              <a:t>The planning for the evaluation should include a determination of how the results will be used.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 Information on Evaluation</a:t>
            </a: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Adequate and appropriate evaluation is necessary for any program regardless of size, nature, and duration.</a:t>
            </a:r>
          </a:p>
          <a:p>
            <a:r>
              <a:rPr lang="en-US" altLang="en-US" dirty="0" smtClean="0"/>
              <a:t>Two critical purposes of program evaluation 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Assessing and improving 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Determining program effectiveness</a:t>
            </a:r>
          </a:p>
          <a:p>
            <a:r>
              <a:rPr lang="en-US" altLang="en-US" dirty="0" smtClean="0"/>
              <a:t>Conducting evaluation and research is a major area of responsibility for health education specialists.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Terminology – 1 </a:t>
            </a:r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Evaluation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process of determining the value or worth of a health promotion program or any of its components based on predetermined criteria or standards of acceptability identified by stakeholders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Terminology – 2 </a:t>
            </a:r>
            <a:endParaRPr lang="en-US" altLang="en-US"/>
          </a:p>
        </p:txBody>
      </p:sp>
      <p:sp>
        <p:nvSpPr>
          <p:cNvPr id="2356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/>
              <a:t>Formative Evaluation</a:t>
            </a:r>
          </a:p>
          <a:p>
            <a:pPr lvl="1"/>
            <a:r>
              <a:rPr lang="en-US" altLang="en-US" sz="2000" dirty="0" smtClean="0"/>
              <a:t>Purpose is to improve the overall quality of a program or any of its components before it is too late (i.e., the program concludes</a:t>
            </a:r>
            <a:r>
              <a:rPr lang="en-US" altLang="en-US" sz="2000" dirty="0" smtClean="0"/>
              <a:t>)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Attempts to enhance program components before and during implementation</a:t>
            </a:r>
          </a:p>
          <a:p>
            <a:r>
              <a:rPr lang="en-US" altLang="en-US" sz="2000" b="1" dirty="0" smtClean="0"/>
              <a:t>Process Evaluation</a:t>
            </a:r>
          </a:p>
          <a:p>
            <a:pPr lvl="1"/>
            <a:r>
              <a:rPr lang="en-US" altLang="en-US" sz="2000" dirty="0" smtClean="0"/>
              <a:t>Assesses the implementation process in general, and tracks and measures what went well and what went poorly and how these factors contributed to the success or failure of a particular program</a:t>
            </a:r>
          </a:p>
          <a:p>
            <a:pPr lvl="1"/>
            <a:r>
              <a:rPr lang="en-US" altLang="en-US" sz="2000" dirty="0" smtClean="0"/>
              <a:t>Measures the degree to which the program was successfully implemented and generally applies lessons learned in subsequent versions or implementations of the program</a:t>
            </a:r>
          </a:p>
          <a:p>
            <a:r>
              <a:rPr lang="en-US" altLang="en-US" sz="2000" dirty="0" smtClean="0"/>
              <a:t>Formative and process evaluations are often used interchangeably and have become somewhat synonymous.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Terminology – 3 </a:t>
            </a: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/>
              <a:t>Summative Evaluation</a:t>
            </a:r>
          </a:p>
          <a:p>
            <a:pPr lvl="1"/>
            <a:r>
              <a:rPr lang="en-US" altLang="en-US" sz="2000" dirty="0" smtClean="0"/>
              <a:t>Purpose is to assess the effectiveness of the intervention and the extent to which awareness, attitudes, knowledge, behavior, the environment, or health status changed as a result of a particular program</a:t>
            </a:r>
          </a:p>
          <a:p>
            <a:pPr lvl="2"/>
            <a:r>
              <a:rPr lang="en-US" altLang="en-US" sz="2000" dirty="0" smtClean="0"/>
              <a:t>An umbrella term</a:t>
            </a:r>
          </a:p>
          <a:p>
            <a:r>
              <a:rPr lang="en-US" altLang="en-US" sz="2000" b="1" dirty="0" smtClean="0"/>
              <a:t>Impact Evaluation</a:t>
            </a:r>
          </a:p>
          <a:p>
            <a:pPr lvl="1"/>
            <a:r>
              <a:rPr lang="en-US" altLang="en-US" sz="2000" dirty="0" smtClean="0"/>
              <a:t>Focuses on intermediary measures such as behavior change or changes in attitudes, knowledge, and awareness</a:t>
            </a:r>
          </a:p>
          <a:p>
            <a:r>
              <a:rPr lang="en-US" altLang="en-US" sz="2000" b="1" dirty="0" smtClean="0"/>
              <a:t>Outcome Evaluation</a:t>
            </a:r>
          </a:p>
          <a:p>
            <a:pPr lvl="1"/>
            <a:r>
              <a:rPr lang="en-US" altLang="en-US" sz="2000" dirty="0" smtClean="0"/>
              <a:t>Measures the degree to which end points such as diseases or injuries actually decreased</a:t>
            </a:r>
          </a:p>
          <a:p>
            <a:r>
              <a:rPr lang="en-US" altLang="en-US" sz="2000" dirty="0" smtClean="0"/>
              <a:t>Impact and outcome evaluations together constitute summative evaluation.</a:t>
            </a:r>
            <a:endParaRPr lang="en-US" alt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Evaluation Terms</a:t>
            </a:r>
            <a:endParaRPr lang="en-US" alt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662545" y="1676681"/>
            <a:ext cx="2078182" cy="11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eaLnBrk="0" hangingPunct="0"/>
            <a:r>
              <a:rPr lang="en-US" altLang="en-US" sz="2500" dirty="0">
                <a:latin typeface="Arial Narrow" pitchFamily="1" charset="0"/>
              </a:rPr>
              <a:t>Start of</a:t>
            </a:r>
            <a:r>
              <a:rPr lang="en-US" altLang="en-US" sz="2000" dirty="0">
                <a:latin typeface="Times" pitchFamily="1" charset="0"/>
              </a:rPr>
              <a:t> </a:t>
            </a:r>
          </a:p>
          <a:p>
            <a:pPr eaLnBrk="0" hangingPunct="0"/>
            <a:r>
              <a:rPr lang="en-US" altLang="en-US" sz="2500" dirty="0">
                <a:latin typeface="Arial Narrow" pitchFamily="1" charset="0"/>
              </a:rPr>
              <a:t>Implementation</a:t>
            </a:r>
            <a:r>
              <a:rPr lang="en-US" altLang="en-US" sz="2000" dirty="0">
                <a:latin typeface="Times" pitchFamily="1" charset="0"/>
              </a:rPr>
              <a:t>	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828512" y="3832412"/>
            <a:ext cx="4406034" cy="941294"/>
          </a:xfrm>
          <a:prstGeom prst="rect">
            <a:avLst/>
          </a:prstGeom>
          <a:solidFill>
            <a:srgbClr val="E28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500" dirty="0">
                <a:solidFill>
                  <a:schemeClr val="bg1"/>
                </a:solidFill>
                <a:latin typeface="Arial"/>
                <a:cs typeface="Arial"/>
              </a:rPr>
              <a:t>Process</a:t>
            </a:r>
            <a:endParaRPr lang="en-US" alt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234546" y="3832412"/>
            <a:ext cx="1246909" cy="941294"/>
          </a:xfrm>
          <a:prstGeom prst="rect">
            <a:avLst/>
          </a:prstGeom>
          <a:solidFill>
            <a:srgbClr val="E28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500" dirty="0">
                <a:solidFill>
                  <a:schemeClr val="bg1"/>
                </a:solidFill>
                <a:latin typeface="Arial Narrow" pitchFamily="1" charset="0"/>
              </a:rPr>
              <a:t>Impact</a:t>
            </a:r>
            <a:endParaRPr lang="en-US" altLang="en-US" dirty="0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7481455" y="3832412"/>
            <a:ext cx="1281545" cy="941294"/>
          </a:xfrm>
          <a:prstGeom prst="rect">
            <a:avLst/>
          </a:prstGeom>
          <a:solidFill>
            <a:srgbClr val="E2850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500" dirty="0">
                <a:solidFill>
                  <a:schemeClr val="bg1"/>
                </a:solidFill>
                <a:latin typeface="Arial Narrow" pitchFamily="1" charset="0"/>
              </a:rPr>
              <a:t>Outcome</a:t>
            </a:r>
            <a:endParaRPr lang="en-US" altLang="en-US" dirty="0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990023" y="2591361"/>
            <a:ext cx="5244523" cy="990320"/>
          </a:xfrm>
          <a:prstGeom prst="rect">
            <a:avLst/>
          </a:prstGeom>
          <a:solidFill>
            <a:srgbClr val="4B9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500" dirty="0">
                <a:solidFill>
                  <a:schemeClr val="bg1"/>
                </a:solidFill>
                <a:latin typeface="Arial Narrow" pitchFamily="1" charset="0"/>
              </a:rPr>
              <a:t>Formative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234545" y="2591361"/>
            <a:ext cx="2528455" cy="990320"/>
          </a:xfrm>
          <a:prstGeom prst="rect">
            <a:avLst/>
          </a:prstGeom>
          <a:solidFill>
            <a:srgbClr val="4B9F1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500" dirty="0">
                <a:solidFill>
                  <a:schemeClr val="bg1"/>
                </a:solidFill>
                <a:latin typeface="Arial Narrow" pitchFamily="1" charset="0"/>
              </a:rPr>
              <a:t>Summative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07818" y="1949824"/>
            <a:ext cx="1454727" cy="8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dirty="0">
                <a:latin typeface="Arial Narrow" pitchFamily="1" charset="0"/>
              </a:rPr>
              <a:t>Planning	</a:t>
            </a:r>
            <a:endParaRPr lang="en-US" altLang="en-US" sz="2000" dirty="0">
              <a:latin typeface="Times" pitchFamily="1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948545" y="1680883"/>
            <a:ext cx="2147455" cy="116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 defTabSz="1019175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 algn="r" eaLnBrk="0" hangingPunct="0"/>
            <a:r>
              <a:rPr lang="en-US" altLang="en-US" sz="2500" dirty="0">
                <a:latin typeface="Arial Narrow" pitchFamily="1" charset="0"/>
              </a:rPr>
              <a:t>End of</a:t>
            </a:r>
            <a:r>
              <a:rPr lang="en-US" altLang="en-US" sz="2000" dirty="0">
                <a:latin typeface="Times" pitchFamily="1" charset="0"/>
              </a:rPr>
              <a:t> </a:t>
            </a:r>
          </a:p>
          <a:p>
            <a:pPr algn="r" eaLnBrk="0" hangingPunct="0"/>
            <a:r>
              <a:rPr lang="en-US" altLang="en-US" sz="2500" dirty="0">
                <a:latin typeface="Arial Narrow" pitchFamily="1" charset="0"/>
              </a:rPr>
              <a:t>Implementation</a:t>
            </a:r>
            <a:r>
              <a:rPr lang="en-US" altLang="en-US" sz="2000" dirty="0">
                <a:latin typeface="Times" pitchFamily="1" charset="0"/>
              </a:rPr>
              <a:t>	</a:t>
            </a: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1385455" y="2218765"/>
            <a:ext cx="277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3671455" y="2218765"/>
            <a:ext cx="41563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Purpose of Evaluation</a:t>
            </a:r>
            <a:endParaRPr lang="en-US" altLang="en-US"/>
          </a:p>
        </p:txBody>
      </p:sp>
      <p:sp>
        <p:nvSpPr>
          <p:cNvPr id="3175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determine achievement of objectives related to improved health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improve program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provide accountability to funders, the community, and other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increase community support for initiatives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contribute to the scientific base for community public health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To inform policy decisions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234546" y="6118412"/>
            <a:ext cx="2701636" cy="42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" charset="-52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latin typeface="Arial Narrow" pitchFamily="1" charset="0"/>
              </a:rPr>
              <a:t>(</a:t>
            </a:r>
            <a:r>
              <a:rPr lang="en-US" altLang="en-US" sz="2200" dirty="0" err="1">
                <a:latin typeface="Arial Narrow" pitchFamily="1" charset="0"/>
              </a:rPr>
              <a:t>Capwell</a:t>
            </a:r>
            <a:r>
              <a:rPr lang="en-US" altLang="en-US" sz="2200" dirty="0">
                <a:latin typeface="Arial Narrow" pitchFamily="1" charset="0"/>
              </a:rPr>
              <a:t> et al., 2000)</a:t>
            </a:r>
            <a:endParaRPr lang="en-US" altLang="en-US" sz="800" b="1" dirty="0">
              <a:latin typeface="Arial Narrow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Framework for Program Evaluation – 1 </a:t>
            </a: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18" name="Picture 17" descr="FG_13_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48" y="840485"/>
            <a:ext cx="5480304" cy="5480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Framework for Program Evaluation – 2 </a:t>
            </a:r>
            <a:endParaRPr lang="en-US" altLang="en-US"/>
          </a:p>
        </p:txBody>
      </p:sp>
      <p:sp>
        <p:nvSpPr>
          <p:cNvPr id="3584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/>
              <a:t>Step 1 – Engaging Stakeholders </a:t>
            </a:r>
          </a:p>
          <a:p>
            <a:pPr lvl="1"/>
            <a:r>
              <a:rPr lang="en-US" altLang="en-US" sz="2000" dirty="0" smtClean="0"/>
              <a:t>Who are the stakeholders?</a:t>
            </a:r>
          </a:p>
          <a:p>
            <a:pPr lvl="2"/>
            <a:r>
              <a:rPr lang="en-US" altLang="en-US" sz="2000" dirty="0" smtClean="0"/>
              <a:t>Those involved in program operations</a:t>
            </a:r>
          </a:p>
          <a:p>
            <a:pPr lvl="2"/>
            <a:r>
              <a:rPr lang="en-US" altLang="en-US" sz="2000" dirty="0" smtClean="0"/>
              <a:t>Those served or affected (directly or indirectly) by the program</a:t>
            </a:r>
          </a:p>
          <a:p>
            <a:pPr lvl="2"/>
            <a:r>
              <a:rPr lang="en-US" altLang="en-US" sz="2000" dirty="0" smtClean="0"/>
              <a:t>Primary users of the evaluation results</a:t>
            </a:r>
          </a:p>
          <a:p>
            <a:pPr lvl="1"/>
            <a:r>
              <a:rPr lang="en-US" altLang="en-US" sz="2000" dirty="0" smtClean="0"/>
              <a:t>The scope and level of stakeholder involvement will vary with each program being evaluated.</a:t>
            </a:r>
          </a:p>
          <a:p>
            <a:r>
              <a:rPr lang="en-US" altLang="en-US" sz="2000" b="1" dirty="0" smtClean="0"/>
              <a:t>Step 2 – Describing the Program</a:t>
            </a:r>
          </a:p>
          <a:p>
            <a:pPr lvl="1"/>
            <a:r>
              <a:rPr lang="en-US" altLang="en-US" sz="2000" dirty="0" smtClean="0"/>
              <a:t>Sets the frame of reference for all subsequent decisions in the evaluation process</a:t>
            </a:r>
          </a:p>
          <a:p>
            <a:pPr lvl="1"/>
            <a:r>
              <a:rPr lang="en-US" altLang="en-US" sz="2000" dirty="0" smtClean="0"/>
              <a:t>Describes mission, goals, objectives, capacity to affect change, stage of development, and how it fits into the larger community</a:t>
            </a:r>
          </a:p>
          <a:p>
            <a:pPr lvl="1"/>
            <a:r>
              <a:rPr lang="en-US" altLang="en-US" sz="2000" dirty="0" smtClean="0"/>
              <a:t>Logic model can be used</a:t>
            </a:r>
            <a:endParaRPr lang="en-US" altLang="en-US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smtClean="0"/>
              <a:t>© 2017 Pearson Education, Inc.</a:t>
            </a:r>
            <a:endParaRPr lang="en-GB" altLang="en-US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66" y="874059"/>
            <a:ext cx="1004455" cy="9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903</TotalTime>
  <Words>1308</Words>
  <Application>Microsoft Macintosh PowerPoint</Application>
  <PresentationFormat>On-screen Show (4:3)</PresentationFormat>
  <Paragraphs>150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HA5Lect_template</vt:lpstr>
      <vt:lpstr>Chapter 13:  Evaluation:  An Overview</vt:lpstr>
      <vt:lpstr>Background Information on Evaluation</vt:lpstr>
      <vt:lpstr>Basic Terminology – 1 </vt:lpstr>
      <vt:lpstr>Basic Terminology – 2 </vt:lpstr>
      <vt:lpstr>Basic Terminology – 3 </vt:lpstr>
      <vt:lpstr>Comparison of Evaluation Terms</vt:lpstr>
      <vt:lpstr>Purpose of Evaluation</vt:lpstr>
      <vt:lpstr>Framework for Program Evaluation – 1 </vt:lpstr>
      <vt:lpstr>Framework for Program Evaluation – 2 </vt:lpstr>
      <vt:lpstr>Framework for Program Evaluation – 3 </vt:lpstr>
      <vt:lpstr>Framework for Program Evaluation – 4 </vt:lpstr>
      <vt:lpstr>Practical Problems or Barriers in  Evaluation – 1 </vt:lpstr>
      <vt:lpstr>Practical Problems or Barriers in  Evaluation – 2 </vt:lpstr>
      <vt:lpstr>Evaluation in the Program Planning Stages </vt:lpstr>
      <vt:lpstr>Ethical Considerations</vt:lpstr>
      <vt:lpstr>Who Will Conduct the Evaluation? – 1 </vt:lpstr>
      <vt:lpstr>Who Will Conduct the Evaluation? – 2 </vt:lpstr>
      <vt:lpstr>Evaluation Results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Pawan Kr Bhambrah</cp:lastModifiedBy>
  <cp:revision>110</cp:revision>
  <dcterms:created xsi:type="dcterms:W3CDTF">2007-09-26T05:29:17Z</dcterms:created>
  <dcterms:modified xsi:type="dcterms:W3CDTF">2016-02-12T07:07:39Z</dcterms:modified>
</cp:coreProperties>
</file>