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C"/>
    <a:srgbClr val="005342"/>
    <a:srgbClr val="50BBC8"/>
    <a:srgbClr val="C82B24"/>
    <a:srgbClr val="81A31B"/>
    <a:srgbClr val="3E69A1"/>
    <a:srgbClr val="FEAD4A"/>
    <a:srgbClr val="FFB347"/>
    <a:srgbClr val="3F5182"/>
    <a:srgbClr val="32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3900" autoAdjust="0"/>
  </p:normalViewPr>
  <p:slideViewPr>
    <p:cSldViewPr snapToGrid="0">
      <p:cViewPr varScale="1">
        <p:scale>
          <a:sx n="142" d="100"/>
          <a:sy n="142" d="100"/>
        </p:scale>
        <p:origin x="-1976" y="-104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2/15/16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KE9929_07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9" y="603504"/>
            <a:ext cx="5051708" cy="625449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B21E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Chapter </a:t>
            </a:r>
            <a:r>
              <a:rPr lang="en-US" sz="2800" dirty="0" smtClean="0">
                <a:solidFill>
                  <a:srgbClr val="FFFFFF"/>
                </a:solidFill>
              </a:rPr>
              <a:t>14 </a:t>
            </a:r>
            <a:r>
              <a:rPr lang="en-US" sz="2800" dirty="0">
                <a:solidFill>
                  <a:srgbClr val="FFFFFF"/>
                </a:solidFill>
              </a:rPr>
              <a:t>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1E8C"/>
              </a:buClr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0"/>
            <a:ext cx="7955280" cy="579438"/>
          </a:xfrm>
        </p:spPr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99616"/>
            <a:ext cx="8229600" cy="5106987"/>
          </a:xfrm>
        </p:spPr>
        <p:txBody>
          <a:bodyPr/>
          <a:lstStyle>
            <a:lvl1pPr marL="514350" indent="-514350">
              <a:buClr>
                <a:srgbClr val="B21E8C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B21E8C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397949"/>
            <a:ext cx="3689468" cy="2062103"/>
          </a:xfrm>
        </p:spPr>
        <p:txBody>
          <a:bodyPr/>
          <a:lstStyle/>
          <a:p>
            <a:r>
              <a:rPr lang="en-US" dirty="0" smtClean="0"/>
              <a:t>Chapter 14: </a:t>
            </a:r>
            <a:br>
              <a:rPr lang="en-US" dirty="0" smtClean="0"/>
            </a:br>
            <a:r>
              <a:rPr lang="en-US" dirty="0"/>
              <a:t>Evaluation Approaches and Designs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Procedures Used in Formative Evaluation</a:t>
            </a:r>
            <a:endParaRPr lang="en-US" altLang="en-US" dirty="0"/>
          </a:p>
        </p:txBody>
      </p:sp>
      <p:sp>
        <p:nvSpPr>
          <p:cNvPr id="31753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Focus groups</a:t>
            </a:r>
          </a:p>
          <a:p>
            <a:r>
              <a:rPr lang="en-US" altLang="en-US" dirty="0" smtClean="0"/>
              <a:t>Surveys</a:t>
            </a:r>
          </a:p>
          <a:p>
            <a:r>
              <a:rPr lang="en-US" altLang="en-US" dirty="0" smtClean="0"/>
              <a:t>In-depth interviews</a:t>
            </a:r>
          </a:p>
          <a:p>
            <a:r>
              <a:rPr lang="en-US" altLang="en-US" dirty="0" smtClean="0"/>
              <a:t>Informal interviews</a:t>
            </a:r>
          </a:p>
          <a:p>
            <a:r>
              <a:rPr lang="en-US" altLang="en-US" dirty="0" smtClean="0"/>
              <a:t>Key informant interviews</a:t>
            </a:r>
            <a:endParaRPr lang="en-US" altLang="en-US" dirty="0"/>
          </a:p>
        </p:txBody>
      </p:sp>
      <p:sp>
        <p:nvSpPr>
          <p:cNvPr id="31754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Expert panel reviews</a:t>
            </a:r>
          </a:p>
          <a:p>
            <a:r>
              <a:rPr lang="en-US" altLang="en-US" dirty="0" smtClean="0"/>
              <a:t>Quality </a:t>
            </a:r>
            <a:r>
              <a:rPr lang="en-US" altLang="en-US" dirty="0"/>
              <a:t>circles</a:t>
            </a:r>
          </a:p>
          <a:p>
            <a:r>
              <a:rPr lang="en-US" altLang="en-US" dirty="0" smtClean="0"/>
              <a:t>Protocol </a:t>
            </a:r>
            <a:r>
              <a:rPr lang="en-US" altLang="en-US" dirty="0"/>
              <a:t>checklist</a:t>
            </a:r>
          </a:p>
          <a:p>
            <a:r>
              <a:rPr lang="en-US" altLang="en-US" dirty="0" smtClean="0"/>
              <a:t>Gantt </a:t>
            </a:r>
            <a:r>
              <a:rPr lang="en-US" altLang="en-US" dirty="0"/>
              <a:t>chart</a:t>
            </a:r>
          </a:p>
          <a:p>
            <a:r>
              <a:rPr lang="en-US" altLang="en-US" dirty="0" smtClean="0"/>
              <a:t>Program and </a:t>
            </a:r>
            <a:r>
              <a:rPr lang="en-US" altLang="en-US" dirty="0"/>
              <a:t>evaluation forms</a:t>
            </a:r>
          </a:p>
          <a:p>
            <a:r>
              <a:rPr lang="en-US" altLang="en-US" dirty="0" smtClean="0"/>
              <a:t>Direct </a:t>
            </a:r>
            <a:r>
              <a:rPr lang="en-US" altLang="en-US" dirty="0"/>
              <a:t>observation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Pretesting and Pilot Testing – 1 </a:t>
            </a:r>
            <a:endParaRPr lang="en-US" alt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Pretesting</a:t>
            </a:r>
          </a:p>
          <a:p>
            <a:pPr lvl="1"/>
            <a:r>
              <a:rPr lang="en-US" altLang="en-US" dirty="0" smtClean="0"/>
              <a:t>Testing components of a program prior to </a:t>
            </a:r>
            <a:r>
              <a:rPr lang="en-US" altLang="en-US" dirty="0" smtClean="0"/>
              <a:t>implementation–relates </a:t>
            </a:r>
            <a:r>
              <a:rPr lang="en-US" altLang="en-US" dirty="0" smtClean="0"/>
              <a:t>to formative evaluation</a:t>
            </a:r>
          </a:p>
          <a:p>
            <a:pPr lvl="1"/>
            <a:r>
              <a:rPr lang="en-US" altLang="en-US" dirty="0" smtClean="0"/>
              <a:t>Collecting baseline data prior to program implementation that will be compared with posttest data to measure the effectiveness of programs</a:t>
            </a:r>
          </a:p>
          <a:p>
            <a:pPr lvl="1"/>
            <a:r>
              <a:rPr lang="en-US" altLang="en-US" dirty="0" smtClean="0"/>
              <a:t>Assumes that program components have already been reviewed for evidence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Pretesting and Pilot Testing – 2 </a:t>
            </a:r>
            <a:endParaRPr lang="en-US" altLang="en-US" dirty="0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Pilot Testing</a:t>
            </a:r>
            <a:r>
              <a:rPr lang="en-US" altLang="en-US" dirty="0" smtClean="0"/>
              <a:t> (also called field testing or alpha testing)</a:t>
            </a:r>
          </a:p>
          <a:p>
            <a:pPr lvl="1"/>
            <a:r>
              <a:rPr lang="en-US" altLang="en-US" dirty="0" smtClean="0"/>
              <a:t>Assesses programs in limited areas and/or time periods (NCI, 2002)</a:t>
            </a:r>
          </a:p>
          <a:p>
            <a:pPr lvl="1"/>
            <a:r>
              <a:rPr lang="en-US" altLang="en-US" dirty="0" smtClean="0"/>
              <a:t>Allows for “dry runs” to measure overall program quality</a:t>
            </a:r>
          </a:p>
          <a:p>
            <a:pPr lvl="1"/>
            <a:r>
              <a:rPr lang="en-US" altLang="en-US" dirty="0" smtClean="0"/>
              <a:t>Generally involves collecting data from program participants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Summative Evaluation</a:t>
            </a:r>
            <a:endParaRPr lang="en-US" altLang="en-US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312068"/>
          </a:xfrm>
        </p:spPr>
        <p:txBody>
          <a:bodyPr/>
          <a:lstStyle/>
          <a:p>
            <a:r>
              <a:rPr lang="en-US" altLang="en-US" sz="2400" dirty="0" smtClean="0"/>
              <a:t>Though formative and process evaluation is critical in the success of effective programs, planners/evaluators must also measure program effectiveness.</a:t>
            </a:r>
          </a:p>
          <a:p>
            <a:r>
              <a:rPr lang="en-US" altLang="en-US" sz="2400" b="1" dirty="0" smtClean="0"/>
              <a:t>Summative evaluation</a:t>
            </a:r>
            <a:r>
              <a:rPr lang="en-US" altLang="en-US" sz="2400" dirty="0" smtClean="0"/>
              <a:t> includes both </a:t>
            </a:r>
            <a:r>
              <a:rPr lang="en-US" altLang="en-US" sz="2400" b="1" dirty="0" smtClean="0"/>
              <a:t>impact</a:t>
            </a:r>
            <a:r>
              <a:rPr lang="en-US" altLang="en-US" sz="2400" dirty="0" smtClean="0"/>
              <a:t> (immediate indicators) and </a:t>
            </a:r>
            <a:r>
              <a:rPr lang="en-US" altLang="en-US" sz="2400" b="1" dirty="0" smtClean="0"/>
              <a:t>outcome</a:t>
            </a:r>
            <a:r>
              <a:rPr lang="en-US" altLang="en-US" sz="2400" dirty="0" smtClean="0"/>
              <a:t> </a:t>
            </a:r>
            <a:br>
              <a:rPr lang="en-US" altLang="en-US" sz="2400" dirty="0" smtClean="0"/>
            </a:br>
            <a:r>
              <a:rPr lang="en-US" altLang="en-US" sz="2400" dirty="0" smtClean="0"/>
              <a:t>(long-term program indicators) evaluation.</a:t>
            </a:r>
          </a:p>
          <a:p>
            <a:r>
              <a:rPr lang="en-US" altLang="en-US" sz="2400" b="1" dirty="0" smtClean="0"/>
              <a:t>Confounding variable</a:t>
            </a:r>
          </a:p>
          <a:p>
            <a:pPr lvl="1"/>
            <a:r>
              <a:rPr lang="en-US" altLang="en-US" sz="2400" dirty="0" smtClean="0"/>
              <a:t>An additional variable that modifies the relationship between a risk factor or some other determinant and an outcome</a:t>
            </a:r>
          </a:p>
          <a:p>
            <a:r>
              <a:rPr lang="en-US" altLang="en-US" sz="2400" dirty="0" smtClean="0"/>
              <a:t>An evaluation design is used to organize a summative evaluation and to provide for planned, systematic data collection, analysis, and reporting.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Selecting an Evaluation Design – 1 </a:t>
            </a:r>
            <a:endParaRPr lang="en-US" altLang="en-US" dirty="0"/>
          </a:p>
        </p:txBody>
      </p:sp>
      <p:sp>
        <p:nvSpPr>
          <p:cNvPr id="665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The following questions may be helpful in the selection of a design for summative evaluation:</a:t>
            </a:r>
          </a:p>
          <a:p>
            <a:pPr lvl="1"/>
            <a:r>
              <a:rPr lang="en-US" altLang="en-US" sz="2000" dirty="0" smtClean="0"/>
              <a:t>How much time do you have to conduct the evaluation?</a:t>
            </a:r>
          </a:p>
          <a:p>
            <a:pPr lvl="1"/>
            <a:r>
              <a:rPr lang="en-US" altLang="en-US" sz="2000" dirty="0" smtClean="0"/>
              <a:t>What financial resources are available?</a:t>
            </a:r>
          </a:p>
          <a:p>
            <a:pPr lvl="1"/>
            <a:r>
              <a:rPr lang="en-US" altLang="en-US" sz="2000" dirty="0" smtClean="0"/>
              <a:t>How many participants can be included in the evaluation?</a:t>
            </a:r>
          </a:p>
          <a:p>
            <a:pPr lvl="1"/>
            <a:r>
              <a:rPr lang="en-US" altLang="en-US" sz="2000" dirty="0" smtClean="0"/>
              <a:t>Are you more interested in qualitative or quantitative data?</a:t>
            </a:r>
          </a:p>
          <a:p>
            <a:pPr lvl="1"/>
            <a:r>
              <a:rPr lang="en-US" altLang="en-US" sz="2000" dirty="0" smtClean="0"/>
              <a:t>Do you have data analysis skills or access to statistical consultants?</a:t>
            </a:r>
          </a:p>
          <a:p>
            <a:pPr lvl="1"/>
            <a:r>
              <a:rPr lang="en-US" altLang="en-US" sz="2000" dirty="0" smtClean="0"/>
              <a:t>Is it important to be able to generalize your findings to other populations?</a:t>
            </a:r>
          </a:p>
          <a:p>
            <a:pPr lvl="1"/>
            <a:r>
              <a:rPr lang="en-US" altLang="en-US" sz="2000" dirty="0" smtClean="0"/>
              <a:t>Are the stakeholders concerned with validity and reliability?</a:t>
            </a:r>
          </a:p>
          <a:p>
            <a:pPr lvl="1"/>
            <a:r>
              <a:rPr lang="en-US" altLang="en-US" sz="2000" dirty="0" smtClean="0"/>
              <a:t>Do you have the ability to randomize participants into experimental and control groups?</a:t>
            </a:r>
          </a:p>
          <a:p>
            <a:pPr lvl="1"/>
            <a:r>
              <a:rPr lang="en-US" altLang="en-US" sz="2000" dirty="0" smtClean="0"/>
              <a:t>Do you have access to a comparison group?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in Selecting an Evaluation Design 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1" name="Picture 20" descr="FG_14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2" y="1139952"/>
            <a:ext cx="6864096" cy="45780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Selecting an Evaluation Design – 2 </a:t>
            </a:r>
            <a:endParaRPr lang="en-US" altLang="en-US" dirty="0"/>
          </a:p>
        </p:txBody>
      </p:sp>
      <p:sp>
        <p:nvSpPr>
          <p:cNvPr id="39945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868598"/>
            <a:ext cx="8229600" cy="5537846"/>
          </a:xfrm>
        </p:spPr>
        <p:txBody>
          <a:bodyPr/>
          <a:lstStyle/>
          <a:p>
            <a:r>
              <a:rPr lang="en-US" altLang="en-US" sz="2000" b="1" dirty="0" smtClean="0"/>
              <a:t>Two possible methods of data collection: </a:t>
            </a:r>
          </a:p>
          <a:p>
            <a:pPr lvl="1"/>
            <a:r>
              <a:rPr lang="en-US" altLang="en-US" sz="2000" b="1" dirty="0" smtClean="0"/>
              <a:t>Quantitative</a:t>
            </a:r>
            <a:r>
              <a:rPr lang="en-US" altLang="en-US" sz="2000" dirty="0" smtClean="0"/>
              <a:t> (deductive; applying principle to case)</a:t>
            </a:r>
          </a:p>
          <a:p>
            <a:pPr lvl="2"/>
            <a:r>
              <a:rPr lang="en-US" altLang="en-US" sz="2000" dirty="0" smtClean="0"/>
              <a:t>Produces numeric (hard) data, such as counts, ratings, scores, or classifications </a:t>
            </a:r>
          </a:p>
          <a:p>
            <a:pPr lvl="2"/>
            <a:r>
              <a:rPr lang="en-US" altLang="en-US" sz="2000" dirty="0" smtClean="0"/>
              <a:t>Suited to programs that are well defined </a:t>
            </a:r>
          </a:p>
          <a:p>
            <a:pPr lvl="2"/>
            <a:r>
              <a:rPr lang="en-US" altLang="en-US" sz="2000" dirty="0" smtClean="0"/>
              <a:t>It is the method most often used in evaluation designs.</a:t>
            </a:r>
          </a:p>
          <a:p>
            <a:pPr lvl="1"/>
            <a:r>
              <a:rPr lang="en-US" altLang="en-US" sz="2000" b="1" dirty="0" smtClean="0"/>
              <a:t>Qualitative</a:t>
            </a:r>
            <a:r>
              <a:rPr lang="en-US" altLang="en-US" sz="2000" dirty="0" smtClean="0"/>
              <a:t> (inductive; examining case to form principle)</a:t>
            </a:r>
          </a:p>
          <a:p>
            <a:pPr lvl="2"/>
            <a:r>
              <a:rPr lang="en-US" altLang="en-US" sz="2000" dirty="0" smtClean="0"/>
              <a:t>Produces narrative data, such as words and descriptions</a:t>
            </a:r>
          </a:p>
          <a:p>
            <a:pPr lvl="2"/>
            <a:r>
              <a:rPr lang="en-US" altLang="en-US" sz="2000" dirty="0" smtClean="0"/>
              <a:t>This is a good method to use for programs that emphasize individual outcomes or in cases where other descriptive information from participants is needed.</a:t>
            </a:r>
          </a:p>
          <a:p>
            <a:pPr lvl="2"/>
            <a:r>
              <a:rPr lang="en-US" altLang="en-US" sz="2000" dirty="0" smtClean="0"/>
              <a:t>Useful in gathering information to improve the program during process evaluation.</a:t>
            </a:r>
          </a:p>
          <a:p>
            <a:r>
              <a:rPr lang="en-US" altLang="en-US" sz="2000" dirty="0" smtClean="0"/>
              <a:t>Rather than choose one method, it may be advantageous to combine quantitative and qualitative methods.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Qualitative Methods Used in Evaluation*</a:t>
            </a:r>
            <a:endParaRPr lang="en-US" altLang="en-US" dirty="0"/>
          </a:p>
        </p:txBody>
      </p:sp>
      <p:sp>
        <p:nvSpPr>
          <p:cNvPr id="67599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Case studies</a:t>
            </a:r>
          </a:p>
          <a:p>
            <a:r>
              <a:rPr lang="en-US" altLang="en-US" dirty="0" smtClean="0"/>
              <a:t>Content analysis</a:t>
            </a:r>
          </a:p>
          <a:p>
            <a:r>
              <a:rPr lang="en-US" altLang="en-US" dirty="0" smtClean="0"/>
              <a:t>Delphi technique</a:t>
            </a:r>
          </a:p>
          <a:p>
            <a:r>
              <a:rPr lang="en-US" altLang="en-US" dirty="0" smtClean="0"/>
              <a:t>Ethnographic studies</a:t>
            </a:r>
          </a:p>
          <a:p>
            <a:r>
              <a:rPr lang="en-US" altLang="en-US" dirty="0" smtClean="0"/>
              <a:t>Film ethnography</a:t>
            </a:r>
          </a:p>
          <a:p>
            <a:r>
              <a:rPr lang="en-US" altLang="en-US" dirty="0" smtClean="0"/>
              <a:t>Focus groups</a:t>
            </a:r>
            <a:endParaRPr lang="en-US" altLang="en-US" dirty="0"/>
          </a:p>
        </p:txBody>
      </p:sp>
      <p:sp>
        <p:nvSpPr>
          <p:cNvPr id="67600" name="Rectangle 1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/>
              <a:t>Historical analysis</a:t>
            </a:r>
          </a:p>
          <a:p>
            <a:pPr>
              <a:lnSpc>
                <a:spcPct val="85000"/>
              </a:lnSpc>
            </a:pPr>
            <a:r>
              <a:rPr lang="en-US" altLang="en-US" dirty="0" smtClean="0"/>
              <a:t>In</a:t>
            </a:r>
            <a:r>
              <a:rPr lang="en-US" altLang="en-US" dirty="0"/>
              <a:t>-depth interviewing</a:t>
            </a:r>
          </a:p>
          <a:p>
            <a:pPr>
              <a:lnSpc>
                <a:spcPct val="85000"/>
              </a:lnSpc>
            </a:pPr>
            <a:r>
              <a:rPr lang="en-US" altLang="en-US" dirty="0" smtClean="0"/>
              <a:t>Nominal </a:t>
            </a:r>
            <a:r>
              <a:rPr lang="en-US" altLang="en-US" dirty="0"/>
              <a:t>group process</a:t>
            </a:r>
          </a:p>
          <a:p>
            <a:pPr>
              <a:lnSpc>
                <a:spcPct val="85000"/>
              </a:lnSpc>
            </a:pPr>
            <a:r>
              <a:rPr lang="en-US" altLang="en-US" dirty="0" smtClean="0"/>
              <a:t>Participant</a:t>
            </a:r>
            <a:r>
              <a:rPr lang="en-US" altLang="en-US" dirty="0"/>
              <a:t>-observer studies</a:t>
            </a:r>
          </a:p>
          <a:p>
            <a:pPr>
              <a:lnSpc>
                <a:spcPct val="85000"/>
              </a:lnSpc>
            </a:pPr>
            <a:r>
              <a:rPr lang="en-US" altLang="en-US" dirty="0" smtClean="0"/>
              <a:t>Quality </a:t>
            </a:r>
            <a:r>
              <a:rPr lang="en-US" altLang="en-US" dirty="0"/>
              <a:t>circle</a:t>
            </a:r>
          </a:p>
          <a:p>
            <a:pPr>
              <a:lnSpc>
                <a:spcPct val="85000"/>
              </a:lnSpc>
            </a:pPr>
            <a:r>
              <a:rPr lang="en-US" altLang="en-US" dirty="0" smtClean="0"/>
              <a:t>Unobtrusive </a:t>
            </a:r>
            <a:r>
              <a:rPr lang="en-US" altLang="en-US" dirty="0"/>
              <a:t>techniques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5264727" y="5983942"/>
            <a:ext cx="3671455" cy="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Arial"/>
                <a:cs typeface="Arial"/>
              </a:rPr>
              <a:t>*(McDermott </a:t>
            </a:r>
            <a:r>
              <a:rPr lang="en-US" altLang="en-US" sz="1800" dirty="0">
                <a:latin typeface="Arial"/>
                <a:cs typeface="Arial"/>
              </a:rPr>
              <a:t>&amp; </a:t>
            </a:r>
            <a:r>
              <a:rPr lang="en-US" altLang="en-US" sz="1800" dirty="0" err="1" smtClean="0">
                <a:latin typeface="Arial"/>
                <a:cs typeface="Arial"/>
              </a:rPr>
              <a:t>Sarvela</a:t>
            </a:r>
            <a:r>
              <a:rPr lang="en-US" altLang="en-US" sz="1800" dirty="0" smtClean="0">
                <a:latin typeface="Arial"/>
                <a:cs typeface="Arial"/>
              </a:rPr>
              <a:t>, 1999)</a:t>
            </a:r>
            <a:endParaRPr lang="en-US" altLang="en-US" sz="7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Experimental, Control, and Comparison Groups – 1 </a:t>
            </a:r>
            <a:endParaRPr lang="en-US" altLang="en-US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Experimental Group</a:t>
            </a:r>
          </a:p>
          <a:p>
            <a:pPr lvl="1"/>
            <a:r>
              <a:rPr lang="en-US" altLang="en-US" dirty="0" smtClean="0"/>
              <a:t>The group of individuals who receive the intervention</a:t>
            </a:r>
          </a:p>
          <a:p>
            <a:r>
              <a:rPr lang="en-US" altLang="en-US" b="1" dirty="0" smtClean="0"/>
              <a:t>Control Group </a:t>
            </a:r>
          </a:p>
          <a:p>
            <a:pPr lvl="1"/>
            <a:r>
              <a:rPr lang="en-US" altLang="en-US" dirty="0" smtClean="0"/>
              <a:t>Should be similar to the experimental group, but the individuals in this group do not receive the intervention</a:t>
            </a:r>
          </a:p>
          <a:p>
            <a:pPr lvl="1"/>
            <a:r>
              <a:rPr lang="en-US" altLang="en-US" dirty="0" smtClean="0"/>
              <a:t>Individuals should be randomly assigned to this group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Experimental, Control, and Comparison Groups – 2 </a:t>
            </a:r>
            <a:endParaRPr lang="en-US" alt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Comparison Group </a:t>
            </a:r>
          </a:p>
          <a:p>
            <a:pPr lvl="1"/>
            <a:r>
              <a:rPr lang="en-US" altLang="en-US" dirty="0" smtClean="0"/>
              <a:t>When individuals cannot be randomly assigned to an experimental or control group, a nonequivalent group may be formed.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 </a:t>
            </a: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Approaches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Refers to formative, process, and summative evaluation and suggests these types of evaluation are clearly distinct</a:t>
            </a:r>
          </a:p>
          <a:p>
            <a:r>
              <a:rPr lang="en-US" altLang="en-US" b="1" dirty="0" smtClean="0"/>
              <a:t>Designs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Relates to summative evaluation; experimental, quasi-experimental, and </a:t>
            </a:r>
            <a:r>
              <a:rPr lang="en-US" altLang="en-US" dirty="0" err="1" smtClean="0"/>
              <a:t>nonexperimental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Designs – 1</a:t>
            </a:r>
            <a:endParaRPr lang="en-US" alt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Measurements used in evaluation designs can be collected at three different times: </a:t>
            </a:r>
          </a:p>
          <a:p>
            <a:pPr lvl="1"/>
            <a:r>
              <a:rPr lang="en-US" altLang="en-US" sz="2400" dirty="0" smtClean="0"/>
              <a:t>After the program</a:t>
            </a:r>
          </a:p>
          <a:p>
            <a:pPr lvl="1"/>
            <a:r>
              <a:rPr lang="en-US" altLang="en-US" sz="2400" dirty="0" smtClean="0"/>
              <a:t>Both before and after the program</a:t>
            </a:r>
          </a:p>
          <a:p>
            <a:pPr lvl="1"/>
            <a:r>
              <a:rPr lang="en-US" altLang="en-US" sz="2400" dirty="0" smtClean="0"/>
              <a:t>Several times before, during, and after the program</a:t>
            </a:r>
          </a:p>
          <a:p>
            <a:r>
              <a:rPr lang="en-US" altLang="en-US" sz="2400" b="1" dirty="0" smtClean="0"/>
              <a:t>Pretest</a:t>
            </a:r>
          </a:p>
          <a:p>
            <a:pPr lvl="1"/>
            <a:r>
              <a:rPr lang="en-US" altLang="en-US" sz="2400" dirty="0" smtClean="0"/>
              <a:t>Measurement before the program begins</a:t>
            </a:r>
          </a:p>
          <a:p>
            <a:r>
              <a:rPr lang="en-US" altLang="en-US" sz="2400" b="1" dirty="0" smtClean="0"/>
              <a:t>Posttest</a:t>
            </a:r>
          </a:p>
          <a:p>
            <a:pPr lvl="1"/>
            <a:r>
              <a:rPr lang="en-US" altLang="en-US" sz="2400" dirty="0" smtClean="0"/>
              <a:t>Measurement after the completion of the program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Designs – 2 </a:t>
            </a:r>
            <a:endParaRPr lang="en-US" altLang="en-US" dirty="0"/>
          </a:p>
        </p:txBody>
      </p:sp>
      <p:sp>
        <p:nvSpPr>
          <p:cNvPr id="6964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There are three types of evaluation designs.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/>
              <a:t>Experimental design </a:t>
            </a:r>
          </a:p>
          <a:p>
            <a:pPr lvl="1"/>
            <a:r>
              <a:rPr lang="en-US" altLang="en-US" dirty="0" smtClean="0"/>
              <a:t>Offers the greatest control over the confounding variables</a:t>
            </a:r>
          </a:p>
          <a:p>
            <a:pPr lvl="1"/>
            <a:r>
              <a:rPr lang="en-US" altLang="en-US" dirty="0" smtClean="0"/>
              <a:t>Involves random assignment to experimental and control groups with measurement of both groups</a:t>
            </a:r>
          </a:p>
          <a:p>
            <a:pPr lvl="1"/>
            <a:r>
              <a:rPr lang="en-US" altLang="en-US" dirty="0" smtClean="0"/>
              <a:t>Produces the most interpretable and defensible evidence of effectiveness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Designs – 3</a:t>
            </a:r>
            <a:endParaRPr lang="en-US" altLang="en-US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2400" b="1" dirty="0" smtClean="0"/>
              <a:t>Quasi-experimental</a:t>
            </a:r>
          </a:p>
          <a:p>
            <a:pPr lvl="1"/>
            <a:r>
              <a:rPr lang="en-US" altLang="en-US" sz="2400" dirty="0" smtClean="0"/>
              <a:t>Results in interpretable and supportive evidence of program effectiveness</a:t>
            </a:r>
          </a:p>
          <a:p>
            <a:pPr lvl="1"/>
            <a:r>
              <a:rPr lang="en-US" altLang="en-US" sz="2400" dirty="0" smtClean="0"/>
              <a:t>Usually cannot control all factors that affect the validity of the results </a:t>
            </a:r>
          </a:p>
          <a:p>
            <a:pPr lvl="1"/>
            <a:r>
              <a:rPr lang="en-US" altLang="en-US" sz="2400" dirty="0" smtClean="0"/>
              <a:t>No random assignment to the groups</a:t>
            </a:r>
          </a:p>
          <a:p>
            <a:pPr lvl="1"/>
            <a:r>
              <a:rPr lang="en-US" altLang="en-US" sz="2400" dirty="0" smtClean="0"/>
              <a:t>Comparisons are made on experimental and comparison groups.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en-US" sz="2400" b="1" dirty="0" err="1" smtClean="0"/>
              <a:t>Nonexperimental</a:t>
            </a:r>
            <a:r>
              <a:rPr lang="en-US" altLang="en-US" sz="2400" b="1" dirty="0" smtClean="0"/>
              <a:t> </a:t>
            </a:r>
          </a:p>
          <a:p>
            <a:pPr lvl="1"/>
            <a:r>
              <a:rPr lang="en-US" altLang="en-US" sz="2400" dirty="0" smtClean="0"/>
              <a:t>Without the use of a comparison or control group, has little control over the factors that affect the validity of the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Designs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1" name="Picture 20" descr="FG_14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2" y="802790"/>
            <a:ext cx="7199376" cy="55534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r>
              <a:rPr lang="en-US" dirty="0"/>
              <a:t>Staggered Treatment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"/>
            <a:ext cx="914400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6" tIns="45714" rIns="91429" bIns="45714">
            <a:spAutoFit/>
          </a:bodyPr>
          <a:lstStyle>
            <a:lvl1pPr defTabSz="1019175">
              <a:spcBef>
                <a:spcPct val="50000"/>
              </a:spcBef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1pPr>
            <a:lvl2pPr defTabSz="1019175">
              <a:spcBef>
                <a:spcPct val="50000"/>
              </a:spcBef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2pPr>
            <a:lvl3pPr defTabSz="1019175">
              <a:spcBef>
                <a:spcPct val="50000"/>
              </a:spcBef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3pPr>
            <a:lvl4pPr defTabSz="1019175">
              <a:spcBef>
                <a:spcPct val="50000"/>
              </a:spcBef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4pPr>
            <a:lvl5pPr defTabSz="1019175">
              <a:spcBef>
                <a:spcPct val="50000"/>
              </a:spcBef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5pPr>
            <a:lvl6pPr marL="457200" defTabSz="1019175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6pPr>
            <a:lvl7pPr marL="914400" defTabSz="1019175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7pPr>
            <a:lvl8pPr marL="1371600" defTabSz="1019175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8pPr>
            <a:lvl9pPr marL="1828800" defTabSz="1019175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076878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26" name="Picture 25" descr="FG_14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2212"/>
            <a:ext cx="8229600" cy="1853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Internal Validity</a:t>
            </a:r>
            <a:endParaRPr lang="en-US" alt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Internal Validity </a:t>
            </a:r>
          </a:p>
          <a:p>
            <a:pPr lvl="1"/>
            <a:r>
              <a:rPr lang="en-US" altLang="en-US" sz="2400" dirty="0" smtClean="0"/>
              <a:t>The degree to which change that was measured can be attributed to the program and allows evaluators to speak with more confidence that the program itself actually made a difference (</a:t>
            </a:r>
            <a:r>
              <a:rPr lang="en-US" altLang="en-US" sz="2400" dirty="0" err="1" smtClean="0"/>
              <a:t>Issel</a:t>
            </a:r>
            <a:r>
              <a:rPr lang="en-US" altLang="en-US" sz="2400" dirty="0" smtClean="0"/>
              <a:t>, 2014)</a:t>
            </a:r>
          </a:p>
          <a:p>
            <a:r>
              <a:rPr lang="en-US" altLang="en-US" sz="2400" dirty="0" smtClean="0"/>
              <a:t>Many factors can threaten internal validity, either singly or in combination, making it difficult to determine if the outcome was brought about by the program or some other cause.</a:t>
            </a:r>
          </a:p>
          <a:p>
            <a:r>
              <a:rPr lang="en-US" altLang="en-US" sz="2400" dirty="0" smtClean="0"/>
              <a:t>Most threats to internal validity can be controlled through randomization.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Threats to Internal Validity</a:t>
            </a:r>
            <a:endParaRPr lang="en-US" altLang="en-US" dirty="0"/>
          </a:p>
        </p:txBody>
      </p:sp>
      <p:sp>
        <p:nvSpPr>
          <p:cNvPr id="58380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365125" y="2605852"/>
            <a:ext cx="4038600" cy="3642548"/>
          </a:xfrm>
        </p:spPr>
        <p:txBody>
          <a:bodyPr/>
          <a:lstStyle/>
          <a:p>
            <a:r>
              <a:rPr lang="en-US" altLang="en-US" sz="2400" dirty="0" smtClean="0"/>
              <a:t>History</a:t>
            </a:r>
          </a:p>
          <a:p>
            <a:r>
              <a:rPr lang="en-US" altLang="en-US" sz="2400" dirty="0" smtClean="0"/>
              <a:t>Maturation</a:t>
            </a:r>
          </a:p>
          <a:p>
            <a:r>
              <a:rPr lang="en-US" altLang="en-US" sz="2400" dirty="0" smtClean="0"/>
              <a:t>Testing (e.g., pretesting)</a:t>
            </a:r>
          </a:p>
          <a:p>
            <a:r>
              <a:rPr lang="en-US" altLang="en-US" sz="2400" dirty="0" smtClean="0"/>
              <a:t>Instrumentation</a:t>
            </a:r>
          </a:p>
          <a:p>
            <a:r>
              <a:rPr lang="en-US" altLang="en-US" sz="2400" dirty="0" smtClean="0"/>
              <a:t>Statistical regression</a:t>
            </a:r>
          </a:p>
          <a:p>
            <a:r>
              <a:rPr lang="en-US" altLang="en-US" sz="2400" dirty="0" smtClean="0"/>
              <a:t>Selection</a:t>
            </a:r>
          </a:p>
          <a:p>
            <a:r>
              <a:rPr lang="en-US" altLang="en-US" sz="2400" dirty="0" smtClean="0"/>
              <a:t>Attrition</a:t>
            </a:r>
            <a:endParaRPr lang="en-US" altLang="en-US" sz="2400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556125" y="2605852"/>
            <a:ext cx="4038600" cy="3642548"/>
          </a:xfrm>
        </p:spPr>
        <p:txBody>
          <a:bodyPr/>
          <a:lstStyle/>
          <a:p>
            <a:r>
              <a:rPr lang="en-US" altLang="en-US" sz="2400" dirty="0" smtClean="0"/>
              <a:t>Interaction</a:t>
            </a:r>
          </a:p>
          <a:p>
            <a:r>
              <a:rPr lang="en-US" altLang="en-US" sz="2400" dirty="0" smtClean="0"/>
              <a:t>Compensatory equalization of treatments</a:t>
            </a:r>
          </a:p>
          <a:p>
            <a:r>
              <a:rPr lang="en-US" altLang="en-US" sz="2400" dirty="0" smtClean="0"/>
              <a:t>Compensatory rivalry</a:t>
            </a:r>
          </a:p>
          <a:p>
            <a:r>
              <a:rPr lang="en-US" altLang="en-US" sz="2400" dirty="0" smtClean="0"/>
              <a:t>Resentful demoralization</a:t>
            </a:r>
          </a:p>
          <a:p>
            <a:r>
              <a:rPr lang="en-US" altLang="en-US" sz="2400" dirty="0" smtClean="0"/>
              <a:t>Interaction of several threats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3602182" y="874059"/>
            <a:ext cx="207818" cy="6051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 flipH="1">
            <a:off x="5264727" y="941294"/>
            <a:ext cx="277091" cy="5378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Arial Narrow" pitchFamily="28" charset="0"/>
              </a:rPr>
              <a:t>O</a:t>
            </a:r>
            <a:r>
              <a:rPr lang="en-US" altLang="en-US" sz="3200" b="1" baseline="-25000" dirty="0">
                <a:latin typeface="Arial Narrow" pitchFamily="28" charset="0"/>
              </a:rPr>
              <a:t>1                   </a:t>
            </a:r>
            <a:r>
              <a:rPr lang="en-US" altLang="en-US" sz="3200" b="1" dirty="0" smtClean="0">
                <a:latin typeface="Arial Narrow" pitchFamily="28" charset="0"/>
              </a:rPr>
              <a:t>X               </a:t>
            </a:r>
            <a:r>
              <a:rPr lang="en-US" altLang="en-US" sz="3200" b="1" dirty="0">
                <a:latin typeface="Arial Narrow" pitchFamily="28" charset="0"/>
              </a:rPr>
              <a:t>O</a:t>
            </a:r>
            <a:r>
              <a:rPr lang="en-US" altLang="en-US" sz="3200" b="1" baseline="-25000" dirty="0">
                <a:latin typeface="Arial Narrow" pitchFamily="2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Validity – 1 </a:t>
            </a:r>
            <a:endParaRPr lang="en-US" altLang="en-US"/>
          </a:p>
        </p:txBody>
      </p:sp>
      <p:sp>
        <p:nvSpPr>
          <p:cNvPr id="716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External Validity </a:t>
            </a:r>
          </a:p>
          <a:p>
            <a:pPr lvl="1"/>
            <a:r>
              <a:rPr lang="en-US" altLang="en-US" dirty="0" smtClean="0"/>
              <a:t>The extent to which the program can be expected to produce similar effects in other populations </a:t>
            </a:r>
          </a:p>
          <a:p>
            <a:r>
              <a:rPr lang="en-US" altLang="en-US" dirty="0" smtClean="0"/>
              <a:t>Factors that threaten external validity are sometimes known as </a:t>
            </a:r>
            <a:r>
              <a:rPr lang="en-US" altLang="en-US" i="1" dirty="0" smtClean="0"/>
              <a:t>reactive effects</a:t>
            </a:r>
            <a:r>
              <a:rPr lang="en-US" altLang="en-US" dirty="0" smtClean="0"/>
              <a:t>, since they cause individuals to react in a certain way.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External Validity – 2 </a:t>
            </a:r>
            <a:endParaRPr lang="en-US" altLang="en-US" dirty="0"/>
          </a:p>
        </p:txBody>
      </p:sp>
      <p:sp>
        <p:nvSpPr>
          <p:cNvPr id="7476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Threats to external validity can also be counteracted by making a greater effort to treat all subjects identically.</a:t>
            </a:r>
          </a:p>
          <a:p>
            <a:pPr lvl="1"/>
            <a:r>
              <a:rPr lang="en-US" altLang="en-US" b="1" dirty="0" smtClean="0"/>
              <a:t>Blind study:</a:t>
            </a:r>
            <a:r>
              <a:rPr lang="en-US" altLang="en-US" dirty="0" smtClean="0"/>
              <a:t> the participants do not know to what group they have been assigned.</a:t>
            </a:r>
          </a:p>
          <a:p>
            <a:pPr lvl="1"/>
            <a:r>
              <a:rPr lang="en-US" altLang="en-US" b="1" dirty="0" smtClean="0"/>
              <a:t>Double blind study:</a:t>
            </a:r>
            <a:r>
              <a:rPr lang="en-US" altLang="en-US" dirty="0" smtClean="0"/>
              <a:t> the type of group participants are in is not known by either the participants or the planners.</a:t>
            </a:r>
          </a:p>
          <a:p>
            <a:pPr lvl="1"/>
            <a:r>
              <a:rPr lang="en-US" altLang="en-US" b="1" dirty="0" smtClean="0"/>
              <a:t>Triple blind study:</a:t>
            </a:r>
            <a:r>
              <a:rPr lang="en-US" altLang="en-US" dirty="0" smtClean="0"/>
              <a:t> this information is not available to the participants, planners, or evaluators.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Threats to External Validity </a:t>
            </a:r>
            <a:endParaRPr lang="en-US" altLang="en-US" dirty="0"/>
          </a:p>
        </p:txBody>
      </p:sp>
      <p:sp>
        <p:nvSpPr>
          <p:cNvPr id="6042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2749550"/>
            <a:r>
              <a:rPr lang="en-US" altLang="en-US" dirty="0" smtClean="0"/>
              <a:t>Social desirability</a:t>
            </a:r>
          </a:p>
          <a:p>
            <a:pPr marL="2749550"/>
            <a:r>
              <a:rPr lang="en-US" altLang="en-US" dirty="0" smtClean="0"/>
              <a:t>Expectancy effect</a:t>
            </a:r>
          </a:p>
          <a:p>
            <a:pPr marL="2749550"/>
            <a:r>
              <a:rPr lang="en-US" altLang="en-US" dirty="0" smtClean="0"/>
              <a:t>Hawthorne effect</a:t>
            </a:r>
          </a:p>
          <a:p>
            <a:pPr marL="2749550"/>
            <a:r>
              <a:rPr lang="en-US" altLang="en-US" dirty="0" smtClean="0"/>
              <a:t>Placebo effect</a:t>
            </a:r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84909" y="1815354"/>
            <a:ext cx="3505489" cy="1371320"/>
          </a:xfrm>
          <a:prstGeom prst="rect">
            <a:avLst/>
          </a:prstGeom>
          <a:solidFill>
            <a:srgbClr val="4B9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400" dirty="0">
                <a:latin typeface="Arial"/>
                <a:cs typeface="Arial"/>
              </a:rPr>
              <a:t>Priority Population #1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257512" y="1829361"/>
            <a:ext cx="3352511" cy="1371320"/>
          </a:xfrm>
          <a:prstGeom prst="rect">
            <a:avLst/>
          </a:prstGeom>
          <a:solidFill>
            <a:srgbClr val="E28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28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400" dirty="0">
                <a:latin typeface="Arial"/>
                <a:cs typeface="Arial"/>
              </a:rPr>
              <a:t>Priority Population #2</a:t>
            </a: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3740728" y="2487706"/>
            <a:ext cx="166254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Formative Evaluation</a:t>
            </a:r>
            <a:endParaRPr lang="en-US" alt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b="1" dirty="0" smtClean="0"/>
              <a:t>Formative evaluation</a:t>
            </a:r>
            <a:r>
              <a:rPr lang="en-US" altLang="en-US" sz="2200" dirty="0" smtClean="0"/>
              <a:t> focuses on the quality of program content and program implementation.</a:t>
            </a:r>
          </a:p>
          <a:p>
            <a:pPr lvl="1"/>
            <a:r>
              <a:rPr lang="en-US" altLang="en-US" sz="2200" dirty="0" smtClean="0"/>
              <a:t>Collects data and informs stakeholders of important findings that could potentially improve a program or its delivery, and allows for appropriate changes before the program is fully implemented and completed</a:t>
            </a:r>
          </a:p>
          <a:p>
            <a:r>
              <a:rPr lang="en-US" altLang="en-US" sz="2200" dirty="0" smtClean="0"/>
              <a:t>Occurs before the start of the implementation phase and helps ensure that a program and its elements have been conceptualized and developed appropriately</a:t>
            </a:r>
          </a:p>
          <a:p>
            <a:r>
              <a:rPr lang="en-US" altLang="en-US" sz="2200" dirty="0" smtClean="0"/>
              <a:t>Informs and guides the development and implementation of a program as it actually unfolds</a:t>
            </a:r>
          </a:p>
          <a:p>
            <a:r>
              <a:rPr lang="en-US" altLang="en-US" sz="2200" dirty="0" smtClean="0"/>
              <a:t>There are 15 elements of a comprehensive formative evaluation.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 of Formative Evaluation – 1 </a:t>
            </a:r>
            <a:endParaRPr lang="en-US" altLang="en-US"/>
          </a:p>
        </p:txBody>
      </p:sp>
      <p:sp>
        <p:nvSpPr>
          <p:cNvPr id="23561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934450"/>
            <a:ext cx="8229600" cy="5537846"/>
          </a:xfrm>
        </p:spPr>
        <p:txBody>
          <a:bodyPr/>
          <a:lstStyle/>
          <a:p>
            <a:r>
              <a:rPr lang="en-US" altLang="en-US" sz="2200" b="1" dirty="0" smtClean="0"/>
              <a:t>Justification</a:t>
            </a:r>
          </a:p>
          <a:p>
            <a:pPr lvl="1"/>
            <a:r>
              <a:rPr lang="en-US" altLang="en-US" sz="2200" dirty="0" smtClean="0"/>
              <a:t>Degree to which program is mandated/approved by stakeholders </a:t>
            </a:r>
          </a:p>
          <a:p>
            <a:r>
              <a:rPr lang="en-US" altLang="en-US" sz="2200" b="1" dirty="0" smtClean="0"/>
              <a:t>Evidence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Degree to which program is evidence-based</a:t>
            </a:r>
          </a:p>
          <a:p>
            <a:r>
              <a:rPr lang="en-US" altLang="en-US" sz="2200" b="1" dirty="0" smtClean="0"/>
              <a:t>Capacity</a:t>
            </a:r>
          </a:p>
          <a:p>
            <a:pPr lvl="1"/>
            <a:r>
              <a:rPr lang="en-US" altLang="en-US" sz="2200" dirty="0" smtClean="0"/>
              <a:t>Extent to which professionals have adequate knowledge, skills, and abilities to design and implement the program</a:t>
            </a:r>
          </a:p>
          <a:p>
            <a:r>
              <a:rPr lang="en-US" altLang="en-US" sz="2200" b="1" dirty="0" smtClean="0"/>
              <a:t>Resources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Adequacy of resources (e.g., budget, community resources or assistance, assets, time, etc.)</a:t>
            </a:r>
          </a:p>
          <a:p>
            <a:pPr lvl="1"/>
            <a:r>
              <a:rPr lang="en-US" altLang="en-US" sz="2200" b="1" dirty="0" smtClean="0"/>
              <a:t>Cost-identification analysis:</a:t>
            </a:r>
            <a:r>
              <a:rPr lang="en-US" altLang="en-US" sz="2200" dirty="0" smtClean="0"/>
              <a:t> compares different interventions available for a program to determine which intervention would be the least expensive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 of Formative Evaluation – 2 </a:t>
            </a: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830968"/>
            <a:ext cx="8229600" cy="5744810"/>
          </a:xfrm>
        </p:spPr>
        <p:txBody>
          <a:bodyPr/>
          <a:lstStyle/>
          <a:p>
            <a:r>
              <a:rPr lang="en-US" altLang="en-US" sz="2200" b="1" dirty="0" smtClean="0"/>
              <a:t>Resources</a:t>
            </a:r>
            <a:r>
              <a:rPr lang="en-US" altLang="en-US" sz="2200" dirty="0" smtClean="0"/>
              <a:t> (cont’d)</a:t>
            </a:r>
          </a:p>
          <a:p>
            <a:pPr lvl="1"/>
            <a:r>
              <a:rPr lang="en-US" altLang="en-US" sz="2200" b="1" dirty="0" smtClean="0"/>
              <a:t>Cost-benefit analysis:</a:t>
            </a:r>
            <a:r>
              <a:rPr lang="en-US" altLang="en-US" sz="2200" dirty="0" smtClean="0"/>
              <a:t> looks at how resources can best be used. It will yield the dollar benefit received from the dollars invested in the program.</a:t>
            </a:r>
          </a:p>
          <a:p>
            <a:pPr lvl="1"/>
            <a:r>
              <a:rPr lang="en-US" altLang="en-US" sz="2200" b="1" dirty="0" smtClean="0"/>
              <a:t>Cost-effectiveness analysis:</a:t>
            </a:r>
            <a:r>
              <a:rPr lang="en-US" altLang="en-US" sz="2200" dirty="0" smtClean="0"/>
              <a:t> quantifies the effects of a program in monetary terms.</a:t>
            </a:r>
          </a:p>
          <a:p>
            <a:r>
              <a:rPr lang="en-US" altLang="en-US" sz="2200" b="1" dirty="0" smtClean="0"/>
              <a:t>Customer Orientation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Degree to which the program is adapted to the needs of the priority population</a:t>
            </a:r>
          </a:p>
          <a:p>
            <a:r>
              <a:rPr lang="en-US" altLang="en-US" sz="2200" b="1" dirty="0" smtClean="0"/>
              <a:t>Multiplicity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Degree to which multiple components are built into the program</a:t>
            </a:r>
          </a:p>
          <a:p>
            <a:r>
              <a:rPr lang="en-US" altLang="en-US" sz="2200" b="1" dirty="0" smtClean="0"/>
              <a:t>Support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Degree to which a support component is built into the intervention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 of Formative Evaluation – 3</a:t>
            </a:r>
            <a:endParaRPr lang="en-US" altLang="en-US"/>
          </a:p>
        </p:txBody>
      </p:sp>
      <p:sp>
        <p:nvSpPr>
          <p:cNvPr id="27659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887413"/>
            <a:ext cx="8229600" cy="5471994"/>
          </a:xfrm>
        </p:spPr>
        <p:txBody>
          <a:bodyPr/>
          <a:lstStyle/>
          <a:p>
            <a:r>
              <a:rPr lang="en-US" altLang="en-US" sz="2200" b="1" dirty="0" smtClean="0"/>
              <a:t>Inclusion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Extent to which an adequate range and number of participants are involved in the program </a:t>
            </a:r>
          </a:p>
          <a:p>
            <a:r>
              <a:rPr lang="en-US" altLang="en-US" sz="2200" b="1" dirty="0" smtClean="0"/>
              <a:t>Accountability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Extent to which the staff is fulfilling its responsibilities</a:t>
            </a:r>
          </a:p>
          <a:p>
            <a:r>
              <a:rPr lang="en-US" altLang="en-US" sz="2200" b="1" dirty="0" smtClean="0"/>
              <a:t>Adjustment</a:t>
            </a:r>
          </a:p>
          <a:p>
            <a:pPr lvl="1"/>
            <a:r>
              <a:rPr lang="en-US" altLang="en-US" sz="2200" dirty="0" smtClean="0"/>
              <a:t>Degree to which programs, services, or activities are modified based on feedback received from participants, partners, or other stakeholders</a:t>
            </a:r>
          </a:p>
          <a:p>
            <a:r>
              <a:rPr lang="en-US" altLang="en-US" sz="2200" b="1" dirty="0" smtClean="0"/>
              <a:t>Recruitment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Degree to which members of the priority population are adequately recruited through appropriate channels and places consistent with cultural and other unique characteristics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Elements of Formative Evaluation – 4 </a:t>
            </a:r>
            <a:endParaRPr lang="en-US" altLang="en-US"/>
          </a:p>
        </p:txBody>
      </p:sp>
      <p:sp>
        <p:nvSpPr>
          <p:cNvPr id="65547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849783"/>
            <a:ext cx="8229600" cy="5377920"/>
          </a:xfrm>
        </p:spPr>
        <p:txBody>
          <a:bodyPr/>
          <a:lstStyle/>
          <a:p>
            <a:r>
              <a:rPr lang="en-US" altLang="en-US" sz="2200" b="1" dirty="0" smtClean="0"/>
              <a:t>Reach</a:t>
            </a:r>
          </a:p>
          <a:p>
            <a:pPr lvl="1"/>
            <a:r>
              <a:rPr lang="en-US" altLang="en-US" sz="2200" dirty="0" smtClean="0"/>
              <a:t>Proportion of priority population given the opportunity to participate in the program</a:t>
            </a:r>
          </a:p>
          <a:p>
            <a:r>
              <a:rPr lang="en-US" altLang="en-US" sz="2200" b="1" dirty="0" smtClean="0"/>
              <a:t>Response</a:t>
            </a:r>
            <a:r>
              <a:rPr lang="en-US" altLang="en-US" sz="2200" dirty="0" smtClean="0"/>
              <a:t> </a:t>
            </a:r>
          </a:p>
          <a:p>
            <a:pPr lvl="1"/>
            <a:r>
              <a:rPr lang="en-US" altLang="en-US" sz="2200" dirty="0" smtClean="0"/>
              <a:t>Proportion of priority population actually participating in the program </a:t>
            </a:r>
          </a:p>
          <a:p>
            <a:r>
              <a:rPr lang="en-US" altLang="en-US" sz="2200" b="1" dirty="0" smtClean="0"/>
              <a:t>Interaction</a:t>
            </a:r>
          </a:p>
          <a:p>
            <a:pPr lvl="1"/>
            <a:r>
              <a:rPr lang="en-US" altLang="en-US" sz="2200" dirty="0" smtClean="0"/>
              <a:t>Quality of interactions between planners and the participants (e.g., customer service)</a:t>
            </a:r>
          </a:p>
          <a:p>
            <a:r>
              <a:rPr lang="en-US" altLang="en-US" sz="2200" b="1" dirty="0" smtClean="0"/>
              <a:t>Satisfaction</a:t>
            </a:r>
          </a:p>
          <a:p>
            <a:pPr lvl="1"/>
            <a:r>
              <a:rPr lang="en-US" altLang="en-US" sz="2200" dirty="0" smtClean="0"/>
              <a:t>Degree to which the needs of participants are being met, how satisfied they are with the program, service, or activity, and their belief that a positive impact is being made in their lives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 Evaluation</a:t>
            </a:r>
            <a:endParaRPr lang="en-US" alt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In contrast to a formative evaluation, a process evaluation looks back on the implementation process and measures what went well and what went poorly.</a:t>
            </a:r>
          </a:p>
          <a:p>
            <a:r>
              <a:rPr lang="en-US" altLang="en-US" sz="2400" dirty="0" smtClean="0"/>
              <a:t>Main objectives are to describe:</a:t>
            </a:r>
          </a:p>
          <a:p>
            <a:pPr lvl="1"/>
            <a:r>
              <a:rPr lang="en-US" altLang="en-US" sz="2400" dirty="0" smtClean="0"/>
              <a:t>How closely the program implementation followed protocols</a:t>
            </a:r>
          </a:p>
          <a:p>
            <a:pPr lvl="1"/>
            <a:r>
              <a:rPr lang="en-US" altLang="en-US" sz="2400" dirty="0" smtClean="0"/>
              <a:t>How successful it was in recruiting and reaching members of the priority population</a:t>
            </a:r>
          </a:p>
          <a:p>
            <a:pPr lvl="1"/>
            <a:r>
              <a:rPr lang="en-US" altLang="en-US" sz="2400" dirty="0" smtClean="0"/>
              <a:t>How many people participated or how many products or services were distributed</a:t>
            </a:r>
          </a:p>
          <a:p>
            <a:pPr lvl="1"/>
            <a:r>
              <a:rPr lang="en-US" altLang="en-US" sz="2400" dirty="0" smtClean="0"/>
              <a:t>Other factors that may have competed with or confounded program results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Process Evaluation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21" name="Picture 20" descr="Table 14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" y="1648968"/>
            <a:ext cx="7546848" cy="356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882</TotalTime>
  <Words>1729</Words>
  <Application>Microsoft Macintosh PowerPoint</Application>
  <PresentationFormat>On-screen Show (4:3)</PresentationFormat>
  <Paragraphs>227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HA5Lect_template</vt:lpstr>
      <vt:lpstr>Chapter 14:  Evaluation Approaches and Designs</vt:lpstr>
      <vt:lpstr>Introduction </vt:lpstr>
      <vt:lpstr>Formative Evaluation</vt:lpstr>
      <vt:lpstr>Elements of Formative Evaluation – 1 </vt:lpstr>
      <vt:lpstr>Elements of Formative Evaluation – 2 </vt:lpstr>
      <vt:lpstr>Elements of Formative Evaluation – 3</vt:lpstr>
      <vt:lpstr>Elements of Formative Evaluation – 4 </vt:lpstr>
      <vt:lpstr>Process Evaluation</vt:lpstr>
      <vt:lpstr>Elements of a Process Evaluation</vt:lpstr>
      <vt:lpstr>Procedures Used in Formative Evaluation</vt:lpstr>
      <vt:lpstr>Pretesting and Pilot Testing – 1 </vt:lpstr>
      <vt:lpstr>Pretesting and Pilot Testing – 2 </vt:lpstr>
      <vt:lpstr>Summative Evaluation</vt:lpstr>
      <vt:lpstr>Selecting an Evaluation Design – 1 </vt:lpstr>
      <vt:lpstr>Steps in Selecting an Evaluation Design </vt:lpstr>
      <vt:lpstr>Selecting an Evaluation Design – 2 </vt:lpstr>
      <vt:lpstr>Qualitative Methods Used in Evaluation*</vt:lpstr>
      <vt:lpstr>Experimental, Control, and Comparison Groups – 1 </vt:lpstr>
      <vt:lpstr>Experimental, Control, and Comparison Groups – 2 </vt:lpstr>
      <vt:lpstr>Evaluation Designs – 1</vt:lpstr>
      <vt:lpstr>Evaluation Designs – 2 </vt:lpstr>
      <vt:lpstr>Evaluation Designs – 3</vt:lpstr>
      <vt:lpstr>Evaluation Designs</vt:lpstr>
      <vt:lpstr>Staggered Treatment Design</vt:lpstr>
      <vt:lpstr>Internal Validity</vt:lpstr>
      <vt:lpstr>Threats to Internal Validity</vt:lpstr>
      <vt:lpstr>External Validity – 1 </vt:lpstr>
      <vt:lpstr>External Validity – 2 </vt:lpstr>
      <vt:lpstr>Threats to External Validity 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/>
  <cp:revision>111</cp:revision>
  <dcterms:created xsi:type="dcterms:W3CDTF">2007-09-26T05:29:17Z</dcterms:created>
  <dcterms:modified xsi:type="dcterms:W3CDTF">2016-02-15T04:15:26Z</dcterms:modified>
</cp:coreProperties>
</file>