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1E8C"/>
    <a:srgbClr val="005342"/>
    <a:srgbClr val="50BBC8"/>
    <a:srgbClr val="C82B24"/>
    <a:srgbClr val="81A31B"/>
    <a:srgbClr val="3E69A1"/>
    <a:srgbClr val="FEAD4A"/>
    <a:srgbClr val="FFB347"/>
    <a:srgbClr val="3F5182"/>
    <a:srgbClr val="324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25" autoAdjust="0"/>
    <p:restoredTop sz="93900" autoAdjust="0"/>
  </p:normalViewPr>
  <p:slideViewPr>
    <p:cSldViewPr snapToGrid="0">
      <p:cViewPr varScale="1">
        <p:scale>
          <a:sx n="142" d="100"/>
          <a:sy n="142" d="100"/>
        </p:scale>
        <p:origin x="-1976" y="-104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t>2/15/16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CKE9929_07_thumbnai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29" y="603504"/>
            <a:ext cx="5051708" cy="6254496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124200"/>
            <a:ext cx="6569075" cy="5794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4860925"/>
            <a:ext cx="6569075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aseline="0"/>
            </a:lvl1pPr>
          </a:lstStyle>
          <a:p>
            <a:pPr lvl="0"/>
            <a:endParaRPr lang="en-US" noProof="0" dirty="0" smtClean="0"/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2017 Pearson Education, Inc.</a:t>
            </a:r>
            <a:endParaRPr lang="en-GB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B21E8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FFFF"/>
                </a:solidFill>
              </a:rPr>
              <a:t>Chapter </a:t>
            </a:r>
            <a:r>
              <a:rPr lang="en-US" sz="2800" dirty="0" smtClean="0">
                <a:solidFill>
                  <a:srgbClr val="FFFFFF"/>
                </a:solidFill>
              </a:rPr>
              <a:t>15 </a:t>
            </a:r>
            <a:r>
              <a:rPr lang="en-US" sz="2800" dirty="0">
                <a:solidFill>
                  <a:srgbClr val="FFFFFF"/>
                </a:solidFill>
              </a:rPr>
              <a:t>Lecture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21E8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B21E8C"/>
              </a:buClr>
              <a:defRPr/>
            </a:lvl1pPr>
            <a:lvl2pPr marL="800100" indent="-342900">
              <a:buClr>
                <a:srgbClr val="B21E8C"/>
              </a:buClr>
              <a:buFont typeface="Arial"/>
              <a:buChar char="•"/>
              <a:defRPr/>
            </a:lvl2pPr>
            <a:lvl3pPr>
              <a:buClr>
                <a:srgbClr val="B21E8C"/>
              </a:buClr>
              <a:defRPr/>
            </a:lvl3pPr>
            <a:lvl4pPr>
              <a:buClr>
                <a:srgbClr val="B21E8C"/>
              </a:buClr>
              <a:defRPr/>
            </a:lvl4pPr>
            <a:lvl5pPr>
              <a:buClr>
                <a:srgbClr val="B21E8C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2017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37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0"/>
            <a:ext cx="7955280" cy="579438"/>
          </a:xfrm>
        </p:spPr>
        <p:txBody>
          <a:bodyPr/>
          <a:lstStyle>
            <a:lvl1pPr>
              <a:defRPr>
                <a:solidFill>
                  <a:srgbClr val="B21E8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499616"/>
            <a:ext cx="8229600" cy="5106987"/>
          </a:xfrm>
        </p:spPr>
        <p:txBody>
          <a:bodyPr/>
          <a:lstStyle>
            <a:lvl1pPr marL="514350" indent="-514350">
              <a:buClr>
                <a:srgbClr val="B21E8C"/>
              </a:buClr>
              <a:buFont typeface="+mj-lt"/>
              <a:buAutoNum type="arabicPeriod"/>
              <a:defRPr/>
            </a:lvl1pPr>
            <a:lvl2pPr marL="800100" indent="-342900">
              <a:buClr>
                <a:srgbClr val="B21E8C"/>
              </a:buClr>
              <a:buFont typeface="Arial"/>
              <a:buChar char="•"/>
              <a:defRPr/>
            </a:lvl2pPr>
            <a:lvl3pPr>
              <a:buClr>
                <a:srgbClr val="B21E8C"/>
              </a:buClr>
              <a:defRPr/>
            </a:lvl3pPr>
            <a:lvl4pPr>
              <a:buClr>
                <a:srgbClr val="B21E8C"/>
              </a:buClr>
              <a:defRPr/>
            </a:lvl4pPr>
            <a:lvl5pPr>
              <a:buClr>
                <a:srgbClr val="B21E8C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2017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36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21E8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5106987"/>
          </a:xfrm>
        </p:spPr>
        <p:txBody>
          <a:bodyPr/>
          <a:lstStyle>
            <a:lvl1pPr>
              <a:buClr>
                <a:srgbClr val="B21E8C"/>
              </a:buClr>
              <a:defRPr sz="2800"/>
            </a:lvl1pPr>
            <a:lvl2pPr>
              <a:buClr>
                <a:srgbClr val="B21E8C"/>
              </a:buClr>
              <a:defRPr sz="2400"/>
            </a:lvl2pPr>
            <a:lvl3pPr>
              <a:buClr>
                <a:srgbClr val="B21E8C"/>
              </a:buClr>
              <a:defRPr sz="2000"/>
            </a:lvl3pPr>
            <a:lvl4pPr>
              <a:buClr>
                <a:srgbClr val="B21E8C"/>
              </a:buClr>
              <a:defRPr sz="1800"/>
            </a:lvl4pPr>
            <a:lvl5pPr>
              <a:buClr>
                <a:srgbClr val="B21E8C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5106987"/>
          </a:xfrm>
        </p:spPr>
        <p:txBody>
          <a:bodyPr/>
          <a:lstStyle>
            <a:lvl1pPr>
              <a:buClr>
                <a:srgbClr val="B21E8C"/>
              </a:buClr>
              <a:defRPr sz="2800"/>
            </a:lvl1pPr>
            <a:lvl2pPr>
              <a:buClr>
                <a:srgbClr val="B21E8C"/>
              </a:buClr>
              <a:defRPr sz="2400"/>
            </a:lvl2pPr>
            <a:lvl3pPr>
              <a:buClr>
                <a:srgbClr val="B21E8C"/>
              </a:buClr>
              <a:defRPr sz="2000"/>
            </a:lvl3pPr>
            <a:lvl4pPr>
              <a:buClr>
                <a:srgbClr val="B21E8C"/>
              </a:buClr>
              <a:defRPr sz="1800"/>
            </a:lvl4pPr>
            <a:lvl5pPr>
              <a:buClr>
                <a:srgbClr val="B21E8C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2017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90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510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cs typeface="+mj-cs"/>
              </a:defRPr>
            </a:lvl1pPr>
          </a:lstStyle>
          <a:p>
            <a:r>
              <a:rPr lang="en-GB" dirty="0" smtClean="0"/>
              <a:t>© 2017 Pearson Education, Inc.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3" r:id="rId4"/>
  </p:sldLayoutIdLst>
  <p:hf sldNum="0" hdr="0" dt="0"/>
  <p:txStyles>
    <p:titleStyle>
      <a:lvl1pPr algn="l" rtl="0" fontAlgn="base">
        <a:spcBef>
          <a:spcPct val="50000"/>
        </a:spcBef>
        <a:spcAft>
          <a:spcPct val="0"/>
        </a:spcAft>
        <a:defRPr sz="3200" b="1">
          <a:solidFill>
            <a:srgbClr val="B21E8C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B21E8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rgbClr val="B21E8C"/>
        </a:buClr>
        <a:buFont typeface="Arial"/>
        <a:buChar char="•"/>
        <a:tabLst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B21E8C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B21E8C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B21E8C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365126" y="2644170"/>
            <a:ext cx="3689468" cy="1569660"/>
          </a:xfrm>
        </p:spPr>
        <p:txBody>
          <a:bodyPr/>
          <a:lstStyle/>
          <a:p>
            <a:r>
              <a:rPr lang="en-US" dirty="0" smtClean="0"/>
              <a:t>Chapter 15: </a:t>
            </a:r>
            <a:br>
              <a:rPr lang="en-US" dirty="0" smtClean="0"/>
            </a:br>
            <a:r>
              <a:rPr lang="en-US" dirty="0"/>
              <a:t>Data Analysis and Reporting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2017 Pearson Education, Inc.</a:t>
            </a:r>
            <a:endParaRPr lang="en-GB" dirty="0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Bivariate Analyses – 3 </a:t>
            </a:r>
            <a:endParaRPr lang="en-US" altLang="en-US" dirty="0"/>
          </a:p>
        </p:txBody>
      </p:sp>
      <p:sp>
        <p:nvSpPr>
          <p:cNvPr id="75783" name="Rectangle 7"/>
          <p:cNvSpPr>
            <a:spLocks noGrp="1" noChangeArrowheads="1"/>
          </p:cNvSpPr>
          <p:nvPr>
            <p:ph idx="1"/>
          </p:nvPr>
        </p:nvSpPr>
        <p:spPr>
          <a:xfrm>
            <a:off x="365125" y="765117"/>
            <a:ext cx="8229600" cy="5735402"/>
          </a:xfrm>
        </p:spPr>
        <p:txBody>
          <a:bodyPr/>
          <a:lstStyle/>
          <a:p>
            <a:r>
              <a:rPr lang="en-US" altLang="en-US" sz="2000" b="1" dirty="0" smtClean="0"/>
              <a:t>Statistical tests used in bivariate analysis include:</a:t>
            </a:r>
          </a:p>
          <a:p>
            <a:pPr lvl="1"/>
            <a:r>
              <a:rPr lang="en-US" altLang="en-US" sz="2000" b="1" dirty="0" smtClean="0"/>
              <a:t>Chi-square:</a:t>
            </a:r>
          </a:p>
          <a:p>
            <a:pPr lvl="2"/>
            <a:r>
              <a:rPr lang="en-US" altLang="en-US" sz="2000" dirty="0" smtClean="0"/>
              <a:t>Measures the association between two nominal and/or ordinal variables</a:t>
            </a:r>
          </a:p>
          <a:p>
            <a:pPr lvl="1"/>
            <a:r>
              <a:rPr lang="en-US" altLang="en-US" sz="2000" b="1" i="1" dirty="0" smtClean="0"/>
              <a:t>t</a:t>
            </a:r>
            <a:r>
              <a:rPr lang="en-US" altLang="en-US" sz="2000" b="1" dirty="0" smtClean="0"/>
              <a:t>-test</a:t>
            </a:r>
            <a:r>
              <a:rPr lang="en-US" altLang="en-US" sz="2000" dirty="0" smtClean="0"/>
              <a:t> (numerical):</a:t>
            </a:r>
          </a:p>
          <a:p>
            <a:pPr lvl="2"/>
            <a:r>
              <a:rPr lang="en-US" altLang="en-US" sz="2000" dirty="0" smtClean="0"/>
              <a:t>Studies group differences when the dependent variables involve interval or ratio data</a:t>
            </a:r>
          </a:p>
          <a:p>
            <a:pPr lvl="2"/>
            <a:r>
              <a:rPr lang="en-US" altLang="en-US" sz="2000" dirty="0" smtClean="0"/>
              <a:t>Dependent (one group twice) or independent (two groups once)</a:t>
            </a:r>
          </a:p>
          <a:p>
            <a:pPr lvl="1"/>
            <a:r>
              <a:rPr lang="en-US" altLang="en-US" sz="2000" b="1" dirty="0" smtClean="0"/>
              <a:t>Analysis of variance </a:t>
            </a:r>
            <a:r>
              <a:rPr lang="en-US" altLang="en-US" sz="2000" dirty="0" smtClean="0"/>
              <a:t>(</a:t>
            </a:r>
            <a:r>
              <a:rPr lang="en-US" altLang="en-US" sz="2000" b="1" dirty="0" smtClean="0"/>
              <a:t>ANOVA; </a:t>
            </a:r>
            <a:r>
              <a:rPr lang="en-US" altLang="en-US" sz="2000" dirty="0" smtClean="0"/>
              <a:t>numerical):</a:t>
            </a:r>
          </a:p>
          <a:p>
            <a:pPr lvl="2"/>
            <a:r>
              <a:rPr lang="en-US" altLang="en-US" sz="2000" dirty="0" smtClean="0"/>
              <a:t>Like </a:t>
            </a:r>
            <a:r>
              <a:rPr lang="en-US" altLang="en-US" sz="2000" i="1" dirty="0" smtClean="0"/>
              <a:t>t</a:t>
            </a:r>
            <a:r>
              <a:rPr lang="en-US" altLang="en-US" sz="2000" dirty="0" smtClean="0"/>
              <a:t>-test, more commonly used to study differences between more than two groups</a:t>
            </a:r>
          </a:p>
          <a:p>
            <a:pPr lvl="1"/>
            <a:r>
              <a:rPr lang="en-US" altLang="en-US" sz="2000" b="1" dirty="0" smtClean="0"/>
              <a:t>Correlations</a:t>
            </a:r>
            <a:r>
              <a:rPr lang="en-US" altLang="en-US" sz="2000" dirty="0" smtClean="0"/>
              <a:t> (numerical):</a:t>
            </a:r>
          </a:p>
          <a:p>
            <a:pPr lvl="2"/>
            <a:r>
              <a:rPr lang="en-US" altLang="en-US" sz="2000" dirty="0" smtClean="0"/>
              <a:t>Used to study the strength and direction of relationships between two variables</a:t>
            </a:r>
          </a:p>
          <a:p>
            <a:pPr lvl="2"/>
            <a:r>
              <a:rPr lang="en-US" altLang="en-US" sz="2000" dirty="0" smtClean="0"/>
              <a:t>Only indicates a relationship, not cause and effect</a:t>
            </a:r>
            <a:endParaRPr lang="en-US" alt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40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Correlations</a:t>
            </a:r>
            <a:endParaRPr lang="en-US" alt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  <p:sp>
        <p:nvSpPr>
          <p:cNvPr id="77826" name="Line 3"/>
          <p:cNvSpPr>
            <a:spLocks noChangeShapeType="1"/>
          </p:cNvSpPr>
          <p:nvPr/>
        </p:nvSpPr>
        <p:spPr bwMode="auto">
          <a:xfrm>
            <a:off x="1385455" y="1344706"/>
            <a:ext cx="0" cy="419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77827" name="Line 4"/>
          <p:cNvSpPr>
            <a:spLocks noChangeShapeType="1"/>
          </p:cNvSpPr>
          <p:nvPr/>
        </p:nvSpPr>
        <p:spPr bwMode="auto">
          <a:xfrm flipV="1">
            <a:off x="2971512" y="632432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77828" name="Line 5"/>
          <p:cNvSpPr>
            <a:spLocks noChangeShapeType="1"/>
          </p:cNvSpPr>
          <p:nvPr/>
        </p:nvSpPr>
        <p:spPr bwMode="auto">
          <a:xfrm>
            <a:off x="1385455" y="5513294"/>
            <a:ext cx="510597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77829" name="Text Box 6"/>
          <p:cNvSpPr txBox="1">
            <a:spLocks noChangeArrowheads="1"/>
          </p:cNvSpPr>
          <p:nvPr/>
        </p:nvSpPr>
        <p:spPr bwMode="auto">
          <a:xfrm>
            <a:off x="6026728" y="1546412"/>
            <a:ext cx="1676977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1019175"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1pPr>
            <a:lvl2pPr marL="742950" indent="-285750" defTabSz="1019175"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2pPr>
            <a:lvl3pPr marL="1143000" indent="-228600" defTabSz="1019175"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3pPr>
            <a:lvl4pPr marL="1600200" indent="-228600" defTabSz="1019175"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4pPr>
            <a:lvl5pPr marL="2057400" indent="-228600" defTabSz="1019175"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500">
                <a:latin typeface="Arial Narrow" pitchFamily="80" charset="0"/>
              </a:rPr>
              <a:t>positive</a:t>
            </a:r>
            <a:endParaRPr lang="en-US" altLang="en-US">
              <a:latin typeface="Times" pitchFamily="80" charset="0"/>
            </a:endParaRPr>
          </a:p>
        </p:txBody>
      </p:sp>
      <p:sp>
        <p:nvSpPr>
          <p:cNvPr id="77830" name="Text Box 7"/>
          <p:cNvSpPr txBox="1">
            <a:spLocks noChangeArrowheads="1"/>
          </p:cNvSpPr>
          <p:nvPr/>
        </p:nvSpPr>
        <p:spPr bwMode="auto">
          <a:xfrm>
            <a:off x="6096000" y="4706471"/>
            <a:ext cx="1294535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1019175"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1pPr>
            <a:lvl2pPr marL="742950" indent="-285750" defTabSz="1019175"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2pPr>
            <a:lvl3pPr marL="1143000" indent="-228600" defTabSz="1019175"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3pPr>
            <a:lvl4pPr marL="1600200" indent="-228600" defTabSz="1019175"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4pPr>
            <a:lvl5pPr marL="2057400" indent="-228600" defTabSz="1019175"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500">
                <a:latin typeface="Arial Narrow" pitchFamily="80" charset="0"/>
              </a:rPr>
              <a:t>negative</a:t>
            </a:r>
            <a:endParaRPr lang="en-US" altLang="en-US">
              <a:latin typeface="Times" pitchFamily="80" charset="0"/>
            </a:endParaRPr>
          </a:p>
        </p:txBody>
      </p:sp>
      <p:sp>
        <p:nvSpPr>
          <p:cNvPr id="77831" name="Line 9"/>
          <p:cNvSpPr>
            <a:spLocks noChangeShapeType="1"/>
          </p:cNvSpPr>
          <p:nvPr/>
        </p:nvSpPr>
        <p:spPr bwMode="auto">
          <a:xfrm>
            <a:off x="1524000" y="5983941"/>
            <a:ext cx="4849091" cy="0"/>
          </a:xfrm>
          <a:prstGeom prst="line">
            <a:avLst/>
          </a:prstGeom>
          <a:noFill/>
          <a:ln w="57150">
            <a:solidFill>
              <a:srgbClr val="E2850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77832" name="Text Box 10"/>
          <p:cNvSpPr txBox="1">
            <a:spLocks noChangeArrowheads="1"/>
          </p:cNvSpPr>
          <p:nvPr/>
        </p:nvSpPr>
        <p:spPr bwMode="auto">
          <a:xfrm>
            <a:off x="207818" y="5513294"/>
            <a:ext cx="1218045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1019175"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1pPr>
            <a:lvl2pPr marL="742950" indent="-285750" defTabSz="1019175"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2pPr>
            <a:lvl3pPr marL="1143000" indent="-228600" defTabSz="1019175"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3pPr>
            <a:lvl4pPr marL="1600200" indent="-228600" defTabSz="1019175"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4pPr>
            <a:lvl5pPr marL="2057400" indent="-228600" defTabSz="1019175"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500">
                <a:latin typeface="Arial Narrow" pitchFamily="80" charset="0"/>
              </a:rPr>
              <a:t>greater</a:t>
            </a:r>
            <a:endParaRPr lang="en-US" altLang="en-US">
              <a:latin typeface="Times" pitchFamily="80" charset="0"/>
            </a:endParaRPr>
          </a:p>
        </p:txBody>
      </p:sp>
      <p:sp>
        <p:nvSpPr>
          <p:cNvPr id="77833" name="Line 11"/>
          <p:cNvSpPr>
            <a:spLocks noChangeShapeType="1"/>
          </p:cNvSpPr>
          <p:nvPr/>
        </p:nvSpPr>
        <p:spPr bwMode="auto">
          <a:xfrm flipV="1">
            <a:off x="692727" y="1277470"/>
            <a:ext cx="0" cy="4235824"/>
          </a:xfrm>
          <a:prstGeom prst="line">
            <a:avLst/>
          </a:prstGeom>
          <a:noFill/>
          <a:ln w="57150">
            <a:solidFill>
              <a:srgbClr val="E2850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77834" name="Line 12"/>
          <p:cNvSpPr>
            <a:spLocks noChangeShapeType="1"/>
          </p:cNvSpPr>
          <p:nvPr/>
        </p:nvSpPr>
        <p:spPr bwMode="auto">
          <a:xfrm flipV="1">
            <a:off x="1801091" y="1613647"/>
            <a:ext cx="3885045" cy="3581681"/>
          </a:xfrm>
          <a:prstGeom prst="line">
            <a:avLst/>
          </a:prstGeom>
          <a:noFill/>
          <a:ln w="38100">
            <a:solidFill>
              <a:srgbClr val="4B9F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77835" name="Line 13"/>
          <p:cNvSpPr>
            <a:spLocks noChangeShapeType="1"/>
          </p:cNvSpPr>
          <p:nvPr/>
        </p:nvSpPr>
        <p:spPr bwMode="auto">
          <a:xfrm>
            <a:off x="1801091" y="1411942"/>
            <a:ext cx="4038023" cy="3734360"/>
          </a:xfrm>
          <a:prstGeom prst="line">
            <a:avLst/>
          </a:prstGeom>
          <a:noFill/>
          <a:ln w="38100">
            <a:solidFill>
              <a:srgbClr val="4B9F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Multivariate Data Analyses – 1 </a:t>
            </a:r>
            <a:endParaRPr lang="en-US" altLang="en-US" dirty="0"/>
          </a:p>
        </p:txBody>
      </p:sp>
      <p:sp>
        <p:nvSpPr>
          <p:cNvPr id="7987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Used to study three or more variables simultaneously</a:t>
            </a:r>
          </a:p>
          <a:p>
            <a:r>
              <a:rPr lang="en-US" altLang="en-US" dirty="0" smtClean="0"/>
              <a:t>Examples of multivariate analyses include multiple regression, discriminant analysis, and factor analysis.</a:t>
            </a:r>
          </a:p>
          <a:p>
            <a:pPr lvl="1"/>
            <a:r>
              <a:rPr lang="en-US" altLang="en-US" dirty="0" smtClean="0"/>
              <a:t>Multiple regression is the most commonly used.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Multivariate Data Analyses – 2 </a:t>
            </a:r>
            <a:endParaRPr lang="en-US" altLang="en-US" dirty="0"/>
          </a:p>
        </p:txBody>
      </p:sp>
      <p:sp>
        <p:nvSpPr>
          <p:cNvPr id="104457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Multiple Regression</a:t>
            </a:r>
          </a:p>
          <a:p>
            <a:pPr lvl="1"/>
            <a:r>
              <a:rPr lang="en-US" altLang="en-US" dirty="0" smtClean="0"/>
              <a:t>Useful in exploring relationships among variables or in exploring the independent effects of many variables on one dependent variable</a:t>
            </a:r>
          </a:p>
          <a:p>
            <a:pPr lvl="1"/>
            <a:r>
              <a:rPr lang="en-US" altLang="en-US" dirty="0" smtClean="0"/>
              <a:t>Many types, including: </a:t>
            </a:r>
          </a:p>
          <a:p>
            <a:pPr lvl="2"/>
            <a:r>
              <a:rPr lang="en-US" altLang="en-US" dirty="0" smtClean="0"/>
              <a:t>Stepwise</a:t>
            </a:r>
          </a:p>
          <a:p>
            <a:pPr lvl="2"/>
            <a:r>
              <a:rPr lang="en-US" altLang="en-US" dirty="0" smtClean="0"/>
              <a:t>Logistic</a:t>
            </a:r>
          </a:p>
          <a:p>
            <a:pPr lvl="2"/>
            <a:r>
              <a:rPr lang="en-US" altLang="en-US" dirty="0" smtClean="0"/>
              <a:t>General linear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Application of Data Analyses – 1</a:t>
            </a:r>
            <a:endParaRPr lang="en-US" altLang="en-US" dirty="0"/>
          </a:p>
        </p:txBody>
      </p:sp>
      <p:sp>
        <p:nvSpPr>
          <p:cNvPr id="81930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Case #1</a:t>
            </a:r>
            <a:endParaRPr lang="en-US" alt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  <p:sp>
        <p:nvSpPr>
          <p:cNvPr id="81921" name="Rectangle 5"/>
          <p:cNvSpPr>
            <a:spLocks noChangeArrowheads="1"/>
          </p:cNvSpPr>
          <p:nvPr/>
        </p:nvSpPr>
        <p:spPr bwMode="auto">
          <a:xfrm>
            <a:off x="3066815" y="1004995"/>
            <a:ext cx="5597407" cy="5244353"/>
          </a:xfrm>
          <a:prstGeom prst="rect">
            <a:avLst/>
          </a:prstGeom>
          <a:solidFill>
            <a:srgbClr val="4B9F1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>
            <a:lvl1pPr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17" name="Picture 16" descr="Cas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881" y="1123954"/>
            <a:ext cx="5303520" cy="50064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Application of Data Analyses – 2 </a:t>
            </a:r>
            <a:endParaRPr lang="en-US" altLang="en-US" dirty="0"/>
          </a:p>
        </p:txBody>
      </p:sp>
      <p:sp>
        <p:nvSpPr>
          <p:cNvPr id="83982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Case #2</a:t>
            </a:r>
            <a:endParaRPr lang="en-US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  <p:sp>
        <p:nvSpPr>
          <p:cNvPr id="83969" name="Rectangle 5"/>
          <p:cNvSpPr>
            <a:spLocks noChangeArrowheads="1"/>
          </p:cNvSpPr>
          <p:nvPr/>
        </p:nvSpPr>
        <p:spPr bwMode="auto">
          <a:xfrm>
            <a:off x="2276593" y="1680882"/>
            <a:ext cx="5569185" cy="4034118"/>
          </a:xfrm>
          <a:prstGeom prst="rect">
            <a:avLst/>
          </a:prstGeom>
          <a:solidFill>
            <a:srgbClr val="E2850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>
            <a:lvl1pPr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16" name="Picture 15" descr="Cas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49" y="1818630"/>
            <a:ext cx="5303520" cy="3758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Interpreting the Data</a:t>
            </a:r>
            <a:endParaRPr lang="en-US" altLang="en-US" dirty="0"/>
          </a:p>
        </p:txBody>
      </p:sp>
      <p:sp>
        <p:nvSpPr>
          <p:cNvPr id="86028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To ensure that the interpretation is fair and as objective as possible, the interpretation should not be the sole responsibility of the evaluator or any other single person.</a:t>
            </a:r>
          </a:p>
          <a:p>
            <a:r>
              <a:rPr lang="en-US" altLang="en-US" sz="2400" dirty="0" smtClean="0"/>
              <a:t>Program significance measures the meaningfulness of a program (based on stakeholder </a:t>
            </a:r>
            <a:r>
              <a:rPr lang="en-US" altLang="en-US" sz="2400" dirty="0" smtClean="0"/>
              <a:t>preferences), </a:t>
            </a:r>
            <a:r>
              <a:rPr lang="en-US" altLang="en-US" sz="2400" dirty="0" smtClean="0"/>
              <a:t>regardless of statistical significance. </a:t>
            </a:r>
          </a:p>
          <a:p>
            <a:r>
              <a:rPr lang="en-US" altLang="en-US" sz="2400" dirty="0" smtClean="0"/>
              <a:t>Statistical significance is determined by statistical testing. </a:t>
            </a:r>
          </a:p>
          <a:p>
            <a:pPr lvl="1"/>
            <a:r>
              <a:rPr lang="en-US" altLang="en-US" sz="2400" dirty="0" smtClean="0"/>
              <a:t>It is possible to have statistically significant results that indicate gains in performance but are not meaningful in terms of program goals.</a:t>
            </a:r>
            <a:endParaRPr lang="en-US" alt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Eight Methods of Interpreting Data*</a:t>
            </a:r>
            <a:endParaRPr lang="en-US" altLang="en-US" dirty="0"/>
          </a:p>
        </p:txBody>
      </p:sp>
      <p:sp>
        <p:nvSpPr>
          <p:cNvPr id="101385" name="Rectangle 9"/>
          <p:cNvSpPr>
            <a:spLocks noGrp="1" noChangeArrowheads="1"/>
          </p:cNvSpPr>
          <p:nvPr>
            <p:ph idx="1"/>
          </p:nvPr>
        </p:nvSpPr>
        <p:spPr>
          <a:xfrm>
            <a:off x="365125" y="830968"/>
            <a:ext cx="8229600" cy="536851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200" dirty="0" smtClean="0"/>
              <a:t>Determining whether objectives have been achieved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200" dirty="0" smtClean="0"/>
              <a:t>Determining whether laws, democratic ideals, regulations, or ethical principles have been violated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200" dirty="0" smtClean="0"/>
              <a:t>Determining whether assessed needs have been reduced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200" dirty="0" smtClean="0"/>
              <a:t>Determining the value of accomplishments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200" dirty="0" smtClean="0"/>
              <a:t>Asking critical reference groups to review the data and to provide their judgments of successes and failures, strengths, and weaknesses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200" dirty="0" smtClean="0"/>
              <a:t>Comparing results with those reported by similar entities or endeavors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200" dirty="0" smtClean="0"/>
              <a:t>Comparing assessed performance levels on critical variables to expectations of performance or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200" dirty="0" smtClean="0"/>
              <a:t>Interpreting results in light of evaluation procedures that generated them</a:t>
            </a:r>
            <a:endParaRPr lang="en-US" altLang="en-US" sz="22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  <p:sp>
        <p:nvSpPr>
          <p:cNvPr id="101386" name="Text Box 4"/>
          <p:cNvSpPr txBox="1">
            <a:spLocks noChangeArrowheads="1"/>
          </p:cNvSpPr>
          <p:nvPr/>
        </p:nvSpPr>
        <p:spPr bwMode="auto">
          <a:xfrm>
            <a:off x="6207053" y="6118412"/>
            <a:ext cx="2659857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>
            <a:spAutoFit/>
          </a:bodyPr>
          <a:lstStyle>
            <a:lvl1pPr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 smtClean="0">
                <a:latin typeface="Arial"/>
                <a:cs typeface="Arial"/>
              </a:rPr>
              <a:t>*(Fitzpatrick </a:t>
            </a:r>
            <a:r>
              <a:rPr lang="en-US" altLang="en-US" sz="1800" dirty="0">
                <a:latin typeface="Arial"/>
                <a:cs typeface="Arial"/>
              </a:rPr>
              <a:t>et al., </a:t>
            </a:r>
            <a:r>
              <a:rPr lang="en-US" altLang="en-US" sz="1800" dirty="0" smtClean="0">
                <a:latin typeface="Arial"/>
                <a:cs typeface="Arial"/>
              </a:rPr>
              <a:t>2004)</a:t>
            </a:r>
            <a:endParaRPr lang="en-US" altLang="en-US"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Evaluation Reporting – 1 </a:t>
            </a:r>
            <a:endParaRPr lang="en-US" altLang="en-US" dirty="0"/>
          </a:p>
        </p:txBody>
      </p:sp>
      <p:sp>
        <p:nvSpPr>
          <p:cNvPr id="88072" name="Rectangle 8"/>
          <p:cNvSpPr>
            <a:spLocks noGrp="1" noChangeArrowheads="1"/>
          </p:cNvSpPr>
          <p:nvPr>
            <p:ph idx="1"/>
          </p:nvPr>
        </p:nvSpPr>
        <p:spPr>
          <a:xfrm>
            <a:off x="365125" y="878006"/>
            <a:ext cx="8229600" cy="5509624"/>
          </a:xfrm>
        </p:spPr>
        <p:txBody>
          <a:bodyPr/>
          <a:lstStyle/>
          <a:p>
            <a:r>
              <a:rPr lang="en-US" altLang="en-US" sz="2400" dirty="0" smtClean="0"/>
              <a:t>An evaluation report is incorporated into a final report that is presented to stakeholders.</a:t>
            </a:r>
          </a:p>
          <a:p>
            <a:r>
              <a:rPr lang="en-US" altLang="en-US" sz="2400" dirty="0" smtClean="0"/>
              <a:t>The evaluation report is essential and can provide (</a:t>
            </a:r>
            <a:r>
              <a:rPr lang="en-US" altLang="en-US" sz="2400" dirty="0" err="1" smtClean="0"/>
              <a:t>Wurzbach</a:t>
            </a:r>
            <a:r>
              <a:rPr lang="en-US" altLang="en-US" sz="2400" dirty="0" smtClean="0"/>
              <a:t>, 2002):</a:t>
            </a:r>
          </a:p>
          <a:p>
            <a:pPr lvl="1"/>
            <a:r>
              <a:rPr lang="en-US" altLang="en-US" sz="2400" dirty="0" smtClean="0"/>
              <a:t>A critical analysis of the results</a:t>
            </a:r>
          </a:p>
          <a:p>
            <a:pPr lvl="1"/>
            <a:r>
              <a:rPr lang="en-US" altLang="en-US" sz="2400" dirty="0" smtClean="0"/>
              <a:t>A tangible product</a:t>
            </a:r>
          </a:p>
          <a:p>
            <a:pPr lvl="1"/>
            <a:r>
              <a:rPr lang="en-US" altLang="en-US" sz="2400" dirty="0" smtClean="0"/>
              <a:t>Evidence that program or materials were carefully developed</a:t>
            </a:r>
          </a:p>
          <a:p>
            <a:pPr lvl="1"/>
            <a:r>
              <a:rPr lang="en-US" altLang="en-US" sz="2400" dirty="0" smtClean="0"/>
              <a:t>A record of activities for use in planning future programs</a:t>
            </a:r>
          </a:p>
          <a:p>
            <a:pPr lvl="1"/>
            <a:r>
              <a:rPr lang="en-US" altLang="en-US" sz="2400" dirty="0" smtClean="0"/>
              <a:t>Assistance to others who may be interested in developing a similar program</a:t>
            </a:r>
          </a:p>
          <a:p>
            <a:pPr lvl="1"/>
            <a:r>
              <a:rPr lang="en-US" altLang="en-US" sz="2400" dirty="0" smtClean="0"/>
              <a:t>A foundation for evaluation activities in the future</a:t>
            </a:r>
            <a:endParaRPr lang="en-US" alt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Evaluation Reporting – 2 </a:t>
            </a:r>
            <a:endParaRPr lang="en-US" altLang="en-US" dirty="0"/>
          </a:p>
        </p:txBody>
      </p:sp>
      <p:sp>
        <p:nvSpPr>
          <p:cNvPr id="102409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number and type of reports required are determined at the beginning of the evaluation based on the needs of the stakeholders.</a:t>
            </a:r>
          </a:p>
          <a:p>
            <a:pPr lvl="1"/>
            <a:r>
              <a:rPr lang="en-US" altLang="en-US" dirty="0" smtClean="0"/>
              <a:t>Formative evaluation</a:t>
            </a:r>
          </a:p>
          <a:p>
            <a:pPr lvl="2"/>
            <a:r>
              <a:rPr lang="en-US" altLang="en-US" dirty="0" smtClean="0"/>
              <a:t>Reports are needed early and may be provided on a weekly or monthly basis.</a:t>
            </a:r>
          </a:p>
          <a:p>
            <a:pPr lvl="1"/>
            <a:r>
              <a:rPr lang="en-US" altLang="en-US" dirty="0" smtClean="0"/>
              <a:t>Summative evaluation</a:t>
            </a:r>
          </a:p>
          <a:p>
            <a:pPr lvl="2"/>
            <a:r>
              <a:rPr lang="en-US" altLang="en-US" dirty="0" smtClean="0"/>
              <a:t>Report is more formal and may resemble a scientific paper that can be submitted to a journal for publication.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Data Management</a:t>
            </a:r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Includes coding, cleaning, and organizing data into a usable format (preparing for analysis)</a:t>
            </a:r>
          </a:p>
          <a:p>
            <a:r>
              <a:rPr lang="en-US" altLang="en-US" b="1" dirty="0" smtClean="0"/>
              <a:t>Coding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assigning labels so data can be read and understood by a computer</a:t>
            </a:r>
          </a:p>
          <a:p>
            <a:pPr lvl="1"/>
            <a:r>
              <a:rPr lang="en-US" altLang="en-US" dirty="0" smtClean="0"/>
              <a:t>1 = yes, 2 = no</a:t>
            </a:r>
          </a:p>
          <a:p>
            <a:r>
              <a:rPr lang="en-US" altLang="en-US" b="1" dirty="0" smtClean="0"/>
              <a:t>Cleaning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making sure the values are valid and consistent (e.g., if 1 = true and 2 = false, there should be no 3s)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Evaluation Reporting – 3</a:t>
            </a:r>
            <a:endParaRPr lang="en-US" altLang="en-US" dirty="0"/>
          </a:p>
        </p:txBody>
      </p:sp>
      <p:sp>
        <p:nvSpPr>
          <p:cNvPr id="105481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At times, more than one method should be selected in order to meet the needs of all stakeholders.</a:t>
            </a:r>
          </a:p>
          <a:p>
            <a:r>
              <a:rPr lang="en-US" altLang="en-US" dirty="0" smtClean="0"/>
              <a:t>The evaluator must fit the report to the audience as well as prepare for a negative response if the results of the evaluation are not favorable.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Designing the Written Report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  <p:pic>
        <p:nvPicPr>
          <p:cNvPr id="21" name="Picture 20" descr="Box 15.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99849"/>
            <a:ext cx="5943600" cy="575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6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Presenting Data – 1 </a:t>
            </a:r>
            <a:endParaRPr lang="en-US" altLang="en-US" dirty="0"/>
          </a:p>
        </p:txBody>
      </p:sp>
      <p:sp>
        <p:nvSpPr>
          <p:cNvPr id="9216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Data presentation should be simple and straightforward. </a:t>
            </a:r>
          </a:p>
          <a:p>
            <a:r>
              <a:rPr lang="en-US" altLang="en-US" dirty="0" smtClean="0"/>
              <a:t>Tables and graphs can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help illustrate certain findings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make reports easier to read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understand findings, be self-explanatory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Presenting Data – 2 </a:t>
            </a:r>
            <a:endParaRPr lang="en-US" altLang="en-US" dirty="0"/>
          </a:p>
        </p:txBody>
      </p:sp>
      <p:sp>
        <p:nvSpPr>
          <p:cNvPr id="106505" name="Rectangle 9"/>
          <p:cNvSpPr>
            <a:spLocks noGrp="1" noChangeArrowheads="1"/>
          </p:cNvSpPr>
          <p:nvPr>
            <p:ph idx="1"/>
          </p:nvPr>
        </p:nvSpPr>
        <p:spPr>
          <a:xfrm>
            <a:off x="365125" y="849784"/>
            <a:ext cx="8229600" cy="5481401"/>
          </a:xfrm>
        </p:spPr>
        <p:txBody>
          <a:bodyPr/>
          <a:lstStyle/>
          <a:p>
            <a:r>
              <a:rPr lang="en-US" altLang="en-US" sz="2400" dirty="0" smtClean="0"/>
              <a:t>Use graphic displays that are appropriate for the results.</a:t>
            </a:r>
          </a:p>
          <a:p>
            <a:pPr lvl="1"/>
            <a:r>
              <a:rPr lang="en-US" altLang="en-US" sz="2400" dirty="0" smtClean="0"/>
              <a:t>Horizontal bar </a:t>
            </a:r>
            <a:r>
              <a:rPr lang="en-US" altLang="en-US" sz="2400" dirty="0" smtClean="0"/>
              <a:t>charts—focus </a:t>
            </a:r>
            <a:r>
              <a:rPr lang="en-US" altLang="en-US" sz="2400" dirty="0" smtClean="0"/>
              <a:t>attention on different categories</a:t>
            </a:r>
          </a:p>
          <a:p>
            <a:pPr lvl="1"/>
            <a:r>
              <a:rPr lang="en-US" altLang="en-US" sz="2400" dirty="0" smtClean="0"/>
              <a:t>Vertical bar </a:t>
            </a:r>
            <a:r>
              <a:rPr lang="en-US" altLang="en-US" sz="2400" dirty="0"/>
              <a:t>charts—focus </a:t>
            </a:r>
            <a:r>
              <a:rPr lang="en-US" altLang="en-US" sz="2400" dirty="0" smtClean="0"/>
              <a:t>attention to change over time</a:t>
            </a:r>
          </a:p>
          <a:p>
            <a:pPr lvl="1"/>
            <a:r>
              <a:rPr lang="en-US" altLang="en-US" sz="2400" dirty="0" smtClean="0"/>
              <a:t>Cluster bar </a:t>
            </a:r>
            <a:r>
              <a:rPr lang="en-US" altLang="en-US" sz="2400" dirty="0"/>
              <a:t>charts—to </a:t>
            </a:r>
            <a:r>
              <a:rPr lang="en-US" altLang="en-US" sz="2400" dirty="0" smtClean="0"/>
              <a:t>contrast one variable from others</a:t>
            </a:r>
          </a:p>
          <a:p>
            <a:pPr lvl="1"/>
            <a:r>
              <a:rPr lang="en-US" altLang="en-US" sz="2400" dirty="0" smtClean="0"/>
              <a:t>Line </a:t>
            </a:r>
            <a:r>
              <a:rPr lang="en-US" altLang="en-US" sz="2400" dirty="0"/>
              <a:t>graphs—to </a:t>
            </a:r>
            <a:r>
              <a:rPr lang="en-US" altLang="en-US" sz="2400" dirty="0" smtClean="0"/>
              <a:t>plot data and show a trend over time</a:t>
            </a:r>
          </a:p>
          <a:p>
            <a:pPr lvl="1"/>
            <a:r>
              <a:rPr lang="en-US" altLang="en-US" sz="2400" dirty="0" smtClean="0"/>
              <a:t>Pie </a:t>
            </a:r>
            <a:r>
              <a:rPr lang="en-US" altLang="en-US" sz="2400" dirty="0"/>
              <a:t>charts—to </a:t>
            </a:r>
            <a:r>
              <a:rPr lang="en-US" altLang="en-US" sz="2400" dirty="0" smtClean="0"/>
              <a:t>show distribution of a set of events or a total quantity</a:t>
            </a:r>
          </a:p>
          <a:p>
            <a:pPr lvl="1"/>
            <a:r>
              <a:rPr lang="en-US" altLang="en-US" sz="2400" dirty="0" smtClean="0"/>
              <a:t>Brownie </a:t>
            </a:r>
            <a:r>
              <a:rPr lang="en-US" altLang="en-US" sz="2400" dirty="0"/>
              <a:t>pans—to </a:t>
            </a:r>
            <a:r>
              <a:rPr lang="en-US" altLang="en-US" sz="2400" dirty="0" smtClean="0"/>
              <a:t>show proportions of data</a:t>
            </a:r>
          </a:p>
          <a:p>
            <a:pPr lvl="1"/>
            <a:r>
              <a:rPr lang="en-US" altLang="en-US" sz="2400" dirty="0"/>
              <a:t>Pictographs—to </a:t>
            </a:r>
            <a:r>
              <a:rPr lang="en-US" altLang="en-US" sz="2400" dirty="0" smtClean="0"/>
              <a:t>show pictorial representations of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How and When to Present the Report</a:t>
            </a:r>
            <a:endParaRPr lang="en-US" altLang="en-US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idx="1"/>
          </p:nvPr>
        </p:nvSpPr>
        <p:spPr>
          <a:xfrm>
            <a:off x="365125" y="887413"/>
            <a:ext cx="8229600" cy="5330883"/>
          </a:xfrm>
        </p:spPr>
        <p:txBody>
          <a:bodyPr/>
          <a:lstStyle/>
          <a:p>
            <a:r>
              <a:rPr lang="en-US" altLang="en-US" sz="2400" dirty="0" smtClean="0"/>
              <a:t>Evaluators must consider the logistics of presenting the evaluation findings and should be discussed with decision makers.</a:t>
            </a:r>
          </a:p>
          <a:p>
            <a:r>
              <a:rPr lang="en-US" altLang="en-US" sz="2400" dirty="0" smtClean="0"/>
              <a:t>A few suggestions:</a:t>
            </a:r>
          </a:p>
          <a:p>
            <a:pPr lvl="1"/>
            <a:r>
              <a:rPr lang="en-US" altLang="en-US" sz="2400" dirty="0" smtClean="0"/>
              <a:t>Give key decision makers advanced information of the findings.</a:t>
            </a:r>
          </a:p>
          <a:p>
            <a:pPr lvl="1"/>
            <a:r>
              <a:rPr lang="en-US" altLang="en-US" sz="2400" dirty="0" smtClean="0"/>
              <a:t>Maintain anonymity of individuals, institutions, and organizations; use sensitivity to avoid judging or labeling; maintain confidentiality according to wishes of administrators; maintain objectivity (Windsor et al., 2004).</a:t>
            </a:r>
          </a:p>
          <a:p>
            <a:pPr lvl="1"/>
            <a:r>
              <a:rPr lang="en-US" altLang="en-US" sz="2400" dirty="0" smtClean="0"/>
              <a:t>Choose ways of reporting that meet the needs of stakeholders.</a:t>
            </a:r>
            <a:endParaRPr lang="en-US" alt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Increasing the Utilization of the Results*</a:t>
            </a:r>
            <a:endParaRPr lang="en-US" altLang="en-US" dirty="0"/>
          </a:p>
        </p:txBody>
      </p:sp>
      <p:sp>
        <p:nvSpPr>
          <p:cNvPr id="96266" name="Rectangle 10"/>
          <p:cNvSpPr>
            <a:spLocks noGrp="1" noChangeArrowheads="1"/>
          </p:cNvSpPr>
          <p:nvPr>
            <p:ph idx="1"/>
          </p:nvPr>
        </p:nvSpPr>
        <p:spPr>
          <a:xfrm>
            <a:off x="365125" y="802746"/>
            <a:ext cx="8229600" cy="5678958"/>
          </a:xfrm>
        </p:spPr>
        <p:txBody>
          <a:bodyPr/>
          <a:lstStyle/>
          <a:p>
            <a:r>
              <a:rPr lang="en-US" altLang="en-US" sz="2200" dirty="0" smtClean="0"/>
              <a:t>Plan the study with stakeholders in mind.</a:t>
            </a:r>
          </a:p>
          <a:p>
            <a:r>
              <a:rPr lang="en-US" altLang="en-US" sz="2200" dirty="0" smtClean="0"/>
              <a:t>If the program changes after the planning stage, so should the evaluation.</a:t>
            </a:r>
          </a:p>
          <a:p>
            <a:r>
              <a:rPr lang="en-US" altLang="en-US" sz="2200" dirty="0" smtClean="0"/>
              <a:t>Focus the evaluation on conditions about the program that the decision makers can change.</a:t>
            </a:r>
          </a:p>
          <a:p>
            <a:r>
              <a:rPr lang="en-US" altLang="en-US" sz="2200" dirty="0" smtClean="0"/>
              <a:t>Reports should be written in a clear, simple manner.</a:t>
            </a:r>
          </a:p>
          <a:p>
            <a:r>
              <a:rPr lang="en-US" altLang="en-US" sz="2200" dirty="0" smtClean="0"/>
              <a:t>The decision on making recommendations should be based on how clear the data are, how much is known about the program, and whether differences between programs are obvious.</a:t>
            </a:r>
          </a:p>
          <a:p>
            <a:r>
              <a:rPr lang="en-US" altLang="en-US" sz="2200" dirty="0" smtClean="0"/>
              <a:t>Disseminate the results to all stakeholders using a variety of methods.</a:t>
            </a:r>
          </a:p>
          <a:p>
            <a:r>
              <a:rPr lang="en-US" altLang="en-US" sz="2200" dirty="0" smtClean="0"/>
              <a:t>Integrate the evaluation findings with other research and evaluation about the program.</a:t>
            </a:r>
          </a:p>
          <a:p>
            <a:r>
              <a:rPr lang="en-US" altLang="en-US" sz="2200" dirty="0" smtClean="0"/>
              <a:t>Provide high-quality research.</a:t>
            </a:r>
            <a:endParaRPr lang="en-US" altLang="en-US" sz="22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7065818" y="5983942"/>
            <a:ext cx="1801091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80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 smtClean="0">
                <a:latin typeface="Arial"/>
                <a:cs typeface="Arial"/>
              </a:rPr>
              <a:t>*(Weiss</a:t>
            </a:r>
            <a:r>
              <a:rPr lang="en-US" altLang="en-US" sz="1800" dirty="0">
                <a:latin typeface="Arial"/>
                <a:cs typeface="Arial"/>
              </a:rPr>
              <a:t>, </a:t>
            </a:r>
            <a:r>
              <a:rPr lang="en-US" altLang="en-US" sz="1800" dirty="0" smtClean="0">
                <a:latin typeface="Arial"/>
                <a:cs typeface="Arial"/>
              </a:rPr>
              <a:t>1984)</a:t>
            </a:r>
            <a:endParaRPr lang="en-US" altLang="en-US"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Data Analysis – 1 </a:t>
            </a:r>
            <a:endParaRPr lang="en-US" alt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Variables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Characteristics or attributes that can be measured or observed (Creswell, 2002)</a:t>
            </a:r>
          </a:p>
          <a:p>
            <a:r>
              <a:rPr lang="en-US" altLang="en-US" dirty="0" smtClean="0"/>
              <a:t>Types of variables: </a:t>
            </a:r>
          </a:p>
          <a:p>
            <a:pPr lvl="1"/>
            <a:r>
              <a:rPr lang="en-US" altLang="en-US" b="1" dirty="0" smtClean="0"/>
              <a:t>Independent</a:t>
            </a:r>
            <a:r>
              <a:rPr lang="en-US" altLang="en-US" dirty="0" smtClean="0"/>
              <a:t> </a:t>
            </a:r>
          </a:p>
          <a:p>
            <a:pPr lvl="2"/>
            <a:r>
              <a:rPr lang="en-US" altLang="en-US" dirty="0" smtClean="0"/>
              <a:t>Controlled or cause or exert some influence</a:t>
            </a:r>
          </a:p>
          <a:p>
            <a:pPr lvl="3"/>
            <a:r>
              <a:rPr lang="en-US" altLang="en-US" dirty="0" smtClean="0"/>
              <a:t>Gender, race, age</a:t>
            </a:r>
          </a:p>
          <a:p>
            <a:pPr lvl="1"/>
            <a:r>
              <a:rPr lang="en-US" altLang="en-US" b="1" dirty="0" smtClean="0"/>
              <a:t>Dependent</a:t>
            </a:r>
            <a:r>
              <a:rPr lang="en-US" altLang="en-US" dirty="0" smtClean="0"/>
              <a:t> </a:t>
            </a:r>
          </a:p>
          <a:p>
            <a:pPr lvl="2"/>
            <a:r>
              <a:rPr lang="en-US" altLang="en-US" dirty="0" smtClean="0"/>
              <a:t>Are outcome variables that are being studied</a:t>
            </a:r>
          </a:p>
          <a:p>
            <a:pPr lvl="3"/>
            <a:r>
              <a:rPr lang="en-US" altLang="en-US" dirty="0" smtClean="0"/>
              <a:t>Attitudes, beliefs, knowledge, skills</a:t>
            </a:r>
          </a:p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Data Analysis – 2 </a:t>
            </a:r>
            <a:endParaRPr lang="en-US" alt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idx="1"/>
          </p:nvPr>
        </p:nvSpPr>
        <p:spPr>
          <a:xfrm>
            <a:off x="365125" y="906228"/>
            <a:ext cx="8229600" cy="5556661"/>
          </a:xfrm>
        </p:spPr>
        <p:txBody>
          <a:bodyPr/>
          <a:lstStyle/>
          <a:p>
            <a:r>
              <a:rPr lang="en-US" altLang="en-US" sz="2400" b="1" dirty="0" smtClean="0"/>
              <a:t>Descriptive Statistics</a:t>
            </a:r>
          </a:p>
          <a:p>
            <a:pPr lvl="1"/>
            <a:r>
              <a:rPr lang="en-US" altLang="en-US" sz="2400" dirty="0" smtClean="0"/>
              <a:t>Used to organize, summarize, and describe characteristics of a group</a:t>
            </a:r>
          </a:p>
          <a:p>
            <a:r>
              <a:rPr lang="en-US" altLang="en-US" sz="2400" b="1" dirty="0" smtClean="0"/>
              <a:t>Inferential Statistics</a:t>
            </a:r>
          </a:p>
          <a:p>
            <a:pPr lvl="1"/>
            <a:r>
              <a:rPr lang="en-US" altLang="en-US" sz="2400" dirty="0" smtClean="0"/>
              <a:t>Concerned with relationships and causality to make generalizations about a population based on findings from a sample</a:t>
            </a:r>
          </a:p>
          <a:p>
            <a:r>
              <a:rPr lang="en-US" altLang="en-US" sz="2400" dirty="0" smtClean="0"/>
              <a:t>Three types of statistical analyses:</a:t>
            </a:r>
          </a:p>
          <a:p>
            <a:pPr lvl="1"/>
            <a:r>
              <a:rPr lang="en-US" altLang="en-US" sz="2400" b="1" dirty="0" err="1" smtClean="0"/>
              <a:t>Univariate</a:t>
            </a:r>
            <a:r>
              <a:rPr lang="en-US" altLang="en-US" sz="2400" dirty="0" smtClean="0"/>
              <a:t> (one variable) </a:t>
            </a:r>
          </a:p>
          <a:p>
            <a:pPr lvl="1"/>
            <a:r>
              <a:rPr lang="en-US" altLang="en-US" sz="2400" b="1" dirty="0" smtClean="0"/>
              <a:t>Bivariate</a:t>
            </a:r>
            <a:r>
              <a:rPr lang="en-US" altLang="en-US" sz="2400" dirty="0" smtClean="0"/>
              <a:t> (two variables)</a:t>
            </a:r>
          </a:p>
          <a:p>
            <a:pPr lvl="1"/>
            <a:r>
              <a:rPr lang="en-US" altLang="en-US" sz="2400" b="1" dirty="0" smtClean="0"/>
              <a:t>Multivariate</a:t>
            </a:r>
            <a:r>
              <a:rPr lang="en-US" altLang="en-US" sz="2400" dirty="0" smtClean="0"/>
              <a:t> (more than two variables)</a:t>
            </a:r>
          </a:p>
          <a:p>
            <a:r>
              <a:rPr lang="en-US" altLang="en-US" sz="2400" dirty="0" smtClean="0"/>
              <a:t>Not all analytical techniques can be used with all levels of measurement.</a:t>
            </a:r>
            <a:endParaRPr lang="en-US" alt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Data Analysis – 3 </a:t>
            </a:r>
            <a:endParaRPr lang="en-US" alt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Parametric tests</a:t>
            </a:r>
          </a:p>
          <a:p>
            <a:pPr lvl="1"/>
            <a:r>
              <a:rPr lang="en-US" altLang="en-US" dirty="0" smtClean="0"/>
              <a:t>Assume a normal distribution curve</a:t>
            </a:r>
          </a:p>
          <a:p>
            <a:r>
              <a:rPr lang="en-US" altLang="en-US" b="1" dirty="0" smtClean="0"/>
              <a:t>Non-parametric tests</a:t>
            </a:r>
          </a:p>
          <a:p>
            <a:pPr lvl="1"/>
            <a:r>
              <a:rPr lang="en-US" altLang="en-US" dirty="0" smtClean="0"/>
              <a:t>Assume the distribution curve is skewed</a:t>
            </a:r>
          </a:p>
          <a:p>
            <a:r>
              <a:rPr lang="en-US" altLang="en-US" dirty="0" smtClean="0"/>
              <a:t>A more basic distinction between parametric and non-parametric tests is that if your measurement scale is nominal or ordinal then you use non-parametric statistics. If you are using interval or ratio scales, then use parametric statistics.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555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69660"/>
          </a:xfrm>
        </p:spPr>
        <p:txBody>
          <a:bodyPr/>
          <a:lstStyle/>
          <a:p>
            <a:r>
              <a:rPr lang="en-US" altLang="en-US" dirty="0" smtClean="0"/>
              <a:t>Examples of Evaluation Questions Answered Using </a:t>
            </a:r>
            <a:r>
              <a:rPr lang="en-US" altLang="en-US" dirty="0" err="1" smtClean="0"/>
              <a:t>Univariate</a:t>
            </a:r>
            <a:r>
              <a:rPr lang="en-US" altLang="en-US" dirty="0" smtClean="0"/>
              <a:t>, Bivariate, and Multivariate Data Analysis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  <p:pic>
        <p:nvPicPr>
          <p:cNvPr id="21" name="Picture 20" descr="Box 15.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6" y="1639975"/>
            <a:ext cx="7668768" cy="48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30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Univariate</a:t>
            </a:r>
            <a:r>
              <a:rPr lang="en-US" altLang="en-US" dirty="0" smtClean="0"/>
              <a:t> Data Analyses</a:t>
            </a:r>
            <a:endParaRPr lang="en-US" altLang="en-US" dirty="0"/>
          </a:p>
        </p:txBody>
      </p:sp>
      <p:sp>
        <p:nvSpPr>
          <p:cNvPr id="2560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Examine one variable at a time.</a:t>
            </a:r>
          </a:p>
          <a:p>
            <a:r>
              <a:rPr lang="en-US" altLang="en-US" sz="2400" dirty="0" smtClean="0"/>
              <a:t>Summary Counts</a:t>
            </a:r>
          </a:p>
          <a:p>
            <a:pPr lvl="1"/>
            <a:r>
              <a:rPr lang="en-US" altLang="en-US" sz="2400" dirty="0" smtClean="0"/>
              <a:t>Frequency distributions</a:t>
            </a:r>
          </a:p>
          <a:p>
            <a:r>
              <a:rPr lang="en-US" altLang="en-US" sz="2400" dirty="0" smtClean="0"/>
              <a:t>Measures of Central Tendency </a:t>
            </a:r>
          </a:p>
          <a:p>
            <a:pPr lvl="1"/>
            <a:r>
              <a:rPr lang="en-US" altLang="en-US" sz="2400" dirty="0" smtClean="0"/>
              <a:t>Mean, median, and mode</a:t>
            </a:r>
          </a:p>
          <a:p>
            <a:pPr lvl="1"/>
            <a:r>
              <a:rPr lang="en-US" altLang="en-US" sz="2400" dirty="0" smtClean="0"/>
              <a:t>All are useful in describing the results and will be helpful if extreme scores are found.</a:t>
            </a:r>
          </a:p>
          <a:p>
            <a:r>
              <a:rPr lang="en-US" altLang="en-US" sz="2400" dirty="0" smtClean="0"/>
              <a:t>Measures of Spread or Variation </a:t>
            </a:r>
          </a:p>
          <a:p>
            <a:pPr lvl="1"/>
            <a:r>
              <a:rPr lang="en-US" altLang="en-US" sz="2400" dirty="0" smtClean="0"/>
              <a:t>Range, standard deviation, variance</a:t>
            </a:r>
          </a:p>
          <a:p>
            <a:pPr lvl="1"/>
            <a:r>
              <a:rPr lang="en-US" altLang="en-US" sz="2400" dirty="0" smtClean="0"/>
              <a:t>Used to determine whether scores from groups are similar or spread apart</a:t>
            </a:r>
            <a:endParaRPr lang="en-US" alt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Bivariate Analyses – </a:t>
            </a:r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73735" name="Rectangle 7"/>
          <p:cNvSpPr>
            <a:spLocks noGrp="1" noChangeArrowheads="1"/>
          </p:cNvSpPr>
          <p:nvPr>
            <p:ph idx="1"/>
          </p:nvPr>
        </p:nvSpPr>
        <p:spPr>
          <a:xfrm>
            <a:off x="365125" y="1141413"/>
            <a:ext cx="8229600" cy="5312068"/>
          </a:xfrm>
        </p:spPr>
        <p:txBody>
          <a:bodyPr/>
          <a:lstStyle/>
          <a:p>
            <a:r>
              <a:rPr lang="en-US" altLang="en-US" sz="2400" dirty="0" smtClean="0"/>
              <a:t>It is common to state evaluation questions in the form of hypotheses.</a:t>
            </a:r>
          </a:p>
          <a:p>
            <a:r>
              <a:rPr lang="en-US" altLang="en-US" sz="2400" b="1" dirty="0" smtClean="0"/>
              <a:t>Types of hypotheses:</a:t>
            </a:r>
          </a:p>
          <a:p>
            <a:pPr lvl="1"/>
            <a:r>
              <a:rPr lang="en-US" altLang="en-US" sz="2400" b="1" dirty="0" smtClean="0"/>
              <a:t>Null</a:t>
            </a:r>
            <a:r>
              <a:rPr lang="en-US" altLang="en-US" sz="2400" dirty="0" smtClean="0"/>
              <a:t>—no </a:t>
            </a:r>
            <a:r>
              <a:rPr lang="en-US" altLang="en-US" sz="2400" dirty="0" smtClean="0"/>
              <a:t>observed difference between groups</a:t>
            </a:r>
          </a:p>
          <a:p>
            <a:pPr lvl="1"/>
            <a:r>
              <a:rPr lang="en-US" altLang="en-US" sz="2400" b="1" dirty="0" smtClean="0"/>
              <a:t>Alternative</a:t>
            </a:r>
            <a:r>
              <a:rPr lang="en-US" altLang="en-US" sz="2400" dirty="0" smtClean="0"/>
              <a:t>—there </a:t>
            </a:r>
            <a:r>
              <a:rPr lang="en-US" altLang="en-US" sz="2400" dirty="0" smtClean="0"/>
              <a:t>is a difference between groups</a:t>
            </a:r>
          </a:p>
          <a:p>
            <a:r>
              <a:rPr lang="en-US" altLang="en-US" sz="2400" b="1" dirty="0" smtClean="0"/>
              <a:t>Statistical </a:t>
            </a:r>
            <a:r>
              <a:rPr lang="en-US" altLang="en-US" sz="2400" b="1" dirty="0" smtClean="0"/>
              <a:t>significance</a:t>
            </a:r>
            <a:r>
              <a:rPr lang="en-US" altLang="en-US" sz="2400" dirty="0" smtClean="0"/>
              <a:t>—“</a:t>
            </a:r>
            <a:r>
              <a:rPr lang="en-US" altLang="en-US" sz="2400" dirty="0" smtClean="0"/>
              <a:t>refers to whether the observed differences between the two or more groups are real or not, or whether they are chance occurrences” (McDermott </a:t>
            </a:r>
            <a:r>
              <a:rPr lang="en-US" altLang="en-US" sz="2400" dirty="0" smtClean="0"/>
              <a:t>&amp; </a:t>
            </a:r>
            <a:r>
              <a:rPr lang="en-US" altLang="en-US" sz="2400" dirty="0" err="1" smtClean="0"/>
              <a:t>Sarvela</a:t>
            </a:r>
            <a:r>
              <a:rPr lang="en-US" altLang="en-US" sz="2400" dirty="0" smtClean="0"/>
              <a:t>, 1999, p. 300)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Bivariate Analyses – </a:t>
            </a:r>
            <a:r>
              <a:rPr lang="en-US" altLang="en-US" dirty="0" smtClean="0"/>
              <a:t>2</a:t>
            </a:r>
            <a:endParaRPr lang="en-US" altLang="en-US" dirty="0"/>
          </a:p>
        </p:txBody>
      </p:sp>
      <p:sp>
        <p:nvSpPr>
          <p:cNvPr id="103433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Types of null hypothesis errors:</a:t>
            </a:r>
          </a:p>
          <a:p>
            <a:pPr lvl="1"/>
            <a:r>
              <a:rPr lang="en-US" altLang="en-US" b="1" dirty="0" smtClean="0"/>
              <a:t>Type I </a:t>
            </a:r>
            <a:r>
              <a:rPr lang="en-US" altLang="en-US" b="1" dirty="0" smtClean="0"/>
              <a:t>error</a:t>
            </a:r>
            <a:r>
              <a:rPr lang="en-US" altLang="en-US" dirty="0" smtClean="0"/>
              <a:t>—failing </a:t>
            </a:r>
            <a:r>
              <a:rPr lang="en-US" altLang="en-US" dirty="0" smtClean="0"/>
              <a:t>to reject when the null hypothesis is true</a:t>
            </a:r>
          </a:p>
          <a:p>
            <a:pPr lvl="1"/>
            <a:r>
              <a:rPr lang="en-US" altLang="en-US" b="1" dirty="0" smtClean="0"/>
              <a:t>Type II </a:t>
            </a:r>
            <a:r>
              <a:rPr lang="en-US" altLang="en-US" b="1" dirty="0" smtClean="0"/>
              <a:t>error</a:t>
            </a:r>
            <a:r>
              <a:rPr lang="en-US" altLang="en-US" dirty="0" smtClean="0"/>
              <a:t>—failing </a:t>
            </a:r>
            <a:r>
              <a:rPr lang="en-US" altLang="en-US" dirty="0" smtClean="0"/>
              <a:t>to reject when the null hypothesis is not true</a:t>
            </a:r>
          </a:p>
          <a:p>
            <a:pPr lvl="1"/>
            <a:r>
              <a:rPr lang="en-US" altLang="en-US" b="1" dirty="0" smtClean="0"/>
              <a:t>Level of significance</a:t>
            </a:r>
            <a:r>
              <a:rPr lang="en-US" altLang="en-US" dirty="0" smtClean="0"/>
              <a:t> (alpha level</a:t>
            </a:r>
            <a:r>
              <a:rPr lang="en-US" altLang="en-US" dirty="0" smtClean="0"/>
              <a:t>)—probability </a:t>
            </a:r>
            <a:r>
              <a:rPr lang="en-US" altLang="en-US" dirty="0" smtClean="0"/>
              <a:t>of making a type I error; e.g., </a:t>
            </a:r>
            <a:br>
              <a:rPr lang="en-US" altLang="en-US" dirty="0" smtClean="0"/>
            </a:br>
            <a:r>
              <a:rPr lang="en-US" altLang="en-US" i="1" dirty="0" smtClean="0"/>
              <a:t>p</a:t>
            </a:r>
            <a:r>
              <a:rPr lang="en-US" altLang="en-US" dirty="0" smtClean="0"/>
              <a:t> &lt; 0.01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Templates:HA5Lect_template.pot</Template>
  <TotalTime>891</TotalTime>
  <Words>1562</Words>
  <Application>Microsoft Macintosh PowerPoint</Application>
  <PresentationFormat>On-screen Show (4:3)</PresentationFormat>
  <Paragraphs>178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HA5Lect_template</vt:lpstr>
      <vt:lpstr>Chapter 15:  Data Analysis and Reporting</vt:lpstr>
      <vt:lpstr>Data Management</vt:lpstr>
      <vt:lpstr>Data Analysis – 1 </vt:lpstr>
      <vt:lpstr>Data Analysis – 2 </vt:lpstr>
      <vt:lpstr>Data Analysis – 3 </vt:lpstr>
      <vt:lpstr>Examples of Evaluation Questions Answered Using Univariate, Bivariate, and Multivariate Data Analysis</vt:lpstr>
      <vt:lpstr>Univariate Data Analyses</vt:lpstr>
      <vt:lpstr>Bivariate Analyses – 1</vt:lpstr>
      <vt:lpstr>Bivariate Analyses – 2</vt:lpstr>
      <vt:lpstr>Bivariate Analyses – 3 </vt:lpstr>
      <vt:lpstr>Correlations</vt:lpstr>
      <vt:lpstr>Multivariate Data Analyses – 1 </vt:lpstr>
      <vt:lpstr>Multivariate Data Analyses – 2 </vt:lpstr>
      <vt:lpstr>Application of Data Analyses – 1</vt:lpstr>
      <vt:lpstr>Application of Data Analyses – 2 </vt:lpstr>
      <vt:lpstr>Interpreting the Data</vt:lpstr>
      <vt:lpstr>Eight Methods of Interpreting Data*</vt:lpstr>
      <vt:lpstr>Evaluation Reporting – 1 </vt:lpstr>
      <vt:lpstr>Evaluation Reporting – 2 </vt:lpstr>
      <vt:lpstr>Evaluation Reporting – 3</vt:lpstr>
      <vt:lpstr>Designing the Written Report</vt:lpstr>
      <vt:lpstr>Presenting Data – 1 </vt:lpstr>
      <vt:lpstr>Presenting Data – 2 </vt:lpstr>
      <vt:lpstr>How and When to Present the Report</vt:lpstr>
      <vt:lpstr>Increasing the Utilization of the Results*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/>
  <cp:revision>113</cp:revision>
  <dcterms:created xsi:type="dcterms:W3CDTF">2007-09-26T05:29:17Z</dcterms:created>
  <dcterms:modified xsi:type="dcterms:W3CDTF">2016-02-15T04:22:00Z</dcterms:modified>
</cp:coreProperties>
</file>